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6.xml" ContentType="application/vnd.openxmlformats-officedocument.presentationml.notesSlide+xml"/>
  <Override PartName="/ppt/charts/chart17.xml" ContentType="application/vnd.openxmlformats-officedocument.drawingml.chart+xml"/>
  <Override PartName="/ppt/charts/style7.xml" ContentType="application/vnd.ms-office.chartstyle+xml"/>
  <Override PartName="/ppt/charts/colors7.xml" ContentType="application/vnd.ms-office.chartcolorstyl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charts/chart23.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4.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7.xml" ContentType="application/vnd.openxmlformats-officedocument.presentationml.notesSlide+xml"/>
  <Override PartName="/ppt/charts/chart2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8.xml" ContentType="application/vnd.openxmlformats-officedocument.presentationml.notesSlide+xml"/>
  <Override PartName="/ppt/charts/chart2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7.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8.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9.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0.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1.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9.xml" ContentType="application/vnd.openxmlformats-officedocument.presentationml.notesSlide+xml"/>
  <Override PartName="/ppt/charts/chart32.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3.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4.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0.xml" ContentType="application/vnd.openxmlformats-officedocument.presentationml.notesSlide+xml"/>
  <Override PartName="/ppt/charts/chart35.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6.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37.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1.xml" ContentType="application/vnd.openxmlformats-officedocument.presentationml.notesSlide+xml"/>
  <Override PartName="/ppt/charts/chart3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9.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2.xml" ContentType="application/vnd.openxmlformats-officedocument.presentationml.notesSlide+xml"/>
  <Override PartName="/ppt/charts/chart40.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1.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2.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3.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4.xml" ContentType="application/vnd.openxmlformats-officedocument.drawingml.chart+xml"/>
  <Override PartName="/ppt/notesSlides/notesSlide13.xml" ContentType="application/vnd.openxmlformats-officedocument.presentationml.notesSlide+xml"/>
  <Override PartName="/ppt/charts/chart4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14.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notesSlides/notesSlide15.xml" ContentType="application/vnd.openxmlformats-officedocument.presentationml.notesSlide+xml"/>
  <Override PartName="/ppt/charts/chart5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5.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6.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63.xml" ContentType="application/vnd.openxmlformats-officedocument.drawingml.chart+xml"/>
  <Override PartName="/ppt/charts/chart64.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16.xml" ContentType="application/vnd.openxmlformats-officedocument.presentationml.notesSlide+xml"/>
  <Override PartName="/ppt/charts/chart6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66.xml" ContentType="application/vnd.openxmlformats-officedocument.drawingml.chart+xml"/>
  <Override PartName="/ppt/charts/chart67.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17.xml" ContentType="application/vnd.openxmlformats-officedocument.presentationml.notesSlide+xml"/>
  <Override PartName="/ppt/charts/chart68.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style44.xml" ContentType="application/vnd.ms-office.chartstyle+xml"/>
  <Override PartName="/ppt/charts/colors44.xml" ContentType="application/vnd.ms-office.chartcolorstyle+xml"/>
  <Override PartName="/ppt/drawings/drawing1.xml" ContentType="application/vnd.openxmlformats-officedocument.drawingml.chartshapes+xml"/>
  <Override PartName="/ppt/charts/chart7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76.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77.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7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7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80.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81.xml" ContentType="application/vnd.openxmlformats-officedocument.drawingml.chart+xml"/>
  <Override PartName="/ppt/charts/style52.xml" ContentType="application/vnd.ms-office.chartstyle+xml"/>
  <Override PartName="/ppt/charts/colors5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5"/>
  </p:sldMasterIdLst>
  <p:notesMasterIdLst>
    <p:notesMasterId r:id="rId61"/>
  </p:notesMasterIdLst>
  <p:handoutMasterIdLst>
    <p:handoutMasterId r:id="rId62"/>
  </p:handoutMasterIdLst>
  <p:sldIdLst>
    <p:sldId id="384" r:id="rId6"/>
    <p:sldId id="374" r:id="rId7"/>
    <p:sldId id="334" r:id="rId8"/>
    <p:sldId id="335" r:id="rId9"/>
    <p:sldId id="375" r:id="rId10"/>
    <p:sldId id="389" r:id="rId11"/>
    <p:sldId id="376" r:id="rId12"/>
    <p:sldId id="272" r:id="rId13"/>
    <p:sldId id="273" r:id="rId14"/>
    <p:sldId id="274" r:id="rId15"/>
    <p:sldId id="275" r:id="rId16"/>
    <p:sldId id="276" r:id="rId17"/>
    <p:sldId id="377" r:id="rId18"/>
    <p:sldId id="353" r:id="rId19"/>
    <p:sldId id="278" r:id="rId20"/>
    <p:sldId id="279" r:id="rId21"/>
    <p:sldId id="281" r:id="rId22"/>
    <p:sldId id="344" r:id="rId23"/>
    <p:sldId id="345" r:id="rId24"/>
    <p:sldId id="346" r:id="rId25"/>
    <p:sldId id="347" r:id="rId26"/>
    <p:sldId id="348" r:id="rId27"/>
    <p:sldId id="378" r:id="rId28"/>
    <p:sldId id="350" r:id="rId29"/>
    <p:sldId id="351" r:id="rId30"/>
    <p:sldId id="379" r:id="rId31"/>
    <p:sldId id="315" r:id="rId32"/>
    <p:sldId id="291" r:id="rId33"/>
    <p:sldId id="295" r:id="rId34"/>
    <p:sldId id="299" r:id="rId35"/>
    <p:sldId id="297" r:id="rId36"/>
    <p:sldId id="318" r:id="rId37"/>
    <p:sldId id="301" r:id="rId38"/>
    <p:sldId id="287" r:id="rId39"/>
    <p:sldId id="289" r:id="rId40"/>
    <p:sldId id="305" r:id="rId41"/>
    <p:sldId id="354" r:id="rId42"/>
    <p:sldId id="380" r:id="rId43"/>
    <p:sldId id="316" r:id="rId44"/>
    <p:sldId id="292" r:id="rId45"/>
    <p:sldId id="312" r:id="rId46"/>
    <p:sldId id="300" r:id="rId47"/>
    <p:sldId id="372" r:id="rId48"/>
    <p:sldId id="319" r:id="rId49"/>
    <p:sldId id="288" r:id="rId50"/>
    <p:sldId id="320" r:id="rId51"/>
    <p:sldId id="381" r:id="rId52"/>
    <p:sldId id="367" r:id="rId53"/>
    <p:sldId id="321" r:id="rId54"/>
    <p:sldId id="317" r:id="rId55"/>
    <p:sldId id="382" r:id="rId56"/>
    <p:sldId id="370" r:id="rId57"/>
    <p:sldId id="371" r:id="rId58"/>
    <p:sldId id="263" r:id="rId59"/>
    <p:sldId id="383" r:id="rId60"/>
  </p:sldIdLst>
  <p:sldSz cx="12192000" cy="6858000"/>
  <p:notesSz cx="9939338" cy="6807200"/>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gley, Edward (MBWCB)" initials="LE(" lastIdx="8" clrIdx="0">
    <p:extLst>
      <p:ext uri="{19B8F6BF-5375-455C-9EA6-DF929625EA0E}">
        <p15:presenceInfo xmlns:p15="http://schemas.microsoft.com/office/powerpoint/2012/main" userId="S-1-5-21-3432221409-3570315047-4101495255-3947384" providerId="AD"/>
      </p:ext>
    </p:extLst>
  </p:cmAuthor>
  <p:cmAuthor id="2" name="Gonzalez, Cristina (MBALK)" initials="GC(" lastIdx="1" clrIdx="1">
    <p:extLst>
      <p:ext uri="{19B8F6BF-5375-455C-9EA6-DF929625EA0E}">
        <p15:presenceInfo xmlns:p15="http://schemas.microsoft.com/office/powerpoint/2012/main" userId="S::Cristina.Gonzalez@colmarbrunton.co.nz::cc2d1970-5e31-4b7f-8ef0-786da2884201" providerId="AD"/>
      </p:ext>
    </p:extLst>
  </p:cmAuthor>
  <p:cmAuthor id="3" name="GIFFORD, JADE ()" initials="GJ(" lastIdx="1" clrIdx="2">
    <p:extLst>
      <p:ext uri="{19B8F6BF-5375-455C-9EA6-DF929625EA0E}">
        <p15:presenceInfo xmlns:p15="http://schemas.microsoft.com/office/powerpoint/2012/main" userId="S::Jade.Gifford@colmarbrunton.co.nz::5c0fd896-18e2-4302-92fe-342ea0483a88" providerId="AD"/>
      </p:ext>
    </p:extLst>
  </p:cmAuthor>
  <p:cmAuthor id="4" name="Langley, Edward (MBWCB)" initials="LE( [2]" lastIdx="2" clrIdx="3">
    <p:extLst>
      <p:ext uri="{19B8F6BF-5375-455C-9EA6-DF929625EA0E}">
        <p15:presenceInfo xmlns:p15="http://schemas.microsoft.com/office/powerpoint/2012/main" userId="S::edward.langley@colmarbrunton.co.nz::36457392-7fdb-420e-b9a6-066fd9490388" providerId="AD"/>
      </p:ext>
    </p:extLst>
  </p:cmAuthor>
  <p:cmAuthor id="5" name="Richard Thompson" initials="RT" lastIdx="23" clrIdx="4">
    <p:extLst>
      <p:ext uri="{19B8F6BF-5375-455C-9EA6-DF929625EA0E}">
        <p15:presenceInfo xmlns:p15="http://schemas.microsoft.com/office/powerpoint/2012/main" userId="S::richardth@creativenz.govt.nz::b1c230d1-8ca9-44a9-8af1-cf68ed22d4e8" providerId="AD"/>
      </p:ext>
    </p:extLst>
  </p:cmAuthor>
  <p:cmAuthor id="6" name="Fuller, Katelynn (MBWCB)" initials="FK(" lastIdx="5" clrIdx="5">
    <p:extLst>
      <p:ext uri="{19B8F6BF-5375-455C-9EA6-DF929625EA0E}">
        <p15:presenceInfo xmlns:p15="http://schemas.microsoft.com/office/powerpoint/2012/main" userId="S::katelynn.fuller@colmarbrunton.co.nz::bdffc180-42f7-4c7e-8853-44dafd4521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005F"/>
    <a:srgbClr val="7ED2BB"/>
    <a:srgbClr val="595959"/>
    <a:srgbClr val="3AA889"/>
    <a:srgbClr val="7F7F7F"/>
    <a:srgbClr val="FFD1E6"/>
    <a:srgbClr val="000000"/>
    <a:srgbClr val="FFBDDB"/>
    <a:srgbClr val="FF9BC8"/>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64" autoAdjust="0"/>
    <p:restoredTop sz="95226" autoAdjust="0"/>
  </p:normalViewPr>
  <p:slideViewPr>
    <p:cSldViewPr snapToGrid="0">
      <p:cViewPr varScale="1">
        <p:scale>
          <a:sx n="80" d="100"/>
          <a:sy n="80" d="100"/>
        </p:scale>
        <p:origin x="660" y="46"/>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795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1.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7.xml"/><Relationship Id="rId1" Type="http://schemas.microsoft.com/office/2011/relationships/chartStyle" Target="style7.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0.xml"/><Relationship Id="rId1" Type="http://schemas.microsoft.com/office/2011/relationships/chartStyle" Target="style10.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1.xml"/><Relationship Id="rId1" Type="http://schemas.microsoft.com/office/2011/relationships/chartStyle" Target="style11.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2.xml"/><Relationship Id="rId1" Type="http://schemas.microsoft.com/office/2011/relationships/chartStyle" Target="style12.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3.xml"/><Relationship Id="rId1" Type="http://schemas.microsoft.com/office/2011/relationships/chartStyle" Target="style13.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4.xml"/><Relationship Id="rId1" Type="http://schemas.microsoft.com/office/2011/relationships/chartStyle" Target="style14.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5.xml"/><Relationship Id="rId1" Type="http://schemas.microsoft.com/office/2011/relationships/chartStyle" Target="style15.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6.xml"/><Relationship Id="rId1" Type="http://schemas.microsoft.com/office/2011/relationships/chartStyle" Target="style16.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7.xml"/><Relationship Id="rId1" Type="http://schemas.microsoft.com/office/2011/relationships/chartStyle" Target="style17.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8.xml"/><Relationship Id="rId1" Type="http://schemas.microsoft.com/office/2011/relationships/chartStyle" Target="style18.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9.xml"/><Relationship Id="rId1" Type="http://schemas.microsoft.com/office/2011/relationships/chartStyle" Target="style19.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0.xml"/><Relationship Id="rId1" Type="http://schemas.microsoft.com/office/2011/relationships/chartStyle" Target="style20.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1.xml"/><Relationship Id="rId1" Type="http://schemas.microsoft.com/office/2011/relationships/chartStyle" Target="style21.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2.xml"/><Relationship Id="rId1" Type="http://schemas.microsoft.com/office/2011/relationships/chartStyle" Target="style2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3.xml"/><Relationship Id="rId1" Type="http://schemas.microsoft.com/office/2011/relationships/chartStyle" Target="style2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4.xml"/><Relationship Id="rId1" Type="http://schemas.microsoft.com/office/2011/relationships/chartStyle" Target="style24.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5.xml"/><Relationship Id="rId1" Type="http://schemas.microsoft.com/office/2011/relationships/chartStyle" Target="style25.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6.xml"/><Relationship Id="rId1" Type="http://schemas.microsoft.com/office/2011/relationships/chartStyle" Target="style26.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7.xml"/><Relationship Id="rId1" Type="http://schemas.microsoft.com/office/2011/relationships/chartStyle" Target="style27.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8.xml"/><Relationship Id="rId1" Type="http://schemas.microsoft.com/office/2011/relationships/chartStyle" Target="style28.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9.xml"/><Relationship Id="rId1" Type="http://schemas.microsoft.com/office/2011/relationships/chartStyle" Target="style29.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30.xml"/><Relationship Id="rId1" Type="http://schemas.microsoft.com/office/2011/relationships/chartStyle" Target="style30.xml"/></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31.xml"/><Relationship Id="rId1" Type="http://schemas.microsoft.com/office/2011/relationships/chartStyle" Target="style31.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2.xml"/><Relationship Id="rId1" Type="http://schemas.microsoft.com/office/2011/relationships/chartStyle" Target="style32.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3.xml"/><Relationship Id="rId1" Type="http://schemas.microsoft.com/office/2011/relationships/chartStyle" Target="style33.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4.xml"/><Relationship Id="rId1" Type="http://schemas.microsoft.com/office/2011/relationships/chartStyle" Target="style34.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5.xml"/><Relationship Id="rId1" Type="http://schemas.microsoft.com/office/2011/relationships/chartStyle" Target="style35.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6.xml"/><Relationship Id="rId1" Type="http://schemas.microsoft.com/office/2011/relationships/chartStyle" Target="style36.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37.xml"/><Relationship Id="rId1" Type="http://schemas.microsoft.com/office/2011/relationships/chartStyle" Target="style37.xml"/></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38.xml"/><Relationship Id="rId1" Type="http://schemas.microsoft.com/office/2011/relationships/chartStyle" Target="style38.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39.xml"/><Relationship Id="rId1" Type="http://schemas.microsoft.com/office/2011/relationships/chartStyle" Target="style39.xml"/></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0.xml"/><Relationship Id="rId1" Type="http://schemas.microsoft.com/office/2011/relationships/chartStyle" Target="style40.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1.xml"/><Relationship Id="rId1" Type="http://schemas.microsoft.com/office/2011/relationships/chartStyle" Target="style41.xml"/></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42.xml"/><Relationship Id="rId1" Type="http://schemas.microsoft.com/office/2011/relationships/chartStyle" Target="style42.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43.xml"/><Relationship Id="rId1" Type="http://schemas.microsoft.com/office/2011/relationships/chartStyle" Target="style43.xml"/></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chartUserShapes" Target="../drawings/drawing1.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45.xml"/><Relationship Id="rId1" Type="http://schemas.microsoft.com/office/2011/relationships/chartStyle" Target="style45.xml"/></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46.xml"/><Relationship Id="rId1" Type="http://schemas.microsoft.com/office/2011/relationships/chartStyle" Target="style46.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47.xml"/><Relationship Id="rId1" Type="http://schemas.microsoft.com/office/2011/relationships/chartStyle" Target="style47.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48.xml"/><Relationship Id="rId1" Type="http://schemas.microsoft.com/office/2011/relationships/chartStyle" Target="style4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49.xml"/><Relationship Id="rId1" Type="http://schemas.microsoft.com/office/2011/relationships/chartStyle" Target="style4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50.xml"/><Relationship Id="rId1" Type="http://schemas.microsoft.com/office/2011/relationships/chartStyle" Target="style50.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80.xml.rels><?xml version="1.0" encoding="UTF-8" standalone="yes"?>
<Relationships xmlns="http://schemas.openxmlformats.org/package/2006/relationships"><Relationship Id="rId3" Type="http://schemas.openxmlformats.org/officeDocument/2006/relationships/package" Target="../embeddings/Microsoft_Excel_Worksheet79.xlsx"/><Relationship Id="rId2" Type="http://schemas.microsoft.com/office/2011/relationships/chartColorStyle" Target="colors51.xml"/><Relationship Id="rId1" Type="http://schemas.microsoft.com/office/2011/relationships/chartStyle" Target="style51.xml"/></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52.xml"/><Relationship Id="rId1" Type="http://schemas.microsoft.com/office/2011/relationships/chartStyle" Target="style52.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rgbClr val="E7E6E6"/>
              </a:solidFill>
            </a:ln>
            <a:effectLst/>
          </c:spPr>
          <c:dPt>
            <c:idx val="0"/>
            <c:bubble3D val="0"/>
            <c:spPr>
              <a:solidFill>
                <a:srgbClr val="3AA889"/>
              </a:solidFill>
              <a:ln>
                <a:solidFill>
                  <a:srgbClr val="E7E6E6"/>
                </a:solidFill>
              </a:ln>
              <a:effectLst/>
            </c:spPr>
            <c:extLst>
              <c:ext xmlns:c16="http://schemas.microsoft.com/office/drawing/2014/chart" uri="{C3380CC4-5D6E-409C-BE32-E72D297353CC}">
                <c16:uniqueId val="{00000001-070E-4D7D-B5D5-0721227C90CE}"/>
              </c:ext>
            </c:extLst>
          </c:dPt>
          <c:dPt>
            <c:idx val="1"/>
            <c:bubble3D val="0"/>
            <c:spPr>
              <a:solidFill>
                <a:schemeClr val="bg1"/>
              </a:solidFill>
              <a:ln>
                <a:solidFill>
                  <a:srgbClr val="E7E6E6"/>
                </a:solidFill>
              </a:ln>
              <a:effectLst/>
            </c:spPr>
            <c:extLst>
              <c:ext xmlns:c16="http://schemas.microsoft.com/office/drawing/2014/chart" uri="{C3380CC4-5D6E-409C-BE32-E72D297353CC}">
                <c16:uniqueId val="{00000003-070E-4D7D-B5D5-0721227C90CE}"/>
              </c:ext>
            </c:extLst>
          </c:dPt>
          <c:dPt>
            <c:idx val="2"/>
            <c:bubble3D val="0"/>
            <c:spPr>
              <a:solidFill>
                <a:schemeClr val="accent1">
                  <a:tint val="65000"/>
                </a:schemeClr>
              </a:solidFill>
              <a:ln>
                <a:solidFill>
                  <a:srgbClr val="E7E6E6"/>
                </a:solidFill>
              </a:ln>
              <a:effectLst/>
            </c:spPr>
            <c:extLst>
              <c:ext xmlns:c16="http://schemas.microsoft.com/office/drawing/2014/chart" uri="{C3380CC4-5D6E-409C-BE32-E72D297353CC}">
                <c16:uniqueId val="{00000005-070E-4D7D-B5D5-0721227C90CE}"/>
              </c:ext>
            </c:extLst>
          </c:dPt>
          <c:cat>
            <c:strRef>
              <c:f>Sheet1!$A$2:$A$3</c:f>
              <c:strCache>
                <c:ptCount val="2"/>
                <c:pt idx="0">
                  <c:v>Engaged</c:v>
                </c:pt>
                <c:pt idx="1">
                  <c:v>Did not engage</c:v>
                </c:pt>
              </c:strCache>
            </c:strRef>
          </c:cat>
          <c:val>
            <c:numRef>
              <c:f>Sheet1!$B$2:$B$3</c:f>
              <c:numCache>
                <c:formatCode>0%</c:formatCode>
                <c:ptCount val="2"/>
                <c:pt idx="0">
                  <c:v>0.75</c:v>
                </c:pt>
                <c:pt idx="1">
                  <c:v>0.25</c:v>
                </c:pt>
              </c:numCache>
            </c:numRef>
          </c:val>
          <c:extLst>
            <c:ext xmlns:c16="http://schemas.microsoft.com/office/drawing/2014/chart" uri="{C3380CC4-5D6E-409C-BE32-E72D297353CC}">
              <c16:uniqueId val="{00000006-070E-4D7D-B5D5-0721227C90CE}"/>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513672766350745E-2"/>
          <c:y val="3.0888844037663329E-2"/>
          <c:w val="0.96393555280705057"/>
          <c:h val="0.68501559479793084"/>
        </c:manualLayout>
      </c:layout>
      <c:barChart>
        <c:barDir val="col"/>
        <c:grouping val="clustered"/>
        <c:varyColors val="0"/>
        <c:ser>
          <c:idx val="0"/>
          <c:order val="0"/>
          <c:tx>
            <c:strRef>
              <c:f>Sheet1!$B$1</c:f>
              <c:strCache>
                <c:ptCount val="1"/>
                <c:pt idx="0">
                  <c:v>Pacific Peoples - 2017</c:v>
                </c:pt>
              </c:strCache>
            </c:strRef>
          </c:tx>
          <c:spPr>
            <a:solidFill>
              <a:srgbClr val="7F7F7F"/>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Visual arts</c:v>
                </c:pt>
                <c:pt idx="1">
                  <c:v>Performing arts</c:v>
                </c:pt>
                <c:pt idx="2">
                  <c:v>Craft and object art</c:v>
                </c:pt>
                <c:pt idx="3">
                  <c:v>Ngā Toi Māori </c:v>
                </c:pt>
                <c:pt idx="4">
                  <c:v>Pacific arts</c:v>
                </c:pt>
                <c:pt idx="5">
                  <c:v>Literary arts</c:v>
                </c:pt>
              </c:strCache>
            </c:strRef>
          </c:cat>
          <c:val>
            <c:numRef>
              <c:f>Sheet1!$B$2:$B$7</c:f>
              <c:numCache>
                <c:formatCode>General</c:formatCode>
                <c:ptCount val="6"/>
              </c:numCache>
            </c:numRef>
          </c:val>
          <c:extLst>
            <c:ext xmlns:c16="http://schemas.microsoft.com/office/drawing/2014/chart" uri="{C3380CC4-5D6E-409C-BE32-E72D297353CC}">
              <c16:uniqueId val="{00000000-B46B-4DCE-8401-777E3D17B43E}"/>
            </c:ext>
          </c:extLst>
        </c:ser>
        <c:ser>
          <c:idx val="1"/>
          <c:order val="1"/>
          <c:tx>
            <c:strRef>
              <c:f>Sheet1!$C$1</c:f>
              <c:strCache>
                <c:ptCount val="1"/>
                <c:pt idx="0">
                  <c:v>Pacific Peoples - 2020</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Visual arts</c:v>
                </c:pt>
                <c:pt idx="1">
                  <c:v>Performing arts</c:v>
                </c:pt>
                <c:pt idx="2">
                  <c:v>Craft and object art</c:v>
                </c:pt>
                <c:pt idx="3">
                  <c:v>Ngā Toi Māori </c:v>
                </c:pt>
                <c:pt idx="4">
                  <c:v>Pacific arts</c:v>
                </c:pt>
                <c:pt idx="5">
                  <c:v>Literary arts</c:v>
                </c:pt>
              </c:strCache>
            </c:strRef>
          </c:cat>
          <c:val>
            <c:numRef>
              <c:f>Sheet1!$C$2:$C$7</c:f>
              <c:numCache>
                <c:formatCode>General</c:formatCode>
                <c:ptCount val="6"/>
              </c:numCache>
            </c:numRef>
          </c:val>
          <c:extLst>
            <c:ext xmlns:c16="http://schemas.microsoft.com/office/drawing/2014/chart" uri="{C3380CC4-5D6E-409C-BE32-E72D297353CC}">
              <c16:uniqueId val="{00000001-B46B-4DCE-8401-777E3D17B43E}"/>
            </c:ext>
          </c:extLst>
        </c:ser>
        <c:dLbls>
          <c:showLegendKey val="0"/>
          <c:showVal val="0"/>
          <c:showCatName val="0"/>
          <c:showSerName val="0"/>
          <c:showPercent val="0"/>
          <c:showBubbleSize val="0"/>
        </c:dLbls>
        <c:gapWidth val="219"/>
        <c:overlap val="-27"/>
        <c:axId val="826857568"/>
        <c:axId val="826860520"/>
      </c:barChart>
      <c:catAx>
        <c:axId val="826857568"/>
        <c:scaling>
          <c:orientation val="minMax"/>
        </c:scaling>
        <c:delete val="1"/>
        <c:axPos val="b"/>
        <c:numFmt formatCode="General" sourceLinked="1"/>
        <c:majorTickMark val="none"/>
        <c:minorTickMark val="none"/>
        <c:tickLblPos val="nextTo"/>
        <c:crossAx val="826860520"/>
        <c:crosses val="autoZero"/>
        <c:auto val="1"/>
        <c:lblAlgn val="ctr"/>
        <c:lblOffset val="100"/>
        <c:noMultiLvlLbl val="0"/>
      </c:catAx>
      <c:valAx>
        <c:axId val="826860520"/>
        <c:scaling>
          <c:orientation val="minMax"/>
          <c:max val="100"/>
        </c:scaling>
        <c:delete val="1"/>
        <c:axPos val="l"/>
        <c:numFmt formatCode="General" sourceLinked="1"/>
        <c:majorTickMark val="none"/>
        <c:minorTickMark val="none"/>
        <c:tickLblPos val="nextTo"/>
        <c:crossAx val="826857568"/>
        <c:crosses val="autoZero"/>
        <c:crossBetween val="between"/>
      </c:valAx>
      <c:spPr>
        <a:noFill/>
        <a:ln w="25400">
          <a:noFill/>
        </a:ln>
        <a:effectLst/>
      </c:spPr>
    </c:plotArea>
    <c:legend>
      <c:legendPos val="r"/>
      <c:layout>
        <c:manualLayout>
          <c:xMode val="edge"/>
          <c:yMode val="edge"/>
          <c:x val="0"/>
          <c:y val="0.25742458412676128"/>
          <c:w val="1"/>
          <c:h val="0.48515041387791635"/>
        </c:manualLayout>
      </c:layout>
      <c:overlay val="0"/>
      <c:spPr>
        <a:noFill/>
        <a:ln>
          <a:noFill/>
        </a:ln>
        <a:effectLst/>
      </c:spPr>
      <c:txPr>
        <a:bodyPr rot="0" spcFirstLastPara="1" vertOverflow="ellipsis" vert="horz" wrap="square" anchor="ctr" anchorCtr="1"/>
        <a:lstStyle/>
        <a:p>
          <a:pPr>
            <a:defRPr sz="1050" b="0" i="0" u="none" strike="noStrike" kern="1200" spc="5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5492-46FB-BFBD-B2CC9ED9F4D5}"/>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5492-46FB-BFBD-B2CC9ED9F4D5}"/>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5492-46FB-BFBD-B2CC9ED9F4D5}"/>
              </c:ext>
            </c:extLst>
          </c:dPt>
          <c:cat>
            <c:strRef>
              <c:f>Sheet1!$A$2:$A$3</c:f>
              <c:strCache>
                <c:ptCount val="2"/>
                <c:pt idx="0">
                  <c:v>Engaged</c:v>
                </c:pt>
                <c:pt idx="1">
                  <c:v>Did not engage</c:v>
                </c:pt>
              </c:strCache>
            </c:strRef>
          </c:cat>
          <c:val>
            <c:numRef>
              <c:f>Sheet1!$B$2:$B$3</c:f>
              <c:numCache>
                <c:formatCode>0%</c:formatCode>
                <c:ptCount val="2"/>
                <c:pt idx="0">
                  <c:v>0.79</c:v>
                </c:pt>
                <c:pt idx="1">
                  <c:v>0.20999999999999996</c:v>
                </c:pt>
              </c:numCache>
            </c:numRef>
          </c:val>
          <c:extLst>
            <c:ext xmlns:c16="http://schemas.microsoft.com/office/drawing/2014/chart" uri="{C3380CC4-5D6E-409C-BE32-E72D297353CC}">
              <c16:uniqueId val="{00000006-5492-46FB-BFBD-B2CC9ED9F4D5}"/>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5492-46FB-BFBD-B2CC9ED9F4D5}"/>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5492-46FB-BFBD-B2CC9ED9F4D5}"/>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5492-46FB-BFBD-B2CC9ED9F4D5}"/>
              </c:ext>
            </c:extLst>
          </c:dPt>
          <c:cat>
            <c:strRef>
              <c:f>Sheet1!$A$2:$A$3</c:f>
              <c:strCache>
                <c:ptCount val="2"/>
                <c:pt idx="0">
                  <c:v>Engaged</c:v>
                </c:pt>
                <c:pt idx="1">
                  <c:v>Did not engage</c:v>
                </c:pt>
              </c:strCache>
            </c:strRef>
          </c:cat>
          <c:val>
            <c:numRef>
              <c:f>Sheet1!$B$2:$B$3</c:f>
              <c:numCache>
                <c:formatCode>0%</c:formatCode>
                <c:ptCount val="2"/>
                <c:pt idx="0">
                  <c:v>0.8</c:v>
                </c:pt>
                <c:pt idx="1">
                  <c:v>0.19999999999999996</c:v>
                </c:pt>
              </c:numCache>
            </c:numRef>
          </c:val>
          <c:extLst>
            <c:ext xmlns:c16="http://schemas.microsoft.com/office/drawing/2014/chart" uri="{C3380CC4-5D6E-409C-BE32-E72D297353CC}">
              <c16:uniqueId val="{00000006-5492-46FB-BFBD-B2CC9ED9F4D5}"/>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3AA889"/>
              </a:solidFill>
              <a:ln>
                <a:solidFill>
                  <a:schemeClr val="bg1"/>
                </a:solidFill>
              </a:ln>
              <a:effectLst/>
            </c:spPr>
            <c:extLst>
              <c:ext xmlns:c16="http://schemas.microsoft.com/office/drawing/2014/chart" uri="{C3380CC4-5D6E-409C-BE32-E72D297353CC}">
                <c16:uniqueId val="{00000001-5492-46FB-BFBD-B2CC9ED9F4D5}"/>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5492-46FB-BFBD-B2CC9ED9F4D5}"/>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5492-46FB-BFBD-B2CC9ED9F4D5}"/>
              </c:ext>
            </c:extLst>
          </c:dPt>
          <c:cat>
            <c:strRef>
              <c:f>Sheet1!$A$2:$A$3</c:f>
              <c:strCache>
                <c:ptCount val="2"/>
                <c:pt idx="0">
                  <c:v>Engaged</c:v>
                </c:pt>
                <c:pt idx="1">
                  <c:v>Did not engage</c:v>
                </c:pt>
              </c:strCache>
            </c:strRef>
          </c:cat>
          <c:val>
            <c:numRef>
              <c:f>Sheet1!$B$2:$B$3</c:f>
              <c:numCache>
                <c:formatCode>0%</c:formatCode>
                <c:ptCount val="2"/>
                <c:pt idx="0">
                  <c:v>0.75</c:v>
                </c:pt>
                <c:pt idx="1">
                  <c:v>0.25</c:v>
                </c:pt>
              </c:numCache>
            </c:numRef>
          </c:val>
          <c:extLst>
            <c:ext xmlns:c16="http://schemas.microsoft.com/office/drawing/2014/chart" uri="{C3380CC4-5D6E-409C-BE32-E72D297353CC}">
              <c16:uniqueId val="{00000006-5492-46FB-BFBD-B2CC9ED9F4D5}"/>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0A51-415F-B1FB-C16EE68DA3A4}"/>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0A51-415F-B1FB-C16EE68DA3A4}"/>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0A51-415F-B1FB-C16EE68DA3A4}"/>
              </c:ext>
            </c:extLst>
          </c:dPt>
          <c:cat>
            <c:strRef>
              <c:f>Sheet1!$A$2:$A$3</c:f>
              <c:strCache>
                <c:ptCount val="2"/>
                <c:pt idx="0">
                  <c:v>Engaged</c:v>
                </c:pt>
                <c:pt idx="1">
                  <c:v>Did not engage</c:v>
                </c:pt>
              </c:strCache>
            </c:strRef>
          </c:cat>
          <c:val>
            <c:numRef>
              <c:f>Sheet1!$B$2:$B$3</c:f>
              <c:numCache>
                <c:formatCode>0%</c:formatCode>
                <c:ptCount val="2"/>
                <c:pt idx="0">
                  <c:v>0.7</c:v>
                </c:pt>
                <c:pt idx="1">
                  <c:v>0.30000000000000004</c:v>
                </c:pt>
              </c:numCache>
            </c:numRef>
          </c:val>
          <c:extLst>
            <c:ext xmlns:c16="http://schemas.microsoft.com/office/drawing/2014/chart" uri="{C3380CC4-5D6E-409C-BE32-E72D297353CC}">
              <c16:uniqueId val="{00000006-0A51-415F-B1FB-C16EE68DA3A4}"/>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E076-448F-9451-1D9EEB241B7D}"/>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E076-448F-9451-1D9EEB241B7D}"/>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E076-448F-9451-1D9EEB241B7D}"/>
              </c:ext>
            </c:extLst>
          </c:dPt>
          <c:cat>
            <c:strRef>
              <c:f>Sheet1!$A$2:$A$3</c:f>
              <c:strCache>
                <c:ptCount val="2"/>
                <c:pt idx="0">
                  <c:v>Engaged</c:v>
                </c:pt>
                <c:pt idx="1">
                  <c:v>Did not engage</c:v>
                </c:pt>
              </c:strCache>
            </c:strRef>
          </c:cat>
          <c:val>
            <c:numRef>
              <c:f>Sheet1!$B$2:$B$3</c:f>
              <c:numCache>
                <c:formatCode>0%</c:formatCode>
                <c:ptCount val="2"/>
                <c:pt idx="0">
                  <c:v>0.72</c:v>
                </c:pt>
                <c:pt idx="1">
                  <c:v>0.28000000000000003</c:v>
                </c:pt>
              </c:numCache>
            </c:numRef>
          </c:val>
          <c:extLst>
            <c:ext xmlns:c16="http://schemas.microsoft.com/office/drawing/2014/chart" uri="{C3380CC4-5D6E-409C-BE32-E72D297353CC}">
              <c16:uniqueId val="{00000006-E076-448F-9451-1D9EEB241B7D}"/>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3AA889"/>
              </a:solidFill>
              <a:ln>
                <a:solidFill>
                  <a:schemeClr val="bg1"/>
                </a:solidFill>
              </a:ln>
              <a:effectLst/>
            </c:spPr>
            <c:extLst>
              <c:ext xmlns:c16="http://schemas.microsoft.com/office/drawing/2014/chart" uri="{C3380CC4-5D6E-409C-BE32-E72D297353CC}">
                <c16:uniqueId val="{00000001-B8BD-44EB-989A-97B3547E90AA}"/>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B8BD-44EB-989A-97B3547E90AA}"/>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B8BD-44EB-989A-97B3547E90AA}"/>
              </c:ext>
            </c:extLst>
          </c:dPt>
          <c:cat>
            <c:strRef>
              <c:f>Sheet1!$A$2:$A$3</c:f>
              <c:strCache>
                <c:ptCount val="2"/>
                <c:pt idx="0">
                  <c:v>Engaged</c:v>
                </c:pt>
                <c:pt idx="1">
                  <c:v>Did not engage</c:v>
                </c:pt>
              </c:strCache>
            </c:strRef>
          </c:cat>
          <c:val>
            <c:numRef>
              <c:f>Sheet1!$B$2:$B$3</c:f>
              <c:numCache>
                <c:formatCode>0%</c:formatCode>
                <c:ptCount val="2"/>
                <c:pt idx="0">
                  <c:v>0.68</c:v>
                </c:pt>
                <c:pt idx="1">
                  <c:v>0.32</c:v>
                </c:pt>
              </c:numCache>
            </c:numRef>
          </c:val>
          <c:extLst>
            <c:ext xmlns:c16="http://schemas.microsoft.com/office/drawing/2014/chart" uri="{C3380CC4-5D6E-409C-BE32-E72D297353CC}">
              <c16:uniqueId val="{00000006-B8BD-44EB-989A-97B3547E90AA}"/>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56673045573749"/>
          <c:y val="0.13089191123836794"/>
          <c:w val="0.81404896300324592"/>
          <c:h val="0.80076250318648046"/>
        </c:manualLayout>
      </c:layout>
      <c:barChart>
        <c:barDir val="bar"/>
        <c:grouping val="percentStacked"/>
        <c:varyColors val="0"/>
        <c:ser>
          <c:idx val="0"/>
          <c:order val="0"/>
          <c:tx>
            <c:strRef>
              <c:f>Sheet1!$B$1</c:f>
              <c:strCache>
                <c:ptCount val="1"/>
                <c:pt idx="0">
                  <c:v>Did not attend</c:v>
                </c:pt>
              </c:strCache>
            </c:strRef>
          </c:tx>
          <c:spPr>
            <a:solidFill>
              <a:srgbClr val="7F7F7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Pacific peoples - 2017</c:v>
                </c:pt>
                <c:pt idx="1">
                  <c:v>Pacific peoples - 2020</c:v>
                </c:pt>
                <c:pt idx="2">
                  <c:v>New Zealand</c:v>
                </c:pt>
              </c:strCache>
            </c:strRef>
          </c:cat>
          <c:val>
            <c:numRef>
              <c:f>Sheet1!$B$2:$B$4</c:f>
              <c:numCache>
                <c:formatCode>General</c:formatCode>
                <c:ptCount val="3"/>
                <c:pt idx="0">
                  <c:v>30</c:v>
                </c:pt>
                <c:pt idx="1">
                  <c:v>28</c:v>
                </c:pt>
                <c:pt idx="2">
                  <c:v>32</c:v>
                </c:pt>
              </c:numCache>
            </c:numRef>
          </c:val>
          <c:extLst>
            <c:ext xmlns:c16="http://schemas.microsoft.com/office/drawing/2014/chart" uri="{C3380CC4-5D6E-409C-BE32-E72D297353CC}">
              <c16:uniqueId val="{00000000-60B1-431E-BB94-781076812C88}"/>
            </c:ext>
          </c:extLst>
        </c:ser>
        <c:ser>
          <c:idx val="1"/>
          <c:order val="1"/>
          <c:tx>
            <c:strRef>
              <c:f>Sheet1!$C$1</c:f>
              <c:strCache>
                <c:ptCount val="1"/>
                <c:pt idx="0">
                  <c:v>Low (1-3 events)</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Pacific peoples - 2017</c:v>
                </c:pt>
                <c:pt idx="1">
                  <c:v>Pacific peoples - 2020</c:v>
                </c:pt>
                <c:pt idx="2">
                  <c:v>New Zealand</c:v>
                </c:pt>
              </c:strCache>
            </c:strRef>
          </c:cat>
          <c:val>
            <c:numRef>
              <c:f>Sheet1!$C$2:$C$4</c:f>
              <c:numCache>
                <c:formatCode>General</c:formatCode>
                <c:ptCount val="3"/>
                <c:pt idx="0">
                  <c:v>22</c:v>
                </c:pt>
                <c:pt idx="1">
                  <c:v>20</c:v>
                </c:pt>
                <c:pt idx="2">
                  <c:v>20</c:v>
                </c:pt>
              </c:numCache>
            </c:numRef>
          </c:val>
          <c:extLst>
            <c:ext xmlns:c16="http://schemas.microsoft.com/office/drawing/2014/chart" uri="{C3380CC4-5D6E-409C-BE32-E72D297353CC}">
              <c16:uniqueId val="{00000001-60B1-431E-BB94-781076812C88}"/>
            </c:ext>
          </c:extLst>
        </c:ser>
        <c:ser>
          <c:idx val="2"/>
          <c:order val="2"/>
          <c:tx>
            <c:strRef>
              <c:f>Sheet1!$D$1</c:f>
              <c:strCache>
                <c:ptCount val="1"/>
                <c:pt idx="0">
                  <c:v>Medium (4-10 events)</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Pacific peoples - 2017</c:v>
                </c:pt>
                <c:pt idx="1">
                  <c:v>Pacific peoples - 2020</c:v>
                </c:pt>
                <c:pt idx="2">
                  <c:v>New Zealand</c:v>
                </c:pt>
              </c:strCache>
            </c:strRef>
          </c:cat>
          <c:val>
            <c:numRef>
              <c:f>Sheet1!$D$2:$D$4</c:f>
              <c:numCache>
                <c:formatCode>General</c:formatCode>
                <c:ptCount val="3"/>
                <c:pt idx="0">
                  <c:v>20</c:v>
                </c:pt>
                <c:pt idx="1">
                  <c:v>22</c:v>
                </c:pt>
                <c:pt idx="2">
                  <c:v>25</c:v>
                </c:pt>
              </c:numCache>
            </c:numRef>
          </c:val>
          <c:extLst>
            <c:ext xmlns:c16="http://schemas.microsoft.com/office/drawing/2014/chart" uri="{C3380CC4-5D6E-409C-BE32-E72D297353CC}">
              <c16:uniqueId val="{00000002-60B1-431E-BB94-781076812C88}"/>
            </c:ext>
          </c:extLst>
        </c:ser>
        <c:ser>
          <c:idx val="3"/>
          <c:order val="3"/>
          <c:tx>
            <c:strRef>
              <c:f>Sheet1!$E$1</c:f>
              <c:strCache>
                <c:ptCount val="1"/>
                <c:pt idx="0">
                  <c:v>High (11+ events)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Pacific peoples - 2017</c:v>
                </c:pt>
                <c:pt idx="1">
                  <c:v>Pacific peoples - 2020</c:v>
                </c:pt>
                <c:pt idx="2">
                  <c:v>New Zealand</c:v>
                </c:pt>
              </c:strCache>
            </c:strRef>
          </c:cat>
          <c:val>
            <c:numRef>
              <c:f>Sheet1!$E$2:$E$4</c:f>
              <c:numCache>
                <c:formatCode>General</c:formatCode>
                <c:ptCount val="3"/>
                <c:pt idx="0">
                  <c:v>29</c:v>
                </c:pt>
                <c:pt idx="1">
                  <c:v>29</c:v>
                </c:pt>
                <c:pt idx="2">
                  <c:v>24</c:v>
                </c:pt>
              </c:numCache>
            </c:numRef>
          </c:val>
          <c:extLst>
            <c:ext xmlns:c16="http://schemas.microsoft.com/office/drawing/2014/chart" uri="{C3380CC4-5D6E-409C-BE32-E72D297353CC}">
              <c16:uniqueId val="{00000002-0729-4294-AB2B-F4CFB88E82F8}"/>
            </c:ext>
          </c:extLst>
        </c:ser>
        <c:dLbls>
          <c:showLegendKey val="0"/>
          <c:showVal val="0"/>
          <c:showCatName val="0"/>
          <c:showSerName val="0"/>
          <c:showPercent val="0"/>
          <c:showBubbleSize val="0"/>
        </c:dLbls>
        <c:gapWidth val="213"/>
        <c:overlap val="100"/>
        <c:axId val="348676784"/>
        <c:axId val="348677344"/>
      </c:barChart>
      <c:catAx>
        <c:axId val="348676784"/>
        <c:scaling>
          <c:orientation val="minMax"/>
        </c:scaling>
        <c:delete val="1"/>
        <c:axPos val="l"/>
        <c:numFmt formatCode="General" sourceLinked="1"/>
        <c:majorTickMark val="out"/>
        <c:minorTickMark val="none"/>
        <c:tickLblPos val="nextTo"/>
        <c:crossAx val="348677344"/>
        <c:crosses val="autoZero"/>
        <c:auto val="1"/>
        <c:lblAlgn val="ctr"/>
        <c:lblOffset val="100"/>
        <c:noMultiLvlLbl val="0"/>
      </c:catAx>
      <c:valAx>
        <c:axId val="348677344"/>
        <c:scaling>
          <c:orientation val="minMax"/>
        </c:scaling>
        <c:delete val="1"/>
        <c:axPos val="b"/>
        <c:numFmt formatCode="0%" sourceLinked="1"/>
        <c:majorTickMark val="out"/>
        <c:minorTickMark val="none"/>
        <c:tickLblPos val="nextTo"/>
        <c:crossAx val="348676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E662-4B96-AE30-9719D4144065}"/>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E662-4B96-AE30-9719D4144065}"/>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E662-4B96-AE30-9719D4144065}"/>
              </c:ext>
            </c:extLst>
          </c:dPt>
          <c:cat>
            <c:strRef>
              <c:f>Sheet1!$A$2:$A$3</c:f>
              <c:strCache>
                <c:ptCount val="2"/>
                <c:pt idx="0">
                  <c:v>Engaged</c:v>
                </c:pt>
                <c:pt idx="1">
                  <c:v>Did not engage</c:v>
                </c:pt>
              </c:strCache>
            </c:strRef>
          </c:cat>
          <c:val>
            <c:numRef>
              <c:f>Sheet1!$B$2:$B$3</c:f>
              <c:numCache>
                <c:formatCode>0%</c:formatCode>
                <c:ptCount val="2"/>
                <c:pt idx="0">
                  <c:v>0.57999999999999996</c:v>
                </c:pt>
                <c:pt idx="1">
                  <c:v>0.42000000000000004</c:v>
                </c:pt>
              </c:numCache>
            </c:numRef>
          </c:val>
          <c:extLst>
            <c:ext xmlns:c16="http://schemas.microsoft.com/office/drawing/2014/chart" uri="{C3380CC4-5D6E-409C-BE32-E72D297353CC}">
              <c16:uniqueId val="{00000006-E662-4B96-AE30-9719D4144065}"/>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1915-4CF0-820E-842F4255B844}"/>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1915-4CF0-820E-842F4255B844}"/>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1915-4CF0-820E-842F4255B844}"/>
              </c:ext>
            </c:extLst>
          </c:dPt>
          <c:cat>
            <c:strRef>
              <c:f>Sheet1!$A$2:$A$3</c:f>
              <c:strCache>
                <c:ptCount val="2"/>
                <c:pt idx="0">
                  <c:v>Engaged</c:v>
                </c:pt>
                <c:pt idx="1">
                  <c:v>Did not engage</c:v>
                </c:pt>
              </c:strCache>
            </c:strRef>
          </c:cat>
          <c:val>
            <c:numRef>
              <c:f>Sheet1!$B$2:$B$3</c:f>
              <c:numCache>
                <c:formatCode>0%</c:formatCode>
                <c:ptCount val="2"/>
                <c:pt idx="0">
                  <c:v>0.64</c:v>
                </c:pt>
                <c:pt idx="1">
                  <c:v>0.36</c:v>
                </c:pt>
              </c:numCache>
            </c:numRef>
          </c:val>
          <c:extLst>
            <c:ext xmlns:c16="http://schemas.microsoft.com/office/drawing/2014/chart" uri="{C3380CC4-5D6E-409C-BE32-E72D297353CC}">
              <c16:uniqueId val="{00000006-1915-4CF0-820E-842F4255B844}"/>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rgbClr val="E7E6E6"/>
              </a:solidFill>
            </a:ln>
            <a:effectLst/>
          </c:spPr>
          <c:dPt>
            <c:idx val="0"/>
            <c:bubble3D val="0"/>
            <c:spPr>
              <a:solidFill>
                <a:srgbClr val="3AA889"/>
              </a:solidFill>
              <a:ln>
                <a:solidFill>
                  <a:srgbClr val="E7E6E6"/>
                </a:solidFill>
              </a:ln>
              <a:effectLst/>
            </c:spPr>
            <c:extLst>
              <c:ext xmlns:c16="http://schemas.microsoft.com/office/drawing/2014/chart" uri="{C3380CC4-5D6E-409C-BE32-E72D297353CC}">
                <c16:uniqueId val="{00000001-9987-4F73-AFEE-C9796905108E}"/>
              </c:ext>
            </c:extLst>
          </c:dPt>
          <c:dPt>
            <c:idx val="1"/>
            <c:bubble3D val="0"/>
            <c:spPr>
              <a:solidFill>
                <a:schemeClr val="bg1"/>
              </a:solidFill>
              <a:ln>
                <a:solidFill>
                  <a:srgbClr val="E7E6E6"/>
                </a:solidFill>
              </a:ln>
              <a:effectLst/>
            </c:spPr>
            <c:extLst>
              <c:ext xmlns:c16="http://schemas.microsoft.com/office/drawing/2014/chart" uri="{C3380CC4-5D6E-409C-BE32-E72D297353CC}">
                <c16:uniqueId val="{00000003-9987-4F73-AFEE-C9796905108E}"/>
              </c:ext>
            </c:extLst>
          </c:dPt>
          <c:dPt>
            <c:idx val="2"/>
            <c:bubble3D val="0"/>
            <c:spPr>
              <a:solidFill>
                <a:schemeClr val="accent1">
                  <a:tint val="65000"/>
                </a:schemeClr>
              </a:solidFill>
              <a:ln>
                <a:solidFill>
                  <a:srgbClr val="E7E6E6"/>
                </a:solidFill>
              </a:ln>
              <a:effectLst/>
            </c:spPr>
            <c:extLst>
              <c:ext xmlns:c16="http://schemas.microsoft.com/office/drawing/2014/chart" uri="{C3380CC4-5D6E-409C-BE32-E72D297353CC}">
                <c16:uniqueId val="{00000005-9987-4F73-AFEE-C9796905108E}"/>
              </c:ext>
            </c:extLst>
          </c:dPt>
          <c:cat>
            <c:strRef>
              <c:f>Sheet1!$A$2:$A$3</c:f>
              <c:strCache>
                <c:ptCount val="2"/>
                <c:pt idx="0">
                  <c:v>Engaged</c:v>
                </c:pt>
                <c:pt idx="1">
                  <c:v>Did not engage</c:v>
                </c:pt>
              </c:strCache>
            </c:strRef>
          </c:cat>
          <c:val>
            <c:numRef>
              <c:f>Sheet1!$B$2:$B$3</c:f>
              <c:numCache>
                <c:formatCode>0%</c:formatCode>
                <c:ptCount val="2"/>
                <c:pt idx="0">
                  <c:v>0.86</c:v>
                </c:pt>
                <c:pt idx="1">
                  <c:v>0.13</c:v>
                </c:pt>
              </c:numCache>
            </c:numRef>
          </c:val>
          <c:extLst>
            <c:ext xmlns:c16="http://schemas.microsoft.com/office/drawing/2014/chart" uri="{C3380CC4-5D6E-409C-BE32-E72D297353CC}">
              <c16:uniqueId val="{00000006-9987-4F73-AFEE-C9796905108E}"/>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3AA889"/>
              </a:solidFill>
              <a:ln>
                <a:solidFill>
                  <a:schemeClr val="bg1"/>
                </a:solidFill>
              </a:ln>
              <a:effectLst/>
            </c:spPr>
            <c:extLst>
              <c:ext xmlns:c16="http://schemas.microsoft.com/office/drawing/2014/chart" uri="{C3380CC4-5D6E-409C-BE32-E72D297353CC}">
                <c16:uniqueId val="{00000001-10C1-4771-8663-3EB103E0D563}"/>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10C1-4771-8663-3EB103E0D563}"/>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10C1-4771-8663-3EB103E0D563}"/>
              </c:ext>
            </c:extLst>
          </c:dPt>
          <c:cat>
            <c:strRef>
              <c:f>Sheet1!$A$2:$A$3</c:f>
              <c:strCache>
                <c:ptCount val="2"/>
                <c:pt idx="0">
                  <c:v>Engaged</c:v>
                </c:pt>
                <c:pt idx="1">
                  <c:v>Did not engage</c:v>
                </c:pt>
              </c:strCache>
            </c:strRef>
          </c:cat>
          <c:val>
            <c:numRef>
              <c:f>Sheet1!$B$2:$B$3</c:f>
              <c:numCache>
                <c:formatCode>0%</c:formatCode>
                <c:ptCount val="2"/>
                <c:pt idx="0">
                  <c:v>0.52</c:v>
                </c:pt>
                <c:pt idx="1">
                  <c:v>0.48</c:v>
                </c:pt>
              </c:numCache>
            </c:numRef>
          </c:val>
          <c:extLst>
            <c:ext xmlns:c16="http://schemas.microsoft.com/office/drawing/2014/chart" uri="{C3380CC4-5D6E-409C-BE32-E72D297353CC}">
              <c16:uniqueId val="{00000006-10C1-4771-8663-3EB103E0D563}"/>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56673045573749"/>
          <c:y val="0.13089191123836794"/>
          <c:w val="0.81404896300324592"/>
          <c:h val="0.80076250318648046"/>
        </c:manualLayout>
      </c:layout>
      <c:barChart>
        <c:barDir val="bar"/>
        <c:grouping val="percentStacked"/>
        <c:varyColors val="0"/>
        <c:ser>
          <c:idx val="0"/>
          <c:order val="0"/>
          <c:tx>
            <c:strRef>
              <c:f>Sheet1!$B$1</c:f>
              <c:strCache>
                <c:ptCount val="1"/>
                <c:pt idx="0">
                  <c:v>Did not participate</c:v>
                </c:pt>
              </c:strCache>
            </c:strRef>
          </c:tx>
          <c:spPr>
            <a:solidFill>
              <a:srgbClr val="7F7F7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Pacific peoples - 2017</c:v>
                </c:pt>
                <c:pt idx="1">
                  <c:v>Pacific peoples - 2020</c:v>
                </c:pt>
                <c:pt idx="2">
                  <c:v>New Zealand</c:v>
                </c:pt>
              </c:strCache>
            </c:strRef>
          </c:cat>
          <c:val>
            <c:numRef>
              <c:f>Sheet1!$B$2:$B$4</c:f>
              <c:numCache>
                <c:formatCode>General</c:formatCode>
                <c:ptCount val="3"/>
                <c:pt idx="0">
                  <c:v>42</c:v>
                </c:pt>
                <c:pt idx="1">
                  <c:v>36</c:v>
                </c:pt>
                <c:pt idx="2">
                  <c:v>48</c:v>
                </c:pt>
              </c:numCache>
            </c:numRef>
          </c:val>
          <c:extLst>
            <c:ext xmlns:c16="http://schemas.microsoft.com/office/drawing/2014/chart" uri="{C3380CC4-5D6E-409C-BE32-E72D297353CC}">
              <c16:uniqueId val="{00000000-906B-4521-AF6C-FEFA2EA3C9A8}"/>
            </c:ext>
          </c:extLst>
        </c:ser>
        <c:ser>
          <c:idx val="1"/>
          <c:order val="1"/>
          <c:tx>
            <c:strRef>
              <c:f>Sheet1!$C$1</c:f>
              <c:strCache>
                <c:ptCount val="1"/>
                <c:pt idx="0">
                  <c:v>Participated up to 12 times</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Pacific peoples - 2017</c:v>
                </c:pt>
                <c:pt idx="1">
                  <c:v>Pacific peoples - 2020</c:v>
                </c:pt>
                <c:pt idx="2">
                  <c:v>New Zealand</c:v>
                </c:pt>
              </c:strCache>
            </c:strRef>
          </c:cat>
          <c:val>
            <c:numRef>
              <c:f>Sheet1!$C$2:$C$4</c:f>
              <c:numCache>
                <c:formatCode>General</c:formatCode>
                <c:ptCount val="3"/>
                <c:pt idx="0">
                  <c:v>33</c:v>
                </c:pt>
                <c:pt idx="1">
                  <c:v>42</c:v>
                </c:pt>
                <c:pt idx="2">
                  <c:v>33</c:v>
                </c:pt>
              </c:numCache>
            </c:numRef>
          </c:val>
          <c:extLst>
            <c:ext xmlns:c16="http://schemas.microsoft.com/office/drawing/2014/chart" uri="{C3380CC4-5D6E-409C-BE32-E72D297353CC}">
              <c16:uniqueId val="{00000001-906B-4521-AF6C-FEFA2EA3C9A8}"/>
            </c:ext>
          </c:extLst>
        </c:ser>
        <c:ser>
          <c:idx val="2"/>
          <c:order val="2"/>
          <c:tx>
            <c:strRef>
              <c:f>Sheet1!$D$1</c:f>
              <c:strCache>
                <c:ptCount val="1"/>
                <c:pt idx="0">
                  <c:v>Participated more than 12 times</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Pacific peoples - 2017</c:v>
                </c:pt>
                <c:pt idx="1">
                  <c:v>Pacific peoples - 2020</c:v>
                </c:pt>
                <c:pt idx="2">
                  <c:v>New Zealand</c:v>
                </c:pt>
              </c:strCache>
            </c:strRef>
          </c:cat>
          <c:val>
            <c:numRef>
              <c:f>Sheet1!$D$2:$D$4</c:f>
              <c:numCache>
                <c:formatCode>General</c:formatCode>
                <c:ptCount val="3"/>
                <c:pt idx="0">
                  <c:v>25</c:v>
                </c:pt>
                <c:pt idx="1">
                  <c:v>23</c:v>
                </c:pt>
                <c:pt idx="2">
                  <c:v>19</c:v>
                </c:pt>
              </c:numCache>
            </c:numRef>
          </c:val>
          <c:extLst>
            <c:ext xmlns:c16="http://schemas.microsoft.com/office/drawing/2014/chart" uri="{C3380CC4-5D6E-409C-BE32-E72D297353CC}">
              <c16:uniqueId val="{00000002-906B-4521-AF6C-FEFA2EA3C9A8}"/>
            </c:ext>
          </c:extLst>
        </c:ser>
        <c:dLbls>
          <c:showLegendKey val="0"/>
          <c:showVal val="0"/>
          <c:showCatName val="0"/>
          <c:showSerName val="0"/>
          <c:showPercent val="0"/>
          <c:showBubbleSize val="0"/>
        </c:dLbls>
        <c:gapWidth val="213"/>
        <c:overlap val="100"/>
        <c:axId val="348676784"/>
        <c:axId val="348677344"/>
      </c:barChart>
      <c:catAx>
        <c:axId val="348676784"/>
        <c:scaling>
          <c:orientation val="minMax"/>
        </c:scaling>
        <c:delete val="1"/>
        <c:axPos val="l"/>
        <c:numFmt formatCode="General" sourceLinked="1"/>
        <c:majorTickMark val="out"/>
        <c:minorTickMark val="none"/>
        <c:tickLblPos val="nextTo"/>
        <c:crossAx val="348677344"/>
        <c:crosses val="autoZero"/>
        <c:auto val="1"/>
        <c:lblAlgn val="ctr"/>
        <c:lblOffset val="100"/>
        <c:noMultiLvlLbl val="0"/>
      </c:catAx>
      <c:valAx>
        <c:axId val="348677344"/>
        <c:scaling>
          <c:orientation val="minMax"/>
        </c:scaling>
        <c:delete val="1"/>
        <c:axPos val="b"/>
        <c:numFmt formatCode="0%" sourceLinked="1"/>
        <c:majorTickMark val="out"/>
        <c:minorTickMark val="none"/>
        <c:tickLblPos val="nextTo"/>
        <c:crossAx val="348676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3AA889"/>
              </a:solidFill>
              <a:ln>
                <a:solidFill>
                  <a:schemeClr val="bg1"/>
                </a:solidFill>
              </a:ln>
              <a:effectLst/>
            </c:spPr>
            <c:extLst>
              <c:ext xmlns:c16="http://schemas.microsoft.com/office/drawing/2014/chart" uri="{C3380CC4-5D6E-409C-BE32-E72D297353CC}">
                <c16:uniqueId val="{00000001-B560-4706-AA29-5FE17A5E2918}"/>
              </c:ext>
            </c:extLst>
          </c:dPt>
          <c:dPt>
            <c:idx val="1"/>
            <c:bubble3D val="0"/>
            <c:spPr>
              <a:solidFill>
                <a:srgbClr val="7F7F7F"/>
              </a:solidFill>
              <a:ln>
                <a:solidFill>
                  <a:schemeClr val="bg1"/>
                </a:solidFill>
              </a:ln>
              <a:effectLst/>
            </c:spPr>
            <c:extLst>
              <c:ext xmlns:c16="http://schemas.microsoft.com/office/drawing/2014/chart" uri="{C3380CC4-5D6E-409C-BE32-E72D297353CC}">
                <c16:uniqueId val="{00000003-B560-4706-AA29-5FE17A5E2918}"/>
              </c:ext>
            </c:extLst>
          </c:dPt>
          <c:dPt>
            <c:idx val="2"/>
            <c:bubble3D val="0"/>
            <c:spPr>
              <a:solidFill>
                <a:srgbClr val="CD005F"/>
              </a:solidFill>
              <a:ln>
                <a:solidFill>
                  <a:schemeClr val="bg1"/>
                </a:solidFill>
              </a:ln>
              <a:effectLst/>
            </c:spPr>
            <c:extLst>
              <c:ext xmlns:c16="http://schemas.microsoft.com/office/drawing/2014/chart" uri="{C3380CC4-5D6E-409C-BE32-E72D297353CC}">
                <c16:uniqueId val="{00000005-B560-4706-AA29-5FE17A5E2918}"/>
              </c:ext>
            </c:extLst>
          </c:dPt>
          <c:dPt>
            <c:idx val="3"/>
            <c:bubble3D val="0"/>
            <c:spPr>
              <a:solidFill>
                <a:srgbClr val="D9D9D9"/>
              </a:solidFill>
              <a:ln>
                <a:solidFill>
                  <a:schemeClr val="bg1"/>
                </a:solidFill>
              </a:ln>
              <a:effectLst/>
            </c:spPr>
            <c:extLst>
              <c:ext xmlns:c16="http://schemas.microsoft.com/office/drawing/2014/chart" uri="{C3380CC4-5D6E-409C-BE32-E72D297353CC}">
                <c16:uniqueId val="{00000007-B560-4706-AA29-5FE17A5E2918}"/>
              </c:ext>
            </c:extLst>
          </c:dPt>
          <c:dLbls>
            <c:dLbl>
              <c:idx val="3"/>
              <c:layout>
                <c:manualLayout>
                  <c:x val="0"/>
                  <c:y val="0"/>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560-4706-AA29-5FE17A5E291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Sheet1!$A$2:$A$5</c:f>
              <c:strCache>
                <c:ptCount val="4"/>
                <c:pt idx="0">
                  <c:v>More positive about the arts</c:v>
                </c:pt>
                <c:pt idx="1">
                  <c:v>Opinion has not changed</c:v>
                </c:pt>
                <c:pt idx="2">
                  <c:v>More negative about the arts</c:v>
                </c:pt>
                <c:pt idx="3">
                  <c:v>Don’t know</c:v>
                </c:pt>
              </c:strCache>
            </c:strRef>
          </c:cat>
          <c:val>
            <c:numRef>
              <c:f>Sheet1!$B$2:$B$5</c:f>
              <c:numCache>
                <c:formatCode>General</c:formatCode>
                <c:ptCount val="4"/>
                <c:pt idx="0">
                  <c:v>28</c:v>
                </c:pt>
                <c:pt idx="1">
                  <c:v>60</c:v>
                </c:pt>
                <c:pt idx="2">
                  <c:v>4</c:v>
                </c:pt>
                <c:pt idx="3">
                  <c:v>8</c:v>
                </c:pt>
              </c:numCache>
            </c:numRef>
          </c:val>
          <c:extLst>
            <c:ext xmlns:c16="http://schemas.microsoft.com/office/drawing/2014/chart" uri="{C3380CC4-5D6E-409C-BE32-E72D297353CC}">
              <c16:uniqueId val="{00000006-B560-4706-AA29-5FE17A5E2918}"/>
            </c:ext>
          </c:extLst>
        </c:ser>
        <c:dLbls>
          <c:showLegendKey val="0"/>
          <c:showVal val="0"/>
          <c:showCatName val="0"/>
          <c:showSerName val="0"/>
          <c:showPercent val="0"/>
          <c:showBubbleSize val="0"/>
          <c:showLeaderLines val="1"/>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3AA889"/>
              </a:solidFill>
              <a:ln>
                <a:solidFill>
                  <a:schemeClr val="bg1"/>
                </a:solidFill>
              </a:ln>
              <a:effectLst/>
            </c:spPr>
            <c:extLst>
              <c:ext xmlns:c16="http://schemas.microsoft.com/office/drawing/2014/chart" uri="{C3380CC4-5D6E-409C-BE32-E72D297353CC}">
                <c16:uniqueId val="{00000001-B560-4706-AA29-5FE17A5E2918}"/>
              </c:ext>
            </c:extLst>
          </c:dPt>
          <c:dPt>
            <c:idx val="1"/>
            <c:bubble3D val="0"/>
            <c:spPr>
              <a:solidFill>
                <a:srgbClr val="7F7F7F"/>
              </a:solidFill>
              <a:ln>
                <a:solidFill>
                  <a:schemeClr val="bg1"/>
                </a:solidFill>
              </a:ln>
              <a:effectLst/>
            </c:spPr>
            <c:extLst>
              <c:ext xmlns:c16="http://schemas.microsoft.com/office/drawing/2014/chart" uri="{C3380CC4-5D6E-409C-BE32-E72D297353CC}">
                <c16:uniqueId val="{00000003-B560-4706-AA29-5FE17A5E2918}"/>
              </c:ext>
            </c:extLst>
          </c:dPt>
          <c:dPt>
            <c:idx val="2"/>
            <c:bubble3D val="0"/>
            <c:spPr>
              <a:solidFill>
                <a:srgbClr val="CD005F"/>
              </a:solidFill>
              <a:ln>
                <a:solidFill>
                  <a:schemeClr val="bg1"/>
                </a:solidFill>
              </a:ln>
              <a:effectLst/>
            </c:spPr>
            <c:extLst>
              <c:ext xmlns:c16="http://schemas.microsoft.com/office/drawing/2014/chart" uri="{C3380CC4-5D6E-409C-BE32-E72D297353CC}">
                <c16:uniqueId val="{00000005-B560-4706-AA29-5FE17A5E2918}"/>
              </c:ext>
            </c:extLst>
          </c:dPt>
          <c:dPt>
            <c:idx val="3"/>
            <c:bubble3D val="0"/>
            <c:spPr>
              <a:solidFill>
                <a:schemeClr val="accent1">
                  <a:tint val="58000"/>
                </a:schemeClr>
              </a:solidFill>
              <a:ln>
                <a:solidFill>
                  <a:schemeClr val="bg1"/>
                </a:solidFill>
              </a:ln>
              <a:effectLst/>
            </c:spPr>
            <c:extLst>
              <c:ext xmlns:c16="http://schemas.microsoft.com/office/drawing/2014/chart" uri="{C3380CC4-5D6E-409C-BE32-E72D297353CC}">
                <c16:uniqueId val="{00000007-969D-42DA-81F5-B1C0727818BA}"/>
              </c:ext>
            </c:extLst>
          </c:dPt>
          <c:dLbls>
            <c:dLbl>
              <c:idx val="1"/>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B560-4706-AA29-5FE17A5E291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Sheet1!$A$2:$A$5</c:f>
              <c:strCache>
                <c:ptCount val="4"/>
                <c:pt idx="0">
                  <c:v>More positive about the arts</c:v>
                </c:pt>
                <c:pt idx="1">
                  <c:v>Opinion has not changed</c:v>
                </c:pt>
                <c:pt idx="2">
                  <c:v>More negative about the arts</c:v>
                </c:pt>
                <c:pt idx="3">
                  <c:v>Don’t know</c:v>
                </c:pt>
              </c:strCache>
            </c:strRef>
          </c:cat>
          <c:val>
            <c:numRef>
              <c:f>Sheet1!$B$2:$B$5</c:f>
              <c:numCache>
                <c:formatCode>General</c:formatCode>
                <c:ptCount val="4"/>
              </c:numCache>
            </c:numRef>
          </c:val>
          <c:extLst>
            <c:ext xmlns:c16="http://schemas.microsoft.com/office/drawing/2014/chart" uri="{C3380CC4-5D6E-409C-BE32-E72D297353CC}">
              <c16:uniqueId val="{00000006-B560-4706-AA29-5FE17A5E2918}"/>
            </c:ext>
          </c:extLst>
        </c:ser>
        <c:dLbls>
          <c:showLegendKey val="0"/>
          <c:showVal val="0"/>
          <c:showCatName val="0"/>
          <c:showSerName val="0"/>
          <c:showPercent val="0"/>
          <c:showBubbleSize val="0"/>
          <c:showLeaderLines val="1"/>
        </c:dLbls>
        <c:firstSliceAng val="0"/>
        <c:holeSize val="74"/>
      </c:doughnutChart>
      <c:spPr>
        <a:noFill/>
        <a:ln w="25400">
          <a:noFill/>
        </a:ln>
        <a:effectLst/>
      </c:spPr>
    </c:plotArea>
    <c:legend>
      <c:legendPos val="b"/>
      <c:layout>
        <c:manualLayout>
          <c:xMode val="edge"/>
          <c:yMode val="edge"/>
          <c:x val="0"/>
          <c:y val="0.26075836132190827"/>
          <c:w val="0.99073242943953532"/>
          <c:h val="0.71986884472870927"/>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3AA889"/>
              </a:solidFill>
              <a:ln>
                <a:solidFill>
                  <a:schemeClr val="bg1"/>
                </a:solidFill>
              </a:ln>
              <a:effectLst/>
            </c:spPr>
            <c:extLst>
              <c:ext xmlns:c16="http://schemas.microsoft.com/office/drawing/2014/chart" uri="{C3380CC4-5D6E-409C-BE32-E72D297353CC}">
                <c16:uniqueId val="{00000001-B560-4706-AA29-5FE17A5E2918}"/>
              </c:ext>
            </c:extLst>
          </c:dPt>
          <c:dPt>
            <c:idx val="1"/>
            <c:bubble3D val="0"/>
            <c:spPr>
              <a:solidFill>
                <a:srgbClr val="7F7F7F"/>
              </a:solidFill>
              <a:ln>
                <a:solidFill>
                  <a:schemeClr val="bg1"/>
                </a:solidFill>
              </a:ln>
              <a:effectLst/>
            </c:spPr>
            <c:extLst>
              <c:ext xmlns:c16="http://schemas.microsoft.com/office/drawing/2014/chart" uri="{C3380CC4-5D6E-409C-BE32-E72D297353CC}">
                <c16:uniqueId val="{00000003-B560-4706-AA29-5FE17A5E2918}"/>
              </c:ext>
            </c:extLst>
          </c:dPt>
          <c:dPt>
            <c:idx val="2"/>
            <c:bubble3D val="0"/>
            <c:spPr>
              <a:solidFill>
                <a:srgbClr val="CD005F"/>
              </a:solidFill>
              <a:ln>
                <a:solidFill>
                  <a:schemeClr val="bg1"/>
                </a:solidFill>
              </a:ln>
              <a:effectLst/>
            </c:spPr>
            <c:extLst>
              <c:ext xmlns:c16="http://schemas.microsoft.com/office/drawing/2014/chart" uri="{C3380CC4-5D6E-409C-BE32-E72D297353CC}">
                <c16:uniqueId val="{00000005-B560-4706-AA29-5FE17A5E2918}"/>
              </c:ext>
            </c:extLst>
          </c:dPt>
          <c:dPt>
            <c:idx val="3"/>
            <c:bubble3D val="0"/>
            <c:spPr>
              <a:solidFill>
                <a:srgbClr val="D9D9D9"/>
              </a:solidFill>
              <a:ln>
                <a:solidFill>
                  <a:schemeClr val="bg1"/>
                </a:solidFill>
              </a:ln>
              <a:effectLst/>
            </c:spPr>
            <c:extLst>
              <c:ext xmlns:c16="http://schemas.microsoft.com/office/drawing/2014/chart" uri="{C3380CC4-5D6E-409C-BE32-E72D297353CC}">
                <c16:uniqueId val="{00000007-6790-45B2-86E0-AD9071317E26}"/>
              </c:ext>
            </c:extLst>
          </c:dPt>
          <c:dLbls>
            <c:dLbl>
              <c:idx val="3"/>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7-6790-45B2-86E0-AD9071317E2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Sheet1!$A$2:$A$5</c:f>
              <c:strCache>
                <c:ptCount val="4"/>
                <c:pt idx="0">
                  <c:v>More positive about the arts</c:v>
                </c:pt>
                <c:pt idx="1">
                  <c:v>Opinion has not changed</c:v>
                </c:pt>
                <c:pt idx="2">
                  <c:v>More negative about the arts</c:v>
                </c:pt>
                <c:pt idx="3">
                  <c:v>Don’t know</c:v>
                </c:pt>
              </c:strCache>
            </c:strRef>
          </c:cat>
          <c:val>
            <c:numRef>
              <c:f>Sheet1!$B$2:$B$5</c:f>
              <c:numCache>
                <c:formatCode>General</c:formatCode>
                <c:ptCount val="4"/>
                <c:pt idx="0">
                  <c:v>17</c:v>
                </c:pt>
                <c:pt idx="1">
                  <c:v>75</c:v>
                </c:pt>
                <c:pt idx="2">
                  <c:v>3</c:v>
                </c:pt>
                <c:pt idx="3">
                  <c:v>5</c:v>
                </c:pt>
              </c:numCache>
            </c:numRef>
          </c:val>
          <c:extLst>
            <c:ext xmlns:c16="http://schemas.microsoft.com/office/drawing/2014/chart" uri="{C3380CC4-5D6E-409C-BE32-E72D297353CC}">
              <c16:uniqueId val="{00000006-B560-4706-AA29-5FE17A5E2918}"/>
            </c:ext>
          </c:extLst>
        </c:ser>
        <c:dLbls>
          <c:showLegendKey val="0"/>
          <c:showVal val="0"/>
          <c:showCatName val="0"/>
          <c:showSerName val="0"/>
          <c:showPercent val="0"/>
          <c:showBubbleSize val="0"/>
          <c:showLeaderLines val="1"/>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4724203887198883"/>
          <c:w val="0.81404896300324592"/>
          <c:h val="0.70178765618222827"/>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1">
                  <c:v>2020</c:v>
                </c:pt>
                <c:pt idx="3">
                  <c:v>2020</c:v>
                </c:pt>
                <c:pt idx="4">
                  <c:v>2017</c:v>
                </c:pt>
                <c:pt idx="5">
                  <c:v>2020</c:v>
                </c:pt>
                <c:pt idx="6">
                  <c:v>2017</c:v>
                </c:pt>
                <c:pt idx="7">
                  <c:v>2020</c:v>
                </c:pt>
                <c:pt idx="8">
                  <c:v>2017</c:v>
                </c:pt>
                <c:pt idx="9">
                  <c:v>2020</c:v>
                </c:pt>
              </c:numCache>
            </c:numRef>
          </c:cat>
          <c:val>
            <c:numRef>
              <c:f>Sheet1!$B$2:$B$11</c:f>
              <c:numCache>
                <c:formatCode>General</c:formatCode>
                <c:ptCount val="10"/>
                <c:pt idx="1">
                  <c:v>23</c:v>
                </c:pt>
                <c:pt idx="3">
                  <c:v>37</c:v>
                </c:pt>
                <c:pt idx="4">
                  <c:v>24</c:v>
                </c:pt>
                <c:pt idx="5">
                  <c:v>34</c:v>
                </c:pt>
                <c:pt idx="6">
                  <c:v>31</c:v>
                </c:pt>
                <c:pt idx="7">
                  <c:v>35</c:v>
                </c:pt>
                <c:pt idx="8">
                  <c:v>39</c:v>
                </c:pt>
                <c:pt idx="9">
                  <c:v>46</c:v>
                </c:pt>
              </c:numCache>
            </c:numRef>
          </c:val>
          <c:extLst>
            <c:ext xmlns:c16="http://schemas.microsoft.com/office/drawing/2014/chart" uri="{C3380CC4-5D6E-409C-BE32-E72D297353CC}">
              <c16:uniqueId val="{00000000-FFF9-4208-A0AE-D6AB3770592B}"/>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1">
                  <c:v>2020</c:v>
                </c:pt>
                <c:pt idx="3">
                  <c:v>2020</c:v>
                </c:pt>
                <c:pt idx="4">
                  <c:v>2017</c:v>
                </c:pt>
                <c:pt idx="5">
                  <c:v>2020</c:v>
                </c:pt>
                <c:pt idx="6">
                  <c:v>2017</c:v>
                </c:pt>
                <c:pt idx="7">
                  <c:v>2020</c:v>
                </c:pt>
                <c:pt idx="8">
                  <c:v>2017</c:v>
                </c:pt>
                <c:pt idx="9">
                  <c:v>2020</c:v>
                </c:pt>
              </c:numCache>
            </c:numRef>
          </c:cat>
          <c:val>
            <c:numRef>
              <c:f>Sheet1!$C$2:$C$11</c:f>
              <c:numCache>
                <c:formatCode>General</c:formatCode>
                <c:ptCount val="10"/>
                <c:pt idx="1">
                  <c:v>26</c:v>
                </c:pt>
                <c:pt idx="3">
                  <c:v>33</c:v>
                </c:pt>
                <c:pt idx="4">
                  <c:v>28</c:v>
                </c:pt>
                <c:pt idx="5">
                  <c:v>31</c:v>
                </c:pt>
                <c:pt idx="6">
                  <c:v>36</c:v>
                </c:pt>
                <c:pt idx="7">
                  <c:v>33</c:v>
                </c:pt>
                <c:pt idx="8">
                  <c:v>31</c:v>
                </c:pt>
                <c:pt idx="9">
                  <c:v>27</c:v>
                </c:pt>
              </c:numCache>
            </c:numRef>
          </c:val>
          <c:extLst>
            <c:ext xmlns:c16="http://schemas.microsoft.com/office/drawing/2014/chart" uri="{C3380CC4-5D6E-409C-BE32-E72D297353CC}">
              <c16:uniqueId val="{00000001-FFF9-4208-A0AE-D6AB3770592B}"/>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1">
                  <c:v>2020</c:v>
                </c:pt>
                <c:pt idx="3">
                  <c:v>2020</c:v>
                </c:pt>
                <c:pt idx="4">
                  <c:v>2017</c:v>
                </c:pt>
                <c:pt idx="5">
                  <c:v>2020</c:v>
                </c:pt>
                <c:pt idx="6">
                  <c:v>2017</c:v>
                </c:pt>
                <c:pt idx="7">
                  <c:v>2020</c:v>
                </c:pt>
                <c:pt idx="8">
                  <c:v>2017</c:v>
                </c:pt>
                <c:pt idx="9">
                  <c:v>2020</c:v>
                </c:pt>
              </c:numCache>
            </c:numRef>
          </c:cat>
          <c:val>
            <c:numRef>
              <c:f>Sheet1!$D$2:$D$11</c:f>
              <c:numCache>
                <c:formatCode>General</c:formatCode>
                <c:ptCount val="10"/>
                <c:pt idx="1">
                  <c:v>32</c:v>
                </c:pt>
                <c:pt idx="3">
                  <c:v>19</c:v>
                </c:pt>
                <c:pt idx="4">
                  <c:v>28</c:v>
                </c:pt>
                <c:pt idx="5">
                  <c:v>23</c:v>
                </c:pt>
                <c:pt idx="6">
                  <c:v>23</c:v>
                </c:pt>
                <c:pt idx="7">
                  <c:v>20</c:v>
                </c:pt>
                <c:pt idx="8">
                  <c:v>22</c:v>
                </c:pt>
                <c:pt idx="9">
                  <c:v>18</c:v>
                </c:pt>
              </c:numCache>
            </c:numRef>
          </c:val>
          <c:extLst>
            <c:ext xmlns:c16="http://schemas.microsoft.com/office/drawing/2014/chart" uri="{C3380CC4-5D6E-409C-BE32-E72D297353CC}">
              <c16:uniqueId val="{00000016-FFF9-4208-A0AE-D6AB3770592B}"/>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1">
                  <c:v>2020</c:v>
                </c:pt>
                <c:pt idx="3">
                  <c:v>2020</c:v>
                </c:pt>
                <c:pt idx="4">
                  <c:v>2017</c:v>
                </c:pt>
                <c:pt idx="5">
                  <c:v>2020</c:v>
                </c:pt>
                <c:pt idx="6">
                  <c:v>2017</c:v>
                </c:pt>
                <c:pt idx="7">
                  <c:v>2020</c:v>
                </c:pt>
                <c:pt idx="8">
                  <c:v>2017</c:v>
                </c:pt>
                <c:pt idx="9">
                  <c:v>2020</c:v>
                </c:pt>
              </c:numCache>
            </c:numRef>
          </c:cat>
          <c:val>
            <c:numRef>
              <c:f>Sheet1!$E$2:$E$11</c:f>
              <c:numCache>
                <c:formatCode>General</c:formatCode>
                <c:ptCount val="10"/>
                <c:pt idx="1">
                  <c:v>10</c:v>
                </c:pt>
                <c:pt idx="3">
                  <c:v>5</c:v>
                </c:pt>
                <c:pt idx="4">
                  <c:v>13</c:v>
                </c:pt>
                <c:pt idx="5">
                  <c:v>6</c:v>
                </c:pt>
                <c:pt idx="6">
                  <c:v>7</c:v>
                </c:pt>
                <c:pt idx="7">
                  <c:v>7</c:v>
                </c:pt>
                <c:pt idx="8">
                  <c:v>5</c:v>
                </c:pt>
                <c:pt idx="9">
                  <c:v>4</c:v>
                </c:pt>
              </c:numCache>
            </c:numRef>
          </c:val>
          <c:extLst>
            <c:ext xmlns:c16="http://schemas.microsoft.com/office/drawing/2014/chart" uri="{C3380CC4-5D6E-409C-BE32-E72D297353CC}">
              <c16:uniqueId val="{00000017-FFF9-4208-A0AE-D6AB3770592B}"/>
            </c:ext>
          </c:extLst>
        </c:ser>
        <c:ser>
          <c:idx val="4"/>
          <c:order val="4"/>
          <c:tx>
            <c:strRef>
              <c:f>Sheet1!$F$1</c:f>
              <c:strCache>
                <c:ptCount val="1"/>
                <c:pt idx="0">
                  <c:v>Strongly disagree</c:v>
                </c:pt>
              </c:strCache>
            </c:strRef>
          </c:tx>
          <c:spPr>
            <a:solidFill>
              <a:srgbClr val="CD005F"/>
            </a:solidFill>
            <a:ln>
              <a:noFill/>
            </a:ln>
            <a:effectLst/>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0-C1F2-405A-90DD-BED7DF6B959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1">
                  <c:v>2020</c:v>
                </c:pt>
                <c:pt idx="3">
                  <c:v>2020</c:v>
                </c:pt>
                <c:pt idx="4">
                  <c:v>2017</c:v>
                </c:pt>
                <c:pt idx="5">
                  <c:v>2020</c:v>
                </c:pt>
                <c:pt idx="6">
                  <c:v>2017</c:v>
                </c:pt>
                <c:pt idx="7">
                  <c:v>2020</c:v>
                </c:pt>
                <c:pt idx="8">
                  <c:v>2017</c:v>
                </c:pt>
                <c:pt idx="9">
                  <c:v>2020</c:v>
                </c:pt>
              </c:numCache>
            </c:numRef>
          </c:cat>
          <c:val>
            <c:numRef>
              <c:f>Sheet1!$F$2:$F$11</c:f>
              <c:numCache>
                <c:formatCode>General</c:formatCode>
                <c:ptCount val="10"/>
                <c:pt idx="1">
                  <c:v>4</c:v>
                </c:pt>
                <c:pt idx="3">
                  <c:v>3</c:v>
                </c:pt>
                <c:pt idx="4">
                  <c:v>6</c:v>
                </c:pt>
                <c:pt idx="5">
                  <c:v>3</c:v>
                </c:pt>
                <c:pt idx="6">
                  <c:v>2</c:v>
                </c:pt>
                <c:pt idx="7">
                  <c:v>3</c:v>
                </c:pt>
                <c:pt idx="8">
                  <c:v>0</c:v>
                </c:pt>
                <c:pt idx="9">
                  <c:v>2</c:v>
                </c:pt>
              </c:numCache>
            </c:numRef>
          </c:val>
          <c:extLst>
            <c:ext xmlns:c16="http://schemas.microsoft.com/office/drawing/2014/chart" uri="{C3380CC4-5D6E-409C-BE32-E72D297353CC}">
              <c16:uniqueId val="{00000018-FFF9-4208-A0AE-D6AB3770592B}"/>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1">
                  <c:v>2020</c:v>
                </c:pt>
                <c:pt idx="3">
                  <c:v>2020</c:v>
                </c:pt>
                <c:pt idx="4">
                  <c:v>2017</c:v>
                </c:pt>
                <c:pt idx="5">
                  <c:v>2020</c:v>
                </c:pt>
                <c:pt idx="6">
                  <c:v>2017</c:v>
                </c:pt>
                <c:pt idx="7">
                  <c:v>2020</c:v>
                </c:pt>
                <c:pt idx="8">
                  <c:v>2017</c:v>
                </c:pt>
                <c:pt idx="9">
                  <c:v>2020</c:v>
                </c:pt>
              </c:numCache>
            </c:numRef>
          </c:cat>
          <c:val>
            <c:numRef>
              <c:f>Sheet1!$G$2:$G$11</c:f>
              <c:numCache>
                <c:formatCode>General</c:formatCode>
                <c:ptCount val="10"/>
                <c:pt idx="1">
                  <c:v>4</c:v>
                </c:pt>
                <c:pt idx="3">
                  <c:v>3</c:v>
                </c:pt>
                <c:pt idx="4">
                  <c:v>2</c:v>
                </c:pt>
                <c:pt idx="5">
                  <c:v>4</c:v>
                </c:pt>
                <c:pt idx="6">
                  <c:v>2</c:v>
                </c:pt>
                <c:pt idx="7">
                  <c:v>2</c:v>
                </c:pt>
                <c:pt idx="8">
                  <c:v>3</c:v>
                </c:pt>
                <c:pt idx="9">
                  <c:v>2</c:v>
                </c:pt>
              </c:numCache>
            </c:numRef>
          </c:val>
          <c:extLst>
            <c:ext xmlns:c16="http://schemas.microsoft.com/office/drawing/2014/chart" uri="{C3380CC4-5D6E-409C-BE32-E72D297353CC}">
              <c16:uniqueId val="{00000019-FFF9-4208-A0AE-D6AB3770592B}"/>
            </c:ext>
          </c:extLst>
        </c:ser>
        <c:dLbls>
          <c:showLegendKey val="0"/>
          <c:showVal val="0"/>
          <c:showCatName val="0"/>
          <c:showSerName val="0"/>
          <c:showPercent val="0"/>
          <c:showBubbleSize val="0"/>
        </c:dLbls>
        <c:gapWidth val="85"/>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1.0704643616719292E-2"/>
          <c:y val="0.86489468952571436"/>
          <c:w val="0.98929535638328059"/>
          <c:h val="7.5152332491851576E-2"/>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38322830278496"/>
          <c:y val="0.12793179525347756"/>
          <c:w val="0.81404896300324592"/>
          <c:h val="0.77129373497269971"/>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1">
                  <c:v>2020</c:v>
                </c:pt>
                <c:pt idx="2">
                  <c:v>2017</c:v>
                </c:pt>
                <c:pt idx="3">
                  <c:v>2020</c:v>
                </c:pt>
                <c:pt idx="4">
                  <c:v>2017</c:v>
                </c:pt>
                <c:pt idx="5">
                  <c:v>2020</c:v>
                </c:pt>
                <c:pt idx="6">
                  <c:v>2017</c:v>
                </c:pt>
                <c:pt idx="7">
                  <c:v>2020</c:v>
                </c:pt>
                <c:pt idx="8">
                  <c:v>2017</c:v>
                </c:pt>
                <c:pt idx="9">
                  <c:v>2020</c:v>
                </c:pt>
                <c:pt idx="10">
                  <c:v>2017</c:v>
                </c:pt>
                <c:pt idx="11">
                  <c:v>2020</c:v>
                </c:pt>
              </c:numCache>
            </c:numRef>
          </c:cat>
          <c:val>
            <c:numRef>
              <c:f>Sheet1!$B$2:$B$13</c:f>
              <c:numCache>
                <c:formatCode>General</c:formatCode>
                <c:ptCount val="12"/>
                <c:pt idx="1">
                  <c:v>3</c:v>
                </c:pt>
                <c:pt idx="2">
                  <c:v>12</c:v>
                </c:pt>
                <c:pt idx="3">
                  <c:v>6</c:v>
                </c:pt>
                <c:pt idx="4">
                  <c:v>7</c:v>
                </c:pt>
                <c:pt idx="5">
                  <c:v>9</c:v>
                </c:pt>
                <c:pt idx="6">
                  <c:v>14</c:v>
                </c:pt>
                <c:pt idx="7">
                  <c:v>16</c:v>
                </c:pt>
                <c:pt idx="8">
                  <c:v>17</c:v>
                </c:pt>
                <c:pt idx="9">
                  <c:v>21</c:v>
                </c:pt>
                <c:pt idx="10">
                  <c:v>16</c:v>
                </c:pt>
                <c:pt idx="11">
                  <c:v>20</c:v>
                </c:pt>
              </c:numCache>
            </c:numRef>
          </c:val>
          <c:extLst>
            <c:ext xmlns:c16="http://schemas.microsoft.com/office/drawing/2014/chart" uri="{C3380CC4-5D6E-409C-BE32-E72D297353CC}">
              <c16:uniqueId val="{00000000-A4D4-42B8-9A97-B28BF1A2022D}"/>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1">
                  <c:v>2020</c:v>
                </c:pt>
                <c:pt idx="2">
                  <c:v>2017</c:v>
                </c:pt>
                <c:pt idx="3">
                  <c:v>2020</c:v>
                </c:pt>
                <c:pt idx="4">
                  <c:v>2017</c:v>
                </c:pt>
                <c:pt idx="5">
                  <c:v>2020</c:v>
                </c:pt>
                <c:pt idx="6">
                  <c:v>2017</c:v>
                </c:pt>
                <c:pt idx="7">
                  <c:v>2020</c:v>
                </c:pt>
                <c:pt idx="8">
                  <c:v>2017</c:v>
                </c:pt>
                <c:pt idx="9">
                  <c:v>2020</c:v>
                </c:pt>
                <c:pt idx="10">
                  <c:v>2017</c:v>
                </c:pt>
                <c:pt idx="11">
                  <c:v>2020</c:v>
                </c:pt>
              </c:numCache>
            </c:numRef>
          </c:cat>
          <c:val>
            <c:numRef>
              <c:f>Sheet1!$C$2:$C$13</c:f>
              <c:numCache>
                <c:formatCode>General</c:formatCode>
                <c:ptCount val="12"/>
                <c:pt idx="1">
                  <c:v>6</c:v>
                </c:pt>
                <c:pt idx="2">
                  <c:v>15</c:v>
                </c:pt>
                <c:pt idx="3">
                  <c:v>14</c:v>
                </c:pt>
                <c:pt idx="4">
                  <c:v>27</c:v>
                </c:pt>
                <c:pt idx="5">
                  <c:v>19</c:v>
                </c:pt>
                <c:pt idx="6">
                  <c:v>24</c:v>
                </c:pt>
                <c:pt idx="7">
                  <c:v>20</c:v>
                </c:pt>
                <c:pt idx="8">
                  <c:v>21</c:v>
                </c:pt>
                <c:pt idx="9">
                  <c:v>23</c:v>
                </c:pt>
                <c:pt idx="10">
                  <c:v>38</c:v>
                </c:pt>
                <c:pt idx="11">
                  <c:v>43</c:v>
                </c:pt>
              </c:numCache>
            </c:numRef>
          </c:val>
          <c:extLst>
            <c:ext xmlns:c16="http://schemas.microsoft.com/office/drawing/2014/chart" uri="{C3380CC4-5D6E-409C-BE32-E72D297353CC}">
              <c16:uniqueId val="{00000001-A4D4-42B8-9A97-B28BF1A2022D}"/>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1">
                  <c:v>2020</c:v>
                </c:pt>
                <c:pt idx="2">
                  <c:v>2017</c:v>
                </c:pt>
                <c:pt idx="3">
                  <c:v>2020</c:v>
                </c:pt>
                <c:pt idx="4">
                  <c:v>2017</c:v>
                </c:pt>
                <c:pt idx="5">
                  <c:v>2020</c:v>
                </c:pt>
                <c:pt idx="6">
                  <c:v>2017</c:v>
                </c:pt>
                <c:pt idx="7">
                  <c:v>2020</c:v>
                </c:pt>
                <c:pt idx="8">
                  <c:v>2017</c:v>
                </c:pt>
                <c:pt idx="9">
                  <c:v>2020</c:v>
                </c:pt>
                <c:pt idx="10">
                  <c:v>2017</c:v>
                </c:pt>
                <c:pt idx="11">
                  <c:v>2020</c:v>
                </c:pt>
              </c:numCache>
            </c:numRef>
          </c:cat>
          <c:val>
            <c:numRef>
              <c:f>Sheet1!$D$2:$D$13</c:f>
              <c:numCache>
                <c:formatCode>General</c:formatCode>
                <c:ptCount val="12"/>
                <c:pt idx="1">
                  <c:v>16</c:v>
                </c:pt>
                <c:pt idx="2">
                  <c:v>22</c:v>
                </c:pt>
                <c:pt idx="3">
                  <c:v>23</c:v>
                </c:pt>
                <c:pt idx="4">
                  <c:v>30</c:v>
                </c:pt>
                <c:pt idx="5">
                  <c:v>27</c:v>
                </c:pt>
                <c:pt idx="6">
                  <c:v>27</c:v>
                </c:pt>
                <c:pt idx="7">
                  <c:v>36</c:v>
                </c:pt>
                <c:pt idx="8">
                  <c:v>26</c:v>
                </c:pt>
                <c:pt idx="9">
                  <c:v>35</c:v>
                </c:pt>
                <c:pt idx="10">
                  <c:v>25</c:v>
                </c:pt>
                <c:pt idx="11">
                  <c:v>22</c:v>
                </c:pt>
              </c:numCache>
            </c:numRef>
          </c:val>
          <c:extLst>
            <c:ext xmlns:c16="http://schemas.microsoft.com/office/drawing/2014/chart" uri="{C3380CC4-5D6E-409C-BE32-E72D297353CC}">
              <c16:uniqueId val="{00000002-A4D4-42B8-9A97-B28BF1A2022D}"/>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1">
                  <c:v>2020</c:v>
                </c:pt>
                <c:pt idx="2">
                  <c:v>2017</c:v>
                </c:pt>
                <c:pt idx="3">
                  <c:v>2020</c:v>
                </c:pt>
                <c:pt idx="4">
                  <c:v>2017</c:v>
                </c:pt>
                <c:pt idx="5">
                  <c:v>2020</c:v>
                </c:pt>
                <c:pt idx="6">
                  <c:v>2017</c:v>
                </c:pt>
                <c:pt idx="7">
                  <c:v>2020</c:v>
                </c:pt>
                <c:pt idx="8">
                  <c:v>2017</c:v>
                </c:pt>
                <c:pt idx="9">
                  <c:v>2020</c:v>
                </c:pt>
                <c:pt idx="10">
                  <c:v>2017</c:v>
                </c:pt>
                <c:pt idx="11">
                  <c:v>2020</c:v>
                </c:pt>
              </c:numCache>
            </c:numRef>
          </c:cat>
          <c:val>
            <c:numRef>
              <c:f>Sheet1!$E$2:$E$13</c:f>
              <c:numCache>
                <c:formatCode>General</c:formatCode>
                <c:ptCount val="12"/>
                <c:pt idx="1">
                  <c:v>18</c:v>
                </c:pt>
                <c:pt idx="2">
                  <c:v>23</c:v>
                </c:pt>
                <c:pt idx="3">
                  <c:v>24</c:v>
                </c:pt>
                <c:pt idx="4">
                  <c:v>15</c:v>
                </c:pt>
                <c:pt idx="5">
                  <c:v>19</c:v>
                </c:pt>
                <c:pt idx="6">
                  <c:v>18</c:v>
                </c:pt>
                <c:pt idx="7">
                  <c:v>14</c:v>
                </c:pt>
                <c:pt idx="8">
                  <c:v>19</c:v>
                </c:pt>
                <c:pt idx="9">
                  <c:v>11</c:v>
                </c:pt>
                <c:pt idx="10">
                  <c:v>10</c:v>
                </c:pt>
                <c:pt idx="11">
                  <c:v>9</c:v>
                </c:pt>
              </c:numCache>
            </c:numRef>
          </c:val>
          <c:extLst>
            <c:ext xmlns:c16="http://schemas.microsoft.com/office/drawing/2014/chart" uri="{C3380CC4-5D6E-409C-BE32-E72D297353CC}">
              <c16:uniqueId val="{00000003-A4D4-42B8-9A97-B28BF1A2022D}"/>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1">
                  <c:v>2020</c:v>
                </c:pt>
                <c:pt idx="2">
                  <c:v>2017</c:v>
                </c:pt>
                <c:pt idx="3">
                  <c:v>2020</c:v>
                </c:pt>
                <c:pt idx="4">
                  <c:v>2017</c:v>
                </c:pt>
                <c:pt idx="5">
                  <c:v>2020</c:v>
                </c:pt>
                <c:pt idx="6">
                  <c:v>2017</c:v>
                </c:pt>
                <c:pt idx="7">
                  <c:v>2020</c:v>
                </c:pt>
                <c:pt idx="8">
                  <c:v>2017</c:v>
                </c:pt>
                <c:pt idx="9">
                  <c:v>2020</c:v>
                </c:pt>
                <c:pt idx="10">
                  <c:v>2017</c:v>
                </c:pt>
                <c:pt idx="11">
                  <c:v>2020</c:v>
                </c:pt>
              </c:numCache>
            </c:numRef>
          </c:cat>
          <c:val>
            <c:numRef>
              <c:f>Sheet1!$F$2:$F$13</c:f>
              <c:numCache>
                <c:formatCode>General</c:formatCode>
                <c:ptCount val="12"/>
                <c:pt idx="1">
                  <c:v>53</c:v>
                </c:pt>
                <c:pt idx="2">
                  <c:v>25</c:v>
                </c:pt>
                <c:pt idx="3">
                  <c:v>31</c:v>
                </c:pt>
                <c:pt idx="4">
                  <c:v>18</c:v>
                </c:pt>
                <c:pt idx="5">
                  <c:v>22</c:v>
                </c:pt>
                <c:pt idx="6">
                  <c:v>15</c:v>
                </c:pt>
                <c:pt idx="7">
                  <c:v>11</c:v>
                </c:pt>
                <c:pt idx="8">
                  <c:v>14</c:v>
                </c:pt>
                <c:pt idx="9">
                  <c:v>5</c:v>
                </c:pt>
                <c:pt idx="10">
                  <c:v>10</c:v>
                </c:pt>
                <c:pt idx="11">
                  <c:v>3</c:v>
                </c:pt>
              </c:numCache>
            </c:numRef>
          </c:val>
          <c:extLst>
            <c:ext xmlns:c16="http://schemas.microsoft.com/office/drawing/2014/chart" uri="{C3380CC4-5D6E-409C-BE32-E72D297353CC}">
              <c16:uniqueId val="{00000004-A4D4-42B8-9A97-B28BF1A2022D}"/>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1">
                  <c:v>2020</c:v>
                </c:pt>
                <c:pt idx="2">
                  <c:v>2017</c:v>
                </c:pt>
                <c:pt idx="3">
                  <c:v>2020</c:v>
                </c:pt>
                <c:pt idx="4">
                  <c:v>2017</c:v>
                </c:pt>
                <c:pt idx="5">
                  <c:v>2020</c:v>
                </c:pt>
                <c:pt idx="6">
                  <c:v>2017</c:v>
                </c:pt>
                <c:pt idx="7">
                  <c:v>2020</c:v>
                </c:pt>
                <c:pt idx="8">
                  <c:v>2017</c:v>
                </c:pt>
                <c:pt idx="9">
                  <c:v>2020</c:v>
                </c:pt>
                <c:pt idx="10">
                  <c:v>2017</c:v>
                </c:pt>
                <c:pt idx="11">
                  <c:v>2020</c:v>
                </c:pt>
              </c:numCache>
            </c:numRef>
          </c:cat>
          <c:val>
            <c:numRef>
              <c:f>Sheet1!$G$2:$G$13</c:f>
              <c:numCache>
                <c:formatCode>General</c:formatCode>
                <c:ptCount val="12"/>
                <c:pt idx="1">
                  <c:v>4</c:v>
                </c:pt>
                <c:pt idx="2">
                  <c:v>2</c:v>
                </c:pt>
                <c:pt idx="3">
                  <c:v>2</c:v>
                </c:pt>
                <c:pt idx="4">
                  <c:v>2</c:v>
                </c:pt>
                <c:pt idx="5">
                  <c:v>2</c:v>
                </c:pt>
                <c:pt idx="6">
                  <c:v>2</c:v>
                </c:pt>
                <c:pt idx="7">
                  <c:v>3</c:v>
                </c:pt>
                <c:pt idx="8">
                  <c:v>3</c:v>
                </c:pt>
                <c:pt idx="9">
                  <c:v>4</c:v>
                </c:pt>
                <c:pt idx="10">
                  <c:v>2</c:v>
                </c:pt>
                <c:pt idx="11">
                  <c:v>3</c:v>
                </c:pt>
              </c:numCache>
            </c:numRef>
          </c:val>
          <c:extLst>
            <c:ext xmlns:c16="http://schemas.microsoft.com/office/drawing/2014/chart" uri="{C3380CC4-5D6E-409C-BE32-E72D297353CC}">
              <c16:uniqueId val="{00000005-A4D4-42B8-9A97-B28BF1A2022D}"/>
            </c:ext>
          </c:extLst>
        </c:ser>
        <c:dLbls>
          <c:showLegendKey val="0"/>
          <c:showVal val="0"/>
          <c:showCatName val="0"/>
          <c:showSerName val="0"/>
          <c:showPercent val="0"/>
          <c:showBubbleSize val="0"/>
        </c:dLbls>
        <c:gapWidth val="60"/>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egendEntry>
        <c:idx val="2"/>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
          <c:y val="0.89701162781347255"/>
          <c:w val="1"/>
          <c:h val="7.4903905690873851E-2"/>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38322830278496"/>
          <c:y val="0.17063138553420149"/>
          <c:w val="0.81404896300324592"/>
          <c:h val="0.65021826908217506"/>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2">
                  <c:v>2017</c:v>
                </c:pt>
                <c:pt idx="3">
                  <c:v>2020</c:v>
                </c:pt>
              </c:numCache>
            </c:numRef>
          </c:cat>
          <c:val>
            <c:numRef>
              <c:f>Sheet1!$B$2:$B$5</c:f>
              <c:numCache>
                <c:formatCode>General</c:formatCode>
                <c:ptCount val="4"/>
                <c:pt idx="0">
                  <c:v>19</c:v>
                </c:pt>
                <c:pt idx="1">
                  <c:v>31</c:v>
                </c:pt>
                <c:pt idx="2">
                  <c:v>26</c:v>
                </c:pt>
                <c:pt idx="3">
                  <c:v>31</c:v>
                </c:pt>
              </c:numCache>
            </c:numRef>
          </c:val>
          <c:extLst>
            <c:ext xmlns:c16="http://schemas.microsoft.com/office/drawing/2014/chart" uri="{C3380CC4-5D6E-409C-BE32-E72D297353CC}">
              <c16:uniqueId val="{00000000-E492-4053-9407-4F7652D8AC85}"/>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2">
                  <c:v>2017</c:v>
                </c:pt>
                <c:pt idx="3">
                  <c:v>2020</c:v>
                </c:pt>
              </c:numCache>
            </c:numRef>
          </c:cat>
          <c:val>
            <c:numRef>
              <c:f>Sheet1!$C$2:$C$5</c:f>
              <c:numCache>
                <c:formatCode>General</c:formatCode>
                <c:ptCount val="4"/>
                <c:pt idx="0">
                  <c:v>35</c:v>
                </c:pt>
                <c:pt idx="1">
                  <c:v>30</c:v>
                </c:pt>
                <c:pt idx="2">
                  <c:v>28</c:v>
                </c:pt>
                <c:pt idx="3">
                  <c:v>34</c:v>
                </c:pt>
              </c:numCache>
            </c:numRef>
          </c:val>
          <c:extLst>
            <c:ext xmlns:c16="http://schemas.microsoft.com/office/drawing/2014/chart" uri="{C3380CC4-5D6E-409C-BE32-E72D297353CC}">
              <c16:uniqueId val="{00000001-E492-4053-9407-4F7652D8AC85}"/>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2">
                  <c:v>2017</c:v>
                </c:pt>
                <c:pt idx="3">
                  <c:v>2020</c:v>
                </c:pt>
              </c:numCache>
            </c:numRef>
          </c:cat>
          <c:val>
            <c:numRef>
              <c:f>Sheet1!$D$2:$D$5</c:f>
              <c:numCache>
                <c:formatCode>General</c:formatCode>
                <c:ptCount val="4"/>
                <c:pt idx="0">
                  <c:v>29</c:v>
                </c:pt>
                <c:pt idx="1">
                  <c:v>26</c:v>
                </c:pt>
                <c:pt idx="2">
                  <c:v>39</c:v>
                </c:pt>
                <c:pt idx="3">
                  <c:v>22</c:v>
                </c:pt>
              </c:numCache>
            </c:numRef>
          </c:val>
          <c:extLst>
            <c:ext xmlns:c16="http://schemas.microsoft.com/office/drawing/2014/chart" uri="{C3380CC4-5D6E-409C-BE32-E72D297353CC}">
              <c16:uniqueId val="{00000006-E492-4053-9407-4F7652D8AC85}"/>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2">
                  <c:v>2017</c:v>
                </c:pt>
                <c:pt idx="3">
                  <c:v>2020</c:v>
                </c:pt>
              </c:numCache>
            </c:numRef>
          </c:cat>
          <c:val>
            <c:numRef>
              <c:f>Sheet1!$E$2:$E$5</c:f>
              <c:numCache>
                <c:formatCode>General</c:formatCode>
                <c:ptCount val="4"/>
                <c:pt idx="0">
                  <c:v>11</c:v>
                </c:pt>
                <c:pt idx="1">
                  <c:v>4</c:v>
                </c:pt>
                <c:pt idx="2">
                  <c:v>3</c:v>
                </c:pt>
                <c:pt idx="3">
                  <c:v>5</c:v>
                </c:pt>
              </c:numCache>
            </c:numRef>
          </c:val>
          <c:extLst>
            <c:ext xmlns:c16="http://schemas.microsoft.com/office/drawing/2014/chart" uri="{C3380CC4-5D6E-409C-BE32-E72D297353CC}">
              <c16:uniqueId val="{00000007-E492-4053-9407-4F7652D8AC85}"/>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2">
                  <c:v>2017</c:v>
                </c:pt>
                <c:pt idx="3">
                  <c:v>2020</c:v>
                </c:pt>
              </c:numCache>
            </c:numRef>
          </c:cat>
          <c:val>
            <c:numRef>
              <c:f>Sheet1!$F$2:$F$5</c:f>
              <c:numCache>
                <c:formatCode>General</c:formatCode>
                <c:ptCount val="4"/>
                <c:pt idx="0">
                  <c:v>5</c:v>
                </c:pt>
                <c:pt idx="1">
                  <c:v>3</c:v>
                </c:pt>
                <c:pt idx="2">
                  <c:v>4</c:v>
                </c:pt>
                <c:pt idx="3">
                  <c:v>1</c:v>
                </c:pt>
              </c:numCache>
            </c:numRef>
          </c:val>
          <c:extLst>
            <c:ext xmlns:c16="http://schemas.microsoft.com/office/drawing/2014/chart" uri="{C3380CC4-5D6E-409C-BE32-E72D297353CC}">
              <c16:uniqueId val="{00000008-E492-4053-9407-4F7652D8AC85}"/>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2">
                  <c:v>2017</c:v>
                </c:pt>
                <c:pt idx="3">
                  <c:v>2020</c:v>
                </c:pt>
              </c:numCache>
            </c:numRef>
          </c:cat>
          <c:val>
            <c:numRef>
              <c:f>Sheet1!$G$2:$G$5</c:f>
              <c:numCache>
                <c:formatCode>General</c:formatCode>
                <c:ptCount val="4"/>
                <c:pt idx="0">
                  <c:v>3</c:v>
                </c:pt>
                <c:pt idx="1">
                  <c:v>6</c:v>
                </c:pt>
                <c:pt idx="2">
                  <c:v>2</c:v>
                </c:pt>
                <c:pt idx="3">
                  <c:v>6</c:v>
                </c:pt>
              </c:numCache>
            </c:numRef>
          </c:val>
          <c:extLst>
            <c:ext xmlns:c16="http://schemas.microsoft.com/office/drawing/2014/chart" uri="{C3380CC4-5D6E-409C-BE32-E72D297353CC}">
              <c16:uniqueId val="{00000009-E492-4053-9407-4F7652D8AC85}"/>
            </c:ext>
          </c:extLst>
        </c:ser>
        <c:dLbls>
          <c:showLegendKey val="0"/>
          <c:showVal val="0"/>
          <c:showCatName val="0"/>
          <c:showSerName val="0"/>
          <c:showPercent val="0"/>
          <c:showBubbleSize val="0"/>
        </c:dLbls>
        <c:gapWidth val="131"/>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egendEntry>
        <c:idx val="2"/>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
          <c:y val="0.86802140505272929"/>
          <c:w val="1"/>
          <c:h val="0.11141238450230782"/>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38322830278496"/>
          <c:y val="7.3066922259337988E-2"/>
          <c:w val="0.81404896300324592"/>
          <c:h val="0.74041278939453092"/>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2">
                  <c:v>2017</c:v>
                </c:pt>
                <c:pt idx="3">
                  <c:v>2020</c:v>
                </c:pt>
              </c:numCache>
            </c:numRef>
          </c:cat>
          <c:val>
            <c:numRef>
              <c:f>Sheet1!$B$2:$B$5</c:f>
              <c:numCache>
                <c:formatCode>General</c:formatCode>
                <c:ptCount val="4"/>
                <c:pt idx="0">
                  <c:v>17</c:v>
                </c:pt>
                <c:pt idx="1">
                  <c:v>27</c:v>
                </c:pt>
                <c:pt idx="2">
                  <c:v>18</c:v>
                </c:pt>
                <c:pt idx="3">
                  <c:v>31</c:v>
                </c:pt>
              </c:numCache>
            </c:numRef>
          </c:val>
          <c:extLst>
            <c:ext xmlns:c16="http://schemas.microsoft.com/office/drawing/2014/chart" uri="{C3380CC4-5D6E-409C-BE32-E72D297353CC}">
              <c16:uniqueId val="{00000000-E492-4053-9407-4F7652D8AC85}"/>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2">
                  <c:v>2017</c:v>
                </c:pt>
                <c:pt idx="3">
                  <c:v>2020</c:v>
                </c:pt>
              </c:numCache>
            </c:numRef>
          </c:cat>
          <c:val>
            <c:numRef>
              <c:f>Sheet1!$C$2:$C$5</c:f>
              <c:numCache>
                <c:formatCode>General</c:formatCode>
                <c:ptCount val="4"/>
                <c:pt idx="0">
                  <c:v>31</c:v>
                </c:pt>
                <c:pt idx="1">
                  <c:v>29</c:v>
                </c:pt>
                <c:pt idx="2">
                  <c:v>32</c:v>
                </c:pt>
                <c:pt idx="3">
                  <c:v>29</c:v>
                </c:pt>
              </c:numCache>
            </c:numRef>
          </c:val>
          <c:extLst>
            <c:ext xmlns:c16="http://schemas.microsoft.com/office/drawing/2014/chart" uri="{C3380CC4-5D6E-409C-BE32-E72D297353CC}">
              <c16:uniqueId val="{00000001-E492-4053-9407-4F7652D8AC85}"/>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2">
                  <c:v>2017</c:v>
                </c:pt>
                <c:pt idx="3">
                  <c:v>2020</c:v>
                </c:pt>
              </c:numCache>
            </c:numRef>
          </c:cat>
          <c:val>
            <c:numRef>
              <c:f>Sheet1!$D$2:$D$5</c:f>
              <c:numCache>
                <c:formatCode>General</c:formatCode>
                <c:ptCount val="4"/>
                <c:pt idx="0">
                  <c:v>34</c:v>
                </c:pt>
                <c:pt idx="1">
                  <c:v>25</c:v>
                </c:pt>
                <c:pt idx="2">
                  <c:v>39</c:v>
                </c:pt>
                <c:pt idx="3">
                  <c:v>25</c:v>
                </c:pt>
              </c:numCache>
            </c:numRef>
          </c:val>
          <c:extLst>
            <c:ext xmlns:c16="http://schemas.microsoft.com/office/drawing/2014/chart" uri="{C3380CC4-5D6E-409C-BE32-E72D297353CC}">
              <c16:uniqueId val="{00000006-E492-4053-9407-4F7652D8AC85}"/>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2">
                  <c:v>2017</c:v>
                </c:pt>
                <c:pt idx="3">
                  <c:v>2020</c:v>
                </c:pt>
              </c:numCache>
            </c:numRef>
          </c:cat>
          <c:val>
            <c:numRef>
              <c:f>Sheet1!$E$2:$E$5</c:f>
              <c:numCache>
                <c:formatCode>General</c:formatCode>
                <c:ptCount val="4"/>
                <c:pt idx="0">
                  <c:v>11</c:v>
                </c:pt>
                <c:pt idx="1">
                  <c:v>7</c:v>
                </c:pt>
                <c:pt idx="2">
                  <c:v>3</c:v>
                </c:pt>
                <c:pt idx="3">
                  <c:v>6</c:v>
                </c:pt>
              </c:numCache>
            </c:numRef>
          </c:val>
          <c:extLst>
            <c:ext xmlns:c16="http://schemas.microsoft.com/office/drawing/2014/chart" uri="{C3380CC4-5D6E-409C-BE32-E72D297353CC}">
              <c16:uniqueId val="{00000007-E492-4053-9407-4F7652D8AC85}"/>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2">
                  <c:v>2017</c:v>
                </c:pt>
                <c:pt idx="3">
                  <c:v>2020</c:v>
                </c:pt>
              </c:numCache>
            </c:numRef>
          </c:cat>
          <c:val>
            <c:numRef>
              <c:f>Sheet1!$F$2:$F$5</c:f>
              <c:numCache>
                <c:formatCode>General</c:formatCode>
                <c:ptCount val="4"/>
                <c:pt idx="0">
                  <c:v>4</c:v>
                </c:pt>
                <c:pt idx="1">
                  <c:v>4</c:v>
                </c:pt>
                <c:pt idx="2">
                  <c:v>4</c:v>
                </c:pt>
                <c:pt idx="3">
                  <c:v>4</c:v>
                </c:pt>
              </c:numCache>
            </c:numRef>
          </c:val>
          <c:extLst>
            <c:ext xmlns:c16="http://schemas.microsoft.com/office/drawing/2014/chart" uri="{C3380CC4-5D6E-409C-BE32-E72D297353CC}">
              <c16:uniqueId val="{00000008-E492-4053-9407-4F7652D8AC85}"/>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2">
                  <c:v>2017</c:v>
                </c:pt>
                <c:pt idx="3">
                  <c:v>2020</c:v>
                </c:pt>
              </c:numCache>
            </c:numRef>
          </c:cat>
          <c:val>
            <c:numRef>
              <c:f>Sheet1!$G$2:$G$5</c:f>
              <c:numCache>
                <c:formatCode>General</c:formatCode>
                <c:ptCount val="4"/>
                <c:pt idx="0">
                  <c:v>3</c:v>
                </c:pt>
                <c:pt idx="1">
                  <c:v>8</c:v>
                </c:pt>
                <c:pt idx="2">
                  <c:v>3</c:v>
                </c:pt>
                <c:pt idx="3">
                  <c:v>5</c:v>
                </c:pt>
              </c:numCache>
            </c:numRef>
          </c:val>
          <c:extLst>
            <c:ext xmlns:c16="http://schemas.microsoft.com/office/drawing/2014/chart" uri="{C3380CC4-5D6E-409C-BE32-E72D297353CC}">
              <c16:uniqueId val="{00000009-E492-4053-9407-4F7652D8AC85}"/>
            </c:ext>
          </c:extLst>
        </c:ser>
        <c:dLbls>
          <c:showLegendKey val="0"/>
          <c:showVal val="0"/>
          <c:showCatName val="0"/>
          <c:showSerName val="0"/>
          <c:showPercent val="0"/>
          <c:showBubbleSize val="0"/>
        </c:dLbls>
        <c:gapWidth val="136"/>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ayout>
        <c:manualLayout>
          <c:xMode val="edge"/>
          <c:yMode val="edge"/>
          <c:x val="0"/>
          <c:y val="0.84120514475149322"/>
          <c:w val="1"/>
          <c:h val="0.11575171178401515"/>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38322830278496"/>
          <c:y val="0.1383868714775216"/>
          <c:w val="0.81404896300324592"/>
          <c:h val="0.65520296240375397"/>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2020</c:v>
                </c:pt>
                <c:pt idx="2">
                  <c:v>2017</c:v>
                </c:pt>
                <c:pt idx="3">
                  <c:v>2020</c:v>
                </c:pt>
                <c:pt idx="4">
                  <c:v>2017</c:v>
                </c:pt>
                <c:pt idx="5">
                  <c:v>2020</c:v>
                </c:pt>
              </c:numCache>
            </c:numRef>
          </c:cat>
          <c:val>
            <c:numRef>
              <c:f>Sheet1!$B$2:$B$7</c:f>
              <c:numCache>
                <c:formatCode>General</c:formatCode>
                <c:ptCount val="6"/>
                <c:pt idx="0">
                  <c:v>30</c:v>
                </c:pt>
                <c:pt idx="1">
                  <c:v>35</c:v>
                </c:pt>
                <c:pt idx="2">
                  <c:v>29</c:v>
                </c:pt>
                <c:pt idx="3">
                  <c:v>36</c:v>
                </c:pt>
                <c:pt idx="4">
                  <c:v>42</c:v>
                </c:pt>
                <c:pt idx="5">
                  <c:v>55</c:v>
                </c:pt>
              </c:numCache>
            </c:numRef>
          </c:val>
          <c:extLst>
            <c:ext xmlns:c16="http://schemas.microsoft.com/office/drawing/2014/chart" uri="{C3380CC4-5D6E-409C-BE32-E72D297353CC}">
              <c16:uniqueId val="{00000000-4EB7-4FB1-8290-FDE543745082}"/>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2020</c:v>
                </c:pt>
                <c:pt idx="2">
                  <c:v>2017</c:v>
                </c:pt>
                <c:pt idx="3">
                  <c:v>2020</c:v>
                </c:pt>
                <c:pt idx="4">
                  <c:v>2017</c:v>
                </c:pt>
                <c:pt idx="5">
                  <c:v>2020</c:v>
                </c:pt>
              </c:numCache>
            </c:numRef>
          </c:cat>
          <c:val>
            <c:numRef>
              <c:f>Sheet1!$C$2:$C$7</c:f>
              <c:numCache>
                <c:formatCode>General</c:formatCode>
                <c:ptCount val="6"/>
                <c:pt idx="0">
                  <c:v>29</c:v>
                </c:pt>
                <c:pt idx="1">
                  <c:v>25</c:v>
                </c:pt>
                <c:pt idx="2">
                  <c:v>40</c:v>
                </c:pt>
                <c:pt idx="3">
                  <c:v>28</c:v>
                </c:pt>
                <c:pt idx="4">
                  <c:v>30</c:v>
                </c:pt>
                <c:pt idx="5">
                  <c:v>24</c:v>
                </c:pt>
              </c:numCache>
            </c:numRef>
          </c:val>
          <c:extLst>
            <c:ext xmlns:c16="http://schemas.microsoft.com/office/drawing/2014/chart" uri="{C3380CC4-5D6E-409C-BE32-E72D297353CC}">
              <c16:uniqueId val="{00000001-4EB7-4FB1-8290-FDE543745082}"/>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2020</c:v>
                </c:pt>
                <c:pt idx="2">
                  <c:v>2017</c:v>
                </c:pt>
                <c:pt idx="3">
                  <c:v>2020</c:v>
                </c:pt>
                <c:pt idx="4">
                  <c:v>2017</c:v>
                </c:pt>
                <c:pt idx="5">
                  <c:v>2020</c:v>
                </c:pt>
              </c:numCache>
            </c:numRef>
          </c:cat>
          <c:val>
            <c:numRef>
              <c:f>Sheet1!$D$2:$D$7</c:f>
              <c:numCache>
                <c:formatCode>General</c:formatCode>
                <c:ptCount val="6"/>
                <c:pt idx="0">
                  <c:v>32</c:v>
                </c:pt>
                <c:pt idx="1">
                  <c:v>27</c:v>
                </c:pt>
                <c:pt idx="2">
                  <c:v>23</c:v>
                </c:pt>
                <c:pt idx="3">
                  <c:v>23</c:v>
                </c:pt>
                <c:pt idx="4">
                  <c:v>22</c:v>
                </c:pt>
                <c:pt idx="5">
                  <c:v>15</c:v>
                </c:pt>
              </c:numCache>
            </c:numRef>
          </c:val>
          <c:extLst>
            <c:ext xmlns:c16="http://schemas.microsoft.com/office/drawing/2014/chart" uri="{C3380CC4-5D6E-409C-BE32-E72D297353CC}">
              <c16:uniqueId val="{00000006-4EB7-4FB1-8290-FDE543745082}"/>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2020</c:v>
                </c:pt>
                <c:pt idx="2">
                  <c:v>2017</c:v>
                </c:pt>
                <c:pt idx="3">
                  <c:v>2020</c:v>
                </c:pt>
                <c:pt idx="4">
                  <c:v>2017</c:v>
                </c:pt>
                <c:pt idx="5">
                  <c:v>2020</c:v>
                </c:pt>
              </c:numCache>
            </c:numRef>
          </c:cat>
          <c:val>
            <c:numRef>
              <c:f>Sheet1!$E$2:$E$7</c:f>
              <c:numCache>
                <c:formatCode>General</c:formatCode>
                <c:ptCount val="6"/>
                <c:pt idx="0">
                  <c:v>5</c:v>
                </c:pt>
                <c:pt idx="1">
                  <c:v>5</c:v>
                </c:pt>
                <c:pt idx="2">
                  <c:v>4</c:v>
                </c:pt>
                <c:pt idx="3">
                  <c:v>4</c:v>
                </c:pt>
                <c:pt idx="4">
                  <c:v>2</c:v>
                </c:pt>
                <c:pt idx="5">
                  <c:v>2</c:v>
                </c:pt>
              </c:numCache>
            </c:numRef>
          </c:val>
          <c:extLst>
            <c:ext xmlns:c16="http://schemas.microsoft.com/office/drawing/2014/chart" uri="{C3380CC4-5D6E-409C-BE32-E72D297353CC}">
              <c16:uniqueId val="{00000007-4EB7-4FB1-8290-FDE543745082}"/>
            </c:ext>
          </c:extLst>
        </c:ser>
        <c:ser>
          <c:idx val="4"/>
          <c:order val="4"/>
          <c:tx>
            <c:strRef>
              <c:f>Sheet1!$F$1</c:f>
              <c:strCache>
                <c:ptCount val="1"/>
                <c:pt idx="0">
                  <c:v>Strongly disagree</c:v>
                </c:pt>
              </c:strCache>
            </c:strRef>
          </c:tx>
          <c:spPr>
            <a:solidFill>
              <a:srgbClr val="CD005F"/>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6493-4A4B-88D9-A209236F55C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2020</c:v>
                </c:pt>
                <c:pt idx="2">
                  <c:v>2017</c:v>
                </c:pt>
                <c:pt idx="3">
                  <c:v>2020</c:v>
                </c:pt>
                <c:pt idx="4">
                  <c:v>2017</c:v>
                </c:pt>
                <c:pt idx="5">
                  <c:v>2020</c:v>
                </c:pt>
              </c:numCache>
            </c:numRef>
          </c:cat>
          <c:val>
            <c:numRef>
              <c:f>Sheet1!$F$2:$F$7</c:f>
              <c:numCache>
                <c:formatCode>General</c:formatCode>
                <c:ptCount val="6"/>
                <c:pt idx="0">
                  <c:v>1</c:v>
                </c:pt>
                <c:pt idx="1">
                  <c:v>2</c:v>
                </c:pt>
                <c:pt idx="2">
                  <c:v>0</c:v>
                </c:pt>
                <c:pt idx="3">
                  <c:v>2</c:v>
                </c:pt>
                <c:pt idx="4">
                  <c:v>1</c:v>
                </c:pt>
                <c:pt idx="5">
                  <c:v>2</c:v>
                </c:pt>
              </c:numCache>
            </c:numRef>
          </c:val>
          <c:extLst>
            <c:ext xmlns:c16="http://schemas.microsoft.com/office/drawing/2014/chart" uri="{C3380CC4-5D6E-409C-BE32-E72D297353CC}">
              <c16:uniqueId val="{00000008-4EB7-4FB1-8290-FDE543745082}"/>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2020</c:v>
                </c:pt>
                <c:pt idx="2">
                  <c:v>2017</c:v>
                </c:pt>
                <c:pt idx="3">
                  <c:v>2020</c:v>
                </c:pt>
                <c:pt idx="4">
                  <c:v>2017</c:v>
                </c:pt>
                <c:pt idx="5">
                  <c:v>2020</c:v>
                </c:pt>
              </c:numCache>
            </c:numRef>
          </c:cat>
          <c:val>
            <c:numRef>
              <c:f>Sheet1!$G$2:$G$7</c:f>
              <c:numCache>
                <c:formatCode>General</c:formatCode>
                <c:ptCount val="6"/>
                <c:pt idx="0">
                  <c:v>3</c:v>
                </c:pt>
                <c:pt idx="1">
                  <c:v>7</c:v>
                </c:pt>
                <c:pt idx="2">
                  <c:v>4</c:v>
                </c:pt>
                <c:pt idx="3">
                  <c:v>8</c:v>
                </c:pt>
                <c:pt idx="4">
                  <c:v>2</c:v>
                </c:pt>
                <c:pt idx="5">
                  <c:v>2</c:v>
                </c:pt>
              </c:numCache>
            </c:numRef>
          </c:val>
          <c:extLst>
            <c:ext xmlns:c16="http://schemas.microsoft.com/office/drawing/2014/chart" uri="{C3380CC4-5D6E-409C-BE32-E72D297353CC}">
              <c16:uniqueId val="{00000009-4EB7-4FB1-8290-FDE543745082}"/>
            </c:ext>
          </c:extLst>
        </c:ser>
        <c:dLbls>
          <c:showLegendKey val="0"/>
          <c:showVal val="0"/>
          <c:showCatName val="0"/>
          <c:showSerName val="0"/>
          <c:showPercent val="0"/>
          <c:showBubbleSize val="0"/>
        </c:dLbls>
        <c:gapWidth val="126"/>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ayout>
        <c:manualLayout>
          <c:xMode val="edge"/>
          <c:yMode val="edge"/>
          <c:x val="2.0244474432376497E-3"/>
          <c:y val="0.81516438568573513"/>
          <c:w val="0.9979755525567624"/>
          <c:h val="0.12018867821096749"/>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rgbClr val="E7E6E6"/>
              </a:solidFill>
            </a:ln>
            <a:effectLst/>
          </c:spPr>
          <c:dPt>
            <c:idx val="0"/>
            <c:bubble3D val="0"/>
            <c:spPr>
              <a:solidFill>
                <a:srgbClr val="3AA889"/>
              </a:solidFill>
              <a:ln>
                <a:solidFill>
                  <a:srgbClr val="E7E6E6"/>
                </a:solidFill>
              </a:ln>
              <a:effectLst/>
            </c:spPr>
            <c:extLst>
              <c:ext xmlns:c16="http://schemas.microsoft.com/office/drawing/2014/chart" uri="{C3380CC4-5D6E-409C-BE32-E72D297353CC}">
                <c16:uniqueId val="{00000001-74A2-4008-B1BB-A3787751814D}"/>
              </c:ext>
            </c:extLst>
          </c:dPt>
          <c:dPt>
            <c:idx val="1"/>
            <c:bubble3D val="0"/>
            <c:spPr>
              <a:solidFill>
                <a:schemeClr val="bg1"/>
              </a:solidFill>
              <a:ln>
                <a:solidFill>
                  <a:srgbClr val="E7E6E6"/>
                </a:solidFill>
              </a:ln>
              <a:effectLst/>
            </c:spPr>
            <c:extLst>
              <c:ext xmlns:c16="http://schemas.microsoft.com/office/drawing/2014/chart" uri="{C3380CC4-5D6E-409C-BE32-E72D297353CC}">
                <c16:uniqueId val="{00000003-74A2-4008-B1BB-A3787751814D}"/>
              </c:ext>
            </c:extLst>
          </c:dPt>
          <c:dPt>
            <c:idx val="2"/>
            <c:bubble3D val="0"/>
            <c:spPr>
              <a:solidFill>
                <a:schemeClr val="accent1">
                  <a:tint val="65000"/>
                </a:schemeClr>
              </a:solidFill>
              <a:ln>
                <a:solidFill>
                  <a:srgbClr val="E7E6E6"/>
                </a:solidFill>
              </a:ln>
              <a:effectLst/>
            </c:spPr>
            <c:extLst>
              <c:ext xmlns:c16="http://schemas.microsoft.com/office/drawing/2014/chart" uri="{C3380CC4-5D6E-409C-BE32-E72D297353CC}">
                <c16:uniqueId val="{00000005-74A2-4008-B1BB-A3787751814D}"/>
              </c:ext>
            </c:extLst>
          </c:dPt>
          <c:cat>
            <c:strRef>
              <c:f>Sheet1!$A$2:$A$3</c:f>
              <c:strCache>
                <c:ptCount val="2"/>
                <c:pt idx="0">
                  <c:v>Engaged</c:v>
                </c:pt>
                <c:pt idx="1">
                  <c:v>Did not engage</c:v>
                </c:pt>
              </c:strCache>
            </c:strRef>
          </c:cat>
          <c:val>
            <c:numRef>
              <c:f>Sheet1!$B$2:$B$3</c:f>
              <c:numCache>
                <c:formatCode>0%</c:formatCode>
                <c:ptCount val="2"/>
                <c:pt idx="0">
                  <c:v>0.8</c:v>
                </c:pt>
                <c:pt idx="1">
                  <c:v>0.18000000000000005</c:v>
                </c:pt>
              </c:numCache>
            </c:numRef>
          </c:val>
          <c:extLst>
            <c:ext xmlns:c16="http://schemas.microsoft.com/office/drawing/2014/chart" uri="{C3380CC4-5D6E-409C-BE32-E72D297353CC}">
              <c16:uniqueId val="{00000006-74A2-4008-B1BB-A3787751814D}"/>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38322830278496"/>
          <c:y val="0.17063138553420149"/>
          <c:w val="0.81404896300324592"/>
          <c:h val="0.60104875359883569"/>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3">
                  <c:v>2020</c:v>
                </c:pt>
              </c:numCache>
            </c:numRef>
          </c:cat>
          <c:val>
            <c:numRef>
              <c:f>Sheet1!$B$2:$B$5</c:f>
              <c:numCache>
                <c:formatCode>General</c:formatCode>
                <c:ptCount val="4"/>
                <c:pt idx="0">
                  <c:v>26</c:v>
                </c:pt>
                <c:pt idx="1">
                  <c:v>33</c:v>
                </c:pt>
                <c:pt idx="3">
                  <c:v>43</c:v>
                </c:pt>
              </c:numCache>
            </c:numRef>
          </c:val>
          <c:extLst>
            <c:ext xmlns:c16="http://schemas.microsoft.com/office/drawing/2014/chart" uri="{C3380CC4-5D6E-409C-BE32-E72D297353CC}">
              <c16:uniqueId val="{00000000-E492-4053-9407-4F7652D8AC85}"/>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3">
                  <c:v>2020</c:v>
                </c:pt>
              </c:numCache>
            </c:numRef>
          </c:cat>
          <c:val>
            <c:numRef>
              <c:f>Sheet1!$C$2:$C$5</c:f>
              <c:numCache>
                <c:formatCode>General</c:formatCode>
                <c:ptCount val="4"/>
                <c:pt idx="0">
                  <c:v>33</c:v>
                </c:pt>
                <c:pt idx="1">
                  <c:v>34</c:v>
                </c:pt>
                <c:pt idx="3">
                  <c:v>33</c:v>
                </c:pt>
              </c:numCache>
            </c:numRef>
          </c:val>
          <c:extLst>
            <c:ext xmlns:c16="http://schemas.microsoft.com/office/drawing/2014/chart" uri="{C3380CC4-5D6E-409C-BE32-E72D297353CC}">
              <c16:uniqueId val="{00000001-E492-4053-9407-4F7652D8AC85}"/>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3">
                  <c:v>2020</c:v>
                </c:pt>
              </c:numCache>
            </c:numRef>
          </c:cat>
          <c:val>
            <c:numRef>
              <c:f>Sheet1!$D$2:$D$5</c:f>
              <c:numCache>
                <c:formatCode>General</c:formatCode>
                <c:ptCount val="4"/>
                <c:pt idx="0">
                  <c:v>33</c:v>
                </c:pt>
                <c:pt idx="1">
                  <c:v>24</c:v>
                </c:pt>
                <c:pt idx="3">
                  <c:v>15</c:v>
                </c:pt>
              </c:numCache>
            </c:numRef>
          </c:val>
          <c:extLst>
            <c:ext xmlns:c16="http://schemas.microsoft.com/office/drawing/2014/chart" uri="{C3380CC4-5D6E-409C-BE32-E72D297353CC}">
              <c16:uniqueId val="{00000006-E492-4053-9407-4F7652D8AC85}"/>
            </c:ext>
          </c:extLst>
        </c:ser>
        <c:ser>
          <c:idx val="3"/>
          <c:order val="3"/>
          <c:tx>
            <c:strRef>
              <c:f>Sheet1!$E$1</c:f>
              <c:strCache>
                <c:ptCount val="1"/>
                <c:pt idx="0">
                  <c:v>Slightly disagree</c:v>
                </c:pt>
              </c:strCache>
            </c:strRef>
          </c:tx>
          <c:spPr>
            <a:solidFill>
              <a:srgbClr val="FFD1E6"/>
            </a:solidFill>
            <a:ln>
              <a:noFill/>
            </a:ln>
            <a:effectLst/>
          </c:spPr>
          <c:invertIfNegative val="0"/>
          <c:dLbls>
            <c:dLbl>
              <c:idx val="0"/>
              <c:layout>
                <c:manualLayout>
                  <c:x val="0"/>
                  <c:y val="5.07377650573796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A7D-4A81-8646-D9FD99764E6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3">
                  <c:v>2020</c:v>
                </c:pt>
              </c:numCache>
            </c:numRef>
          </c:cat>
          <c:val>
            <c:numRef>
              <c:f>Sheet1!$E$2:$E$5</c:f>
              <c:numCache>
                <c:formatCode>General</c:formatCode>
                <c:ptCount val="4"/>
                <c:pt idx="0">
                  <c:v>4</c:v>
                </c:pt>
                <c:pt idx="1">
                  <c:v>4</c:v>
                </c:pt>
                <c:pt idx="3">
                  <c:v>3</c:v>
                </c:pt>
              </c:numCache>
            </c:numRef>
          </c:val>
          <c:extLst>
            <c:ext xmlns:c16="http://schemas.microsoft.com/office/drawing/2014/chart" uri="{C3380CC4-5D6E-409C-BE32-E72D297353CC}">
              <c16:uniqueId val="{00000007-E492-4053-9407-4F7652D8AC85}"/>
            </c:ext>
          </c:extLst>
        </c:ser>
        <c:ser>
          <c:idx val="4"/>
          <c:order val="4"/>
          <c:tx>
            <c:strRef>
              <c:f>Sheet1!$F$1</c:f>
              <c:strCache>
                <c:ptCount val="1"/>
                <c:pt idx="0">
                  <c:v>Strongly disagree</c:v>
                </c:pt>
              </c:strCache>
            </c:strRef>
          </c:tx>
          <c:spPr>
            <a:solidFill>
              <a:srgbClr val="CD005F"/>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7A7D-4A81-8646-D9FD99764E6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3">
                  <c:v>2020</c:v>
                </c:pt>
              </c:numCache>
            </c:numRef>
          </c:cat>
          <c:val>
            <c:numRef>
              <c:f>Sheet1!$F$2:$F$5</c:f>
              <c:numCache>
                <c:formatCode>General</c:formatCode>
                <c:ptCount val="4"/>
                <c:pt idx="0">
                  <c:v>0</c:v>
                </c:pt>
                <c:pt idx="1">
                  <c:v>3</c:v>
                </c:pt>
                <c:pt idx="3">
                  <c:v>3</c:v>
                </c:pt>
              </c:numCache>
            </c:numRef>
          </c:val>
          <c:extLst>
            <c:ext xmlns:c16="http://schemas.microsoft.com/office/drawing/2014/chart" uri="{C3380CC4-5D6E-409C-BE32-E72D297353CC}">
              <c16:uniqueId val="{00000008-E492-4053-9407-4F7652D8AC85}"/>
            </c:ext>
          </c:extLst>
        </c:ser>
        <c:ser>
          <c:idx val="5"/>
          <c:order val="5"/>
          <c:tx>
            <c:strRef>
              <c:f>Sheet1!$G$1</c:f>
              <c:strCache>
                <c:ptCount val="1"/>
                <c:pt idx="0">
                  <c:v>Don't know</c:v>
                </c:pt>
              </c:strCache>
            </c:strRef>
          </c:tx>
          <c:spPr>
            <a:solidFill>
              <a:srgbClr val="595959"/>
            </a:solidFill>
            <a:ln>
              <a:noFill/>
            </a:ln>
            <a:effectLst/>
          </c:spPr>
          <c:invertIfNegative val="0"/>
          <c:dLbls>
            <c:dLbl>
              <c:idx val="0"/>
              <c:layout>
                <c:manualLayout>
                  <c:x val="-7.7482411204423079E-4"/>
                  <c:y val="5.0738763832282388E-3"/>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r>
                      <a:rPr lang="en-US"/>
                      <a:t>3</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2.5856817814578496E-2"/>
                      <c:h val="3.2370694106608824E-2"/>
                    </c:manualLayout>
                  </c15:layout>
                  <c15:showDataLabelsRange val="0"/>
                </c:ext>
                <c:ext xmlns:c16="http://schemas.microsoft.com/office/drawing/2014/chart" uri="{C3380CC4-5D6E-409C-BE32-E72D297353CC}">
                  <c16:uniqueId val="{00000000-7A7D-4A81-8646-D9FD99764E6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3">
                  <c:v>2020</c:v>
                </c:pt>
              </c:numCache>
            </c:numRef>
          </c:cat>
          <c:val>
            <c:numRef>
              <c:f>Sheet1!$G$2:$G$5</c:f>
              <c:numCache>
                <c:formatCode>General</c:formatCode>
                <c:ptCount val="4"/>
                <c:pt idx="0">
                  <c:v>3</c:v>
                </c:pt>
                <c:pt idx="1">
                  <c:v>4</c:v>
                </c:pt>
                <c:pt idx="3">
                  <c:v>4</c:v>
                </c:pt>
              </c:numCache>
            </c:numRef>
          </c:val>
          <c:extLst>
            <c:ext xmlns:c16="http://schemas.microsoft.com/office/drawing/2014/chart" uri="{C3380CC4-5D6E-409C-BE32-E72D297353CC}">
              <c16:uniqueId val="{00000009-E492-4053-9407-4F7652D8AC85}"/>
            </c:ext>
          </c:extLst>
        </c:ser>
        <c:dLbls>
          <c:showLegendKey val="0"/>
          <c:showVal val="0"/>
          <c:showCatName val="0"/>
          <c:showSerName val="0"/>
          <c:showPercent val="0"/>
          <c:showBubbleSize val="0"/>
        </c:dLbls>
        <c:gapWidth val="112"/>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ayout>
        <c:manualLayout>
          <c:xMode val="edge"/>
          <c:yMode val="edge"/>
          <c:x val="0"/>
          <c:y val="0.81141272115622975"/>
          <c:w val="1"/>
          <c:h val="0.13023884902778252"/>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4724203887198883"/>
          <c:w val="0.81404896300324592"/>
          <c:h val="0.78120207860049828"/>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2020</c:v>
                </c:pt>
                <c:pt idx="2">
                  <c:v>2020</c:v>
                </c:pt>
                <c:pt idx="3">
                  <c:v>2020</c:v>
                </c:pt>
                <c:pt idx="4">
                  <c:v>2020</c:v>
                </c:pt>
              </c:numCache>
            </c:numRef>
          </c:cat>
          <c:val>
            <c:numRef>
              <c:f>Sheet1!$B$2:$B$6</c:f>
              <c:numCache>
                <c:formatCode>General</c:formatCode>
                <c:ptCount val="5"/>
                <c:pt idx="0">
                  <c:v>22</c:v>
                </c:pt>
                <c:pt idx="1">
                  <c:v>26</c:v>
                </c:pt>
                <c:pt idx="2">
                  <c:v>31</c:v>
                </c:pt>
                <c:pt idx="3">
                  <c:v>31</c:v>
                </c:pt>
                <c:pt idx="4">
                  <c:v>35</c:v>
                </c:pt>
              </c:numCache>
            </c:numRef>
          </c:val>
          <c:extLst>
            <c:ext xmlns:c16="http://schemas.microsoft.com/office/drawing/2014/chart" uri="{C3380CC4-5D6E-409C-BE32-E72D297353CC}">
              <c16:uniqueId val="{00000000-FFF9-4208-A0AE-D6AB3770592B}"/>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2020</c:v>
                </c:pt>
                <c:pt idx="2">
                  <c:v>2020</c:v>
                </c:pt>
                <c:pt idx="3">
                  <c:v>2020</c:v>
                </c:pt>
                <c:pt idx="4">
                  <c:v>2020</c:v>
                </c:pt>
              </c:numCache>
            </c:numRef>
          </c:cat>
          <c:val>
            <c:numRef>
              <c:f>Sheet1!$C$2:$C$6</c:f>
              <c:numCache>
                <c:formatCode>General</c:formatCode>
                <c:ptCount val="5"/>
                <c:pt idx="0">
                  <c:v>23</c:v>
                </c:pt>
                <c:pt idx="1">
                  <c:v>35</c:v>
                </c:pt>
                <c:pt idx="2">
                  <c:v>37</c:v>
                </c:pt>
                <c:pt idx="3">
                  <c:v>33</c:v>
                </c:pt>
                <c:pt idx="4">
                  <c:v>33</c:v>
                </c:pt>
              </c:numCache>
            </c:numRef>
          </c:val>
          <c:extLst>
            <c:ext xmlns:c16="http://schemas.microsoft.com/office/drawing/2014/chart" uri="{C3380CC4-5D6E-409C-BE32-E72D297353CC}">
              <c16:uniqueId val="{00000001-FFF9-4208-A0AE-D6AB3770592B}"/>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2020</c:v>
                </c:pt>
                <c:pt idx="2">
                  <c:v>2020</c:v>
                </c:pt>
                <c:pt idx="3">
                  <c:v>2020</c:v>
                </c:pt>
                <c:pt idx="4">
                  <c:v>2020</c:v>
                </c:pt>
              </c:numCache>
            </c:numRef>
          </c:cat>
          <c:val>
            <c:numRef>
              <c:f>Sheet1!$D$2:$D$6</c:f>
              <c:numCache>
                <c:formatCode>General</c:formatCode>
                <c:ptCount val="5"/>
                <c:pt idx="0">
                  <c:v>32</c:v>
                </c:pt>
                <c:pt idx="1">
                  <c:v>26</c:v>
                </c:pt>
                <c:pt idx="2">
                  <c:v>20</c:v>
                </c:pt>
                <c:pt idx="3">
                  <c:v>23</c:v>
                </c:pt>
                <c:pt idx="4">
                  <c:v>21</c:v>
                </c:pt>
              </c:numCache>
            </c:numRef>
          </c:val>
          <c:extLst>
            <c:ext xmlns:c16="http://schemas.microsoft.com/office/drawing/2014/chart" uri="{C3380CC4-5D6E-409C-BE32-E72D297353CC}">
              <c16:uniqueId val="{00000004-7B61-4DD7-8B88-E754A8BB4B10}"/>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2020</c:v>
                </c:pt>
                <c:pt idx="2">
                  <c:v>2020</c:v>
                </c:pt>
                <c:pt idx="3">
                  <c:v>2020</c:v>
                </c:pt>
                <c:pt idx="4">
                  <c:v>2020</c:v>
                </c:pt>
              </c:numCache>
            </c:numRef>
          </c:cat>
          <c:val>
            <c:numRef>
              <c:f>Sheet1!$E$2:$E$6</c:f>
              <c:numCache>
                <c:formatCode>General</c:formatCode>
                <c:ptCount val="5"/>
                <c:pt idx="0">
                  <c:v>8</c:v>
                </c:pt>
                <c:pt idx="1">
                  <c:v>3</c:v>
                </c:pt>
                <c:pt idx="2">
                  <c:v>4</c:v>
                </c:pt>
                <c:pt idx="3">
                  <c:v>5</c:v>
                </c:pt>
                <c:pt idx="4">
                  <c:v>5</c:v>
                </c:pt>
              </c:numCache>
            </c:numRef>
          </c:val>
          <c:extLst>
            <c:ext xmlns:c16="http://schemas.microsoft.com/office/drawing/2014/chart" uri="{C3380CC4-5D6E-409C-BE32-E72D297353CC}">
              <c16:uniqueId val="{00000005-7B61-4DD7-8B88-E754A8BB4B10}"/>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2020</c:v>
                </c:pt>
                <c:pt idx="2">
                  <c:v>2020</c:v>
                </c:pt>
                <c:pt idx="3">
                  <c:v>2020</c:v>
                </c:pt>
                <c:pt idx="4">
                  <c:v>2020</c:v>
                </c:pt>
              </c:numCache>
            </c:numRef>
          </c:cat>
          <c:val>
            <c:numRef>
              <c:f>Sheet1!$F$2:$F$6</c:f>
              <c:numCache>
                <c:formatCode>General</c:formatCode>
                <c:ptCount val="5"/>
                <c:pt idx="0">
                  <c:v>6</c:v>
                </c:pt>
                <c:pt idx="1">
                  <c:v>3</c:v>
                </c:pt>
                <c:pt idx="2">
                  <c:v>2</c:v>
                </c:pt>
                <c:pt idx="3">
                  <c:v>2</c:v>
                </c:pt>
                <c:pt idx="4">
                  <c:v>1</c:v>
                </c:pt>
              </c:numCache>
            </c:numRef>
          </c:val>
          <c:extLst>
            <c:ext xmlns:c16="http://schemas.microsoft.com/office/drawing/2014/chart" uri="{C3380CC4-5D6E-409C-BE32-E72D297353CC}">
              <c16:uniqueId val="{00000006-7B61-4DD7-8B88-E754A8BB4B10}"/>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2020</c:v>
                </c:pt>
                <c:pt idx="2">
                  <c:v>2020</c:v>
                </c:pt>
                <c:pt idx="3">
                  <c:v>2020</c:v>
                </c:pt>
                <c:pt idx="4">
                  <c:v>2020</c:v>
                </c:pt>
              </c:numCache>
            </c:numRef>
          </c:cat>
          <c:val>
            <c:numRef>
              <c:f>Sheet1!$G$2:$G$6</c:f>
              <c:numCache>
                <c:formatCode>General</c:formatCode>
                <c:ptCount val="5"/>
                <c:pt idx="0">
                  <c:v>10</c:v>
                </c:pt>
                <c:pt idx="1">
                  <c:v>7</c:v>
                </c:pt>
                <c:pt idx="2">
                  <c:v>6</c:v>
                </c:pt>
                <c:pt idx="3">
                  <c:v>6</c:v>
                </c:pt>
                <c:pt idx="4">
                  <c:v>5</c:v>
                </c:pt>
              </c:numCache>
            </c:numRef>
          </c:val>
          <c:extLst>
            <c:ext xmlns:c16="http://schemas.microsoft.com/office/drawing/2014/chart" uri="{C3380CC4-5D6E-409C-BE32-E72D297353CC}">
              <c16:uniqueId val="{00000007-7B61-4DD7-8B88-E754A8BB4B10}"/>
            </c:ext>
          </c:extLst>
        </c:ser>
        <c:dLbls>
          <c:showLegendKey val="0"/>
          <c:showVal val="0"/>
          <c:showCatName val="0"/>
          <c:showSerName val="0"/>
          <c:showPercent val="0"/>
          <c:showBubbleSize val="0"/>
        </c:dLbls>
        <c:gapWidth val="150"/>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ayout>
        <c:manualLayout>
          <c:xMode val="edge"/>
          <c:yMode val="edge"/>
          <c:x val="0"/>
          <c:y val="0.92256179310636832"/>
          <c:w val="1"/>
          <c:h val="7.7016452332999474E-2"/>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38322830278496"/>
          <c:y val="0.12793179525347756"/>
          <c:w val="0.81404896300324592"/>
          <c:h val="0.73870394178953402"/>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2020</c:v>
                </c:pt>
                <c:pt idx="1">
                  <c:v>2020</c:v>
                </c:pt>
                <c:pt idx="2">
                  <c:v>2020</c:v>
                </c:pt>
                <c:pt idx="3">
                  <c:v>2020</c:v>
                </c:pt>
                <c:pt idx="4">
                  <c:v>2020</c:v>
                </c:pt>
                <c:pt idx="5">
                  <c:v>2020</c:v>
                </c:pt>
              </c:numCache>
            </c:numRef>
          </c:cat>
          <c:val>
            <c:numRef>
              <c:f>Sheet1!$B$2:$B$7</c:f>
              <c:numCache>
                <c:formatCode>General</c:formatCode>
                <c:ptCount val="6"/>
                <c:pt idx="0">
                  <c:v>13</c:v>
                </c:pt>
                <c:pt idx="1">
                  <c:v>12</c:v>
                </c:pt>
                <c:pt idx="2">
                  <c:v>11</c:v>
                </c:pt>
                <c:pt idx="3">
                  <c:v>12</c:v>
                </c:pt>
                <c:pt idx="4">
                  <c:v>21</c:v>
                </c:pt>
                <c:pt idx="5">
                  <c:v>13</c:v>
                </c:pt>
              </c:numCache>
            </c:numRef>
          </c:val>
          <c:extLst>
            <c:ext xmlns:c16="http://schemas.microsoft.com/office/drawing/2014/chart" uri="{C3380CC4-5D6E-409C-BE32-E72D297353CC}">
              <c16:uniqueId val="{00000000-841B-4731-AD28-02F1EEB96579}"/>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2020</c:v>
                </c:pt>
                <c:pt idx="1">
                  <c:v>2020</c:v>
                </c:pt>
                <c:pt idx="2">
                  <c:v>2020</c:v>
                </c:pt>
                <c:pt idx="3">
                  <c:v>2020</c:v>
                </c:pt>
                <c:pt idx="4">
                  <c:v>2020</c:v>
                </c:pt>
                <c:pt idx="5">
                  <c:v>2020</c:v>
                </c:pt>
              </c:numCache>
            </c:numRef>
          </c:cat>
          <c:val>
            <c:numRef>
              <c:f>Sheet1!$C$2:$C$7</c:f>
              <c:numCache>
                <c:formatCode>General</c:formatCode>
                <c:ptCount val="6"/>
                <c:pt idx="0">
                  <c:v>24</c:v>
                </c:pt>
                <c:pt idx="1">
                  <c:v>29</c:v>
                </c:pt>
                <c:pt idx="2">
                  <c:v>30</c:v>
                </c:pt>
                <c:pt idx="3">
                  <c:v>29</c:v>
                </c:pt>
                <c:pt idx="4">
                  <c:v>34</c:v>
                </c:pt>
                <c:pt idx="5">
                  <c:v>34</c:v>
                </c:pt>
              </c:numCache>
            </c:numRef>
          </c:val>
          <c:extLst>
            <c:ext xmlns:c16="http://schemas.microsoft.com/office/drawing/2014/chart" uri="{C3380CC4-5D6E-409C-BE32-E72D297353CC}">
              <c16:uniqueId val="{00000001-841B-4731-AD28-02F1EEB96579}"/>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2020</c:v>
                </c:pt>
                <c:pt idx="1">
                  <c:v>2020</c:v>
                </c:pt>
                <c:pt idx="2">
                  <c:v>2020</c:v>
                </c:pt>
                <c:pt idx="3">
                  <c:v>2020</c:v>
                </c:pt>
                <c:pt idx="4">
                  <c:v>2020</c:v>
                </c:pt>
                <c:pt idx="5">
                  <c:v>2020</c:v>
                </c:pt>
              </c:numCache>
            </c:numRef>
          </c:cat>
          <c:val>
            <c:numRef>
              <c:f>Sheet1!$D$2:$D$7</c:f>
              <c:numCache>
                <c:formatCode>General</c:formatCode>
                <c:ptCount val="6"/>
                <c:pt idx="0">
                  <c:v>36</c:v>
                </c:pt>
                <c:pt idx="1">
                  <c:v>27</c:v>
                </c:pt>
                <c:pt idx="2">
                  <c:v>32</c:v>
                </c:pt>
                <c:pt idx="3">
                  <c:v>30</c:v>
                </c:pt>
                <c:pt idx="4">
                  <c:v>25</c:v>
                </c:pt>
                <c:pt idx="5">
                  <c:v>30</c:v>
                </c:pt>
              </c:numCache>
            </c:numRef>
          </c:val>
          <c:extLst>
            <c:ext xmlns:c16="http://schemas.microsoft.com/office/drawing/2014/chart" uri="{C3380CC4-5D6E-409C-BE32-E72D297353CC}">
              <c16:uniqueId val="{00000000-E761-425C-A4CE-47F963F8311B}"/>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2020</c:v>
                </c:pt>
                <c:pt idx="1">
                  <c:v>2020</c:v>
                </c:pt>
                <c:pt idx="2">
                  <c:v>2020</c:v>
                </c:pt>
                <c:pt idx="3">
                  <c:v>2020</c:v>
                </c:pt>
                <c:pt idx="4">
                  <c:v>2020</c:v>
                </c:pt>
                <c:pt idx="5">
                  <c:v>2020</c:v>
                </c:pt>
              </c:numCache>
            </c:numRef>
          </c:cat>
          <c:val>
            <c:numRef>
              <c:f>Sheet1!$E$2:$E$7</c:f>
              <c:numCache>
                <c:formatCode>General</c:formatCode>
                <c:ptCount val="6"/>
                <c:pt idx="0">
                  <c:v>11</c:v>
                </c:pt>
                <c:pt idx="1">
                  <c:v>12</c:v>
                </c:pt>
                <c:pt idx="2">
                  <c:v>14</c:v>
                </c:pt>
                <c:pt idx="3">
                  <c:v>10</c:v>
                </c:pt>
                <c:pt idx="4">
                  <c:v>5</c:v>
                </c:pt>
                <c:pt idx="5">
                  <c:v>11</c:v>
                </c:pt>
              </c:numCache>
            </c:numRef>
          </c:val>
          <c:extLst>
            <c:ext xmlns:c16="http://schemas.microsoft.com/office/drawing/2014/chart" uri="{C3380CC4-5D6E-409C-BE32-E72D297353CC}">
              <c16:uniqueId val="{00000001-E761-425C-A4CE-47F963F8311B}"/>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2020</c:v>
                </c:pt>
                <c:pt idx="1">
                  <c:v>2020</c:v>
                </c:pt>
                <c:pt idx="2">
                  <c:v>2020</c:v>
                </c:pt>
                <c:pt idx="3">
                  <c:v>2020</c:v>
                </c:pt>
                <c:pt idx="4">
                  <c:v>2020</c:v>
                </c:pt>
                <c:pt idx="5">
                  <c:v>2020</c:v>
                </c:pt>
              </c:numCache>
            </c:numRef>
          </c:cat>
          <c:val>
            <c:numRef>
              <c:f>Sheet1!$F$2:$F$7</c:f>
              <c:numCache>
                <c:formatCode>General</c:formatCode>
                <c:ptCount val="6"/>
                <c:pt idx="0">
                  <c:v>7</c:v>
                </c:pt>
                <c:pt idx="1">
                  <c:v>5</c:v>
                </c:pt>
                <c:pt idx="2">
                  <c:v>5</c:v>
                </c:pt>
                <c:pt idx="3">
                  <c:v>3</c:v>
                </c:pt>
                <c:pt idx="4">
                  <c:v>3</c:v>
                </c:pt>
                <c:pt idx="5">
                  <c:v>3</c:v>
                </c:pt>
              </c:numCache>
            </c:numRef>
          </c:val>
          <c:extLst>
            <c:ext xmlns:c16="http://schemas.microsoft.com/office/drawing/2014/chart" uri="{C3380CC4-5D6E-409C-BE32-E72D297353CC}">
              <c16:uniqueId val="{00000002-E761-425C-A4CE-47F963F8311B}"/>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2020</c:v>
                </c:pt>
                <c:pt idx="1">
                  <c:v>2020</c:v>
                </c:pt>
                <c:pt idx="2">
                  <c:v>2020</c:v>
                </c:pt>
                <c:pt idx="3">
                  <c:v>2020</c:v>
                </c:pt>
                <c:pt idx="4">
                  <c:v>2020</c:v>
                </c:pt>
                <c:pt idx="5">
                  <c:v>2020</c:v>
                </c:pt>
              </c:numCache>
            </c:numRef>
          </c:cat>
          <c:val>
            <c:numRef>
              <c:f>Sheet1!$G$2:$G$7</c:f>
              <c:numCache>
                <c:formatCode>General</c:formatCode>
                <c:ptCount val="6"/>
                <c:pt idx="0">
                  <c:v>8</c:v>
                </c:pt>
                <c:pt idx="1">
                  <c:v>16</c:v>
                </c:pt>
                <c:pt idx="2">
                  <c:v>7</c:v>
                </c:pt>
                <c:pt idx="3">
                  <c:v>15</c:v>
                </c:pt>
                <c:pt idx="4">
                  <c:v>11</c:v>
                </c:pt>
                <c:pt idx="5">
                  <c:v>10</c:v>
                </c:pt>
              </c:numCache>
            </c:numRef>
          </c:val>
          <c:extLst>
            <c:ext xmlns:c16="http://schemas.microsoft.com/office/drawing/2014/chart" uri="{C3380CC4-5D6E-409C-BE32-E72D297353CC}">
              <c16:uniqueId val="{00000003-E761-425C-A4CE-47F963F8311B}"/>
            </c:ext>
          </c:extLst>
        </c:ser>
        <c:dLbls>
          <c:showLegendKey val="0"/>
          <c:showVal val="0"/>
          <c:showCatName val="0"/>
          <c:showSerName val="0"/>
          <c:showPercent val="0"/>
          <c:showBubbleSize val="0"/>
        </c:dLbls>
        <c:gapWidth val="60"/>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ayout>
        <c:manualLayout>
          <c:xMode val="edge"/>
          <c:yMode val="edge"/>
          <c:x val="0"/>
          <c:y val="0.87344362424237665"/>
          <c:w val="1"/>
          <c:h val="6.7001629549158059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4724203887198883"/>
          <c:w val="0.81404896300324592"/>
          <c:h val="0.70178754356033968"/>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2017</c:v>
                </c:pt>
                <c:pt idx="1">
                  <c:v>2020</c:v>
                </c:pt>
                <c:pt idx="2">
                  <c:v>2017</c:v>
                </c:pt>
                <c:pt idx="3">
                  <c:v>2020</c:v>
                </c:pt>
                <c:pt idx="5">
                  <c:v>2020</c:v>
                </c:pt>
                <c:pt idx="6">
                  <c:v>2017</c:v>
                </c:pt>
                <c:pt idx="7">
                  <c:v>2020</c:v>
                </c:pt>
                <c:pt idx="8">
                  <c:v>2017</c:v>
                </c:pt>
                <c:pt idx="9">
                  <c:v>2020</c:v>
                </c:pt>
              </c:numCache>
            </c:numRef>
          </c:cat>
          <c:val>
            <c:numRef>
              <c:f>Sheet1!$B$2:$B$11</c:f>
              <c:numCache>
                <c:formatCode>General</c:formatCode>
                <c:ptCount val="10"/>
                <c:pt idx="0">
                  <c:v>15</c:v>
                </c:pt>
                <c:pt idx="1">
                  <c:v>16</c:v>
                </c:pt>
                <c:pt idx="2">
                  <c:v>15</c:v>
                </c:pt>
                <c:pt idx="3">
                  <c:v>16</c:v>
                </c:pt>
                <c:pt idx="5">
                  <c:v>18</c:v>
                </c:pt>
                <c:pt idx="6">
                  <c:v>24</c:v>
                </c:pt>
                <c:pt idx="7">
                  <c:v>21</c:v>
                </c:pt>
                <c:pt idx="8">
                  <c:v>39</c:v>
                </c:pt>
                <c:pt idx="9">
                  <c:v>33</c:v>
                </c:pt>
              </c:numCache>
            </c:numRef>
          </c:val>
          <c:extLst>
            <c:ext xmlns:c16="http://schemas.microsoft.com/office/drawing/2014/chart" uri="{C3380CC4-5D6E-409C-BE32-E72D297353CC}">
              <c16:uniqueId val="{00000000-FFF9-4208-A0AE-D6AB3770592B}"/>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2017</c:v>
                </c:pt>
                <c:pt idx="1">
                  <c:v>2020</c:v>
                </c:pt>
                <c:pt idx="2">
                  <c:v>2017</c:v>
                </c:pt>
                <c:pt idx="3">
                  <c:v>2020</c:v>
                </c:pt>
                <c:pt idx="5">
                  <c:v>2020</c:v>
                </c:pt>
                <c:pt idx="6">
                  <c:v>2017</c:v>
                </c:pt>
                <c:pt idx="7">
                  <c:v>2020</c:v>
                </c:pt>
                <c:pt idx="8">
                  <c:v>2017</c:v>
                </c:pt>
                <c:pt idx="9">
                  <c:v>2020</c:v>
                </c:pt>
              </c:numCache>
            </c:numRef>
          </c:cat>
          <c:val>
            <c:numRef>
              <c:f>Sheet1!$C$2:$C$11</c:f>
              <c:numCache>
                <c:formatCode>General</c:formatCode>
                <c:ptCount val="10"/>
                <c:pt idx="0">
                  <c:v>22</c:v>
                </c:pt>
                <c:pt idx="1">
                  <c:v>22</c:v>
                </c:pt>
                <c:pt idx="2">
                  <c:v>22</c:v>
                </c:pt>
                <c:pt idx="3">
                  <c:v>19</c:v>
                </c:pt>
                <c:pt idx="5">
                  <c:v>21</c:v>
                </c:pt>
                <c:pt idx="6">
                  <c:v>22</c:v>
                </c:pt>
                <c:pt idx="7">
                  <c:v>25</c:v>
                </c:pt>
                <c:pt idx="8">
                  <c:v>28</c:v>
                </c:pt>
                <c:pt idx="9">
                  <c:v>25</c:v>
                </c:pt>
              </c:numCache>
            </c:numRef>
          </c:val>
          <c:extLst>
            <c:ext xmlns:c16="http://schemas.microsoft.com/office/drawing/2014/chart" uri="{C3380CC4-5D6E-409C-BE32-E72D297353CC}">
              <c16:uniqueId val="{00000001-FFF9-4208-A0AE-D6AB3770592B}"/>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2017</c:v>
                </c:pt>
                <c:pt idx="1">
                  <c:v>2020</c:v>
                </c:pt>
                <c:pt idx="2">
                  <c:v>2017</c:v>
                </c:pt>
                <c:pt idx="3">
                  <c:v>2020</c:v>
                </c:pt>
                <c:pt idx="5">
                  <c:v>2020</c:v>
                </c:pt>
                <c:pt idx="6">
                  <c:v>2017</c:v>
                </c:pt>
                <c:pt idx="7">
                  <c:v>2020</c:v>
                </c:pt>
                <c:pt idx="8">
                  <c:v>2017</c:v>
                </c:pt>
                <c:pt idx="9">
                  <c:v>2020</c:v>
                </c:pt>
              </c:numCache>
            </c:numRef>
          </c:cat>
          <c:val>
            <c:numRef>
              <c:f>Sheet1!$D$2:$D$11</c:f>
              <c:numCache>
                <c:formatCode>General</c:formatCode>
                <c:ptCount val="10"/>
                <c:pt idx="0">
                  <c:v>32</c:v>
                </c:pt>
                <c:pt idx="1">
                  <c:v>33</c:v>
                </c:pt>
                <c:pt idx="2">
                  <c:v>32</c:v>
                </c:pt>
                <c:pt idx="3">
                  <c:v>32</c:v>
                </c:pt>
                <c:pt idx="5">
                  <c:v>32</c:v>
                </c:pt>
                <c:pt idx="6">
                  <c:v>31</c:v>
                </c:pt>
                <c:pt idx="7">
                  <c:v>28</c:v>
                </c:pt>
                <c:pt idx="8">
                  <c:v>23</c:v>
                </c:pt>
                <c:pt idx="9">
                  <c:v>21</c:v>
                </c:pt>
              </c:numCache>
            </c:numRef>
          </c:val>
          <c:extLst>
            <c:ext xmlns:c16="http://schemas.microsoft.com/office/drawing/2014/chart" uri="{C3380CC4-5D6E-409C-BE32-E72D297353CC}">
              <c16:uniqueId val="{00000016-FFF9-4208-A0AE-D6AB3770592B}"/>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2017</c:v>
                </c:pt>
                <c:pt idx="1">
                  <c:v>2020</c:v>
                </c:pt>
                <c:pt idx="2">
                  <c:v>2017</c:v>
                </c:pt>
                <c:pt idx="3">
                  <c:v>2020</c:v>
                </c:pt>
                <c:pt idx="5">
                  <c:v>2020</c:v>
                </c:pt>
                <c:pt idx="6">
                  <c:v>2017</c:v>
                </c:pt>
                <c:pt idx="7">
                  <c:v>2020</c:v>
                </c:pt>
                <c:pt idx="8">
                  <c:v>2017</c:v>
                </c:pt>
                <c:pt idx="9">
                  <c:v>2020</c:v>
                </c:pt>
              </c:numCache>
            </c:numRef>
          </c:cat>
          <c:val>
            <c:numRef>
              <c:f>Sheet1!$E$2:$E$11</c:f>
              <c:numCache>
                <c:formatCode>General</c:formatCode>
                <c:ptCount val="10"/>
                <c:pt idx="0">
                  <c:v>14</c:v>
                </c:pt>
                <c:pt idx="1">
                  <c:v>7</c:v>
                </c:pt>
                <c:pt idx="2">
                  <c:v>14</c:v>
                </c:pt>
                <c:pt idx="3">
                  <c:v>8</c:v>
                </c:pt>
                <c:pt idx="5">
                  <c:v>8</c:v>
                </c:pt>
                <c:pt idx="6">
                  <c:v>10</c:v>
                </c:pt>
                <c:pt idx="7">
                  <c:v>7</c:v>
                </c:pt>
                <c:pt idx="8">
                  <c:v>3</c:v>
                </c:pt>
                <c:pt idx="9">
                  <c:v>7</c:v>
                </c:pt>
              </c:numCache>
            </c:numRef>
          </c:val>
          <c:extLst>
            <c:ext xmlns:c16="http://schemas.microsoft.com/office/drawing/2014/chart" uri="{C3380CC4-5D6E-409C-BE32-E72D297353CC}">
              <c16:uniqueId val="{00000017-FFF9-4208-A0AE-D6AB3770592B}"/>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2017</c:v>
                </c:pt>
                <c:pt idx="1">
                  <c:v>2020</c:v>
                </c:pt>
                <c:pt idx="2">
                  <c:v>2017</c:v>
                </c:pt>
                <c:pt idx="3">
                  <c:v>2020</c:v>
                </c:pt>
                <c:pt idx="5">
                  <c:v>2020</c:v>
                </c:pt>
                <c:pt idx="6">
                  <c:v>2017</c:v>
                </c:pt>
                <c:pt idx="7">
                  <c:v>2020</c:v>
                </c:pt>
                <c:pt idx="8">
                  <c:v>2017</c:v>
                </c:pt>
                <c:pt idx="9">
                  <c:v>2020</c:v>
                </c:pt>
              </c:numCache>
            </c:numRef>
          </c:cat>
          <c:val>
            <c:numRef>
              <c:f>Sheet1!$F$2:$F$11</c:f>
              <c:numCache>
                <c:formatCode>General</c:formatCode>
                <c:ptCount val="10"/>
                <c:pt idx="0">
                  <c:v>12</c:v>
                </c:pt>
                <c:pt idx="1">
                  <c:v>10</c:v>
                </c:pt>
                <c:pt idx="2">
                  <c:v>12</c:v>
                </c:pt>
                <c:pt idx="3">
                  <c:v>12</c:v>
                </c:pt>
                <c:pt idx="5">
                  <c:v>12</c:v>
                </c:pt>
                <c:pt idx="6">
                  <c:v>6</c:v>
                </c:pt>
                <c:pt idx="7">
                  <c:v>8</c:v>
                </c:pt>
                <c:pt idx="8">
                  <c:v>1</c:v>
                </c:pt>
                <c:pt idx="9">
                  <c:v>5</c:v>
                </c:pt>
              </c:numCache>
            </c:numRef>
          </c:val>
          <c:extLst>
            <c:ext xmlns:c16="http://schemas.microsoft.com/office/drawing/2014/chart" uri="{C3380CC4-5D6E-409C-BE32-E72D297353CC}">
              <c16:uniqueId val="{00000018-FFF9-4208-A0AE-D6AB3770592B}"/>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2017</c:v>
                </c:pt>
                <c:pt idx="1">
                  <c:v>2020</c:v>
                </c:pt>
                <c:pt idx="2">
                  <c:v>2017</c:v>
                </c:pt>
                <c:pt idx="3">
                  <c:v>2020</c:v>
                </c:pt>
                <c:pt idx="5">
                  <c:v>2020</c:v>
                </c:pt>
                <c:pt idx="6">
                  <c:v>2017</c:v>
                </c:pt>
                <c:pt idx="7">
                  <c:v>2020</c:v>
                </c:pt>
                <c:pt idx="8">
                  <c:v>2017</c:v>
                </c:pt>
                <c:pt idx="9">
                  <c:v>2020</c:v>
                </c:pt>
              </c:numCache>
            </c:numRef>
          </c:cat>
          <c:val>
            <c:numRef>
              <c:f>Sheet1!$G$2:$G$11</c:f>
              <c:numCache>
                <c:formatCode>General</c:formatCode>
                <c:ptCount val="10"/>
                <c:pt idx="0">
                  <c:v>5</c:v>
                </c:pt>
                <c:pt idx="1">
                  <c:v>11</c:v>
                </c:pt>
                <c:pt idx="2">
                  <c:v>4</c:v>
                </c:pt>
                <c:pt idx="3">
                  <c:v>12</c:v>
                </c:pt>
                <c:pt idx="5">
                  <c:v>10</c:v>
                </c:pt>
                <c:pt idx="6">
                  <c:v>6</c:v>
                </c:pt>
                <c:pt idx="7">
                  <c:v>11</c:v>
                </c:pt>
                <c:pt idx="8">
                  <c:v>5</c:v>
                </c:pt>
                <c:pt idx="9">
                  <c:v>10</c:v>
                </c:pt>
              </c:numCache>
            </c:numRef>
          </c:val>
          <c:extLst>
            <c:ext xmlns:c16="http://schemas.microsoft.com/office/drawing/2014/chart" uri="{C3380CC4-5D6E-409C-BE32-E72D297353CC}">
              <c16:uniqueId val="{00000019-FFF9-4208-A0AE-D6AB3770592B}"/>
            </c:ext>
          </c:extLst>
        </c:ser>
        <c:dLbls>
          <c:showLegendKey val="0"/>
          <c:showVal val="0"/>
          <c:showCatName val="0"/>
          <c:showSerName val="0"/>
          <c:showPercent val="0"/>
          <c:showBubbleSize val="0"/>
        </c:dLbls>
        <c:gapWidth val="92"/>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ayout>
        <c:manualLayout>
          <c:xMode val="edge"/>
          <c:yMode val="edge"/>
          <c:x val="0"/>
          <c:y val="0.84570967830258426"/>
          <c:w val="0.98929535638328059"/>
          <c:h val="8.9541081023411878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4724203887198883"/>
          <c:w val="0.81404896300324592"/>
          <c:h val="0.6921780521484211"/>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2020</c:v>
                </c:pt>
                <c:pt idx="2">
                  <c:v>2020</c:v>
                </c:pt>
                <c:pt idx="3">
                  <c:v>2020</c:v>
                </c:pt>
              </c:numCache>
            </c:numRef>
          </c:cat>
          <c:val>
            <c:numRef>
              <c:f>Sheet1!$B$2:$B$5</c:f>
              <c:numCache>
                <c:formatCode>General</c:formatCode>
                <c:ptCount val="4"/>
                <c:pt idx="0">
                  <c:v>29</c:v>
                </c:pt>
                <c:pt idx="1">
                  <c:v>29</c:v>
                </c:pt>
                <c:pt idx="2">
                  <c:v>36</c:v>
                </c:pt>
                <c:pt idx="3">
                  <c:v>35</c:v>
                </c:pt>
              </c:numCache>
            </c:numRef>
          </c:val>
          <c:extLst>
            <c:ext xmlns:c16="http://schemas.microsoft.com/office/drawing/2014/chart" uri="{C3380CC4-5D6E-409C-BE32-E72D297353CC}">
              <c16:uniqueId val="{00000000-FFF9-4208-A0AE-D6AB3770592B}"/>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2020</c:v>
                </c:pt>
                <c:pt idx="2">
                  <c:v>2020</c:v>
                </c:pt>
                <c:pt idx="3">
                  <c:v>2020</c:v>
                </c:pt>
              </c:numCache>
            </c:numRef>
          </c:cat>
          <c:val>
            <c:numRef>
              <c:f>Sheet1!$C$2:$C$5</c:f>
              <c:numCache>
                <c:formatCode>General</c:formatCode>
                <c:ptCount val="4"/>
                <c:pt idx="0">
                  <c:v>24</c:v>
                </c:pt>
                <c:pt idx="1">
                  <c:v>27</c:v>
                </c:pt>
                <c:pt idx="2">
                  <c:v>30</c:v>
                </c:pt>
                <c:pt idx="3">
                  <c:v>29</c:v>
                </c:pt>
              </c:numCache>
            </c:numRef>
          </c:val>
          <c:extLst>
            <c:ext xmlns:c16="http://schemas.microsoft.com/office/drawing/2014/chart" uri="{C3380CC4-5D6E-409C-BE32-E72D297353CC}">
              <c16:uniqueId val="{00000001-FFF9-4208-A0AE-D6AB3770592B}"/>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2020</c:v>
                </c:pt>
                <c:pt idx="2">
                  <c:v>2020</c:v>
                </c:pt>
                <c:pt idx="3">
                  <c:v>2020</c:v>
                </c:pt>
              </c:numCache>
            </c:numRef>
          </c:cat>
          <c:val>
            <c:numRef>
              <c:f>Sheet1!$D$2:$D$5</c:f>
              <c:numCache>
                <c:formatCode>General</c:formatCode>
                <c:ptCount val="4"/>
                <c:pt idx="0">
                  <c:v>26</c:v>
                </c:pt>
                <c:pt idx="1">
                  <c:v>30</c:v>
                </c:pt>
                <c:pt idx="2">
                  <c:v>23</c:v>
                </c:pt>
                <c:pt idx="3">
                  <c:v>23</c:v>
                </c:pt>
              </c:numCache>
            </c:numRef>
          </c:val>
          <c:extLst>
            <c:ext xmlns:c16="http://schemas.microsoft.com/office/drawing/2014/chart" uri="{C3380CC4-5D6E-409C-BE32-E72D297353CC}">
              <c16:uniqueId val="{0000000C-CA73-4B95-85F8-8D018ABA79E2}"/>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2020</c:v>
                </c:pt>
                <c:pt idx="2">
                  <c:v>2020</c:v>
                </c:pt>
                <c:pt idx="3">
                  <c:v>2020</c:v>
                </c:pt>
              </c:numCache>
            </c:numRef>
          </c:cat>
          <c:val>
            <c:numRef>
              <c:f>Sheet1!$E$2:$E$5</c:f>
              <c:numCache>
                <c:formatCode>General</c:formatCode>
                <c:ptCount val="4"/>
                <c:pt idx="0">
                  <c:v>7</c:v>
                </c:pt>
                <c:pt idx="1">
                  <c:v>4</c:v>
                </c:pt>
                <c:pt idx="2">
                  <c:v>3</c:v>
                </c:pt>
                <c:pt idx="3">
                  <c:v>5</c:v>
                </c:pt>
              </c:numCache>
            </c:numRef>
          </c:val>
          <c:extLst>
            <c:ext xmlns:c16="http://schemas.microsoft.com/office/drawing/2014/chart" uri="{C3380CC4-5D6E-409C-BE32-E72D297353CC}">
              <c16:uniqueId val="{0000000D-CA73-4B95-85F8-8D018ABA79E2}"/>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2020</c:v>
                </c:pt>
                <c:pt idx="2">
                  <c:v>2020</c:v>
                </c:pt>
                <c:pt idx="3">
                  <c:v>2020</c:v>
                </c:pt>
              </c:numCache>
            </c:numRef>
          </c:cat>
          <c:val>
            <c:numRef>
              <c:f>Sheet1!$F$2:$F$5</c:f>
              <c:numCache>
                <c:formatCode>General</c:formatCode>
                <c:ptCount val="4"/>
                <c:pt idx="0">
                  <c:v>8</c:v>
                </c:pt>
                <c:pt idx="1">
                  <c:v>6</c:v>
                </c:pt>
                <c:pt idx="2">
                  <c:v>4</c:v>
                </c:pt>
                <c:pt idx="3">
                  <c:v>5</c:v>
                </c:pt>
              </c:numCache>
            </c:numRef>
          </c:val>
          <c:extLst>
            <c:ext xmlns:c16="http://schemas.microsoft.com/office/drawing/2014/chart" uri="{C3380CC4-5D6E-409C-BE32-E72D297353CC}">
              <c16:uniqueId val="{0000000E-CA73-4B95-85F8-8D018ABA79E2}"/>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2020</c:v>
                </c:pt>
                <c:pt idx="2">
                  <c:v>2020</c:v>
                </c:pt>
                <c:pt idx="3">
                  <c:v>2020</c:v>
                </c:pt>
              </c:numCache>
            </c:numRef>
          </c:cat>
          <c:val>
            <c:numRef>
              <c:f>Sheet1!$G$2:$G$5</c:f>
              <c:numCache>
                <c:formatCode>General</c:formatCode>
                <c:ptCount val="4"/>
                <c:pt idx="0">
                  <c:v>5</c:v>
                </c:pt>
                <c:pt idx="1">
                  <c:v>4</c:v>
                </c:pt>
                <c:pt idx="2">
                  <c:v>4</c:v>
                </c:pt>
                <c:pt idx="3">
                  <c:v>3</c:v>
                </c:pt>
              </c:numCache>
            </c:numRef>
          </c:val>
          <c:extLst>
            <c:ext xmlns:c16="http://schemas.microsoft.com/office/drawing/2014/chart" uri="{C3380CC4-5D6E-409C-BE32-E72D297353CC}">
              <c16:uniqueId val="{0000000F-CA73-4B95-85F8-8D018ABA79E2}"/>
            </c:ext>
          </c:extLst>
        </c:ser>
        <c:dLbls>
          <c:showLegendKey val="0"/>
          <c:showVal val="0"/>
          <c:showCatName val="0"/>
          <c:showSerName val="0"/>
          <c:showPercent val="0"/>
          <c:showBubbleSize val="0"/>
        </c:dLbls>
        <c:gapWidth val="89"/>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ayout>
        <c:manualLayout>
          <c:xMode val="edge"/>
          <c:yMode val="edge"/>
          <c:x val="0"/>
          <c:y val="0.87401606613273175"/>
          <c:w val="0.98929535638328059"/>
          <c:h val="8.5939798608742179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03222359647472E-2"/>
          <c:y val="3.0888888004454013E-2"/>
          <c:w val="0.96393555280705057"/>
          <c:h val="0.68501559479793084"/>
        </c:manualLayout>
      </c:layout>
      <c:barChart>
        <c:barDir val="col"/>
        <c:grouping val="clustered"/>
        <c:varyColors val="0"/>
        <c:ser>
          <c:idx val="0"/>
          <c:order val="0"/>
          <c:tx>
            <c:strRef>
              <c:f>Sheet1!$B$1</c:f>
              <c:strCache>
                <c:ptCount val="1"/>
                <c:pt idx="0">
                  <c:v>Pacific peoples - 2017</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Visual arts</c:v>
                </c:pt>
                <c:pt idx="1">
                  <c:v>Performing arts</c:v>
                </c:pt>
                <c:pt idx="2">
                  <c:v>Craft and object art</c:v>
                </c:pt>
                <c:pt idx="3">
                  <c:v>Ngā Toi Māori </c:v>
                </c:pt>
                <c:pt idx="4">
                  <c:v>Pacific arts</c:v>
                </c:pt>
                <c:pt idx="5">
                  <c:v>Literary arts</c:v>
                </c:pt>
              </c:strCache>
            </c:strRef>
          </c:cat>
          <c:val>
            <c:numRef>
              <c:f>Sheet1!$B$2:$B$7</c:f>
              <c:numCache>
                <c:formatCode>General</c:formatCode>
                <c:ptCount val="6"/>
                <c:pt idx="0">
                  <c:v>36</c:v>
                </c:pt>
                <c:pt idx="1">
                  <c:v>48</c:v>
                </c:pt>
                <c:pt idx="2">
                  <c:v>32</c:v>
                </c:pt>
                <c:pt idx="3">
                  <c:v>31</c:v>
                </c:pt>
                <c:pt idx="4">
                  <c:v>52</c:v>
                </c:pt>
                <c:pt idx="5">
                  <c:v>14</c:v>
                </c:pt>
              </c:numCache>
            </c:numRef>
          </c:val>
          <c:extLst>
            <c:ext xmlns:c16="http://schemas.microsoft.com/office/drawing/2014/chart" uri="{C3380CC4-5D6E-409C-BE32-E72D297353CC}">
              <c16:uniqueId val="{00000000-4361-4516-BDBF-97C1E030CDAF}"/>
            </c:ext>
          </c:extLst>
        </c:ser>
        <c:ser>
          <c:idx val="1"/>
          <c:order val="1"/>
          <c:tx>
            <c:strRef>
              <c:f>Sheet1!$C$1</c:f>
              <c:strCache>
                <c:ptCount val="1"/>
                <c:pt idx="0">
                  <c:v>Pacific peoples - 2020</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Visual arts</c:v>
                </c:pt>
                <c:pt idx="1">
                  <c:v>Performing arts</c:v>
                </c:pt>
                <c:pt idx="2">
                  <c:v>Craft and object art</c:v>
                </c:pt>
                <c:pt idx="3">
                  <c:v>Ngā Toi Māori </c:v>
                </c:pt>
                <c:pt idx="4">
                  <c:v>Pacific arts</c:v>
                </c:pt>
                <c:pt idx="5">
                  <c:v>Literary arts</c:v>
                </c:pt>
              </c:strCache>
            </c:strRef>
          </c:cat>
          <c:val>
            <c:numRef>
              <c:f>Sheet1!$C$2:$C$7</c:f>
              <c:numCache>
                <c:formatCode>General</c:formatCode>
                <c:ptCount val="6"/>
                <c:pt idx="0">
                  <c:v>47</c:v>
                </c:pt>
                <c:pt idx="1">
                  <c:v>48</c:v>
                </c:pt>
                <c:pt idx="2">
                  <c:v>37</c:v>
                </c:pt>
                <c:pt idx="3">
                  <c:v>28</c:v>
                </c:pt>
                <c:pt idx="4">
                  <c:v>43</c:v>
                </c:pt>
                <c:pt idx="5">
                  <c:v>16</c:v>
                </c:pt>
              </c:numCache>
            </c:numRef>
          </c:val>
          <c:extLst>
            <c:ext xmlns:c16="http://schemas.microsoft.com/office/drawing/2014/chart" uri="{C3380CC4-5D6E-409C-BE32-E72D297353CC}">
              <c16:uniqueId val="{00000001-4361-4516-BDBF-97C1E030CDAF}"/>
            </c:ext>
          </c:extLst>
        </c:ser>
        <c:dLbls>
          <c:showLegendKey val="0"/>
          <c:showVal val="0"/>
          <c:showCatName val="0"/>
          <c:showSerName val="0"/>
          <c:showPercent val="0"/>
          <c:showBubbleSize val="0"/>
        </c:dLbls>
        <c:gapWidth val="219"/>
        <c:overlap val="-27"/>
        <c:axId val="826857568"/>
        <c:axId val="826860520"/>
      </c:barChart>
      <c:catAx>
        <c:axId val="82685756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26860520"/>
        <c:crosses val="autoZero"/>
        <c:auto val="1"/>
        <c:lblAlgn val="ctr"/>
        <c:lblOffset val="100"/>
        <c:noMultiLvlLbl val="0"/>
      </c:catAx>
      <c:valAx>
        <c:axId val="826860520"/>
        <c:scaling>
          <c:orientation val="minMax"/>
          <c:max val="100"/>
        </c:scaling>
        <c:delete val="1"/>
        <c:axPos val="l"/>
        <c:numFmt formatCode="General" sourceLinked="1"/>
        <c:majorTickMark val="none"/>
        <c:minorTickMark val="none"/>
        <c:tickLblPos val="nextTo"/>
        <c:crossAx val="826857568"/>
        <c:crosses val="autoZero"/>
        <c:crossBetween val="between"/>
      </c:valAx>
      <c:spPr>
        <a:noFill/>
        <a:ln>
          <a:noFill/>
        </a:ln>
        <a:effectLst/>
      </c:spPr>
    </c:plotArea>
    <c:legend>
      <c:legendPos val="b"/>
      <c:layout>
        <c:manualLayout>
          <c:xMode val="edge"/>
          <c:yMode val="edge"/>
          <c:x val="2.6292458977311108E-2"/>
          <c:y val="9.4495233117133218E-2"/>
          <c:w val="0.94190689813857043"/>
          <c:h val="5.746438712422020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Pacific peoples - 2017</c:v>
                </c:pt>
                <c:pt idx="1">
                  <c:v>Pacific peoples - 2020</c:v>
                </c:pt>
              </c:strCache>
            </c:strRef>
          </c:cat>
          <c:val>
            <c:numRef>
              <c:f>Sheet1!$B$2:$B$3</c:f>
              <c:numCache>
                <c:formatCode>General</c:formatCode>
                <c:ptCount val="2"/>
                <c:pt idx="0">
                  <c:v>19</c:v>
                </c:pt>
                <c:pt idx="1">
                  <c:v>24</c:v>
                </c:pt>
              </c:numCache>
            </c:numRef>
          </c:val>
          <c:extLst>
            <c:ext xmlns:c16="http://schemas.microsoft.com/office/drawing/2014/chart" uri="{C3380CC4-5D6E-409C-BE32-E72D297353CC}">
              <c16:uniqueId val="{00000000-911A-41D9-B4D8-23BCCE5D6522}"/>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Pacific peoples - 2017</c:v>
                </c:pt>
                <c:pt idx="1">
                  <c:v>Pacific peoples - 2020</c:v>
                </c:pt>
              </c:strCache>
            </c:strRef>
          </c:cat>
          <c:val>
            <c:numRef>
              <c:f>Sheet1!$C$2:$C$3</c:f>
              <c:numCache>
                <c:formatCode>General</c:formatCode>
                <c:ptCount val="2"/>
                <c:pt idx="0">
                  <c:v>51</c:v>
                </c:pt>
                <c:pt idx="1">
                  <c:v>44</c:v>
                </c:pt>
              </c:numCache>
            </c:numRef>
          </c:val>
          <c:extLst>
            <c:ext xmlns:c16="http://schemas.microsoft.com/office/drawing/2014/chart" uri="{C3380CC4-5D6E-409C-BE32-E72D297353CC}">
              <c16:uniqueId val="{00000001-911A-41D9-B4D8-23BCCE5D6522}"/>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Pacific peoples - 2017</c:v>
                </c:pt>
                <c:pt idx="1">
                  <c:v>Pacific peoples - 2020</c:v>
                </c:pt>
              </c:strCache>
            </c:strRef>
          </c:cat>
          <c:val>
            <c:numRef>
              <c:f>Sheet1!$D$2:$D$3</c:f>
              <c:numCache>
                <c:formatCode>General</c:formatCode>
                <c:ptCount val="2"/>
                <c:pt idx="0">
                  <c:v>19</c:v>
                </c:pt>
                <c:pt idx="1">
                  <c:v>13</c:v>
                </c:pt>
              </c:numCache>
            </c:numRef>
          </c:val>
          <c:extLst>
            <c:ext xmlns:c16="http://schemas.microsoft.com/office/drawing/2014/chart" uri="{C3380CC4-5D6E-409C-BE32-E72D297353CC}">
              <c16:uniqueId val="{00000002-911A-41D9-B4D8-23BCCE5D6522}"/>
            </c:ext>
          </c:extLst>
        </c:ser>
        <c:ser>
          <c:idx val="3"/>
          <c:order val="3"/>
          <c:tx>
            <c:strRef>
              <c:f>Sheet1!$E$1</c:f>
              <c:strCache>
                <c:ptCount val="1"/>
                <c:pt idx="0">
                  <c:v>9-12 times</c:v>
                </c:pt>
              </c:strCache>
            </c:strRef>
          </c:tx>
          <c:spPr>
            <a:solidFill>
              <a:srgbClr val="7ED2BB"/>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F3DF-4A75-933A-5BF65718C90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Pacific peoples - 2017</c:v>
                </c:pt>
                <c:pt idx="1">
                  <c:v>Pacific peoples - 2020</c:v>
                </c:pt>
              </c:strCache>
            </c:strRef>
          </c:cat>
          <c:val>
            <c:numRef>
              <c:f>Sheet1!$E$2:$E$3</c:f>
              <c:numCache>
                <c:formatCode>General</c:formatCode>
                <c:ptCount val="2"/>
                <c:pt idx="0">
                  <c:v>0</c:v>
                </c:pt>
                <c:pt idx="1">
                  <c:v>4</c:v>
                </c:pt>
              </c:numCache>
            </c:numRef>
          </c:val>
          <c:extLst>
            <c:ext xmlns:c16="http://schemas.microsoft.com/office/drawing/2014/chart" uri="{C3380CC4-5D6E-409C-BE32-E72D297353CC}">
              <c16:uniqueId val="{00000003-911A-41D9-B4D8-23BCCE5D6522}"/>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Pacific peoples - 2017</c:v>
                </c:pt>
                <c:pt idx="1">
                  <c:v>Pacific peoples - 2020</c:v>
                </c:pt>
              </c:strCache>
            </c:strRef>
          </c:cat>
          <c:val>
            <c:numRef>
              <c:f>Sheet1!$F$2:$F$3</c:f>
              <c:numCache>
                <c:formatCode>General</c:formatCode>
                <c:ptCount val="2"/>
                <c:pt idx="0">
                  <c:v>8</c:v>
                </c:pt>
                <c:pt idx="1">
                  <c:v>13</c:v>
                </c:pt>
              </c:numCache>
            </c:numRef>
          </c:val>
          <c:extLst>
            <c:ext xmlns:c16="http://schemas.microsoft.com/office/drawing/2014/chart" uri="{C3380CC4-5D6E-409C-BE32-E72D297353CC}">
              <c16:uniqueId val="{00000000-646F-498B-A724-347EB2C4B66C}"/>
            </c:ext>
          </c:extLst>
        </c:ser>
        <c:ser>
          <c:idx val="5"/>
          <c:order val="5"/>
          <c:tx>
            <c:strRef>
              <c:f>Sheet1!$G$1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Pacific peoples - 2017</c:v>
                </c:pt>
                <c:pt idx="1">
                  <c:v>Pacific peoples - 2020</c:v>
                </c:pt>
              </c:strCache>
            </c:strRef>
          </c:cat>
          <c:val>
            <c:numRef>
              <c:f>Sheet1!$G$2:$G$3</c:f>
              <c:numCache>
                <c:formatCode>General</c:formatCode>
                <c:ptCount val="2"/>
                <c:pt idx="0">
                  <c:v>3</c:v>
                </c:pt>
                <c:pt idx="1">
                  <c:v>2</c:v>
                </c:pt>
              </c:numCache>
            </c:numRef>
          </c:val>
          <c:extLst>
            <c:ext xmlns:c16="http://schemas.microsoft.com/office/drawing/2014/chart" uri="{C3380CC4-5D6E-409C-BE32-E72D297353CC}">
              <c16:uniqueId val="{00000001-646F-498B-A724-347EB2C4B66C}"/>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Pacific peoples - 2020</c:v>
                </c:pt>
                <c:pt idx="1">
                  <c:v>Pacific peoples - 2017</c:v>
                </c:pt>
              </c:strCache>
            </c:strRef>
          </c:cat>
          <c:val>
            <c:numRef>
              <c:f>Sheet1!$B$2:$B$3</c:f>
              <c:numCache>
                <c:formatCode>General</c:formatCode>
                <c:ptCount val="2"/>
                <c:pt idx="0">
                  <c:v>37</c:v>
                </c:pt>
                <c:pt idx="1">
                  <c:v>32</c:v>
                </c:pt>
              </c:numCache>
            </c:numRef>
          </c:val>
          <c:extLst>
            <c:ext xmlns:c16="http://schemas.microsoft.com/office/drawing/2014/chart" uri="{C3380CC4-5D6E-409C-BE32-E72D297353CC}">
              <c16:uniqueId val="{00000000-FB36-4A6F-AFFE-90C028453D5C}"/>
            </c:ext>
          </c:extLst>
        </c:ser>
        <c:dLbls>
          <c:showLegendKey val="0"/>
          <c:showVal val="0"/>
          <c:showCatName val="0"/>
          <c:showSerName val="0"/>
          <c:showPercent val="0"/>
          <c:showBubbleSize val="0"/>
        </c:dLbls>
        <c:gapWidth val="182"/>
        <c:axId val="776839632"/>
        <c:axId val="776839304"/>
      </c:barChart>
      <c:catAx>
        <c:axId val="7768396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76839304"/>
        <c:crosses val="autoZero"/>
        <c:auto val="1"/>
        <c:lblAlgn val="ctr"/>
        <c:lblOffset val="100"/>
        <c:noMultiLvlLbl val="0"/>
      </c:catAx>
      <c:valAx>
        <c:axId val="776839304"/>
        <c:scaling>
          <c:orientation val="minMax"/>
          <c:max val="80"/>
          <c:min val="0"/>
        </c:scaling>
        <c:delete val="1"/>
        <c:axPos val="t"/>
        <c:numFmt formatCode="General" sourceLinked="1"/>
        <c:majorTickMark val="out"/>
        <c:minorTickMark val="none"/>
        <c:tickLblPos val="nextTo"/>
        <c:crossAx val="77683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Pacific peoples - 2020</c:v>
                </c:pt>
              </c:strCache>
            </c:strRef>
          </c:cat>
          <c:val>
            <c:numRef>
              <c:f>Sheet1!$B$3</c:f>
              <c:numCache>
                <c:formatCode>General</c:formatCode>
                <c:ptCount val="1"/>
                <c:pt idx="0">
                  <c:v>39</c:v>
                </c:pt>
              </c:numCache>
            </c:numRef>
          </c:val>
          <c:extLst>
            <c:ext xmlns:c16="http://schemas.microsoft.com/office/drawing/2014/chart" uri="{C3380CC4-5D6E-409C-BE32-E72D297353CC}">
              <c16:uniqueId val="{00000000-83FD-4038-A74C-81AE33A5E38B}"/>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Pacific peoples - 2020</c:v>
                </c:pt>
              </c:strCache>
            </c:strRef>
          </c:cat>
          <c:val>
            <c:numRef>
              <c:f>Sheet1!$C$3</c:f>
              <c:numCache>
                <c:formatCode>General</c:formatCode>
                <c:ptCount val="1"/>
                <c:pt idx="0">
                  <c:v>34</c:v>
                </c:pt>
              </c:numCache>
            </c:numRef>
          </c:val>
          <c:extLst>
            <c:ext xmlns:c16="http://schemas.microsoft.com/office/drawing/2014/chart" uri="{C3380CC4-5D6E-409C-BE32-E72D297353CC}">
              <c16:uniqueId val="{00000001-83FD-4038-A74C-81AE33A5E38B}"/>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Pacific peoples - 2020</c:v>
                </c:pt>
              </c:strCache>
            </c:strRef>
          </c:cat>
          <c:val>
            <c:numRef>
              <c:f>Sheet1!$D$3</c:f>
              <c:numCache>
                <c:formatCode>General</c:formatCode>
                <c:ptCount val="1"/>
                <c:pt idx="0">
                  <c:v>15</c:v>
                </c:pt>
              </c:numCache>
            </c:numRef>
          </c:val>
          <c:extLst>
            <c:ext xmlns:c16="http://schemas.microsoft.com/office/drawing/2014/chart" uri="{C3380CC4-5D6E-409C-BE32-E72D297353CC}">
              <c16:uniqueId val="{00000002-83FD-4038-A74C-81AE33A5E38B}"/>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Pacific peoples - 2020</c:v>
                </c:pt>
              </c:strCache>
            </c:strRef>
          </c:cat>
          <c:val>
            <c:numRef>
              <c:f>Sheet1!$E$3</c:f>
              <c:numCache>
                <c:formatCode>General</c:formatCode>
                <c:ptCount val="1"/>
                <c:pt idx="0">
                  <c:v>10</c:v>
                </c:pt>
              </c:numCache>
            </c:numRef>
          </c:val>
          <c:extLst>
            <c:ext xmlns:c16="http://schemas.microsoft.com/office/drawing/2014/chart" uri="{C3380CC4-5D6E-409C-BE32-E72D297353CC}">
              <c16:uniqueId val="{00000003-83FD-4038-A74C-81AE33A5E38B}"/>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Pacific peoples - 2020</c:v>
                </c:pt>
              </c:strCache>
            </c:strRef>
          </c:cat>
          <c:val>
            <c:numRef>
              <c:f>Sheet1!$F$3</c:f>
              <c:numCache>
                <c:formatCode>General</c:formatCode>
                <c:ptCount val="1"/>
                <c:pt idx="0">
                  <c:v>1</c:v>
                </c:pt>
              </c:numCache>
            </c:numRef>
          </c:val>
          <c:extLst>
            <c:ext xmlns:c16="http://schemas.microsoft.com/office/drawing/2014/chart" uri="{C3380CC4-5D6E-409C-BE32-E72D297353CC}">
              <c16:uniqueId val="{00000004-83FD-4038-A74C-81AE33A5E38B}"/>
            </c:ext>
          </c:extLst>
        </c:ser>
        <c:ser>
          <c:idx val="5"/>
          <c:order val="5"/>
          <c:tx>
            <c:strRef>
              <c:f>Sheet1!$G$1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Pacific peoples - 2020</c:v>
                </c:pt>
              </c:strCache>
            </c:strRef>
          </c:cat>
          <c:val>
            <c:numRef>
              <c:f>Sheet1!$G$3</c:f>
              <c:numCache>
                <c:formatCode>General</c:formatCode>
                <c:ptCount val="1"/>
                <c:pt idx="0">
                  <c:v>1</c:v>
                </c:pt>
              </c:numCache>
            </c:numRef>
          </c:val>
          <c:extLst>
            <c:ext xmlns:c16="http://schemas.microsoft.com/office/drawing/2014/chart" uri="{C3380CC4-5D6E-409C-BE32-E72D297353CC}">
              <c16:uniqueId val="{00000005-83FD-4038-A74C-81AE33A5E38B}"/>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Pacific peoples - 2020</c:v>
                </c:pt>
                <c:pt idx="1">
                  <c:v>Pacific peoples - 2017</c:v>
                </c:pt>
              </c:strCache>
            </c:strRef>
          </c:cat>
          <c:val>
            <c:numRef>
              <c:f>Sheet1!$B$2:$B$3</c:f>
              <c:numCache>
                <c:formatCode>General</c:formatCode>
                <c:ptCount val="2"/>
                <c:pt idx="0">
                  <c:v>16</c:v>
                </c:pt>
                <c:pt idx="1">
                  <c:v>14</c:v>
                </c:pt>
              </c:numCache>
            </c:numRef>
          </c:val>
          <c:extLst>
            <c:ext xmlns:c16="http://schemas.microsoft.com/office/drawing/2014/chart" uri="{C3380CC4-5D6E-409C-BE32-E72D297353CC}">
              <c16:uniqueId val="{00000000-E983-415E-91DC-127A281AC334}"/>
            </c:ext>
          </c:extLst>
        </c:ser>
        <c:dLbls>
          <c:showLegendKey val="0"/>
          <c:showVal val="0"/>
          <c:showCatName val="0"/>
          <c:showSerName val="0"/>
          <c:showPercent val="0"/>
          <c:showBubbleSize val="0"/>
        </c:dLbls>
        <c:gapWidth val="182"/>
        <c:axId val="776839632"/>
        <c:axId val="776839304"/>
      </c:barChart>
      <c:catAx>
        <c:axId val="7768396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76839304"/>
        <c:crosses val="autoZero"/>
        <c:auto val="1"/>
        <c:lblAlgn val="ctr"/>
        <c:lblOffset val="100"/>
        <c:noMultiLvlLbl val="0"/>
      </c:catAx>
      <c:valAx>
        <c:axId val="776839304"/>
        <c:scaling>
          <c:orientation val="minMax"/>
          <c:max val="80"/>
          <c:min val="0"/>
        </c:scaling>
        <c:delete val="1"/>
        <c:axPos val="t"/>
        <c:numFmt formatCode="General" sourceLinked="1"/>
        <c:majorTickMark val="out"/>
        <c:minorTickMark val="none"/>
        <c:tickLblPos val="nextTo"/>
        <c:crossAx val="77683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513672766350745E-2"/>
          <c:y val="3.0888844037663329E-2"/>
          <c:w val="0.96393555280705057"/>
          <c:h val="0.68501559479793084"/>
        </c:manualLayout>
      </c:layout>
      <c:barChart>
        <c:barDir val="col"/>
        <c:grouping val="clustered"/>
        <c:varyColors val="0"/>
        <c:ser>
          <c:idx val="0"/>
          <c:order val="0"/>
          <c:tx>
            <c:strRef>
              <c:f>Sheet1!$B$1</c:f>
              <c:strCache>
                <c:ptCount val="1"/>
                <c:pt idx="0">
                  <c:v>Pacific People - 2017</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Visual arts</c:v>
                </c:pt>
                <c:pt idx="1">
                  <c:v>Performing arts</c:v>
                </c:pt>
                <c:pt idx="2">
                  <c:v>Craft and object art</c:v>
                </c:pt>
                <c:pt idx="3">
                  <c:v>Ngā Toi Māori </c:v>
                </c:pt>
                <c:pt idx="4">
                  <c:v>Pacific arts</c:v>
                </c:pt>
                <c:pt idx="5">
                  <c:v>Literary arts</c:v>
                </c:pt>
              </c:strCache>
            </c:strRef>
          </c:cat>
          <c:val>
            <c:numRef>
              <c:f>Sheet1!$B$2:$B$7</c:f>
              <c:numCache>
                <c:formatCode>General</c:formatCode>
                <c:ptCount val="6"/>
                <c:pt idx="0">
                  <c:v>36</c:v>
                </c:pt>
                <c:pt idx="1">
                  <c:v>48</c:v>
                </c:pt>
                <c:pt idx="2">
                  <c:v>32</c:v>
                </c:pt>
                <c:pt idx="3">
                  <c:v>31</c:v>
                </c:pt>
                <c:pt idx="4">
                  <c:v>52</c:v>
                </c:pt>
                <c:pt idx="5">
                  <c:v>14</c:v>
                </c:pt>
              </c:numCache>
            </c:numRef>
          </c:val>
          <c:extLst>
            <c:ext xmlns:c16="http://schemas.microsoft.com/office/drawing/2014/chart" uri="{C3380CC4-5D6E-409C-BE32-E72D297353CC}">
              <c16:uniqueId val="{00000000-B46B-4DCE-8401-777E3D17B43E}"/>
            </c:ext>
          </c:extLst>
        </c:ser>
        <c:ser>
          <c:idx val="1"/>
          <c:order val="1"/>
          <c:tx>
            <c:strRef>
              <c:f>Sheet1!$C$1</c:f>
              <c:strCache>
                <c:ptCount val="1"/>
                <c:pt idx="0">
                  <c:v>Pacific People - 2020</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Visual arts</c:v>
                </c:pt>
                <c:pt idx="1">
                  <c:v>Performing arts</c:v>
                </c:pt>
                <c:pt idx="2">
                  <c:v>Craft and object art</c:v>
                </c:pt>
                <c:pt idx="3">
                  <c:v>Ngā Toi Māori </c:v>
                </c:pt>
                <c:pt idx="4">
                  <c:v>Pacific arts</c:v>
                </c:pt>
                <c:pt idx="5">
                  <c:v>Literary arts</c:v>
                </c:pt>
              </c:strCache>
            </c:strRef>
          </c:cat>
          <c:val>
            <c:numRef>
              <c:f>Sheet1!$C$2:$C$7</c:f>
              <c:numCache>
                <c:formatCode>General</c:formatCode>
                <c:ptCount val="6"/>
                <c:pt idx="0">
                  <c:v>47</c:v>
                </c:pt>
                <c:pt idx="1">
                  <c:v>48</c:v>
                </c:pt>
                <c:pt idx="2">
                  <c:v>37</c:v>
                </c:pt>
                <c:pt idx="3">
                  <c:v>28</c:v>
                </c:pt>
                <c:pt idx="4">
                  <c:v>43</c:v>
                </c:pt>
                <c:pt idx="5">
                  <c:v>16</c:v>
                </c:pt>
              </c:numCache>
            </c:numRef>
          </c:val>
          <c:extLst>
            <c:ext xmlns:c16="http://schemas.microsoft.com/office/drawing/2014/chart" uri="{C3380CC4-5D6E-409C-BE32-E72D297353CC}">
              <c16:uniqueId val="{00000001-B46B-4DCE-8401-777E3D17B43E}"/>
            </c:ext>
          </c:extLst>
        </c:ser>
        <c:dLbls>
          <c:showLegendKey val="0"/>
          <c:showVal val="0"/>
          <c:showCatName val="0"/>
          <c:showSerName val="0"/>
          <c:showPercent val="0"/>
          <c:showBubbleSize val="0"/>
        </c:dLbls>
        <c:gapWidth val="219"/>
        <c:overlap val="-27"/>
        <c:axId val="826857568"/>
        <c:axId val="826860520"/>
      </c:barChart>
      <c:catAx>
        <c:axId val="82685756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26860520"/>
        <c:crosses val="autoZero"/>
        <c:auto val="1"/>
        <c:lblAlgn val="ctr"/>
        <c:lblOffset val="100"/>
        <c:noMultiLvlLbl val="0"/>
      </c:catAx>
      <c:valAx>
        <c:axId val="826860520"/>
        <c:scaling>
          <c:orientation val="minMax"/>
          <c:max val="100"/>
        </c:scaling>
        <c:delete val="1"/>
        <c:axPos val="l"/>
        <c:numFmt formatCode="General" sourceLinked="1"/>
        <c:majorTickMark val="none"/>
        <c:minorTickMark val="none"/>
        <c:tickLblPos val="nextTo"/>
        <c:crossAx val="826857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Pacific peoples - 2017</c:v>
                </c:pt>
                <c:pt idx="1">
                  <c:v>Pacific peoples - 2020</c:v>
                </c:pt>
              </c:strCache>
            </c:strRef>
          </c:cat>
          <c:val>
            <c:numRef>
              <c:f>Sheet1!$B$2:$B$3</c:f>
              <c:numCache>
                <c:formatCode>General</c:formatCode>
                <c:ptCount val="2"/>
                <c:pt idx="0">
                  <c:v>36</c:v>
                </c:pt>
                <c:pt idx="1">
                  <c:v>20</c:v>
                </c:pt>
              </c:numCache>
            </c:numRef>
          </c:val>
          <c:extLst>
            <c:ext xmlns:c16="http://schemas.microsoft.com/office/drawing/2014/chart" uri="{C3380CC4-5D6E-409C-BE32-E72D297353CC}">
              <c16:uniqueId val="{00000000-909B-49CB-A6CA-D8CE84CE629C}"/>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Pacific peoples - 2017</c:v>
                </c:pt>
                <c:pt idx="1">
                  <c:v>Pacific peoples - 2020</c:v>
                </c:pt>
              </c:strCache>
            </c:strRef>
          </c:cat>
          <c:val>
            <c:numRef>
              <c:f>Sheet1!$C$2:$C$3</c:f>
              <c:numCache>
                <c:formatCode>General</c:formatCode>
                <c:ptCount val="2"/>
                <c:pt idx="0">
                  <c:v>46</c:v>
                </c:pt>
                <c:pt idx="1">
                  <c:v>47</c:v>
                </c:pt>
              </c:numCache>
            </c:numRef>
          </c:val>
          <c:extLst>
            <c:ext xmlns:c16="http://schemas.microsoft.com/office/drawing/2014/chart" uri="{C3380CC4-5D6E-409C-BE32-E72D297353CC}">
              <c16:uniqueId val="{00000001-909B-49CB-A6CA-D8CE84CE629C}"/>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Pacific peoples - 2017</c:v>
                </c:pt>
                <c:pt idx="1">
                  <c:v>Pacific peoples - 2020</c:v>
                </c:pt>
              </c:strCache>
            </c:strRef>
          </c:cat>
          <c:val>
            <c:numRef>
              <c:f>Sheet1!$D$2:$D$3</c:f>
              <c:numCache>
                <c:formatCode>General</c:formatCode>
                <c:ptCount val="2"/>
                <c:pt idx="0">
                  <c:v>7</c:v>
                </c:pt>
                <c:pt idx="1">
                  <c:v>18</c:v>
                </c:pt>
              </c:numCache>
            </c:numRef>
          </c:val>
          <c:extLst>
            <c:ext xmlns:c16="http://schemas.microsoft.com/office/drawing/2014/chart" uri="{C3380CC4-5D6E-409C-BE32-E72D297353CC}">
              <c16:uniqueId val="{00000002-909B-49CB-A6CA-D8CE84CE629C}"/>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Pacific peoples - 2017</c:v>
                </c:pt>
                <c:pt idx="1">
                  <c:v>Pacific peoples - 2020</c:v>
                </c:pt>
              </c:strCache>
            </c:strRef>
          </c:cat>
          <c:val>
            <c:numRef>
              <c:f>Sheet1!$E$2:$E$3</c:f>
              <c:numCache>
                <c:formatCode>General</c:formatCode>
                <c:ptCount val="2"/>
                <c:pt idx="0">
                  <c:v>1</c:v>
                </c:pt>
                <c:pt idx="1">
                  <c:v>4</c:v>
                </c:pt>
              </c:numCache>
            </c:numRef>
          </c:val>
          <c:extLst>
            <c:ext xmlns:c16="http://schemas.microsoft.com/office/drawing/2014/chart" uri="{C3380CC4-5D6E-409C-BE32-E72D297353CC}">
              <c16:uniqueId val="{00000003-909B-49CB-A6CA-D8CE84CE629C}"/>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Pacific peoples - 2017</c:v>
                </c:pt>
                <c:pt idx="1">
                  <c:v>Pacific peoples - 2020</c:v>
                </c:pt>
              </c:strCache>
            </c:strRef>
          </c:cat>
          <c:val>
            <c:numRef>
              <c:f>Sheet1!$F$2:$F$3</c:f>
              <c:numCache>
                <c:formatCode>General</c:formatCode>
                <c:ptCount val="2"/>
                <c:pt idx="0">
                  <c:v>10</c:v>
                </c:pt>
                <c:pt idx="1">
                  <c:v>5</c:v>
                </c:pt>
              </c:numCache>
            </c:numRef>
          </c:val>
          <c:extLst>
            <c:ext xmlns:c16="http://schemas.microsoft.com/office/drawing/2014/chart" uri="{C3380CC4-5D6E-409C-BE32-E72D297353CC}">
              <c16:uniqueId val="{00000004-909B-49CB-A6CA-D8CE84CE629C}"/>
            </c:ext>
          </c:extLst>
        </c:ser>
        <c:ser>
          <c:idx val="5"/>
          <c:order val="5"/>
          <c:tx>
            <c:strRef>
              <c:f>Sheet1!$G$1</c:f>
              <c:strCache>
                <c:ptCount val="1"/>
                <c:pt idx="0">
                  <c:v>Don't know</c:v>
                </c:pt>
              </c:strCache>
            </c:strRef>
          </c:tx>
          <c:spPr>
            <a:solidFill>
              <a:schemeClr val="tx1">
                <a:lumMod val="65000"/>
                <a:lumOff val="35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C6BB-4B22-8FBC-44CB61D6DBD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Pacific peoples - 2017</c:v>
                </c:pt>
                <c:pt idx="1">
                  <c:v>Pacific peoples - 2020</c:v>
                </c:pt>
              </c:strCache>
            </c:strRef>
          </c:cat>
          <c:val>
            <c:numRef>
              <c:f>Sheet1!$G$2:$G$3</c:f>
              <c:numCache>
                <c:formatCode>General</c:formatCode>
                <c:ptCount val="2"/>
                <c:pt idx="0">
                  <c:v>0</c:v>
                </c:pt>
                <c:pt idx="1">
                  <c:v>5</c:v>
                </c:pt>
              </c:numCache>
            </c:numRef>
          </c:val>
          <c:extLst>
            <c:ext xmlns:c16="http://schemas.microsoft.com/office/drawing/2014/chart" uri="{C3380CC4-5D6E-409C-BE32-E72D297353CC}">
              <c16:uniqueId val="{00000005-909B-49CB-A6CA-D8CE84CE629C}"/>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826371826371828"/>
          <c:y val="6.1499551378413175E-2"/>
          <c:w val="0.60167197500530833"/>
          <c:h val="0.80671569566784429"/>
        </c:manualLayout>
      </c:layout>
      <c:barChart>
        <c:barDir val="bar"/>
        <c:grouping val="clustered"/>
        <c:varyColors val="0"/>
        <c:ser>
          <c:idx val="0"/>
          <c:order val="0"/>
          <c:tx>
            <c:strRef>
              <c:f>Sheet1!$B$1</c:f>
              <c:strCache>
                <c:ptCount val="1"/>
                <c:pt idx="0">
                  <c:v>Series 1</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Pacific peoples - 2020</c:v>
                </c:pt>
                <c:pt idx="1">
                  <c:v>Pacific peoples - 2017</c:v>
                </c:pt>
              </c:strCache>
            </c:strRef>
          </c:cat>
          <c:val>
            <c:numRef>
              <c:f>Sheet1!$B$2:$B$3</c:f>
              <c:numCache>
                <c:formatCode>General</c:formatCode>
                <c:ptCount val="2"/>
                <c:pt idx="0">
                  <c:v>28</c:v>
                </c:pt>
                <c:pt idx="1">
                  <c:v>31</c:v>
                </c:pt>
              </c:numCache>
            </c:numRef>
          </c:val>
          <c:extLst>
            <c:ext xmlns:c16="http://schemas.microsoft.com/office/drawing/2014/chart" uri="{C3380CC4-5D6E-409C-BE32-E72D297353CC}">
              <c16:uniqueId val="{00000000-0795-4591-94A0-24AD0C56B719}"/>
            </c:ext>
          </c:extLst>
        </c:ser>
        <c:dLbls>
          <c:showLegendKey val="0"/>
          <c:showVal val="0"/>
          <c:showCatName val="0"/>
          <c:showSerName val="0"/>
          <c:showPercent val="0"/>
          <c:showBubbleSize val="0"/>
        </c:dLbls>
        <c:gapWidth val="182"/>
        <c:axId val="776839632"/>
        <c:axId val="776839304"/>
      </c:barChart>
      <c:catAx>
        <c:axId val="7768396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76839304"/>
        <c:crosses val="autoZero"/>
        <c:auto val="1"/>
        <c:lblAlgn val="ctr"/>
        <c:lblOffset val="100"/>
        <c:noMultiLvlLbl val="0"/>
      </c:catAx>
      <c:valAx>
        <c:axId val="776839304"/>
        <c:scaling>
          <c:orientation val="minMax"/>
          <c:max val="80"/>
          <c:min val="0"/>
        </c:scaling>
        <c:delete val="1"/>
        <c:axPos val="t"/>
        <c:numFmt formatCode="General" sourceLinked="1"/>
        <c:majorTickMark val="out"/>
        <c:minorTickMark val="none"/>
        <c:tickLblPos val="nextTo"/>
        <c:crossAx val="77683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Pacific peoples - 2017</c:v>
                </c:pt>
                <c:pt idx="1">
                  <c:v>Pacific peoples - 2020</c:v>
                </c:pt>
              </c:strCache>
            </c:strRef>
          </c:cat>
          <c:val>
            <c:numRef>
              <c:f>Sheet1!$B$2:$B$3</c:f>
              <c:numCache>
                <c:formatCode>General</c:formatCode>
                <c:ptCount val="2"/>
                <c:pt idx="0">
                  <c:v>32</c:v>
                </c:pt>
                <c:pt idx="1">
                  <c:v>26</c:v>
                </c:pt>
              </c:numCache>
            </c:numRef>
          </c:val>
          <c:extLst>
            <c:ext xmlns:c16="http://schemas.microsoft.com/office/drawing/2014/chart" uri="{C3380CC4-5D6E-409C-BE32-E72D297353CC}">
              <c16:uniqueId val="{00000000-C5F5-4AB6-92FA-858726F55235}"/>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Pacific peoples - 2017</c:v>
                </c:pt>
                <c:pt idx="1">
                  <c:v>Pacific peoples - 2020</c:v>
                </c:pt>
              </c:strCache>
            </c:strRef>
          </c:cat>
          <c:val>
            <c:numRef>
              <c:f>Sheet1!$C$2:$C$3</c:f>
              <c:numCache>
                <c:formatCode>General</c:formatCode>
                <c:ptCount val="2"/>
                <c:pt idx="0">
                  <c:v>40</c:v>
                </c:pt>
                <c:pt idx="1">
                  <c:v>39</c:v>
                </c:pt>
              </c:numCache>
            </c:numRef>
          </c:val>
          <c:extLst>
            <c:ext xmlns:c16="http://schemas.microsoft.com/office/drawing/2014/chart" uri="{C3380CC4-5D6E-409C-BE32-E72D297353CC}">
              <c16:uniqueId val="{00000001-C5F5-4AB6-92FA-858726F55235}"/>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Pacific peoples - 2017</c:v>
                </c:pt>
                <c:pt idx="1">
                  <c:v>Pacific peoples - 2020</c:v>
                </c:pt>
              </c:strCache>
            </c:strRef>
          </c:cat>
          <c:val>
            <c:numRef>
              <c:f>Sheet1!$D$2:$D$3</c:f>
              <c:numCache>
                <c:formatCode>General</c:formatCode>
                <c:ptCount val="2"/>
                <c:pt idx="0">
                  <c:v>16</c:v>
                </c:pt>
                <c:pt idx="1">
                  <c:v>18</c:v>
                </c:pt>
              </c:numCache>
            </c:numRef>
          </c:val>
          <c:extLst>
            <c:ext xmlns:c16="http://schemas.microsoft.com/office/drawing/2014/chart" uri="{C3380CC4-5D6E-409C-BE32-E72D297353CC}">
              <c16:uniqueId val="{00000002-C5F5-4AB6-92FA-858726F55235}"/>
            </c:ext>
          </c:extLst>
        </c:ser>
        <c:ser>
          <c:idx val="3"/>
          <c:order val="3"/>
          <c:tx>
            <c:strRef>
              <c:f>Sheet1!$E$1</c:f>
              <c:strCache>
                <c:ptCount val="1"/>
                <c:pt idx="0">
                  <c:v>9-12 times</c:v>
                </c:pt>
              </c:strCache>
            </c:strRef>
          </c:tx>
          <c:spPr>
            <a:solidFill>
              <a:srgbClr val="7ED2BB"/>
            </a:solidFill>
            <a:ln>
              <a:noFill/>
            </a:ln>
            <a:effectLst/>
          </c:spPr>
          <c:invertIfNegative val="0"/>
          <c:dLbls>
            <c:spPr>
              <a:solidFill>
                <a:srgbClr val="7ED2BB"/>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Pacific peoples - 2017</c:v>
                </c:pt>
                <c:pt idx="1">
                  <c:v>Pacific peoples - 2020</c:v>
                </c:pt>
              </c:strCache>
            </c:strRef>
          </c:cat>
          <c:val>
            <c:numRef>
              <c:f>Sheet1!$E$2:$E$3</c:f>
              <c:numCache>
                <c:formatCode>General</c:formatCode>
                <c:ptCount val="2"/>
                <c:pt idx="0">
                  <c:v>5</c:v>
                </c:pt>
                <c:pt idx="1">
                  <c:v>7</c:v>
                </c:pt>
              </c:numCache>
            </c:numRef>
          </c:val>
          <c:extLst>
            <c:ext xmlns:c16="http://schemas.microsoft.com/office/drawing/2014/chart" uri="{C3380CC4-5D6E-409C-BE32-E72D297353CC}">
              <c16:uniqueId val="{00000003-C5F5-4AB6-92FA-858726F55235}"/>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Pacific peoples - 2017</c:v>
                </c:pt>
                <c:pt idx="1">
                  <c:v>Pacific peoples - 2020</c:v>
                </c:pt>
              </c:strCache>
            </c:strRef>
          </c:cat>
          <c:val>
            <c:numRef>
              <c:f>Sheet1!$F$2:$F$3</c:f>
              <c:numCache>
                <c:formatCode>General</c:formatCode>
                <c:ptCount val="2"/>
                <c:pt idx="0">
                  <c:v>8</c:v>
                </c:pt>
                <c:pt idx="1">
                  <c:v>6</c:v>
                </c:pt>
              </c:numCache>
            </c:numRef>
          </c:val>
          <c:extLst>
            <c:ext xmlns:c16="http://schemas.microsoft.com/office/drawing/2014/chart" uri="{C3380CC4-5D6E-409C-BE32-E72D297353CC}">
              <c16:uniqueId val="{00000004-C5F5-4AB6-92FA-858726F55235}"/>
            </c:ext>
          </c:extLst>
        </c:ser>
        <c:ser>
          <c:idx val="5"/>
          <c:order val="5"/>
          <c:tx>
            <c:strRef>
              <c:f>Sheet1!$G$1</c:f>
              <c:strCache>
                <c:ptCount val="1"/>
                <c:pt idx="0">
                  <c:v>Don't know</c:v>
                </c:pt>
              </c:strCache>
            </c:strRef>
          </c:tx>
          <c:spPr>
            <a:solidFill>
              <a:schemeClr val="tx1">
                <a:lumMod val="65000"/>
                <a:lumOff val="35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3E99-45B2-A0FA-3285D47D46B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Pacific peoples - 2017</c:v>
                </c:pt>
                <c:pt idx="1">
                  <c:v>Pacific peoples - 2020</c:v>
                </c:pt>
              </c:strCache>
            </c:strRef>
          </c:cat>
          <c:val>
            <c:numRef>
              <c:f>Sheet1!$G$2:$G$3</c:f>
              <c:numCache>
                <c:formatCode>General</c:formatCode>
                <c:ptCount val="2"/>
                <c:pt idx="0">
                  <c:v>0</c:v>
                </c:pt>
                <c:pt idx="1">
                  <c:v>4</c:v>
                </c:pt>
              </c:numCache>
            </c:numRef>
          </c:val>
          <c:extLst>
            <c:ext xmlns:c16="http://schemas.microsoft.com/office/drawing/2014/chart" uri="{C3380CC4-5D6E-409C-BE32-E72D297353CC}">
              <c16:uniqueId val="{00000005-C5F5-4AB6-92FA-858726F55235}"/>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Pacific peoples - 2020</c:v>
                </c:pt>
                <c:pt idx="1">
                  <c:v>Pacific peoples - 2017</c:v>
                </c:pt>
              </c:strCache>
            </c:strRef>
          </c:cat>
          <c:val>
            <c:numRef>
              <c:f>Sheet1!$B$2:$B$3</c:f>
              <c:numCache>
                <c:formatCode>General</c:formatCode>
                <c:ptCount val="2"/>
                <c:pt idx="0">
                  <c:v>43</c:v>
                </c:pt>
                <c:pt idx="1">
                  <c:v>52</c:v>
                </c:pt>
              </c:numCache>
            </c:numRef>
          </c:val>
          <c:extLst>
            <c:ext xmlns:c16="http://schemas.microsoft.com/office/drawing/2014/chart" uri="{C3380CC4-5D6E-409C-BE32-E72D297353CC}">
              <c16:uniqueId val="{00000000-733C-4F4C-A811-0C962C943598}"/>
            </c:ext>
          </c:extLst>
        </c:ser>
        <c:dLbls>
          <c:showLegendKey val="0"/>
          <c:showVal val="0"/>
          <c:showCatName val="0"/>
          <c:showSerName val="0"/>
          <c:showPercent val="0"/>
          <c:showBubbleSize val="0"/>
        </c:dLbls>
        <c:gapWidth val="182"/>
        <c:axId val="776839632"/>
        <c:axId val="776839304"/>
      </c:barChart>
      <c:catAx>
        <c:axId val="7768396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76839304"/>
        <c:crosses val="autoZero"/>
        <c:auto val="1"/>
        <c:lblAlgn val="ctr"/>
        <c:lblOffset val="100"/>
        <c:noMultiLvlLbl val="0"/>
      </c:catAx>
      <c:valAx>
        <c:axId val="776839304"/>
        <c:scaling>
          <c:orientation val="minMax"/>
          <c:max val="80"/>
          <c:min val="0"/>
        </c:scaling>
        <c:delete val="1"/>
        <c:axPos val="t"/>
        <c:numFmt formatCode="General" sourceLinked="1"/>
        <c:majorTickMark val="out"/>
        <c:minorTickMark val="none"/>
        <c:tickLblPos val="nextTo"/>
        <c:crossAx val="77683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885333753063438E-2"/>
          <c:y val="2.7502657079976085E-2"/>
          <c:w val="0.9162473468836162"/>
          <c:h val="0.64045773543927143"/>
        </c:manualLayout>
      </c:layout>
      <c:barChart>
        <c:barDir val="col"/>
        <c:grouping val="clustered"/>
        <c:varyColors val="0"/>
        <c:ser>
          <c:idx val="0"/>
          <c:order val="0"/>
          <c:tx>
            <c:strRef>
              <c:f>Sheet1!$B$1</c:f>
              <c:strCache>
                <c:ptCount val="1"/>
                <c:pt idx="0">
                  <c:v>Pacific peoples - 2017</c:v>
                </c:pt>
              </c:strCache>
            </c:strRef>
          </c:tx>
          <c:spPr>
            <a:solidFill>
              <a:srgbClr val="7F7F7F"/>
            </a:solidFill>
          </c:spPr>
          <c:invertIfNegative val="0"/>
          <c:dLbls>
            <c:spPr>
              <a:noFill/>
              <a:ln>
                <a:noFill/>
              </a:ln>
              <a:effectLst/>
            </c:spPr>
            <c:txPr>
              <a:bodyPr wrap="square" lIns="38100" tIns="19050" rIns="38100" bIns="19050" anchor="ctr">
                <a:spAutoFit/>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Concert or musical performance</c:v>
                </c:pt>
                <c:pt idx="1">
                  <c:v>Theatre</c:v>
                </c:pt>
                <c:pt idx="2">
                  <c:v>Dance events</c:v>
                </c:pt>
              </c:strCache>
            </c:strRef>
          </c:cat>
          <c:val>
            <c:numRef>
              <c:f>Sheet1!$B$2:$B$4</c:f>
              <c:numCache>
                <c:formatCode>General</c:formatCode>
                <c:ptCount val="3"/>
                <c:pt idx="0">
                  <c:v>34</c:v>
                </c:pt>
                <c:pt idx="1">
                  <c:v>19</c:v>
                </c:pt>
                <c:pt idx="2">
                  <c:v>9</c:v>
                </c:pt>
              </c:numCache>
            </c:numRef>
          </c:val>
          <c:extLst>
            <c:ext xmlns:c16="http://schemas.microsoft.com/office/drawing/2014/chart" uri="{C3380CC4-5D6E-409C-BE32-E72D297353CC}">
              <c16:uniqueId val="{00000000-E90E-4827-9BB7-B6E1B43DDA1C}"/>
            </c:ext>
          </c:extLst>
        </c:ser>
        <c:ser>
          <c:idx val="1"/>
          <c:order val="1"/>
          <c:tx>
            <c:strRef>
              <c:f>Sheet1!$C$1</c:f>
              <c:strCache>
                <c:ptCount val="1"/>
                <c:pt idx="0">
                  <c:v>Pacific peoples - 2020</c:v>
                </c:pt>
              </c:strCache>
            </c:strRef>
          </c:tx>
          <c:spPr>
            <a:solidFill>
              <a:srgbClr val="3AA889"/>
            </a:solidFill>
          </c:spPr>
          <c:invertIfNegative val="0"/>
          <c:dLbls>
            <c:spPr>
              <a:noFill/>
              <a:ln>
                <a:noFill/>
              </a:ln>
              <a:effectLst/>
            </c:spPr>
            <c:txPr>
              <a:bodyPr wrap="square" lIns="38100" tIns="19050" rIns="38100" bIns="19050" anchor="ctr" anchorCtr="0">
                <a:spAutoFit/>
              </a:bodyPr>
              <a:lstStyle/>
              <a:p>
                <a:pPr algn="ctr">
                  <a:defRPr lang="en-US"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Concert or musical performance</c:v>
                </c:pt>
                <c:pt idx="1">
                  <c:v>Theatre</c:v>
                </c:pt>
                <c:pt idx="2">
                  <c:v>Dance events</c:v>
                </c:pt>
              </c:strCache>
            </c:strRef>
          </c:cat>
          <c:val>
            <c:numRef>
              <c:f>Sheet1!$C$2:$C$4</c:f>
              <c:numCache>
                <c:formatCode>General</c:formatCode>
                <c:ptCount val="3"/>
                <c:pt idx="0">
                  <c:v>27</c:v>
                </c:pt>
                <c:pt idx="1">
                  <c:v>14</c:v>
                </c:pt>
                <c:pt idx="2">
                  <c:v>11</c:v>
                </c:pt>
              </c:numCache>
            </c:numRef>
          </c:val>
          <c:extLst>
            <c:ext xmlns:c16="http://schemas.microsoft.com/office/drawing/2014/chart" uri="{C3380CC4-5D6E-409C-BE32-E72D297353CC}">
              <c16:uniqueId val="{00000001-E90E-4827-9BB7-B6E1B43DDA1C}"/>
            </c:ext>
          </c:extLst>
        </c:ser>
        <c:dLbls>
          <c:showLegendKey val="0"/>
          <c:showVal val="0"/>
          <c:showCatName val="0"/>
          <c:showSerName val="0"/>
          <c:showPercent val="0"/>
          <c:showBubbleSize val="0"/>
        </c:dLbls>
        <c:gapWidth val="426"/>
        <c:overlap val="-15"/>
        <c:axId val="174694000"/>
        <c:axId val="1"/>
      </c:barChart>
      <c:catAx>
        <c:axId val="174694000"/>
        <c:scaling>
          <c:orientation val="minMax"/>
        </c:scaling>
        <c:delete val="0"/>
        <c:axPos val="b"/>
        <c:numFmt formatCode="General" sourceLinked="1"/>
        <c:majorTickMark val="none"/>
        <c:minorTickMark val="none"/>
        <c:tickLblPos val="nextTo"/>
        <c:spPr>
          <a:noFill/>
          <a:ln w="9223" cap="flat" cmpd="sng" algn="ctr">
            <a:noFill/>
            <a:round/>
          </a:ln>
          <a:effectLst/>
        </c:spPr>
        <c:txPr>
          <a:bodyPr rot="-60000000" spcFirstLastPara="1" vertOverflow="ellipsis" vert="horz" wrap="square" anchor="ctr" anchorCtr="1"/>
          <a:lstStyle/>
          <a:p>
            <a:pPr>
              <a:defRPr sz="1050" b="0" i="0" u="none" strike="noStrike" kern="1200" baseline="0">
                <a:solidFill>
                  <a:srgbClr val="333333"/>
                </a:solidFill>
                <a:latin typeface="Arial" panose="020B0604020202020204" pitchFamily="34" charset="0"/>
                <a:ea typeface="+mn-ea"/>
                <a:cs typeface="Arial" panose="020B0604020202020204" pitchFamily="34" charset="0"/>
              </a:defRPr>
            </a:pPr>
            <a:endParaRPr lang="en-US"/>
          </a:p>
        </c:txPr>
        <c:crossAx val="1"/>
        <c:crosses val="autoZero"/>
        <c:auto val="1"/>
        <c:lblAlgn val="ctr"/>
        <c:lblOffset val="100"/>
        <c:tickLblSkip val="1"/>
        <c:noMultiLvlLbl val="0"/>
      </c:catAx>
      <c:valAx>
        <c:axId val="1"/>
        <c:scaling>
          <c:orientation val="minMax"/>
          <c:max val="100"/>
        </c:scaling>
        <c:delete val="1"/>
        <c:axPos val="l"/>
        <c:numFmt formatCode="#,##0" sourceLinked="0"/>
        <c:majorTickMark val="none"/>
        <c:minorTickMark val="none"/>
        <c:tickLblPos val="nextTo"/>
        <c:crossAx val="174694000"/>
        <c:crosses val="autoZero"/>
        <c:crossBetween val="between"/>
      </c:valAx>
      <c:spPr>
        <a:noFill/>
        <a:ln w="24595">
          <a:noFill/>
        </a:ln>
      </c:spPr>
    </c:plotArea>
    <c:legend>
      <c:legendPos val="t"/>
      <c:overlay val="0"/>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1903122893791"/>
          <c:y val="0.1135759698695334"/>
          <c:w val="0.75349460240390143"/>
          <c:h val="0.69118824447377925"/>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1">
                  <c:v>Pacific peoples - 2020</c:v>
                </c:pt>
                <c:pt idx="4">
                  <c:v>Pacific peoples - 2020</c:v>
                </c:pt>
                <c:pt idx="6">
                  <c:v>Pacific peoples - 2017</c:v>
                </c:pt>
                <c:pt idx="7">
                  <c:v>Pacific peoples - 2020</c:v>
                </c:pt>
              </c:strCache>
            </c:strRef>
          </c:cat>
          <c:val>
            <c:numRef>
              <c:f>Sheet1!$B$2:$B$9</c:f>
              <c:numCache>
                <c:formatCode>General</c:formatCode>
                <c:ptCount val="8"/>
                <c:pt idx="1">
                  <c:v>31</c:v>
                </c:pt>
                <c:pt idx="4">
                  <c:v>32</c:v>
                </c:pt>
                <c:pt idx="6">
                  <c:v>25</c:v>
                </c:pt>
                <c:pt idx="7">
                  <c:v>25</c:v>
                </c:pt>
              </c:numCache>
            </c:numRef>
          </c:val>
          <c:extLst>
            <c:ext xmlns:c16="http://schemas.microsoft.com/office/drawing/2014/chart" uri="{C3380CC4-5D6E-409C-BE32-E72D297353CC}">
              <c16:uniqueId val="{00000000-01F7-47DD-A91D-83BD925CC7A0}"/>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1">
                  <c:v>Pacific peoples - 2020</c:v>
                </c:pt>
                <c:pt idx="4">
                  <c:v>Pacific peoples - 2020</c:v>
                </c:pt>
                <c:pt idx="6">
                  <c:v>Pacific peoples - 2017</c:v>
                </c:pt>
                <c:pt idx="7">
                  <c:v>Pacific peoples - 2020</c:v>
                </c:pt>
              </c:strCache>
            </c:strRef>
          </c:cat>
          <c:val>
            <c:numRef>
              <c:f>Sheet1!$C$2:$C$9</c:f>
              <c:numCache>
                <c:formatCode>General</c:formatCode>
                <c:ptCount val="8"/>
                <c:pt idx="1">
                  <c:v>52</c:v>
                </c:pt>
                <c:pt idx="4">
                  <c:v>36</c:v>
                </c:pt>
                <c:pt idx="6">
                  <c:v>43</c:v>
                </c:pt>
                <c:pt idx="7">
                  <c:v>40</c:v>
                </c:pt>
              </c:numCache>
            </c:numRef>
          </c:val>
          <c:extLst>
            <c:ext xmlns:c16="http://schemas.microsoft.com/office/drawing/2014/chart" uri="{C3380CC4-5D6E-409C-BE32-E72D297353CC}">
              <c16:uniqueId val="{00000001-01F7-47DD-A91D-83BD925CC7A0}"/>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1">
                  <c:v>Pacific peoples - 2020</c:v>
                </c:pt>
                <c:pt idx="4">
                  <c:v>Pacific peoples - 2020</c:v>
                </c:pt>
                <c:pt idx="6">
                  <c:v>Pacific peoples - 2017</c:v>
                </c:pt>
                <c:pt idx="7">
                  <c:v>Pacific peoples - 2020</c:v>
                </c:pt>
              </c:strCache>
            </c:strRef>
          </c:cat>
          <c:val>
            <c:numRef>
              <c:f>Sheet1!$D$2:$D$9</c:f>
              <c:numCache>
                <c:formatCode>General</c:formatCode>
                <c:ptCount val="8"/>
                <c:pt idx="1">
                  <c:v>3</c:v>
                </c:pt>
                <c:pt idx="4">
                  <c:v>23</c:v>
                </c:pt>
                <c:pt idx="6">
                  <c:v>17</c:v>
                </c:pt>
                <c:pt idx="7">
                  <c:v>19</c:v>
                </c:pt>
              </c:numCache>
            </c:numRef>
          </c:val>
          <c:extLst>
            <c:ext xmlns:c16="http://schemas.microsoft.com/office/drawing/2014/chart" uri="{C3380CC4-5D6E-409C-BE32-E72D297353CC}">
              <c16:uniqueId val="{00000002-01F7-47DD-A91D-83BD925CC7A0}"/>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1">
                  <c:v>Pacific peoples - 2020</c:v>
                </c:pt>
                <c:pt idx="4">
                  <c:v>Pacific peoples - 2020</c:v>
                </c:pt>
                <c:pt idx="6">
                  <c:v>Pacific peoples - 2017</c:v>
                </c:pt>
                <c:pt idx="7">
                  <c:v>Pacific peoples - 2020</c:v>
                </c:pt>
              </c:strCache>
            </c:strRef>
          </c:cat>
          <c:val>
            <c:numRef>
              <c:f>Sheet1!$E$2:$E$9</c:f>
              <c:numCache>
                <c:formatCode>General</c:formatCode>
                <c:ptCount val="8"/>
                <c:pt idx="1">
                  <c:v>2</c:v>
                </c:pt>
                <c:pt idx="4">
                  <c:v>1</c:v>
                </c:pt>
                <c:pt idx="6">
                  <c:v>11</c:v>
                </c:pt>
                <c:pt idx="7">
                  <c:v>6</c:v>
                </c:pt>
              </c:numCache>
            </c:numRef>
          </c:val>
          <c:extLst>
            <c:ext xmlns:c16="http://schemas.microsoft.com/office/drawing/2014/chart" uri="{C3380CC4-5D6E-409C-BE32-E72D297353CC}">
              <c16:uniqueId val="{00000003-01F7-47DD-A91D-83BD925CC7A0}"/>
            </c:ext>
          </c:extLst>
        </c:ser>
        <c:ser>
          <c:idx val="4"/>
          <c:order val="4"/>
          <c:tx>
            <c:strRef>
              <c:f>Sheet1!$F$1</c:f>
              <c:strCache>
                <c:ptCount val="1"/>
                <c:pt idx="0">
                  <c:v>13+ times</c:v>
                </c:pt>
              </c:strCache>
            </c:strRef>
          </c:tx>
          <c:spPr>
            <a:solidFill>
              <a:srgbClr val="3AA889"/>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1-47F3-48CA-8F23-E32CCCF5D68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1">
                  <c:v>Pacific peoples - 2020</c:v>
                </c:pt>
                <c:pt idx="4">
                  <c:v>Pacific peoples - 2020</c:v>
                </c:pt>
                <c:pt idx="6">
                  <c:v>Pacific peoples - 2017</c:v>
                </c:pt>
                <c:pt idx="7">
                  <c:v>Pacific peoples - 2020</c:v>
                </c:pt>
              </c:strCache>
            </c:strRef>
          </c:cat>
          <c:val>
            <c:numRef>
              <c:f>Sheet1!$F$2:$F$9</c:f>
              <c:numCache>
                <c:formatCode>General</c:formatCode>
                <c:ptCount val="8"/>
                <c:pt idx="1">
                  <c:v>7</c:v>
                </c:pt>
                <c:pt idx="4">
                  <c:v>5</c:v>
                </c:pt>
                <c:pt idx="6">
                  <c:v>0</c:v>
                </c:pt>
                <c:pt idx="7">
                  <c:v>5</c:v>
                </c:pt>
              </c:numCache>
            </c:numRef>
          </c:val>
          <c:extLst>
            <c:ext xmlns:c16="http://schemas.microsoft.com/office/drawing/2014/chart" uri="{C3380CC4-5D6E-409C-BE32-E72D297353CC}">
              <c16:uniqueId val="{00000004-01F7-47DD-A91D-83BD925CC7A0}"/>
            </c:ext>
          </c:extLst>
        </c:ser>
        <c:ser>
          <c:idx val="5"/>
          <c:order val="5"/>
          <c:tx>
            <c:strRef>
              <c:f>Sheet1!$G$1</c:f>
              <c:strCache>
                <c:ptCount val="1"/>
                <c:pt idx="0">
                  <c:v>Don't know</c:v>
                </c:pt>
              </c:strCache>
            </c:strRef>
          </c:tx>
          <c:spPr>
            <a:solidFill>
              <a:schemeClr val="tx1">
                <a:lumMod val="65000"/>
                <a:lumOff val="35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47F3-48CA-8F23-E32CCCF5D68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1">
                  <c:v>Pacific peoples - 2020</c:v>
                </c:pt>
                <c:pt idx="4">
                  <c:v>Pacific peoples - 2020</c:v>
                </c:pt>
                <c:pt idx="6">
                  <c:v>Pacific peoples - 2017</c:v>
                </c:pt>
                <c:pt idx="7">
                  <c:v>Pacific peoples - 2020</c:v>
                </c:pt>
              </c:strCache>
            </c:strRef>
          </c:cat>
          <c:val>
            <c:numRef>
              <c:f>Sheet1!$G$2:$G$9</c:f>
              <c:numCache>
                <c:formatCode>General</c:formatCode>
                <c:ptCount val="8"/>
                <c:pt idx="1">
                  <c:v>6</c:v>
                </c:pt>
                <c:pt idx="4">
                  <c:v>3</c:v>
                </c:pt>
                <c:pt idx="6">
                  <c:v>4</c:v>
                </c:pt>
                <c:pt idx="7">
                  <c:v>5</c:v>
                </c:pt>
              </c:numCache>
            </c:numRef>
          </c:val>
          <c:extLst>
            <c:ext xmlns:c16="http://schemas.microsoft.com/office/drawing/2014/chart" uri="{C3380CC4-5D6E-409C-BE32-E72D297353CC}">
              <c16:uniqueId val="{00000005-01F7-47DD-A91D-83BD925CC7A0}"/>
            </c:ext>
          </c:extLst>
        </c:ser>
        <c:dLbls>
          <c:showLegendKey val="0"/>
          <c:showVal val="0"/>
          <c:showCatName val="0"/>
          <c:showSerName val="0"/>
          <c:showPercent val="0"/>
          <c:showBubbleSize val="0"/>
        </c:dLbls>
        <c:gapWidth val="60"/>
        <c:overlap val="100"/>
        <c:axId val="360235536"/>
        <c:axId val="360236096"/>
      </c:barChart>
      <c:catAx>
        <c:axId val="360235536"/>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0236096"/>
        <c:crosses val="autoZero"/>
        <c:auto val="1"/>
        <c:lblAlgn val="ctr"/>
        <c:lblOffset val="100"/>
        <c:noMultiLvlLbl val="0"/>
      </c:catAx>
      <c:valAx>
        <c:axId val="360236096"/>
        <c:scaling>
          <c:orientation val="minMax"/>
        </c:scaling>
        <c:delete val="1"/>
        <c:axPos val="b"/>
        <c:numFmt formatCode="0%" sourceLinked="1"/>
        <c:majorTickMark val="out"/>
        <c:minorTickMark val="none"/>
        <c:tickLblPos val="nextTo"/>
        <c:crossAx val="360235536"/>
        <c:crosses val="autoZero"/>
        <c:crossBetween val="between"/>
      </c:valAx>
      <c:spPr>
        <a:noFill/>
        <a:ln>
          <a:noFill/>
        </a:ln>
        <a:effectLst/>
      </c:spPr>
    </c:plotArea>
    <c:legend>
      <c:legendPos val="b"/>
      <c:layout>
        <c:manualLayout>
          <c:xMode val="edge"/>
          <c:yMode val="edge"/>
          <c:x val="0.11765030689378211"/>
          <c:y val="0.88027559702253633"/>
          <c:w val="0.78032615981486397"/>
          <c:h val="4.9484505521077166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Pacific peoples - 2017</c:v>
                </c:pt>
                <c:pt idx="1">
                  <c:v>Pacific peoples - 2020</c:v>
                </c:pt>
              </c:strCache>
            </c:strRef>
          </c:cat>
          <c:val>
            <c:numRef>
              <c:f>Sheet1!$B$2:$B$3</c:f>
              <c:numCache>
                <c:formatCode>General</c:formatCode>
                <c:ptCount val="2"/>
                <c:pt idx="0">
                  <c:v>13</c:v>
                </c:pt>
                <c:pt idx="1">
                  <c:v>22</c:v>
                </c:pt>
              </c:numCache>
            </c:numRef>
          </c:val>
          <c:extLst>
            <c:ext xmlns:c16="http://schemas.microsoft.com/office/drawing/2014/chart" uri="{C3380CC4-5D6E-409C-BE32-E72D297353CC}">
              <c16:uniqueId val="{00000000-D0F2-4C1A-BD9A-B180D3F92E9E}"/>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Pacific peoples - 2017</c:v>
                </c:pt>
                <c:pt idx="1">
                  <c:v>Pacific peoples - 2020</c:v>
                </c:pt>
              </c:strCache>
            </c:strRef>
          </c:cat>
          <c:val>
            <c:numRef>
              <c:f>Sheet1!$C$2:$C$3</c:f>
              <c:numCache>
                <c:formatCode>General</c:formatCode>
                <c:ptCount val="2"/>
                <c:pt idx="0">
                  <c:v>56</c:v>
                </c:pt>
                <c:pt idx="1">
                  <c:v>36</c:v>
                </c:pt>
              </c:numCache>
            </c:numRef>
          </c:val>
          <c:extLst>
            <c:ext xmlns:c16="http://schemas.microsoft.com/office/drawing/2014/chart" uri="{C3380CC4-5D6E-409C-BE32-E72D297353CC}">
              <c16:uniqueId val="{00000001-D0F2-4C1A-BD9A-B180D3F92E9E}"/>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Pacific peoples - 2017</c:v>
                </c:pt>
                <c:pt idx="1">
                  <c:v>Pacific peoples - 2020</c:v>
                </c:pt>
              </c:strCache>
            </c:strRef>
          </c:cat>
          <c:val>
            <c:numRef>
              <c:f>Sheet1!$D$2:$D$3</c:f>
              <c:numCache>
                <c:formatCode>General</c:formatCode>
                <c:ptCount val="2"/>
                <c:pt idx="0">
                  <c:v>15</c:v>
                </c:pt>
                <c:pt idx="1">
                  <c:v>18</c:v>
                </c:pt>
              </c:numCache>
            </c:numRef>
          </c:val>
          <c:extLst>
            <c:ext xmlns:c16="http://schemas.microsoft.com/office/drawing/2014/chart" uri="{C3380CC4-5D6E-409C-BE32-E72D297353CC}">
              <c16:uniqueId val="{00000002-D0F2-4C1A-BD9A-B180D3F92E9E}"/>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Pacific peoples - 2017</c:v>
                </c:pt>
                <c:pt idx="1">
                  <c:v>Pacific peoples - 2020</c:v>
                </c:pt>
              </c:strCache>
            </c:strRef>
          </c:cat>
          <c:val>
            <c:numRef>
              <c:f>Sheet1!$E$2:$E$3</c:f>
              <c:numCache>
                <c:formatCode>General</c:formatCode>
                <c:ptCount val="2"/>
                <c:pt idx="0">
                  <c:v>11</c:v>
                </c:pt>
                <c:pt idx="1">
                  <c:v>7</c:v>
                </c:pt>
              </c:numCache>
            </c:numRef>
          </c:val>
          <c:extLst>
            <c:ext xmlns:c16="http://schemas.microsoft.com/office/drawing/2014/chart" uri="{C3380CC4-5D6E-409C-BE32-E72D297353CC}">
              <c16:uniqueId val="{00000003-D0F2-4C1A-BD9A-B180D3F92E9E}"/>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Pacific peoples - 2017</c:v>
                </c:pt>
                <c:pt idx="1">
                  <c:v>Pacific peoples - 2020</c:v>
                </c:pt>
              </c:strCache>
            </c:strRef>
          </c:cat>
          <c:val>
            <c:numRef>
              <c:f>Sheet1!$F$2:$F$3</c:f>
              <c:numCache>
                <c:formatCode>General</c:formatCode>
                <c:ptCount val="2"/>
                <c:pt idx="0">
                  <c:v>5</c:v>
                </c:pt>
                <c:pt idx="1">
                  <c:v>8</c:v>
                </c:pt>
              </c:numCache>
            </c:numRef>
          </c:val>
          <c:extLst>
            <c:ext xmlns:c16="http://schemas.microsoft.com/office/drawing/2014/chart" uri="{C3380CC4-5D6E-409C-BE32-E72D297353CC}">
              <c16:uniqueId val="{00000004-D0F2-4C1A-BD9A-B180D3F92E9E}"/>
            </c:ext>
          </c:extLst>
        </c:ser>
        <c:ser>
          <c:idx val="5"/>
          <c:order val="5"/>
          <c:tx>
            <c:strRef>
              <c:f>Sheet1!$G$1</c:f>
              <c:strCache>
                <c:ptCount val="1"/>
                <c:pt idx="0">
                  <c:v>Don't know</c:v>
                </c:pt>
              </c:strCache>
            </c:strRef>
          </c:tx>
          <c:spPr>
            <a:solidFill>
              <a:schemeClr val="tx1">
                <a:lumMod val="65000"/>
                <a:lumOff val="35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B406-42E7-A2E4-7413A95C75E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Pacific peoples - 2017</c:v>
                </c:pt>
                <c:pt idx="1">
                  <c:v>Pacific peoples - 2020</c:v>
                </c:pt>
              </c:strCache>
            </c:strRef>
          </c:cat>
          <c:val>
            <c:numRef>
              <c:f>Sheet1!$G$2:$G$3</c:f>
              <c:numCache>
                <c:formatCode>General</c:formatCode>
                <c:ptCount val="2"/>
                <c:pt idx="0">
                  <c:v>0</c:v>
                </c:pt>
                <c:pt idx="1">
                  <c:v>9</c:v>
                </c:pt>
              </c:numCache>
            </c:numRef>
          </c:val>
          <c:extLst>
            <c:ext xmlns:c16="http://schemas.microsoft.com/office/drawing/2014/chart" uri="{C3380CC4-5D6E-409C-BE32-E72D297353CC}">
              <c16:uniqueId val="{00000005-D0F2-4C1A-BD9A-B180D3F92E9E}"/>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Pacific peoples - 2020</c:v>
                </c:pt>
                <c:pt idx="1">
                  <c:v>Pacific peoples - 2017</c:v>
                </c:pt>
              </c:strCache>
            </c:strRef>
          </c:cat>
          <c:val>
            <c:numRef>
              <c:f>Sheet1!$B$2:$B$3</c:f>
              <c:numCache>
                <c:formatCode>General</c:formatCode>
                <c:ptCount val="2"/>
                <c:pt idx="0">
                  <c:v>47</c:v>
                </c:pt>
                <c:pt idx="1">
                  <c:v>36</c:v>
                </c:pt>
              </c:numCache>
            </c:numRef>
          </c:val>
          <c:extLst>
            <c:ext xmlns:c16="http://schemas.microsoft.com/office/drawing/2014/chart" uri="{C3380CC4-5D6E-409C-BE32-E72D297353CC}">
              <c16:uniqueId val="{00000000-FDB0-4DDD-97B4-D92BA8D3B850}"/>
            </c:ext>
          </c:extLst>
        </c:ser>
        <c:dLbls>
          <c:showLegendKey val="0"/>
          <c:showVal val="0"/>
          <c:showCatName val="0"/>
          <c:showSerName val="0"/>
          <c:showPercent val="0"/>
          <c:showBubbleSize val="0"/>
        </c:dLbls>
        <c:gapWidth val="182"/>
        <c:axId val="776839632"/>
        <c:axId val="776839304"/>
      </c:barChart>
      <c:catAx>
        <c:axId val="7768396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76839304"/>
        <c:crosses val="autoZero"/>
        <c:auto val="1"/>
        <c:lblAlgn val="ctr"/>
        <c:lblOffset val="100"/>
        <c:noMultiLvlLbl val="0"/>
      </c:catAx>
      <c:valAx>
        <c:axId val="776839304"/>
        <c:scaling>
          <c:orientation val="minMax"/>
          <c:max val="80"/>
          <c:min val="0"/>
        </c:scaling>
        <c:delete val="1"/>
        <c:axPos val="t"/>
        <c:numFmt formatCode="General" sourceLinked="1"/>
        <c:majorTickMark val="out"/>
        <c:minorTickMark val="none"/>
        <c:tickLblPos val="nextTo"/>
        <c:crossAx val="77683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E11B-45E8-AF53-592633FD97FB}"/>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E11B-45E8-AF53-592633FD97FB}"/>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E11B-45E8-AF53-592633FD97FB}"/>
              </c:ext>
            </c:extLst>
          </c:dPt>
          <c:cat>
            <c:strRef>
              <c:f>Sheet1!$A$2:$A$3</c:f>
              <c:strCache>
                <c:ptCount val="2"/>
                <c:pt idx="0">
                  <c:v>Engaged</c:v>
                </c:pt>
                <c:pt idx="1">
                  <c:v>Did not engage</c:v>
                </c:pt>
              </c:strCache>
            </c:strRef>
          </c:cat>
          <c:val>
            <c:numRef>
              <c:f>Sheet1!$B$2:$B$3</c:f>
              <c:numCache>
                <c:formatCode>0%</c:formatCode>
                <c:ptCount val="2"/>
                <c:pt idx="0">
                  <c:v>0.47</c:v>
                </c:pt>
                <c:pt idx="1">
                  <c:v>0.53</c:v>
                </c:pt>
              </c:numCache>
            </c:numRef>
          </c:val>
          <c:extLst>
            <c:ext xmlns:c16="http://schemas.microsoft.com/office/drawing/2014/chart" uri="{C3380CC4-5D6E-409C-BE32-E72D297353CC}">
              <c16:uniqueId val="{00000006-E11B-45E8-AF53-592633FD97FB}"/>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E11B-45E8-AF53-592633FD97FB}"/>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E11B-45E8-AF53-592633FD97FB}"/>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E11B-45E8-AF53-592633FD97FB}"/>
              </c:ext>
            </c:extLst>
          </c:dPt>
          <c:cat>
            <c:strRef>
              <c:f>Sheet1!$A$2:$A$3</c:f>
              <c:strCache>
                <c:ptCount val="2"/>
                <c:pt idx="0">
                  <c:v>Engaged</c:v>
                </c:pt>
                <c:pt idx="1">
                  <c:v>Did not engage</c:v>
                </c:pt>
              </c:strCache>
            </c:strRef>
          </c:cat>
          <c:val>
            <c:numRef>
              <c:f>Sheet1!$B$2:$B$3</c:f>
              <c:numCache>
                <c:formatCode>0%</c:formatCode>
                <c:ptCount val="2"/>
                <c:pt idx="0">
                  <c:v>0.28000000000000003</c:v>
                </c:pt>
                <c:pt idx="1">
                  <c:v>0.72</c:v>
                </c:pt>
              </c:numCache>
            </c:numRef>
          </c:val>
          <c:extLst>
            <c:ext xmlns:c16="http://schemas.microsoft.com/office/drawing/2014/chart" uri="{C3380CC4-5D6E-409C-BE32-E72D297353CC}">
              <c16:uniqueId val="{00000006-E11B-45E8-AF53-592633FD97FB}"/>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03222359647472E-2"/>
          <c:y val="3.0888888004454013E-2"/>
          <c:w val="0.96393555280705057"/>
          <c:h val="0.68501559479793084"/>
        </c:manualLayout>
      </c:layout>
      <c:barChart>
        <c:barDir val="col"/>
        <c:grouping val="clustered"/>
        <c:varyColors val="0"/>
        <c:ser>
          <c:idx val="0"/>
          <c:order val="0"/>
          <c:tx>
            <c:strRef>
              <c:f>Sheet1!$B$1</c:f>
              <c:strCache>
                <c:ptCount val="1"/>
                <c:pt idx="0">
                  <c:v>Wellington City - 2017</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Craft and object art</c:v>
                </c:pt>
                <c:pt idx="1">
                  <c:v>Visual arts</c:v>
                </c:pt>
                <c:pt idx="2">
                  <c:v>Ngā Toi Māori* </c:v>
                </c:pt>
                <c:pt idx="3">
                  <c:v>Performing arts</c:v>
                </c:pt>
                <c:pt idx="4">
                  <c:v>Pacific arts*</c:v>
                </c:pt>
                <c:pt idx="5">
                  <c:v>Literary arts</c:v>
                </c:pt>
              </c:strCache>
            </c:strRef>
          </c:cat>
          <c:val>
            <c:numRef>
              <c:f>Sheet1!$B$2:$B$7</c:f>
              <c:numCache>
                <c:formatCode>General</c:formatCode>
                <c:ptCount val="6"/>
                <c:pt idx="0">
                  <c:v>20</c:v>
                </c:pt>
                <c:pt idx="1">
                  <c:v>28</c:v>
                </c:pt>
                <c:pt idx="3">
                  <c:v>22</c:v>
                </c:pt>
                <c:pt idx="5">
                  <c:v>22</c:v>
                </c:pt>
              </c:numCache>
            </c:numRef>
          </c:val>
          <c:extLst>
            <c:ext xmlns:c16="http://schemas.microsoft.com/office/drawing/2014/chart" uri="{C3380CC4-5D6E-409C-BE32-E72D297353CC}">
              <c16:uniqueId val="{00000000-F552-408D-A989-DFCFDD7FF930}"/>
            </c:ext>
          </c:extLst>
        </c:ser>
        <c:ser>
          <c:idx val="1"/>
          <c:order val="1"/>
          <c:tx>
            <c:strRef>
              <c:f>Sheet1!$C$1</c:f>
              <c:strCache>
                <c:ptCount val="1"/>
                <c:pt idx="0">
                  <c:v>Wellington City - 2020</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Craft and object art</c:v>
                </c:pt>
                <c:pt idx="1">
                  <c:v>Visual arts</c:v>
                </c:pt>
                <c:pt idx="2">
                  <c:v>Ngā Toi Māori* </c:v>
                </c:pt>
                <c:pt idx="3">
                  <c:v>Performing arts</c:v>
                </c:pt>
                <c:pt idx="4">
                  <c:v>Pacific arts*</c:v>
                </c:pt>
                <c:pt idx="5">
                  <c:v>Literary arts</c:v>
                </c:pt>
              </c:strCache>
            </c:strRef>
          </c:cat>
          <c:val>
            <c:numRef>
              <c:f>Sheet1!$C$2:$C$7</c:f>
              <c:numCache>
                <c:formatCode>General</c:formatCode>
                <c:ptCount val="6"/>
                <c:pt idx="0">
                  <c:v>23</c:v>
                </c:pt>
                <c:pt idx="1">
                  <c:v>22</c:v>
                </c:pt>
                <c:pt idx="2">
                  <c:v>30</c:v>
                </c:pt>
                <c:pt idx="3">
                  <c:v>24</c:v>
                </c:pt>
                <c:pt idx="4">
                  <c:v>46</c:v>
                </c:pt>
                <c:pt idx="5">
                  <c:v>16</c:v>
                </c:pt>
              </c:numCache>
            </c:numRef>
          </c:val>
          <c:extLst>
            <c:ext xmlns:c16="http://schemas.microsoft.com/office/drawing/2014/chart" uri="{C3380CC4-5D6E-409C-BE32-E72D297353CC}">
              <c16:uniqueId val="{00000001-F552-408D-A989-DFCFDD7FF930}"/>
            </c:ext>
          </c:extLst>
        </c:ser>
        <c:dLbls>
          <c:showLegendKey val="0"/>
          <c:showVal val="0"/>
          <c:showCatName val="0"/>
          <c:showSerName val="0"/>
          <c:showPercent val="0"/>
          <c:showBubbleSize val="0"/>
        </c:dLbls>
        <c:gapWidth val="219"/>
        <c:overlap val="-27"/>
        <c:axId val="826857568"/>
        <c:axId val="826860520"/>
      </c:barChart>
      <c:catAx>
        <c:axId val="82685756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26860520"/>
        <c:crosses val="autoZero"/>
        <c:auto val="1"/>
        <c:lblAlgn val="ctr"/>
        <c:lblOffset val="100"/>
        <c:noMultiLvlLbl val="0"/>
      </c:catAx>
      <c:valAx>
        <c:axId val="826860520"/>
        <c:scaling>
          <c:orientation val="minMax"/>
          <c:max val="100"/>
        </c:scaling>
        <c:delete val="1"/>
        <c:axPos val="l"/>
        <c:numFmt formatCode="General" sourceLinked="1"/>
        <c:majorTickMark val="none"/>
        <c:minorTickMark val="none"/>
        <c:tickLblPos val="nextTo"/>
        <c:crossAx val="826857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3AA889"/>
              </a:solidFill>
              <a:ln>
                <a:solidFill>
                  <a:schemeClr val="bg1"/>
                </a:solidFill>
              </a:ln>
              <a:effectLst/>
            </c:spPr>
            <c:extLst>
              <c:ext xmlns:c16="http://schemas.microsoft.com/office/drawing/2014/chart" uri="{C3380CC4-5D6E-409C-BE32-E72D297353CC}">
                <c16:uniqueId val="{00000001-E11B-45E8-AF53-592633FD97FB}"/>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E11B-45E8-AF53-592633FD97FB}"/>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E11B-45E8-AF53-592633FD97FB}"/>
              </c:ext>
            </c:extLst>
          </c:dPt>
          <c:cat>
            <c:strRef>
              <c:f>Sheet1!$A$2:$A$3</c:f>
              <c:strCache>
                <c:ptCount val="2"/>
                <c:pt idx="0">
                  <c:v>Engaged</c:v>
                </c:pt>
                <c:pt idx="1">
                  <c:v>Did not engage</c:v>
                </c:pt>
              </c:strCache>
            </c:strRef>
          </c:cat>
          <c:val>
            <c:numRef>
              <c:f>Sheet1!$B$2:$B$3</c:f>
              <c:numCache>
                <c:formatCode>0%</c:formatCode>
                <c:ptCount val="2"/>
                <c:pt idx="0">
                  <c:v>0.2</c:v>
                </c:pt>
                <c:pt idx="1">
                  <c:v>0.8</c:v>
                </c:pt>
              </c:numCache>
            </c:numRef>
          </c:val>
          <c:extLst>
            <c:ext xmlns:c16="http://schemas.microsoft.com/office/drawing/2014/chart" uri="{C3380CC4-5D6E-409C-BE32-E72D297353CC}">
              <c16:uniqueId val="{00000006-E11B-45E8-AF53-592633FD97FB}"/>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E11B-45E8-AF53-592633FD97FB}"/>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E11B-45E8-AF53-592633FD97FB}"/>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E11B-45E8-AF53-592633FD97FB}"/>
              </c:ext>
            </c:extLst>
          </c:dPt>
          <c:cat>
            <c:strRef>
              <c:f>Sheet1!$A$2:$A$3</c:f>
              <c:strCache>
                <c:ptCount val="2"/>
                <c:pt idx="0">
                  <c:v>Engaged</c:v>
                </c:pt>
                <c:pt idx="1">
                  <c:v>Did not engage</c:v>
                </c:pt>
              </c:strCache>
            </c:strRef>
          </c:cat>
          <c:val>
            <c:numRef>
              <c:f>Sheet1!$B$2:$B$3</c:f>
              <c:numCache>
                <c:formatCode>0%</c:formatCode>
                <c:ptCount val="2"/>
                <c:pt idx="0">
                  <c:v>0.62</c:v>
                </c:pt>
                <c:pt idx="1">
                  <c:v>0.38</c:v>
                </c:pt>
              </c:numCache>
            </c:numRef>
          </c:val>
          <c:extLst>
            <c:ext xmlns:c16="http://schemas.microsoft.com/office/drawing/2014/chart" uri="{C3380CC4-5D6E-409C-BE32-E72D297353CC}">
              <c16:uniqueId val="{00000006-E11B-45E8-AF53-592633FD97FB}"/>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3AA889"/>
              </a:solidFill>
              <a:ln>
                <a:solidFill>
                  <a:schemeClr val="bg1"/>
                </a:solidFill>
              </a:ln>
              <a:effectLst/>
            </c:spPr>
            <c:extLst>
              <c:ext xmlns:c16="http://schemas.microsoft.com/office/drawing/2014/chart" uri="{C3380CC4-5D6E-409C-BE32-E72D297353CC}">
                <c16:uniqueId val="{00000001-E11B-45E8-AF53-592633FD97FB}"/>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E11B-45E8-AF53-592633FD97FB}"/>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E11B-45E8-AF53-592633FD97FB}"/>
              </c:ext>
            </c:extLst>
          </c:dPt>
          <c:cat>
            <c:strRef>
              <c:f>Sheet1!$A$2:$A$3</c:f>
              <c:strCache>
                <c:ptCount val="2"/>
                <c:pt idx="0">
                  <c:v>Engaged</c:v>
                </c:pt>
                <c:pt idx="1">
                  <c:v>Did not engage</c:v>
                </c:pt>
              </c:strCache>
            </c:strRef>
          </c:cat>
          <c:val>
            <c:numRef>
              <c:f>Sheet1!$B$2:$B$3</c:f>
              <c:numCache>
                <c:formatCode>0%</c:formatCode>
                <c:ptCount val="2"/>
                <c:pt idx="0">
                  <c:v>0.8</c:v>
                </c:pt>
                <c:pt idx="1">
                  <c:v>0.2</c:v>
                </c:pt>
              </c:numCache>
            </c:numRef>
          </c:val>
          <c:extLst>
            <c:ext xmlns:c16="http://schemas.microsoft.com/office/drawing/2014/chart" uri="{C3380CC4-5D6E-409C-BE32-E72D297353CC}">
              <c16:uniqueId val="{00000006-E11B-45E8-AF53-592633FD97FB}"/>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7.998255081666851E-2"/>
          <c:w val="0.81404896300324592"/>
          <c:h val="0.83435597832915476"/>
        </c:manualLayout>
      </c:layout>
      <c:barChart>
        <c:barDir val="bar"/>
        <c:grouping val="percentStacked"/>
        <c:varyColors val="0"/>
        <c:ser>
          <c:idx val="0"/>
          <c:order val="0"/>
          <c:tx>
            <c:strRef>
              <c:f>Sheet1!$B$1</c:f>
              <c:strCache>
                <c:ptCount val="1"/>
                <c:pt idx="0">
                  <c:v>5 - A big difference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2017</c:v>
                </c:pt>
                <c:pt idx="1">
                  <c:v>2020</c:v>
                </c:pt>
                <c:pt idx="3">
                  <c:v>2017</c:v>
                </c:pt>
                <c:pt idx="4">
                  <c:v>2020</c:v>
                </c:pt>
                <c:pt idx="6">
                  <c:v>2017</c:v>
                </c:pt>
                <c:pt idx="7">
                  <c:v>2020</c:v>
                </c:pt>
                <c:pt idx="9">
                  <c:v>2017</c:v>
                </c:pt>
                <c:pt idx="10">
                  <c:v>2020</c:v>
                </c:pt>
                <c:pt idx="12">
                  <c:v>2017</c:v>
                </c:pt>
                <c:pt idx="13">
                  <c:v>2020</c:v>
                </c:pt>
                <c:pt idx="15">
                  <c:v>2017</c:v>
                </c:pt>
                <c:pt idx="16">
                  <c:v>2020</c:v>
                </c:pt>
              </c:numCache>
            </c:numRef>
          </c:cat>
          <c:val>
            <c:numRef>
              <c:f>Sheet1!$B$2:$B$18</c:f>
              <c:numCache>
                <c:formatCode>General</c:formatCode>
                <c:ptCount val="17"/>
                <c:pt idx="0">
                  <c:v>21</c:v>
                </c:pt>
                <c:pt idx="1">
                  <c:v>24</c:v>
                </c:pt>
                <c:pt idx="3">
                  <c:v>21</c:v>
                </c:pt>
                <c:pt idx="4">
                  <c:v>25</c:v>
                </c:pt>
                <c:pt idx="6">
                  <c:v>10</c:v>
                </c:pt>
                <c:pt idx="7">
                  <c:v>21</c:v>
                </c:pt>
                <c:pt idx="9">
                  <c:v>34</c:v>
                </c:pt>
                <c:pt idx="10">
                  <c:v>32</c:v>
                </c:pt>
                <c:pt idx="12">
                  <c:v>43</c:v>
                </c:pt>
                <c:pt idx="13">
                  <c:v>40</c:v>
                </c:pt>
                <c:pt idx="15">
                  <c:v>28</c:v>
                </c:pt>
                <c:pt idx="16">
                  <c:v>35</c:v>
                </c:pt>
              </c:numCache>
            </c:numRef>
          </c:val>
          <c:extLst>
            <c:ext xmlns:c16="http://schemas.microsoft.com/office/drawing/2014/chart" uri="{C3380CC4-5D6E-409C-BE32-E72D297353CC}">
              <c16:uniqueId val="{00000000-60B1-431E-BB94-781076812C88}"/>
            </c:ext>
          </c:extLst>
        </c:ser>
        <c:ser>
          <c:idx val="1"/>
          <c:order val="1"/>
          <c:tx>
            <c:strRef>
              <c:f>Sheet1!$C$1</c:f>
              <c:strCache>
                <c:ptCount val="1"/>
                <c:pt idx="0">
                  <c:v>4</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2017</c:v>
                </c:pt>
                <c:pt idx="1">
                  <c:v>2020</c:v>
                </c:pt>
                <c:pt idx="3">
                  <c:v>2017</c:v>
                </c:pt>
                <c:pt idx="4">
                  <c:v>2020</c:v>
                </c:pt>
                <c:pt idx="6">
                  <c:v>2017</c:v>
                </c:pt>
                <c:pt idx="7">
                  <c:v>2020</c:v>
                </c:pt>
                <c:pt idx="9">
                  <c:v>2017</c:v>
                </c:pt>
                <c:pt idx="10">
                  <c:v>2020</c:v>
                </c:pt>
                <c:pt idx="12">
                  <c:v>2017</c:v>
                </c:pt>
                <c:pt idx="13">
                  <c:v>2020</c:v>
                </c:pt>
                <c:pt idx="15">
                  <c:v>2017</c:v>
                </c:pt>
                <c:pt idx="16">
                  <c:v>2020</c:v>
                </c:pt>
              </c:numCache>
            </c:numRef>
          </c:cat>
          <c:val>
            <c:numRef>
              <c:f>Sheet1!$C$2:$C$18</c:f>
              <c:numCache>
                <c:formatCode>General</c:formatCode>
                <c:ptCount val="17"/>
                <c:pt idx="0">
                  <c:v>20</c:v>
                </c:pt>
                <c:pt idx="1">
                  <c:v>20</c:v>
                </c:pt>
                <c:pt idx="3">
                  <c:v>22</c:v>
                </c:pt>
                <c:pt idx="4">
                  <c:v>18</c:v>
                </c:pt>
                <c:pt idx="6">
                  <c:v>17</c:v>
                </c:pt>
                <c:pt idx="7">
                  <c:v>21</c:v>
                </c:pt>
                <c:pt idx="9">
                  <c:v>26</c:v>
                </c:pt>
                <c:pt idx="10">
                  <c:v>23</c:v>
                </c:pt>
                <c:pt idx="12">
                  <c:v>13</c:v>
                </c:pt>
                <c:pt idx="13">
                  <c:v>23</c:v>
                </c:pt>
                <c:pt idx="15">
                  <c:v>22</c:v>
                </c:pt>
                <c:pt idx="16">
                  <c:v>26</c:v>
                </c:pt>
              </c:numCache>
            </c:numRef>
          </c:val>
          <c:extLst>
            <c:ext xmlns:c16="http://schemas.microsoft.com/office/drawing/2014/chart" uri="{C3380CC4-5D6E-409C-BE32-E72D297353CC}">
              <c16:uniqueId val="{00000001-60B1-431E-BB94-781076812C88}"/>
            </c:ext>
          </c:extLst>
        </c:ser>
        <c:ser>
          <c:idx val="2"/>
          <c:order val="2"/>
          <c:tx>
            <c:strRef>
              <c:f>Sheet1!$D$1</c:f>
              <c:strCache>
                <c:ptCount val="1"/>
                <c:pt idx="0">
                  <c:v>3</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2017</c:v>
                </c:pt>
                <c:pt idx="1">
                  <c:v>2020</c:v>
                </c:pt>
                <c:pt idx="3">
                  <c:v>2017</c:v>
                </c:pt>
                <c:pt idx="4">
                  <c:v>2020</c:v>
                </c:pt>
                <c:pt idx="6">
                  <c:v>2017</c:v>
                </c:pt>
                <c:pt idx="7">
                  <c:v>2020</c:v>
                </c:pt>
                <c:pt idx="9">
                  <c:v>2017</c:v>
                </c:pt>
                <c:pt idx="10">
                  <c:v>2020</c:v>
                </c:pt>
                <c:pt idx="12">
                  <c:v>2017</c:v>
                </c:pt>
                <c:pt idx="13">
                  <c:v>2020</c:v>
                </c:pt>
                <c:pt idx="15">
                  <c:v>2017</c:v>
                </c:pt>
                <c:pt idx="16">
                  <c:v>2020</c:v>
                </c:pt>
              </c:numCache>
            </c:numRef>
          </c:cat>
          <c:val>
            <c:numRef>
              <c:f>Sheet1!$D$2:$D$18</c:f>
              <c:numCache>
                <c:formatCode>General</c:formatCode>
                <c:ptCount val="17"/>
                <c:pt idx="0">
                  <c:v>25</c:v>
                </c:pt>
                <c:pt idx="1">
                  <c:v>24</c:v>
                </c:pt>
                <c:pt idx="3">
                  <c:v>18</c:v>
                </c:pt>
                <c:pt idx="4">
                  <c:v>25</c:v>
                </c:pt>
                <c:pt idx="6">
                  <c:v>31</c:v>
                </c:pt>
                <c:pt idx="7">
                  <c:v>26</c:v>
                </c:pt>
                <c:pt idx="9">
                  <c:v>22</c:v>
                </c:pt>
                <c:pt idx="10">
                  <c:v>23</c:v>
                </c:pt>
                <c:pt idx="12">
                  <c:v>25</c:v>
                </c:pt>
                <c:pt idx="13">
                  <c:v>17</c:v>
                </c:pt>
                <c:pt idx="15">
                  <c:v>30</c:v>
                </c:pt>
                <c:pt idx="16">
                  <c:v>20</c:v>
                </c:pt>
              </c:numCache>
            </c:numRef>
          </c:val>
          <c:extLst>
            <c:ext xmlns:c16="http://schemas.microsoft.com/office/drawing/2014/chart" uri="{C3380CC4-5D6E-409C-BE32-E72D297353CC}">
              <c16:uniqueId val="{00000000-47BE-457E-BCC3-8816AED7875D}"/>
            </c:ext>
          </c:extLst>
        </c:ser>
        <c:ser>
          <c:idx val="3"/>
          <c:order val="3"/>
          <c:tx>
            <c:strRef>
              <c:f>Sheet1!$E$1</c:f>
              <c:strCache>
                <c:ptCount val="1"/>
                <c:pt idx="0">
                  <c:v>2</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2017</c:v>
                </c:pt>
                <c:pt idx="1">
                  <c:v>2020</c:v>
                </c:pt>
                <c:pt idx="3">
                  <c:v>2017</c:v>
                </c:pt>
                <c:pt idx="4">
                  <c:v>2020</c:v>
                </c:pt>
                <c:pt idx="6">
                  <c:v>2017</c:v>
                </c:pt>
                <c:pt idx="7">
                  <c:v>2020</c:v>
                </c:pt>
                <c:pt idx="9">
                  <c:v>2017</c:v>
                </c:pt>
                <c:pt idx="10">
                  <c:v>2020</c:v>
                </c:pt>
                <c:pt idx="12">
                  <c:v>2017</c:v>
                </c:pt>
                <c:pt idx="13">
                  <c:v>2020</c:v>
                </c:pt>
                <c:pt idx="15">
                  <c:v>2017</c:v>
                </c:pt>
                <c:pt idx="16">
                  <c:v>2020</c:v>
                </c:pt>
              </c:numCache>
            </c:numRef>
          </c:cat>
          <c:val>
            <c:numRef>
              <c:f>Sheet1!$E$2:$E$18</c:f>
              <c:numCache>
                <c:formatCode>General</c:formatCode>
                <c:ptCount val="17"/>
                <c:pt idx="0">
                  <c:v>11</c:v>
                </c:pt>
                <c:pt idx="1">
                  <c:v>9</c:v>
                </c:pt>
                <c:pt idx="3">
                  <c:v>17</c:v>
                </c:pt>
                <c:pt idx="4">
                  <c:v>10</c:v>
                </c:pt>
                <c:pt idx="6">
                  <c:v>11</c:v>
                </c:pt>
                <c:pt idx="7">
                  <c:v>11</c:v>
                </c:pt>
                <c:pt idx="9">
                  <c:v>9</c:v>
                </c:pt>
                <c:pt idx="10">
                  <c:v>7</c:v>
                </c:pt>
                <c:pt idx="12">
                  <c:v>10</c:v>
                </c:pt>
                <c:pt idx="13">
                  <c:v>7</c:v>
                </c:pt>
                <c:pt idx="15">
                  <c:v>8</c:v>
                </c:pt>
                <c:pt idx="16">
                  <c:v>10</c:v>
                </c:pt>
              </c:numCache>
            </c:numRef>
          </c:val>
          <c:extLst>
            <c:ext xmlns:c16="http://schemas.microsoft.com/office/drawing/2014/chart" uri="{C3380CC4-5D6E-409C-BE32-E72D297353CC}">
              <c16:uniqueId val="{00000001-47BE-457E-BCC3-8816AED7875D}"/>
            </c:ext>
          </c:extLst>
        </c:ser>
        <c:ser>
          <c:idx val="4"/>
          <c:order val="4"/>
          <c:tx>
            <c:strRef>
              <c:f>Sheet1!$F$1</c:f>
              <c:strCache>
                <c:ptCount val="1"/>
                <c:pt idx="0">
                  <c:v>1 - No difference at all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2017</c:v>
                </c:pt>
                <c:pt idx="1">
                  <c:v>2020</c:v>
                </c:pt>
                <c:pt idx="3">
                  <c:v>2017</c:v>
                </c:pt>
                <c:pt idx="4">
                  <c:v>2020</c:v>
                </c:pt>
                <c:pt idx="6">
                  <c:v>2017</c:v>
                </c:pt>
                <c:pt idx="7">
                  <c:v>2020</c:v>
                </c:pt>
                <c:pt idx="9">
                  <c:v>2017</c:v>
                </c:pt>
                <c:pt idx="10">
                  <c:v>2020</c:v>
                </c:pt>
                <c:pt idx="12">
                  <c:v>2017</c:v>
                </c:pt>
                <c:pt idx="13">
                  <c:v>2020</c:v>
                </c:pt>
                <c:pt idx="15">
                  <c:v>2017</c:v>
                </c:pt>
                <c:pt idx="16">
                  <c:v>2020</c:v>
                </c:pt>
              </c:numCache>
            </c:numRef>
          </c:cat>
          <c:val>
            <c:numRef>
              <c:f>Sheet1!$F$2:$F$18</c:f>
              <c:numCache>
                <c:formatCode>General</c:formatCode>
                <c:ptCount val="17"/>
                <c:pt idx="0">
                  <c:v>23</c:v>
                </c:pt>
                <c:pt idx="1">
                  <c:v>23</c:v>
                </c:pt>
                <c:pt idx="3">
                  <c:v>23</c:v>
                </c:pt>
                <c:pt idx="4">
                  <c:v>23</c:v>
                </c:pt>
                <c:pt idx="6">
                  <c:v>30</c:v>
                </c:pt>
                <c:pt idx="7">
                  <c:v>21</c:v>
                </c:pt>
                <c:pt idx="9">
                  <c:v>9</c:v>
                </c:pt>
                <c:pt idx="10">
                  <c:v>15</c:v>
                </c:pt>
                <c:pt idx="12">
                  <c:v>9</c:v>
                </c:pt>
                <c:pt idx="13">
                  <c:v>13</c:v>
                </c:pt>
                <c:pt idx="15">
                  <c:v>12</c:v>
                </c:pt>
                <c:pt idx="16">
                  <c:v>9</c:v>
                </c:pt>
              </c:numCache>
            </c:numRef>
          </c:val>
          <c:extLst>
            <c:ext xmlns:c16="http://schemas.microsoft.com/office/drawing/2014/chart" uri="{C3380CC4-5D6E-409C-BE32-E72D297353CC}">
              <c16:uniqueId val="{00000002-47BE-457E-BCC3-8816AED7875D}"/>
            </c:ext>
          </c:extLst>
        </c:ser>
        <c:dLbls>
          <c:showLegendKey val="0"/>
          <c:showVal val="0"/>
          <c:showCatName val="0"/>
          <c:showSerName val="0"/>
          <c:showPercent val="0"/>
          <c:showBubbleSize val="0"/>
        </c:dLbls>
        <c:gapWidth val="60"/>
        <c:overlap val="100"/>
        <c:axId val="361656944"/>
        <c:axId val="361657504"/>
      </c:barChart>
      <c:catAx>
        <c:axId val="36165694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ctr">
              <a:defRPr lang="en-US"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1657504"/>
        <c:crosses val="autoZero"/>
        <c:auto val="1"/>
        <c:lblAlgn val="ctr"/>
        <c:lblOffset val="100"/>
        <c:noMultiLvlLbl val="0"/>
      </c:catAx>
      <c:valAx>
        <c:axId val="361657504"/>
        <c:scaling>
          <c:orientation val="minMax"/>
        </c:scaling>
        <c:delete val="1"/>
        <c:axPos val="b"/>
        <c:numFmt formatCode="0%" sourceLinked="1"/>
        <c:majorTickMark val="out"/>
        <c:minorTickMark val="none"/>
        <c:tickLblPos val="nextTo"/>
        <c:crossAx val="361656944"/>
        <c:crosses val="autoZero"/>
        <c:crossBetween val="between"/>
      </c:valAx>
      <c:spPr>
        <a:noFill/>
        <a:ln>
          <a:noFill/>
        </a:ln>
        <a:effectLst/>
      </c:spPr>
    </c:plotArea>
    <c:legend>
      <c:legendPos val="b"/>
      <c:layout>
        <c:manualLayout>
          <c:xMode val="edge"/>
          <c:yMode val="edge"/>
          <c:x val="1.0266864343958489E-2"/>
          <c:y val="0.93389744130077978"/>
          <c:w val="0.98165548985467266"/>
          <c:h val="4.9305846093618086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2660622318556"/>
          <c:y val="0.1135759698695334"/>
          <c:w val="0.79594753462303103"/>
          <c:h val="0.80076250318648046"/>
        </c:manualLayout>
      </c:layout>
      <c:barChart>
        <c:barDir val="bar"/>
        <c:grouping val="percentStacked"/>
        <c:varyColors val="0"/>
        <c:ser>
          <c:idx val="0"/>
          <c:order val="0"/>
          <c:tx>
            <c:strRef>
              <c:f>Sheet1!$B$1</c:f>
              <c:strCache>
                <c:ptCount val="1"/>
                <c:pt idx="0">
                  <c:v>Much more willing</c:v>
                </c:pt>
              </c:strCache>
            </c:strRef>
          </c:tx>
          <c:spPr>
            <a:solidFill>
              <a:srgbClr val="3AA889"/>
            </a:solidFill>
            <a:ln>
              <a:noFill/>
            </a:ln>
            <a:effectLst/>
          </c:spPr>
          <c:invertIfNegative val="0"/>
          <c:dPt>
            <c:idx val="0"/>
            <c:invertIfNegative val="0"/>
            <c:bubble3D val="0"/>
            <c:spPr>
              <a:solidFill>
                <a:srgbClr val="3AA889"/>
              </a:solidFill>
              <a:ln>
                <a:noFill/>
              </a:ln>
              <a:effectLst/>
            </c:spPr>
            <c:extLst>
              <c:ext xmlns:c16="http://schemas.microsoft.com/office/drawing/2014/chart" uri="{C3380CC4-5D6E-409C-BE32-E72D297353CC}">
                <c16:uniqueId val="{00000001-5412-4924-BD3B-740EBBBBFDF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Pacific peoples</c:v>
                </c:pt>
              </c:strCache>
            </c:strRef>
          </c:cat>
          <c:val>
            <c:numRef>
              <c:f>Sheet1!$B$2:$B$3</c:f>
              <c:numCache>
                <c:formatCode>General</c:formatCode>
                <c:ptCount val="2"/>
                <c:pt idx="0">
                  <c:v>4</c:v>
                </c:pt>
                <c:pt idx="1">
                  <c:v>6</c:v>
                </c:pt>
              </c:numCache>
            </c:numRef>
          </c:val>
          <c:extLst>
            <c:ext xmlns:c16="http://schemas.microsoft.com/office/drawing/2014/chart" uri="{C3380CC4-5D6E-409C-BE32-E72D297353CC}">
              <c16:uniqueId val="{00000002-5412-4924-BD3B-740EBBBBFDF3}"/>
            </c:ext>
          </c:extLst>
        </c:ser>
        <c:ser>
          <c:idx val="1"/>
          <c:order val="1"/>
          <c:tx>
            <c:strRef>
              <c:f>Sheet1!$C$1</c:f>
              <c:strCache>
                <c:ptCount val="1"/>
                <c:pt idx="0">
                  <c:v>Slightly more willing</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Pacific peoples</c:v>
                </c:pt>
              </c:strCache>
            </c:strRef>
          </c:cat>
          <c:val>
            <c:numRef>
              <c:f>Sheet1!$C$2:$C$3</c:f>
              <c:numCache>
                <c:formatCode>General</c:formatCode>
                <c:ptCount val="2"/>
                <c:pt idx="0">
                  <c:v>8</c:v>
                </c:pt>
                <c:pt idx="1">
                  <c:v>13</c:v>
                </c:pt>
              </c:numCache>
            </c:numRef>
          </c:val>
          <c:extLst>
            <c:ext xmlns:c16="http://schemas.microsoft.com/office/drawing/2014/chart" uri="{C3380CC4-5D6E-409C-BE32-E72D297353CC}">
              <c16:uniqueId val="{00000003-5412-4924-BD3B-740EBBBBFDF3}"/>
            </c:ext>
          </c:extLst>
        </c:ser>
        <c:ser>
          <c:idx val="2"/>
          <c:order val="2"/>
          <c:tx>
            <c:strRef>
              <c:f>Sheet1!$D$1</c:f>
              <c:strCache>
                <c:ptCount val="1"/>
                <c:pt idx="0">
                  <c:v>About the same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Pacific peoples</c:v>
                </c:pt>
              </c:strCache>
            </c:strRef>
          </c:cat>
          <c:val>
            <c:numRef>
              <c:f>Sheet1!$D$2:$D$3</c:f>
              <c:numCache>
                <c:formatCode>General</c:formatCode>
                <c:ptCount val="2"/>
                <c:pt idx="0">
                  <c:v>50</c:v>
                </c:pt>
                <c:pt idx="1">
                  <c:v>39</c:v>
                </c:pt>
              </c:numCache>
            </c:numRef>
          </c:val>
          <c:extLst>
            <c:ext xmlns:c16="http://schemas.microsoft.com/office/drawing/2014/chart" uri="{C3380CC4-5D6E-409C-BE32-E72D297353CC}">
              <c16:uniqueId val="{00000004-5412-4924-BD3B-740EBBBBFDF3}"/>
            </c:ext>
          </c:extLst>
        </c:ser>
        <c:ser>
          <c:idx val="3"/>
          <c:order val="3"/>
          <c:tx>
            <c:strRef>
              <c:f>Sheet1!$E$1</c:f>
              <c:strCache>
                <c:ptCount val="1"/>
                <c:pt idx="0">
                  <c:v>Slightly less willing</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Pacific peoples</c:v>
                </c:pt>
              </c:strCache>
            </c:strRef>
          </c:cat>
          <c:val>
            <c:numRef>
              <c:f>Sheet1!$E$2:$E$3</c:f>
              <c:numCache>
                <c:formatCode>General</c:formatCode>
                <c:ptCount val="2"/>
                <c:pt idx="0">
                  <c:v>21</c:v>
                </c:pt>
                <c:pt idx="1">
                  <c:v>20</c:v>
                </c:pt>
              </c:numCache>
            </c:numRef>
          </c:val>
          <c:extLst>
            <c:ext xmlns:c16="http://schemas.microsoft.com/office/drawing/2014/chart" uri="{C3380CC4-5D6E-409C-BE32-E72D297353CC}">
              <c16:uniqueId val="{00000005-5412-4924-BD3B-740EBBBBFDF3}"/>
            </c:ext>
          </c:extLst>
        </c:ser>
        <c:ser>
          <c:idx val="4"/>
          <c:order val="4"/>
          <c:tx>
            <c:strRef>
              <c:f>Sheet1!$F$1</c:f>
              <c:strCache>
                <c:ptCount val="1"/>
                <c:pt idx="0">
                  <c:v>Much less willing</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Pacific peoples</c:v>
                </c:pt>
              </c:strCache>
            </c:strRef>
          </c:cat>
          <c:val>
            <c:numRef>
              <c:f>Sheet1!$F$2:$F$3</c:f>
              <c:numCache>
                <c:formatCode>General</c:formatCode>
                <c:ptCount val="2"/>
                <c:pt idx="0">
                  <c:v>13</c:v>
                </c:pt>
                <c:pt idx="1">
                  <c:v>15</c:v>
                </c:pt>
              </c:numCache>
            </c:numRef>
          </c:val>
          <c:extLst>
            <c:ext xmlns:c16="http://schemas.microsoft.com/office/drawing/2014/chart" uri="{C3380CC4-5D6E-409C-BE32-E72D297353CC}">
              <c16:uniqueId val="{00000006-5412-4924-BD3B-740EBBBBFDF3}"/>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Pacific peoples</c:v>
                </c:pt>
              </c:strCache>
            </c:strRef>
          </c:cat>
          <c:val>
            <c:numRef>
              <c:f>Sheet1!$G$2:$G$3</c:f>
              <c:numCache>
                <c:formatCode>General</c:formatCode>
                <c:ptCount val="2"/>
                <c:pt idx="0">
                  <c:v>5</c:v>
                </c:pt>
                <c:pt idx="1">
                  <c:v>7</c:v>
                </c:pt>
              </c:numCache>
            </c:numRef>
          </c:val>
          <c:extLst>
            <c:ext xmlns:c16="http://schemas.microsoft.com/office/drawing/2014/chart" uri="{C3380CC4-5D6E-409C-BE32-E72D297353CC}">
              <c16:uniqueId val="{00000007-5412-4924-BD3B-740EBBBBFDF3}"/>
            </c:ext>
          </c:extLst>
        </c:ser>
        <c:dLbls>
          <c:dLblPos val="ctr"/>
          <c:showLegendKey val="0"/>
          <c:showVal val="1"/>
          <c:showCatName val="0"/>
          <c:showSerName val="0"/>
          <c:showPercent val="0"/>
          <c:showBubbleSize val="0"/>
        </c:dLbls>
        <c:gapWidth val="301"/>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03222359647472E-2"/>
          <c:y val="3.0888888004454013E-2"/>
          <c:w val="0.96393555280705057"/>
          <c:h val="0.68501559479793084"/>
        </c:manualLayout>
      </c:layout>
      <c:barChart>
        <c:barDir val="col"/>
        <c:grouping val="clustered"/>
        <c:varyColors val="0"/>
        <c:ser>
          <c:idx val="0"/>
          <c:order val="0"/>
          <c:tx>
            <c:strRef>
              <c:f>Sheet1!$B$1</c:f>
              <c:strCache>
                <c:ptCount val="1"/>
                <c:pt idx="0">
                  <c:v>Pacific peoples - 2017</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Craft and object art</c:v>
                </c:pt>
                <c:pt idx="1">
                  <c:v>Visual arts</c:v>
                </c:pt>
                <c:pt idx="2">
                  <c:v>Ngā Toi Māori* </c:v>
                </c:pt>
                <c:pt idx="3">
                  <c:v>Performing arts</c:v>
                </c:pt>
                <c:pt idx="4">
                  <c:v>Pacific arts*</c:v>
                </c:pt>
                <c:pt idx="5">
                  <c:v>Literary arts</c:v>
                </c:pt>
              </c:strCache>
            </c:strRef>
          </c:cat>
          <c:val>
            <c:numRef>
              <c:f>Sheet1!$B$2:$B$7</c:f>
              <c:numCache>
                <c:formatCode>General</c:formatCode>
                <c:ptCount val="6"/>
                <c:pt idx="0">
                  <c:v>20</c:v>
                </c:pt>
                <c:pt idx="1">
                  <c:v>28</c:v>
                </c:pt>
                <c:pt idx="3">
                  <c:v>22</c:v>
                </c:pt>
                <c:pt idx="5">
                  <c:v>22</c:v>
                </c:pt>
              </c:numCache>
            </c:numRef>
          </c:val>
          <c:extLst>
            <c:ext xmlns:c16="http://schemas.microsoft.com/office/drawing/2014/chart" uri="{C3380CC4-5D6E-409C-BE32-E72D297353CC}">
              <c16:uniqueId val="{00000000-6BF6-403A-AD89-571DFCFECFED}"/>
            </c:ext>
          </c:extLst>
        </c:ser>
        <c:ser>
          <c:idx val="1"/>
          <c:order val="1"/>
          <c:tx>
            <c:strRef>
              <c:f>Sheet1!$C$1</c:f>
              <c:strCache>
                <c:ptCount val="1"/>
                <c:pt idx="0">
                  <c:v>Pacific peoples - 2020</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Craft and object art</c:v>
                </c:pt>
                <c:pt idx="1">
                  <c:v>Visual arts</c:v>
                </c:pt>
                <c:pt idx="2">
                  <c:v>Ngā Toi Māori* </c:v>
                </c:pt>
                <c:pt idx="3">
                  <c:v>Performing arts</c:v>
                </c:pt>
                <c:pt idx="4">
                  <c:v>Pacific arts*</c:v>
                </c:pt>
                <c:pt idx="5">
                  <c:v>Literary arts</c:v>
                </c:pt>
              </c:strCache>
            </c:strRef>
          </c:cat>
          <c:val>
            <c:numRef>
              <c:f>Sheet1!$C$2:$C$7</c:f>
              <c:numCache>
                <c:formatCode>General</c:formatCode>
                <c:ptCount val="6"/>
                <c:pt idx="0">
                  <c:v>23</c:v>
                </c:pt>
                <c:pt idx="1">
                  <c:v>22</c:v>
                </c:pt>
                <c:pt idx="2">
                  <c:v>30</c:v>
                </c:pt>
                <c:pt idx="3">
                  <c:v>24</c:v>
                </c:pt>
                <c:pt idx="4">
                  <c:v>46</c:v>
                </c:pt>
                <c:pt idx="5">
                  <c:v>16</c:v>
                </c:pt>
              </c:numCache>
            </c:numRef>
          </c:val>
          <c:extLst>
            <c:ext xmlns:c16="http://schemas.microsoft.com/office/drawing/2014/chart" uri="{C3380CC4-5D6E-409C-BE32-E72D297353CC}">
              <c16:uniqueId val="{00000001-6BF6-403A-AD89-571DFCFECFED}"/>
            </c:ext>
          </c:extLst>
        </c:ser>
        <c:dLbls>
          <c:showLegendKey val="0"/>
          <c:showVal val="0"/>
          <c:showCatName val="0"/>
          <c:showSerName val="0"/>
          <c:showPercent val="0"/>
          <c:showBubbleSize val="0"/>
        </c:dLbls>
        <c:gapWidth val="219"/>
        <c:overlap val="-27"/>
        <c:axId val="826857568"/>
        <c:axId val="826860520"/>
      </c:barChart>
      <c:catAx>
        <c:axId val="82685756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26860520"/>
        <c:crosses val="autoZero"/>
        <c:auto val="1"/>
        <c:lblAlgn val="ctr"/>
        <c:lblOffset val="100"/>
        <c:noMultiLvlLbl val="0"/>
      </c:catAx>
      <c:valAx>
        <c:axId val="826860520"/>
        <c:scaling>
          <c:orientation val="minMax"/>
          <c:max val="100"/>
        </c:scaling>
        <c:delete val="1"/>
        <c:axPos val="l"/>
        <c:numFmt formatCode="General" sourceLinked="1"/>
        <c:majorTickMark val="none"/>
        <c:minorTickMark val="none"/>
        <c:tickLblPos val="nextTo"/>
        <c:crossAx val="826857568"/>
        <c:crosses val="autoZero"/>
        <c:crossBetween val="between"/>
      </c:valAx>
      <c:spPr>
        <a:noFill/>
        <a:ln>
          <a:noFill/>
        </a:ln>
        <a:effectLst/>
      </c:spPr>
    </c:plotArea>
    <c:legend>
      <c:legendPos val="b"/>
      <c:layout>
        <c:manualLayout>
          <c:xMode val="edge"/>
          <c:yMode val="edge"/>
          <c:x val="2.4472921558165908E-2"/>
          <c:y val="8.0454829478745035E-2"/>
          <c:w val="0.94372643555771563"/>
          <c:h val="5.746438712422020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Pacific peoples - 2020</c:v>
                </c:pt>
              </c:strCache>
            </c:strRef>
          </c:cat>
          <c:val>
            <c:numRef>
              <c:f>Sheet1!$B$2</c:f>
              <c:numCache>
                <c:formatCode>General</c:formatCode>
                <c:ptCount val="1"/>
                <c:pt idx="0">
                  <c:v>23</c:v>
                </c:pt>
              </c:numCache>
            </c:numRef>
          </c:val>
          <c:extLst>
            <c:ext xmlns:c16="http://schemas.microsoft.com/office/drawing/2014/chart" uri="{C3380CC4-5D6E-409C-BE32-E72D297353CC}">
              <c16:uniqueId val="{00000000-3A81-4DF3-B6A4-69DAB9E4B3B4}"/>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Pacific peoples - 2020</c:v>
                </c:pt>
              </c:strCache>
            </c:strRef>
          </c:cat>
          <c:val>
            <c:numRef>
              <c:f>Sheet1!$C$2</c:f>
              <c:numCache>
                <c:formatCode>General</c:formatCode>
                <c:ptCount val="1"/>
                <c:pt idx="0">
                  <c:v>40</c:v>
                </c:pt>
              </c:numCache>
            </c:numRef>
          </c:val>
          <c:extLst>
            <c:ext xmlns:c16="http://schemas.microsoft.com/office/drawing/2014/chart" uri="{C3380CC4-5D6E-409C-BE32-E72D297353CC}">
              <c16:uniqueId val="{00000001-3A81-4DF3-B6A4-69DAB9E4B3B4}"/>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Pacific peoples - 2020</c:v>
                </c:pt>
              </c:strCache>
            </c:strRef>
          </c:cat>
          <c:val>
            <c:numRef>
              <c:f>Sheet1!$D$2</c:f>
              <c:numCache>
                <c:formatCode>General</c:formatCode>
                <c:ptCount val="1"/>
                <c:pt idx="0">
                  <c:v>18</c:v>
                </c:pt>
              </c:numCache>
            </c:numRef>
          </c:val>
          <c:extLst>
            <c:ext xmlns:c16="http://schemas.microsoft.com/office/drawing/2014/chart" uri="{C3380CC4-5D6E-409C-BE32-E72D297353CC}">
              <c16:uniqueId val="{00000002-3A81-4DF3-B6A4-69DAB9E4B3B4}"/>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Pacific peoples - 2020</c:v>
                </c:pt>
              </c:strCache>
            </c:strRef>
          </c:cat>
          <c:val>
            <c:numRef>
              <c:f>Sheet1!$E$2</c:f>
              <c:numCache>
                <c:formatCode>General</c:formatCode>
                <c:ptCount val="1"/>
                <c:pt idx="0">
                  <c:v>7</c:v>
                </c:pt>
              </c:numCache>
            </c:numRef>
          </c:val>
          <c:extLst>
            <c:ext xmlns:c16="http://schemas.microsoft.com/office/drawing/2014/chart" uri="{C3380CC4-5D6E-409C-BE32-E72D297353CC}">
              <c16:uniqueId val="{00000006-8339-488F-8E6F-16BEE5FC68FE}"/>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Pacific peoples - 2020</c:v>
                </c:pt>
              </c:strCache>
            </c:strRef>
          </c:cat>
          <c:val>
            <c:numRef>
              <c:f>Sheet1!$F$2</c:f>
              <c:numCache>
                <c:formatCode>General</c:formatCode>
                <c:ptCount val="1"/>
                <c:pt idx="0">
                  <c:v>11</c:v>
                </c:pt>
              </c:numCache>
            </c:numRef>
          </c:val>
          <c:extLst>
            <c:ext xmlns:c16="http://schemas.microsoft.com/office/drawing/2014/chart" uri="{C3380CC4-5D6E-409C-BE32-E72D297353CC}">
              <c16:uniqueId val="{00000007-8339-488F-8E6F-16BEE5FC68FE}"/>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Pacific peoples - 2020</c:v>
                </c:pt>
              </c:strCache>
            </c:strRef>
          </c:cat>
          <c:val>
            <c:numRef>
              <c:f>Sheet1!$G$2</c:f>
              <c:numCache>
                <c:formatCode>General</c:formatCode>
                <c:ptCount val="1"/>
                <c:pt idx="0">
                  <c:v>1</c:v>
                </c:pt>
              </c:numCache>
            </c:numRef>
          </c:val>
          <c:extLst>
            <c:ext xmlns:c16="http://schemas.microsoft.com/office/drawing/2014/chart" uri="{C3380CC4-5D6E-409C-BE32-E72D297353CC}">
              <c16:uniqueId val="{00000008-8339-488F-8E6F-16BEE5FC68FE}"/>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C84B-465C-88DC-8636694DEFFD}"/>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C84B-465C-88DC-8636694DEFFD}"/>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C84B-465C-88DC-8636694DEFFD}"/>
              </c:ext>
            </c:extLst>
          </c:dPt>
          <c:cat>
            <c:strRef>
              <c:f>Sheet1!$A$2:$A$3</c:f>
              <c:strCache>
                <c:ptCount val="2"/>
                <c:pt idx="0">
                  <c:v>Engaged</c:v>
                </c:pt>
                <c:pt idx="1">
                  <c:v>Did not engage</c:v>
                </c:pt>
              </c:strCache>
            </c:strRef>
          </c:cat>
          <c:val>
            <c:numRef>
              <c:f>Sheet1!$B$2:$B$3</c:f>
              <c:numCache>
                <c:formatCode>0%</c:formatCode>
                <c:ptCount val="2"/>
                <c:pt idx="0">
                  <c:v>0.2</c:v>
                </c:pt>
                <c:pt idx="1">
                  <c:v>0.8</c:v>
                </c:pt>
              </c:numCache>
            </c:numRef>
          </c:val>
          <c:extLst>
            <c:ext xmlns:c16="http://schemas.microsoft.com/office/drawing/2014/chart" uri="{C3380CC4-5D6E-409C-BE32-E72D297353CC}">
              <c16:uniqueId val="{00000006-C84B-465C-88DC-8636694DEFFD}"/>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1142-464D-B59F-4374B3B40ED1}"/>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1142-464D-B59F-4374B3B40ED1}"/>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1142-464D-B59F-4374B3B40ED1}"/>
              </c:ext>
            </c:extLst>
          </c:dPt>
          <c:cat>
            <c:strRef>
              <c:f>Sheet1!$A$2:$A$3</c:f>
              <c:strCache>
                <c:ptCount val="2"/>
                <c:pt idx="0">
                  <c:v>Engaged</c:v>
                </c:pt>
                <c:pt idx="1">
                  <c:v>Did not engage</c:v>
                </c:pt>
              </c:strCache>
            </c:strRef>
          </c:cat>
          <c:val>
            <c:numRef>
              <c:f>Sheet1!$B$2:$B$3</c:f>
              <c:numCache>
                <c:formatCode>0%</c:formatCode>
                <c:ptCount val="2"/>
                <c:pt idx="0">
                  <c:v>0.23</c:v>
                </c:pt>
                <c:pt idx="1">
                  <c:v>0.77</c:v>
                </c:pt>
              </c:numCache>
            </c:numRef>
          </c:val>
          <c:extLst>
            <c:ext xmlns:c16="http://schemas.microsoft.com/office/drawing/2014/chart" uri="{C3380CC4-5D6E-409C-BE32-E72D297353CC}">
              <c16:uniqueId val="{00000006-1142-464D-B59F-4374B3B40ED1}"/>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Pacific peoples - 2020</c:v>
                </c:pt>
              </c:strCache>
            </c:strRef>
          </c:cat>
          <c:val>
            <c:numRef>
              <c:f>Sheet1!$B$2</c:f>
              <c:numCache>
                <c:formatCode>General</c:formatCode>
                <c:ptCount val="1"/>
                <c:pt idx="0">
                  <c:v>21</c:v>
                </c:pt>
              </c:numCache>
            </c:numRef>
          </c:val>
          <c:extLst>
            <c:ext xmlns:c16="http://schemas.microsoft.com/office/drawing/2014/chart" uri="{C3380CC4-5D6E-409C-BE32-E72D297353CC}">
              <c16:uniqueId val="{00000000-894E-4412-854E-61E6E859FD9D}"/>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Pacific peoples - 2020</c:v>
                </c:pt>
              </c:strCache>
            </c:strRef>
          </c:cat>
          <c:val>
            <c:numRef>
              <c:f>Sheet1!$C$2</c:f>
              <c:numCache>
                <c:formatCode>General</c:formatCode>
                <c:ptCount val="1"/>
                <c:pt idx="0">
                  <c:v>45</c:v>
                </c:pt>
              </c:numCache>
            </c:numRef>
          </c:val>
          <c:extLst>
            <c:ext xmlns:c16="http://schemas.microsoft.com/office/drawing/2014/chart" uri="{C3380CC4-5D6E-409C-BE32-E72D297353CC}">
              <c16:uniqueId val="{00000001-894E-4412-854E-61E6E859FD9D}"/>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Pacific peoples - 2020</c:v>
                </c:pt>
              </c:strCache>
            </c:strRef>
          </c:cat>
          <c:val>
            <c:numRef>
              <c:f>Sheet1!$D$2</c:f>
              <c:numCache>
                <c:formatCode>General</c:formatCode>
                <c:ptCount val="1"/>
                <c:pt idx="0">
                  <c:v>20</c:v>
                </c:pt>
              </c:numCache>
            </c:numRef>
          </c:val>
          <c:extLst>
            <c:ext xmlns:c16="http://schemas.microsoft.com/office/drawing/2014/chart" uri="{C3380CC4-5D6E-409C-BE32-E72D297353CC}">
              <c16:uniqueId val="{00000002-894E-4412-854E-61E6E859FD9D}"/>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Pacific peoples - 2020</c:v>
                </c:pt>
              </c:strCache>
            </c:strRef>
          </c:cat>
          <c:val>
            <c:numRef>
              <c:f>Sheet1!$E$2</c:f>
              <c:numCache>
                <c:formatCode>General</c:formatCode>
                <c:ptCount val="1"/>
                <c:pt idx="0">
                  <c:v>5</c:v>
                </c:pt>
              </c:numCache>
            </c:numRef>
          </c:val>
          <c:extLst>
            <c:ext xmlns:c16="http://schemas.microsoft.com/office/drawing/2014/chart" uri="{C3380CC4-5D6E-409C-BE32-E72D297353CC}">
              <c16:uniqueId val="{00000000-8CD7-4F6C-A5C2-7AB0A0F4AC30}"/>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Pacific peoples - 2020</c:v>
                </c:pt>
              </c:strCache>
            </c:strRef>
          </c:cat>
          <c:val>
            <c:numRef>
              <c:f>Sheet1!$F$2</c:f>
              <c:numCache>
                <c:formatCode>General</c:formatCode>
                <c:ptCount val="1"/>
                <c:pt idx="0">
                  <c:v>9</c:v>
                </c:pt>
              </c:numCache>
            </c:numRef>
          </c:val>
          <c:extLst>
            <c:ext xmlns:c16="http://schemas.microsoft.com/office/drawing/2014/chart" uri="{C3380CC4-5D6E-409C-BE32-E72D297353CC}">
              <c16:uniqueId val="{00000001-8CD7-4F6C-A5C2-7AB0A0F4AC30}"/>
            </c:ext>
          </c:extLst>
        </c:ser>
        <c:ser>
          <c:idx val="5"/>
          <c:order val="5"/>
          <c:tx>
            <c:strRef>
              <c:f>Sheet1!$G$1</c:f>
              <c:strCache>
                <c:ptCount val="1"/>
                <c:pt idx="0">
                  <c:v>Don't know</c:v>
                </c:pt>
              </c:strCache>
            </c:strRef>
          </c:tx>
          <c:spPr>
            <a:solidFill>
              <a:schemeClr val="accent6"/>
            </a:solidFill>
            <a:ln>
              <a:noFill/>
            </a:ln>
            <a:effectLst/>
          </c:spPr>
          <c:invertIfNegative val="0"/>
          <c:dLbls>
            <c:delete val="1"/>
          </c:dLbls>
          <c:cat>
            <c:strRef>
              <c:f>Sheet1!$A$2</c:f>
              <c:strCache>
                <c:ptCount val="1"/>
                <c:pt idx="0">
                  <c:v>Pacific peoples - 2020</c:v>
                </c:pt>
              </c:strCache>
            </c:strRef>
          </c:cat>
          <c:val>
            <c:numRef>
              <c:f>Sheet1!$G$2</c:f>
              <c:numCache>
                <c:formatCode>General</c:formatCode>
                <c:ptCount val="1"/>
                <c:pt idx="0">
                  <c:v>0</c:v>
                </c:pt>
              </c:numCache>
            </c:numRef>
          </c:val>
          <c:extLst>
            <c:ext xmlns:c16="http://schemas.microsoft.com/office/drawing/2014/chart" uri="{C3380CC4-5D6E-409C-BE32-E72D297353CC}">
              <c16:uniqueId val="{00000002-8CD7-4F6C-A5C2-7AB0A0F4AC30}"/>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legendEntry>
        <c:idx val="5"/>
        <c:delete val="1"/>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rgbClr val="E7E6E6"/>
              </a:solidFill>
            </a:ln>
            <a:effectLst/>
          </c:spPr>
          <c:dPt>
            <c:idx val="0"/>
            <c:bubble3D val="0"/>
            <c:spPr>
              <a:solidFill>
                <a:srgbClr val="3AA889"/>
              </a:solidFill>
              <a:ln>
                <a:solidFill>
                  <a:srgbClr val="E7E6E6"/>
                </a:solidFill>
              </a:ln>
              <a:effectLst/>
            </c:spPr>
            <c:extLst>
              <c:ext xmlns:c16="http://schemas.microsoft.com/office/drawing/2014/chart" uri="{C3380CC4-5D6E-409C-BE32-E72D297353CC}">
                <c16:uniqueId val="{00000001-2FC4-420D-8B73-085275AD45A6}"/>
              </c:ext>
            </c:extLst>
          </c:dPt>
          <c:dPt>
            <c:idx val="1"/>
            <c:bubble3D val="0"/>
            <c:spPr>
              <a:solidFill>
                <a:schemeClr val="bg1"/>
              </a:solidFill>
              <a:ln>
                <a:solidFill>
                  <a:srgbClr val="E7E6E6"/>
                </a:solidFill>
              </a:ln>
              <a:effectLst/>
            </c:spPr>
            <c:extLst>
              <c:ext xmlns:c16="http://schemas.microsoft.com/office/drawing/2014/chart" uri="{C3380CC4-5D6E-409C-BE32-E72D297353CC}">
                <c16:uniqueId val="{00000003-2FC4-420D-8B73-085275AD45A6}"/>
              </c:ext>
            </c:extLst>
          </c:dPt>
          <c:dPt>
            <c:idx val="2"/>
            <c:bubble3D val="0"/>
            <c:spPr>
              <a:solidFill>
                <a:schemeClr val="accent1">
                  <a:tint val="65000"/>
                </a:schemeClr>
              </a:solidFill>
              <a:ln>
                <a:solidFill>
                  <a:srgbClr val="E7E6E6"/>
                </a:solidFill>
              </a:ln>
              <a:effectLst/>
            </c:spPr>
            <c:extLst>
              <c:ext xmlns:c16="http://schemas.microsoft.com/office/drawing/2014/chart" uri="{C3380CC4-5D6E-409C-BE32-E72D297353CC}">
                <c16:uniqueId val="{00000005-2FC4-420D-8B73-085275AD45A6}"/>
              </c:ext>
            </c:extLst>
          </c:dPt>
          <c:cat>
            <c:strRef>
              <c:f>Sheet1!$A$2:$A$3</c:f>
              <c:strCache>
                <c:ptCount val="2"/>
                <c:pt idx="0">
                  <c:v>Engaged</c:v>
                </c:pt>
                <c:pt idx="1">
                  <c:v>Did not engage</c:v>
                </c:pt>
              </c:strCache>
            </c:strRef>
          </c:cat>
          <c:val>
            <c:numRef>
              <c:f>Sheet1!$B$2:$B$3</c:f>
              <c:numCache>
                <c:formatCode>0%</c:formatCode>
                <c:ptCount val="2"/>
                <c:pt idx="0">
                  <c:v>0.56999999999999995</c:v>
                </c:pt>
                <c:pt idx="1">
                  <c:v>0.43</c:v>
                </c:pt>
              </c:numCache>
            </c:numRef>
          </c:val>
          <c:extLst>
            <c:ext xmlns:c16="http://schemas.microsoft.com/office/drawing/2014/chart" uri="{C3380CC4-5D6E-409C-BE32-E72D297353CC}">
              <c16:uniqueId val="{00000006-2FC4-420D-8B73-085275AD45A6}"/>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0ACF-4EBB-B206-3E69525C1BFA}"/>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0ACF-4EBB-B206-3E69525C1BFA}"/>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0ACF-4EBB-B206-3E69525C1BFA}"/>
              </c:ext>
            </c:extLst>
          </c:dPt>
          <c:cat>
            <c:strRef>
              <c:f>Sheet1!$A$2:$A$3</c:f>
              <c:strCache>
                <c:ptCount val="2"/>
                <c:pt idx="0">
                  <c:v>Engaged</c:v>
                </c:pt>
                <c:pt idx="1">
                  <c:v>Did not engage</c:v>
                </c:pt>
              </c:strCache>
            </c:strRef>
          </c:cat>
          <c:val>
            <c:numRef>
              <c:f>Sheet1!$B$2:$B$3</c:f>
              <c:numCache>
                <c:formatCode>0%</c:formatCode>
                <c:ptCount val="2"/>
                <c:pt idx="0">
                  <c:v>0.22</c:v>
                </c:pt>
                <c:pt idx="1">
                  <c:v>0.78</c:v>
                </c:pt>
              </c:numCache>
            </c:numRef>
          </c:val>
          <c:extLst>
            <c:ext xmlns:c16="http://schemas.microsoft.com/office/drawing/2014/chart" uri="{C3380CC4-5D6E-409C-BE32-E72D297353CC}">
              <c16:uniqueId val="{00000006-0ACF-4EBB-B206-3E69525C1BFA}"/>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6489-4006-B4C6-9E917BD188C2}"/>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6489-4006-B4C6-9E917BD188C2}"/>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6489-4006-B4C6-9E917BD188C2}"/>
              </c:ext>
            </c:extLst>
          </c:dPt>
          <c:cat>
            <c:strRef>
              <c:f>Sheet1!$A$2:$A$3</c:f>
              <c:strCache>
                <c:ptCount val="2"/>
                <c:pt idx="0">
                  <c:v>Engaged</c:v>
                </c:pt>
                <c:pt idx="1">
                  <c:v>Did not engage</c:v>
                </c:pt>
              </c:strCache>
            </c:strRef>
          </c:cat>
          <c:val>
            <c:numRef>
              <c:f>Sheet1!$B$2:$B$3</c:f>
              <c:numCache>
                <c:formatCode>0%</c:formatCode>
                <c:ptCount val="2"/>
                <c:pt idx="0">
                  <c:v>0.16</c:v>
                </c:pt>
                <c:pt idx="1">
                  <c:v>0.84</c:v>
                </c:pt>
              </c:numCache>
            </c:numRef>
          </c:val>
          <c:extLst>
            <c:ext xmlns:c16="http://schemas.microsoft.com/office/drawing/2014/chart" uri="{C3380CC4-5D6E-409C-BE32-E72D297353CC}">
              <c16:uniqueId val="{00000006-6489-4006-B4C6-9E917BD188C2}"/>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9118056828597618"/>
          <c:w val="0.81404896300324592"/>
          <c:h val="0.65212710051940115"/>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Pacific peoples - 2020</c:v>
                </c:pt>
              </c:strCache>
            </c:strRef>
          </c:cat>
          <c:val>
            <c:numRef>
              <c:f>Sheet1!$B$2</c:f>
              <c:numCache>
                <c:formatCode>General</c:formatCode>
                <c:ptCount val="1"/>
                <c:pt idx="0">
                  <c:v>19</c:v>
                </c:pt>
              </c:numCache>
            </c:numRef>
          </c:val>
          <c:extLst>
            <c:ext xmlns:c16="http://schemas.microsoft.com/office/drawing/2014/chart" uri="{C3380CC4-5D6E-409C-BE32-E72D297353CC}">
              <c16:uniqueId val="{00000000-5AB1-4092-9867-BD437AB038BE}"/>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Pacific peoples - 2020</c:v>
                </c:pt>
              </c:strCache>
            </c:strRef>
          </c:cat>
          <c:val>
            <c:numRef>
              <c:f>Sheet1!$C$2</c:f>
              <c:numCache>
                <c:formatCode>General</c:formatCode>
                <c:ptCount val="1"/>
                <c:pt idx="0">
                  <c:v>41</c:v>
                </c:pt>
              </c:numCache>
            </c:numRef>
          </c:val>
          <c:extLst>
            <c:ext xmlns:c16="http://schemas.microsoft.com/office/drawing/2014/chart" uri="{C3380CC4-5D6E-409C-BE32-E72D297353CC}">
              <c16:uniqueId val="{00000001-5AB1-4092-9867-BD437AB038BE}"/>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Pacific peoples - 2020</c:v>
                </c:pt>
              </c:strCache>
            </c:strRef>
          </c:cat>
          <c:val>
            <c:numRef>
              <c:f>Sheet1!$D$2</c:f>
              <c:numCache>
                <c:formatCode>General</c:formatCode>
                <c:ptCount val="1"/>
                <c:pt idx="0">
                  <c:v>17</c:v>
                </c:pt>
              </c:numCache>
            </c:numRef>
          </c:val>
          <c:extLst>
            <c:ext xmlns:c16="http://schemas.microsoft.com/office/drawing/2014/chart" uri="{C3380CC4-5D6E-409C-BE32-E72D297353CC}">
              <c16:uniqueId val="{00000002-5AB1-4092-9867-BD437AB038BE}"/>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Pacific peoples - 2020</c:v>
                </c:pt>
              </c:strCache>
            </c:strRef>
          </c:cat>
          <c:val>
            <c:numRef>
              <c:f>Sheet1!$E$2</c:f>
              <c:numCache>
                <c:formatCode>General</c:formatCode>
                <c:ptCount val="1"/>
                <c:pt idx="0">
                  <c:v>8</c:v>
                </c:pt>
              </c:numCache>
            </c:numRef>
          </c:val>
          <c:extLst>
            <c:ext xmlns:c16="http://schemas.microsoft.com/office/drawing/2014/chart" uri="{C3380CC4-5D6E-409C-BE32-E72D297353CC}">
              <c16:uniqueId val="{00000006-5AB1-4092-9867-BD437AB038BE}"/>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Pacific peoples - 2020</c:v>
                </c:pt>
              </c:strCache>
            </c:strRef>
          </c:cat>
          <c:val>
            <c:numRef>
              <c:f>Sheet1!$F$2</c:f>
              <c:numCache>
                <c:formatCode>General</c:formatCode>
                <c:ptCount val="1"/>
                <c:pt idx="0">
                  <c:v>12</c:v>
                </c:pt>
              </c:numCache>
            </c:numRef>
          </c:val>
          <c:extLst>
            <c:ext xmlns:c16="http://schemas.microsoft.com/office/drawing/2014/chart" uri="{C3380CC4-5D6E-409C-BE32-E72D297353CC}">
              <c16:uniqueId val="{00000007-5AB1-4092-9867-BD437AB038BE}"/>
            </c:ext>
          </c:extLst>
        </c:ser>
        <c:ser>
          <c:idx val="5"/>
          <c:order val="5"/>
          <c:tx>
            <c:strRef>
              <c:f>Sheet1!$G$1</c:f>
              <c:strCache>
                <c:ptCount val="1"/>
                <c:pt idx="0">
                  <c:v>Don't know</c:v>
                </c:pt>
              </c:strCache>
            </c:strRef>
          </c:tx>
          <c:spPr>
            <a:solidFill>
              <a:srgbClr val="41414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Pacific peoples - 2020</c:v>
                </c:pt>
              </c:strCache>
            </c:strRef>
          </c:cat>
          <c:val>
            <c:numRef>
              <c:f>Sheet1!$G$2</c:f>
              <c:numCache>
                <c:formatCode>General</c:formatCode>
                <c:ptCount val="1"/>
                <c:pt idx="0">
                  <c:v>3</c:v>
                </c:pt>
              </c:numCache>
            </c:numRef>
          </c:val>
          <c:extLst>
            <c:ext xmlns:c16="http://schemas.microsoft.com/office/drawing/2014/chart" uri="{C3380CC4-5D6E-409C-BE32-E72D297353CC}">
              <c16:uniqueId val="{00000008-5AB1-4092-9867-BD437AB038BE}"/>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layout>
        <c:manualLayout>
          <c:xMode val="edge"/>
          <c:yMode val="edge"/>
          <c:x val="0.18806010756989094"/>
          <c:y val="0.82101863733577762"/>
          <c:w val="0.69779926378175783"/>
          <c:h val="0.1324185762297586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2C55-4381-9664-BA0A3778F0D5}"/>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2C55-4381-9664-BA0A3778F0D5}"/>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2C55-4381-9664-BA0A3778F0D5}"/>
              </c:ext>
            </c:extLst>
          </c:dPt>
          <c:cat>
            <c:strRef>
              <c:f>Sheet1!$A$2:$A$3</c:f>
              <c:strCache>
                <c:ptCount val="2"/>
                <c:pt idx="0">
                  <c:v>Engaged</c:v>
                </c:pt>
                <c:pt idx="1">
                  <c:v>Did not engage</c:v>
                </c:pt>
              </c:strCache>
            </c:strRef>
          </c:cat>
          <c:val>
            <c:numRef>
              <c:f>Sheet1!$B$2:$B$3</c:f>
              <c:numCache>
                <c:formatCode>0%</c:formatCode>
                <c:ptCount val="2"/>
                <c:pt idx="0">
                  <c:v>0.3</c:v>
                </c:pt>
                <c:pt idx="1">
                  <c:v>0.7</c:v>
                </c:pt>
              </c:numCache>
            </c:numRef>
          </c:val>
          <c:extLst>
            <c:ext xmlns:c16="http://schemas.microsoft.com/office/drawing/2014/chart" uri="{C3380CC4-5D6E-409C-BE32-E72D297353CC}">
              <c16:uniqueId val="{00000006-2C55-4381-9664-BA0A3778F0D5}"/>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1745461957444"/>
          <c:y val="6.4254671112212947E-2"/>
          <c:w val="0.48458254538042556"/>
          <c:h val="0.85863972355313156"/>
        </c:manualLayout>
      </c:layout>
      <c:barChart>
        <c:barDir val="bar"/>
        <c:grouping val="clustered"/>
        <c:varyColors val="0"/>
        <c:ser>
          <c:idx val="0"/>
          <c:order val="0"/>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Sheet1!$A$1:$A$7</c:f>
              <c:strCache>
                <c:ptCount val="7"/>
                <c:pt idx="0">
                  <c:v>Puoro (music)</c:v>
                </c:pt>
                <c:pt idx="1">
                  <c:v>Māori arts and cultural events</c:v>
                </c:pt>
                <c:pt idx="2">
                  <c:v>Kai mā te Whatu (visual arts and crafts)</c:v>
                </c:pt>
                <c:pt idx="3">
                  <c:v>Digital Māori arts</c:v>
                </c:pt>
                <c:pt idx="4">
                  <c:v>Kanikani (dance)</c:v>
                </c:pt>
                <c:pt idx="5">
                  <c:v>Tuhinga (literature)</c:v>
                </c:pt>
                <c:pt idx="6">
                  <c:v>Whakaari (theatre)</c:v>
                </c:pt>
              </c:strCache>
            </c:strRef>
          </c:cat>
          <c:val>
            <c:numRef>
              <c:f>Sheet1!$B$1:$B$7</c:f>
              <c:numCache>
                <c:formatCode>General</c:formatCode>
                <c:ptCount val="7"/>
                <c:pt idx="0">
                  <c:v>15</c:v>
                </c:pt>
                <c:pt idx="1">
                  <c:v>8</c:v>
                </c:pt>
                <c:pt idx="2">
                  <c:v>7</c:v>
                </c:pt>
                <c:pt idx="3">
                  <c:v>7</c:v>
                </c:pt>
                <c:pt idx="4">
                  <c:v>6</c:v>
                </c:pt>
                <c:pt idx="5">
                  <c:v>5</c:v>
                </c:pt>
                <c:pt idx="6">
                  <c:v>4</c:v>
                </c:pt>
              </c:numCache>
            </c:numRef>
          </c:val>
          <c:extLst>
            <c:ext xmlns:c16="http://schemas.microsoft.com/office/drawing/2014/chart" uri="{C3380CC4-5D6E-409C-BE32-E72D297353CC}">
              <c16:uniqueId val="{00000000-8344-4DD4-BB84-738A244BC138}"/>
            </c:ext>
          </c:extLst>
        </c:ser>
        <c:dLbls>
          <c:showLegendKey val="0"/>
          <c:showVal val="0"/>
          <c:showCatName val="0"/>
          <c:showSerName val="0"/>
          <c:showPercent val="0"/>
          <c:showBubbleSize val="0"/>
        </c:dLbls>
        <c:gapWidth val="66"/>
        <c:axId val="776839632"/>
        <c:axId val="776839304"/>
      </c:barChart>
      <c:catAx>
        <c:axId val="7768396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6839304"/>
        <c:crosses val="autoZero"/>
        <c:auto val="1"/>
        <c:lblAlgn val="ctr"/>
        <c:lblOffset val="100"/>
        <c:noMultiLvlLbl val="0"/>
      </c:catAx>
      <c:valAx>
        <c:axId val="776839304"/>
        <c:scaling>
          <c:orientation val="minMax"/>
          <c:max val="20"/>
          <c:min val="0"/>
        </c:scaling>
        <c:delete val="1"/>
        <c:axPos val="t"/>
        <c:numFmt formatCode="General" sourceLinked="1"/>
        <c:majorTickMark val="out"/>
        <c:minorTickMark val="none"/>
        <c:tickLblPos val="nextTo"/>
        <c:crossAx val="77683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9118056828597618"/>
          <c:w val="0.81404896300324592"/>
          <c:h val="0.65212710051940115"/>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Pacific peoples - 2020</c:v>
                </c:pt>
              </c:strCache>
            </c:strRef>
          </c:cat>
          <c:val>
            <c:numRef>
              <c:f>Sheet1!$B$2</c:f>
              <c:numCache>
                <c:formatCode>General</c:formatCode>
                <c:ptCount val="1"/>
                <c:pt idx="0">
                  <c:v>18</c:v>
                </c:pt>
              </c:numCache>
            </c:numRef>
          </c:val>
          <c:extLst>
            <c:ext xmlns:c16="http://schemas.microsoft.com/office/drawing/2014/chart" uri="{C3380CC4-5D6E-409C-BE32-E72D297353CC}">
              <c16:uniqueId val="{00000000-F521-41BA-A5D5-DAA221004A2A}"/>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Pacific peoples - 2020</c:v>
                </c:pt>
              </c:strCache>
            </c:strRef>
          </c:cat>
          <c:val>
            <c:numRef>
              <c:f>Sheet1!$C$2</c:f>
              <c:numCache>
                <c:formatCode>General</c:formatCode>
                <c:ptCount val="1"/>
                <c:pt idx="0">
                  <c:v>36</c:v>
                </c:pt>
              </c:numCache>
            </c:numRef>
          </c:val>
          <c:extLst>
            <c:ext xmlns:c16="http://schemas.microsoft.com/office/drawing/2014/chart" uri="{C3380CC4-5D6E-409C-BE32-E72D297353CC}">
              <c16:uniqueId val="{00000001-F521-41BA-A5D5-DAA221004A2A}"/>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Pacific peoples - 2020</c:v>
                </c:pt>
              </c:strCache>
            </c:strRef>
          </c:cat>
          <c:val>
            <c:numRef>
              <c:f>Sheet1!$D$2</c:f>
              <c:numCache>
                <c:formatCode>General</c:formatCode>
                <c:ptCount val="1"/>
                <c:pt idx="0">
                  <c:v>21</c:v>
                </c:pt>
              </c:numCache>
            </c:numRef>
          </c:val>
          <c:extLst>
            <c:ext xmlns:c16="http://schemas.microsoft.com/office/drawing/2014/chart" uri="{C3380CC4-5D6E-409C-BE32-E72D297353CC}">
              <c16:uniqueId val="{00000002-F521-41BA-A5D5-DAA221004A2A}"/>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Pacific peoples - 2020</c:v>
                </c:pt>
              </c:strCache>
            </c:strRef>
          </c:cat>
          <c:val>
            <c:numRef>
              <c:f>Sheet1!$E$2</c:f>
              <c:numCache>
                <c:formatCode>General</c:formatCode>
                <c:ptCount val="1"/>
                <c:pt idx="0">
                  <c:v>8</c:v>
                </c:pt>
              </c:numCache>
            </c:numRef>
          </c:val>
          <c:extLst>
            <c:ext xmlns:c16="http://schemas.microsoft.com/office/drawing/2014/chart" uri="{C3380CC4-5D6E-409C-BE32-E72D297353CC}">
              <c16:uniqueId val="{00000003-F521-41BA-A5D5-DAA221004A2A}"/>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Pacific peoples - 2020</c:v>
                </c:pt>
              </c:strCache>
            </c:strRef>
          </c:cat>
          <c:val>
            <c:numRef>
              <c:f>Sheet1!$F$2</c:f>
              <c:numCache>
                <c:formatCode>General</c:formatCode>
                <c:ptCount val="1"/>
                <c:pt idx="0">
                  <c:v>13</c:v>
                </c:pt>
              </c:numCache>
            </c:numRef>
          </c:val>
          <c:extLst>
            <c:ext xmlns:c16="http://schemas.microsoft.com/office/drawing/2014/chart" uri="{C3380CC4-5D6E-409C-BE32-E72D297353CC}">
              <c16:uniqueId val="{00000004-F521-41BA-A5D5-DAA221004A2A}"/>
            </c:ext>
          </c:extLst>
        </c:ser>
        <c:ser>
          <c:idx val="5"/>
          <c:order val="5"/>
          <c:tx>
            <c:strRef>
              <c:f>Sheet1!$G$1</c:f>
              <c:strCache>
                <c:ptCount val="1"/>
                <c:pt idx="0">
                  <c:v>Don't know</c:v>
                </c:pt>
              </c:strCache>
            </c:strRef>
          </c:tx>
          <c:spPr>
            <a:solidFill>
              <a:srgbClr val="41414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Pacific peoples - 2020</c:v>
                </c:pt>
              </c:strCache>
            </c:strRef>
          </c:cat>
          <c:val>
            <c:numRef>
              <c:f>Sheet1!$G$2</c:f>
              <c:numCache>
                <c:formatCode>General</c:formatCode>
                <c:ptCount val="1"/>
                <c:pt idx="0">
                  <c:v>3</c:v>
                </c:pt>
              </c:numCache>
            </c:numRef>
          </c:val>
          <c:extLst>
            <c:ext xmlns:c16="http://schemas.microsoft.com/office/drawing/2014/chart" uri="{C3380CC4-5D6E-409C-BE32-E72D297353CC}">
              <c16:uniqueId val="{00000005-F521-41BA-A5D5-DAA221004A2A}"/>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layout>
        <c:manualLayout>
          <c:xMode val="edge"/>
          <c:yMode val="edge"/>
          <c:x val="0.18806010756989094"/>
          <c:y val="0.82101863733577762"/>
          <c:w val="0.69779926378175783"/>
          <c:h val="0.1324185762297586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5446-4636-AAA4-BF2AD039F585}"/>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5446-4636-AAA4-BF2AD039F585}"/>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5446-4636-AAA4-BF2AD039F585}"/>
              </c:ext>
            </c:extLst>
          </c:dPt>
          <c:cat>
            <c:strRef>
              <c:f>Sheet1!$A$2:$A$3</c:f>
              <c:strCache>
                <c:ptCount val="2"/>
                <c:pt idx="0">
                  <c:v>Engaged</c:v>
                </c:pt>
                <c:pt idx="1">
                  <c:v>Did not engage</c:v>
                </c:pt>
              </c:strCache>
            </c:strRef>
          </c:cat>
          <c:val>
            <c:numRef>
              <c:f>Sheet1!$B$2:$B$3</c:f>
              <c:numCache>
                <c:formatCode>0%</c:formatCode>
                <c:ptCount val="2"/>
                <c:pt idx="0">
                  <c:v>0.46</c:v>
                </c:pt>
                <c:pt idx="1">
                  <c:v>0.54</c:v>
                </c:pt>
              </c:numCache>
            </c:numRef>
          </c:val>
          <c:extLst>
            <c:ext xmlns:c16="http://schemas.microsoft.com/office/drawing/2014/chart" uri="{C3380CC4-5D6E-409C-BE32-E72D297353CC}">
              <c16:uniqueId val="{00000006-5446-4636-AAA4-BF2AD039F585}"/>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1745461957444"/>
          <c:y val="6.4254671112212947E-2"/>
          <c:w val="0.44818190136132791"/>
          <c:h val="0.85863972355313156"/>
        </c:manualLayout>
      </c:layout>
      <c:barChart>
        <c:barDir val="bar"/>
        <c:grouping val="clustered"/>
        <c:varyColors val="0"/>
        <c:ser>
          <c:idx val="0"/>
          <c:order val="0"/>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Sheet1!$A$1:$A$7</c:f>
              <c:strCache>
                <c:ptCount val="7"/>
                <c:pt idx="0">
                  <c:v>Pacific music</c:v>
                </c:pt>
                <c:pt idx="1">
                  <c:v>Pacific dance</c:v>
                </c:pt>
                <c:pt idx="2">
                  <c:v>Pasifika arts and cultural events</c:v>
                </c:pt>
                <c:pt idx="3">
                  <c:v>Pacific visual arts and craft</c:v>
                </c:pt>
                <c:pt idx="4">
                  <c:v>Digital Pacific arts</c:v>
                </c:pt>
                <c:pt idx="5">
                  <c:v>Pacific literature</c:v>
                </c:pt>
                <c:pt idx="6">
                  <c:v>Pacific theatre</c:v>
                </c:pt>
              </c:strCache>
            </c:strRef>
          </c:cat>
          <c:val>
            <c:numRef>
              <c:f>Sheet1!$B$1:$B$7</c:f>
              <c:numCache>
                <c:formatCode>General</c:formatCode>
                <c:ptCount val="7"/>
                <c:pt idx="0">
                  <c:v>27</c:v>
                </c:pt>
                <c:pt idx="1">
                  <c:v>19</c:v>
                </c:pt>
                <c:pt idx="2">
                  <c:v>14</c:v>
                </c:pt>
                <c:pt idx="3">
                  <c:v>14</c:v>
                </c:pt>
                <c:pt idx="4">
                  <c:v>9</c:v>
                </c:pt>
                <c:pt idx="5">
                  <c:v>9</c:v>
                </c:pt>
                <c:pt idx="6">
                  <c:v>8</c:v>
                </c:pt>
              </c:numCache>
            </c:numRef>
          </c:val>
          <c:extLst>
            <c:ext xmlns:c16="http://schemas.microsoft.com/office/drawing/2014/chart" uri="{C3380CC4-5D6E-409C-BE32-E72D297353CC}">
              <c16:uniqueId val="{00000000-4232-4B92-B27F-5E4335835B0C}"/>
            </c:ext>
          </c:extLst>
        </c:ser>
        <c:dLbls>
          <c:showLegendKey val="0"/>
          <c:showVal val="0"/>
          <c:showCatName val="0"/>
          <c:showSerName val="0"/>
          <c:showPercent val="0"/>
          <c:showBubbleSize val="0"/>
        </c:dLbls>
        <c:gapWidth val="66"/>
        <c:axId val="776839632"/>
        <c:axId val="776839304"/>
      </c:barChart>
      <c:catAx>
        <c:axId val="7768396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6839304"/>
        <c:crosses val="autoZero"/>
        <c:auto val="1"/>
        <c:lblAlgn val="ctr"/>
        <c:lblOffset val="100"/>
        <c:noMultiLvlLbl val="0"/>
      </c:catAx>
      <c:valAx>
        <c:axId val="776839304"/>
        <c:scaling>
          <c:orientation val="minMax"/>
          <c:min val="0"/>
        </c:scaling>
        <c:delete val="1"/>
        <c:axPos val="t"/>
        <c:numFmt formatCode="General" sourceLinked="1"/>
        <c:majorTickMark val="out"/>
        <c:minorTickMark val="none"/>
        <c:tickLblPos val="nextTo"/>
        <c:crossAx val="77683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Pacific peoples - 2020</c:v>
                </c:pt>
              </c:strCache>
            </c:strRef>
          </c:cat>
          <c:val>
            <c:numRef>
              <c:f>Sheet1!$B$2</c:f>
              <c:numCache>
                <c:formatCode>General</c:formatCode>
                <c:ptCount val="1"/>
                <c:pt idx="0">
                  <c:v>26</c:v>
                </c:pt>
              </c:numCache>
            </c:numRef>
          </c:val>
          <c:extLst>
            <c:ext xmlns:c16="http://schemas.microsoft.com/office/drawing/2014/chart" uri="{C3380CC4-5D6E-409C-BE32-E72D297353CC}">
              <c16:uniqueId val="{00000000-8675-4AA3-9B2D-B725DECA6966}"/>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Pacific peoples - 2020</c:v>
                </c:pt>
              </c:strCache>
            </c:strRef>
          </c:cat>
          <c:val>
            <c:numRef>
              <c:f>Sheet1!$C$2</c:f>
              <c:numCache>
                <c:formatCode>General</c:formatCode>
                <c:ptCount val="1"/>
                <c:pt idx="0">
                  <c:v>33</c:v>
                </c:pt>
              </c:numCache>
            </c:numRef>
          </c:val>
          <c:extLst>
            <c:ext xmlns:c16="http://schemas.microsoft.com/office/drawing/2014/chart" uri="{C3380CC4-5D6E-409C-BE32-E72D297353CC}">
              <c16:uniqueId val="{00000001-8675-4AA3-9B2D-B725DECA6966}"/>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Pacific peoples - 2020</c:v>
                </c:pt>
              </c:strCache>
            </c:strRef>
          </c:cat>
          <c:val>
            <c:numRef>
              <c:f>Sheet1!$D$2</c:f>
              <c:numCache>
                <c:formatCode>General</c:formatCode>
                <c:ptCount val="1"/>
                <c:pt idx="0">
                  <c:v>17</c:v>
                </c:pt>
              </c:numCache>
            </c:numRef>
          </c:val>
          <c:extLst>
            <c:ext xmlns:c16="http://schemas.microsoft.com/office/drawing/2014/chart" uri="{C3380CC4-5D6E-409C-BE32-E72D297353CC}">
              <c16:uniqueId val="{00000002-8675-4AA3-9B2D-B725DECA6966}"/>
            </c:ext>
          </c:extLst>
        </c:ser>
        <c:ser>
          <c:idx val="3"/>
          <c:order val="3"/>
          <c:tx>
            <c:strRef>
              <c:f>Sheet1!$E$1</c:f>
              <c:strCache>
                <c:ptCount val="1"/>
                <c:pt idx="0">
                  <c:v>9-12 times</c:v>
                </c:pt>
              </c:strCache>
            </c:strRef>
          </c:tx>
          <c:spPr>
            <a:solidFill>
              <a:srgbClr val="7ED2BB"/>
            </a:solidFill>
            <a:ln>
              <a:noFill/>
            </a:ln>
            <a:effectLst/>
          </c:spPr>
          <c:invertIfNegative val="0"/>
          <c:dLbls>
            <c:dLbl>
              <c:idx val="0"/>
              <c:tx>
                <c:rich>
                  <a:bodyPr/>
                  <a:lstStyle/>
                  <a:p>
                    <a:fld id="{CCDD43E2-196D-4BD7-AD04-17DE3173E816}" type="VALUE">
                      <a:rPr lang="en-US">
                        <a:solidFill>
                          <a:schemeClr val="bg1"/>
                        </a:solidFill>
                      </a:rPr>
                      <a:pPr/>
                      <a:t>[VALUE]</a:t>
                    </a:fld>
                    <a:endParaRPr lang="en-NZ"/>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39C-4BBC-AC04-1084FA04AAC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Pacific peoples - 2020</c:v>
                </c:pt>
              </c:strCache>
            </c:strRef>
          </c:cat>
          <c:val>
            <c:numRef>
              <c:f>Sheet1!$E$2</c:f>
              <c:numCache>
                <c:formatCode>General</c:formatCode>
                <c:ptCount val="1"/>
                <c:pt idx="0">
                  <c:v>4</c:v>
                </c:pt>
              </c:numCache>
            </c:numRef>
          </c:val>
          <c:extLst>
            <c:ext xmlns:c16="http://schemas.microsoft.com/office/drawing/2014/chart" uri="{C3380CC4-5D6E-409C-BE32-E72D297353CC}">
              <c16:uniqueId val="{00000009-E700-4921-851E-F43B6435C398}"/>
            </c:ext>
          </c:extLst>
        </c:ser>
        <c:ser>
          <c:idx val="4"/>
          <c:order val="4"/>
          <c:tx>
            <c:strRef>
              <c:f>Sheet1!$F$1</c:f>
              <c:strCache>
                <c:ptCount val="1"/>
                <c:pt idx="0">
                  <c:v>13+ times</c:v>
                </c:pt>
              </c:strCache>
            </c:strRef>
          </c:tx>
          <c:spPr>
            <a:solidFill>
              <a:srgbClr val="3AA889"/>
            </a:solidFill>
            <a:ln>
              <a:noFill/>
            </a:ln>
            <a:effectLst/>
          </c:spPr>
          <c:invertIfNegative val="0"/>
          <c:dLbls>
            <c:dLbl>
              <c:idx val="0"/>
              <c:tx>
                <c:rich>
                  <a:bodyPr/>
                  <a:lstStyle/>
                  <a:p>
                    <a:fld id="{648D89AE-6A88-4478-82AB-FE3C6F69827A}" type="VALUE">
                      <a:rPr lang="en-US">
                        <a:solidFill>
                          <a:schemeClr val="bg1"/>
                        </a:solidFill>
                      </a:rPr>
                      <a:pPr/>
                      <a:t>[VALUE]</a:t>
                    </a:fld>
                    <a:endParaRPr lang="en-NZ"/>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39C-4BBC-AC04-1084FA04AAC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Pacific peoples - 2020</c:v>
                </c:pt>
              </c:strCache>
            </c:strRef>
          </c:cat>
          <c:val>
            <c:numRef>
              <c:f>Sheet1!$F$2</c:f>
              <c:numCache>
                <c:formatCode>General</c:formatCode>
                <c:ptCount val="1"/>
                <c:pt idx="0">
                  <c:v>16</c:v>
                </c:pt>
              </c:numCache>
            </c:numRef>
          </c:val>
          <c:extLst>
            <c:ext xmlns:c16="http://schemas.microsoft.com/office/drawing/2014/chart" uri="{C3380CC4-5D6E-409C-BE32-E72D297353CC}">
              <c16:uniqueId val="{0000000A-E700-4921-851E-F43B6435C398}"/>
            </c:ext>
          </c:extLst>
        </c:ser>
        <c:ser>
          <c:idx val="5"/>
          <c:order val="5"/>
          <c:tx>
            <c:strRef>
              <c:f>Sheet1!$G$1</c:f>
              <c:strCache>
                <c:ptCount val="1"/>
                <c:pt idx="0">
                  <c:v>Don't know</c:v>
                </c:pt>
              </c:strCache>
            </c:strRef>
          </c:tx>
          <c:spPr>
            <a:solidFill>
              <a:srgbClr val="595959"/>
            </a:solidFill>
            <a:ln>
              <a:noFill/>
            </a:ln>
            <a:effectLst/>
          </c:spPr>
          <c:invertIfNegative val="0"/>
          <c:dLbls>
            <c:dLbl>
              <c:idx val="0"/>
              <c:tx>
                <c:rich>
                  <a:bodyPr/>
                  <a:lstStyle/>
                  <a:p>
                    <a:fld id="{4928E8F7-11F7-48BC-8BD0-A356187D342D}" type="VALUE">
                      <a:rPr lang="en-US">
                        <a:solidFill>
                          <a:schemeClr val="bg1"/>
                        </a:solidFill>
                      </a:rPr>
                      <a:pPr/>
                      <a:t>[VALUE]</a:t>
                    </a:fld>
                    <a:endParaRPr lang="en-NZ"/>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39C-4BBC-AC04-1084FA04AAC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Pacific peoples - 2020</c:v>
                </c:pt>
              </c:strCache>
            </c:strRef>
          </c:cat>
          <c:val>
            <c:numRef>
              <c:f>Sheet1!$G$2</c:f>
              <c:numCache>
                <c:formatCode>General</c:formatCode>
                <c:ptCount val="1"/>
                <c:pt idx="0">
                  <c:v>4</c:v>
                </c:pt>
              </c:numCache>
            </c:numRef>
          </c:val>
          <c:extLst>
            <c:ext xmlns:c16="http://schemas.microsoft.com/office/drawing/2014/chart" uri="{C3380CC4-5D6E-409C-BE32-E72D297353CC}">
              <c16:uniqueId val="{0000000B-E700-4921-851E-F43B6435C398}"/>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1E50-49FF-8534-A11669ED8067}"/>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1E50-49FF-8534-A11669ED8067}"/>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1E50-49FF-8534-A11669ED8067}"/>
              </c:ext>
            </c:extLst>
          </c:dPt>
          <c:cat>
            <c:strRef>
              <c:f>Sheet1!$A$2:$A$3</c:f>
              <c:strCache>
                <c:ptCount val="2"/>
                <c:pt idx="0">
                  <c:v>Engaged</c:v>
                </c:pt>
                <c:pt idx="1">
                  <c:v>Did not engage</c:v>
                </c:pt>
              </c:strCache>
            </c:strRef>
          </c:cat>
          <c:val>
            <c:numRef>
              <c:f>Sheet1!$B$2:$B$3</c:f>
              <c:numCache>
                <c:formatCode>0%</c:formatCode>
                <c:ptCount val="2"/>
                <c:pt idx="0">
                  <c:v>0.22</c:v>
                </c:pt>
                <c:pt idx="1">
                  <c:v>0.78</c:v>
                </c:pt>
              </c:numCache>
            </c:numRef>
          </c:val>
          <c:extLst>
            <c:ext xmlns:c16="http://schemas.microsoft.com/office/drawing/2014/chart" uri="{C3380CC4-5D6E-409C-BE32-E72D297353CC}">
              <c16:uniqueId val="{00000006-1E50-49FF-8534-A11669ED8067}"/>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97675900374177"/>
          <c:y val="0.13089191123836794"/>
          <c:w val="0.78963887969239444"/>
          <c:h val="0.61501035529787573"/>
        </c:manualLayout>
      </c:layout>
      <c:barChart>
        <c:barDir val="bar"/>
        <c:grouping val="percentStacked"/>
        <c:varyColors val="0"/>
        <c:ser>
          <c:idx val="0"/>
          <c:order val="0"/>
          <c:tx>
            <c:strRef>
              <c:f>Sheet1!$B$1</c:f>
              <c:strCache>
                <c:ptCount val="1"/>
                <c:pt idx="0">
                  <c:v>More positive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Māori - 2020</c:v>
                </c:pt>
              </c:strCache>
            </c:strRef>
          </c:cat>
          <c:val>
            <c:numRef>
              <c:f>Sheet1!$B$3</c:f>
              <c:numCache>
                <c:formatCode>General</c:formatCode>
                <c:ptCount val="1"/>
                <c:pt idx="0">
                  <c:v>28</c:v>
                </c:pt>
              </c:numCache>
            </c:numRef>
          </c:val>
          <c:extLst>
            <c:ext xmlns:c16="http://schemas.microsoft.com/office/drawing/2014/chart" uri="{C3380CC4-5D6E-409C-BE32-E72D297353CC}">
              <c16:uniqueId val="{00000000-D363-4A6B-B7DA-8834CB62CCD5}"/>
            </c:ext>
          </c:extLst>
        </c:ser>
        <c:ser>
          <c:idx val="1"/>
          <c:order val="1"/>
          <c:tx>
            <c:strRef>
              <c:f>Sheet1!$C$1</c:f>
              <c:strCache>
                <c:ptCount val="1"/>
                <c:pt idx="0">
                  <c:v>No change</c:v>
                </c:pt>
              </c:strCache>
            </c:strRef>
          </c:tx>
          <c:spPr>
            <a:solidFill>
              <a:schemeClr val="bg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Māori - 2020</c:v>
                </c:pt>
              </c:strCache>
            </c:strRef>
          </c:cat>
          <c:val>
            <c:numRef>
              <c:f>Sheet1!$C$3</c:f>
              <c:numCache>
                <c:formatCode>General</c:formatCode>
                <c:ptCount val="1"/>
                <c:pt idx="0">
                  <c:v>60</c:v>
                </c:pt>
              </c:numCache>
            </c:numRef>
          </c:val>
          <c:extLst>
            <c:ext xmlns:c16="http://schemas.microsoft.com/office/drawing/2014/chart" uri="{C3380CC4-5D6E-409C-BE32-E72D297353CC}">
              <c16:uniqueId val="{00000001-D363-4A6B-B7DA-8834CB62CCD5}"/>
            </c:ext>
          </c:extLst>
        </c:ser>
        <c:ser>
          <c:idx val="2"/>
          <c:order val="2"/>
          <c:tx>
            <c:strRef>
              <c:f>Sheet1!$D$1</c:f>
              <c:strCache>
                <c:ptCount val="1"/>
                <c:pt idx="0">
                  <c:v>More negative</c:v>
                </c:pt>
              </c:strCache>
            </c:strRef>
          </c:tx>
          <c:spPr>
            <a:solidFill>
              <a:srgbClr val="CD005F"/>
            </a:solidFill>
            <a:ln>
              <a:noFill/>
            </a:ln>
            <a:effectLst/>
          </c:spPr>
          <c:invertIfNegative val="0"/>
          <c:dLbls>
            <c:dLbl>
              <c:idx val="0"/>
              <c:layout>
                <c:manualLayout>
                  <c:x val="-3.051260699233629E-3"/>
                  <c:y val="-2.559167954002038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289-4A2D-860C-FF0CE1B5DB44}"/>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Māori - 2020</c:v>
                </c:pt>
              </c:strCache>
            </c:strRef>
          </c:cat>
          <c:val>
            <c:numRef>
              <c:f>Sheet1!$D$3</c:f>
              <c:numCache>
                <c:formatCode>General</c:formatCode>
                <c:ptCount val="1"/>
                <c:pt idx="0">
                  <c:v>4</c:v>
                </c:pt>
              </c:numCache>
            </c:numRef>
          </c:val>
          <c:extLst>
            <c:ext xmlns:c16="http://schemas.microsoft.com/office/drawing/2014/chart" uri="{C3380CC4-5D6E-409C-BE32-E72D297353CC}">
              <c16:uniqueId val="{00000001-46A2-41C5-B02A-B04C11438F99}"/>
            </c:ext>
          </c:extLst>
        </c:ser>
        <c:ser>
          <c:idx val="3"/>
          <c:order val="3"/>
          <c:tx>
            <c:strRef>
              <c:f>Sheet1!$E$1</c:f>
              <c:strCache>
                <c:ptCount val="1"/>
                <c:pt idx="0">
                  <c:v>Don't know</c:v>
                </c:pt>
              </c:strCache>
            </c:strRef>
          </c:tx>
          <c:spPr>
            <a:solidFill>
              <a:schemeClr val="bg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Māori - 2020</c:v>
                </c:pt>
              </c:strCache>
            </c:strRef>
          </c:cat>
          <c:val>
            <c:numRef>
              <c:f>Sheet1!$E$3</c:f>
              <c:numCache>
                <c:formatCode>General</c:formatCode>
                <c:ptCount val="1"/>
                <c:pt idx="0">
                  <c:v>8</c:v>
                </c:pt>
              </c:numCache>
            </c:numRef>
          </c:val>
          <c:extLst>
            <c:ext xmlns:c16="http://schemas.microsoft.com/office/drawing/2014/chart" uri="{C3380CC4-5D6E-409C-BE32-E72D297353CC}">
              <c16:uniqueId val="{00000002-46A2-41C5-B02A-B04C11438F99}"/>
            </c:ext>
          </c:extLst>
        </c:ser>
        <c:dLbls>
          <c:showLegendKey val="0"/>
          <c:showVal val="0"/>
          <c:showCatName val="0"/>
          <c:showSerName val="0"/>
          <c:showPercent val="0"/>
          <c:showBubbleSize val="0"/>
        </c:dLbls>
        <c:gapWidth val="100"/>
        <c:overlap val="100"/>
        <c:axId val="348676784"/>
        <c:axId val="348677344"/>
      </c:barChart>
      <c:catAx>
        <c:axId val="348676784"/>
        <c:scaling>
          <c:orientation val="minMax"/>
        </c:scaling>
        <c:delete val="1"/>
        <c:axPos val="l"/>
        <c:numFmt formatCode="General" sourceLinked="1"/>
        <c:majorTickMark val="out"/>
        <c:minorTickMark val="none"/>
        <c:tickLblPos val="nextTo"/>
        <c:crossAx val="348677344"/>
        <c:crosses val="autoZero"/>
        <c:auto val="1"/>
        <c:lblAlgn val="ctr"/>
        <c:lblOffset val="100"/>
        <c:noMultiLvlLbl val="0"/>
      </c:catAx>
      <c:valAx>
        <c:axId val="348677344"/>
        <c:scaling>
          <c:orientation val="minMax"/>
        </c:scaling>
        <c:delete val="1"/>
        <c:axPos val="b"/>
        <c:numFmt formatCode="0%" sourceLinked="1"/>
        <c:majorTickMark val="out"/>
        <c:minorTickMark val="none"/>
        <c:tickLblPos val="nextTo"/>
        <c:crossAx val="348676784"/>
        <c:crosses val="autoZero"/>
        <c:crossBetween val="between"/>
      </c:valAx>
      <c:spPr>
        <a:noFill/>
        <a:ln>
          <a:noFill/>
        </a:ln>
        <a:effectLst/>
      </c:spPr>
    </c:plotArea>
    <c:legend>
      <c:legendPos val="b"/>
      <c:layout>
        <c:manualLayout>
          <c:xMode val="edge"/>
          <c:yMode val="edge"/>
          <c:x val="0.15166519549451327"/>
          <c:y val="0.74719276000274348"/>
          <c:w val="0.84833480450548671"/>
          <c:h val="0.1781148712934319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3AA889"/>
              </a:solidFill>
              <a:ln>
                <a:solidFill>
                  <a:schemeClr val="bg1"/>
                </a:solidFill>
              </a:ln>
              <a:effectLst/>
            </c:spPr>
            <c:extLst>
              <c:ext xmlns:c16="http://schemas.microsoft.com/office/drawing/2014/chart" uri="{C3380CC4-5D6E-409C-BE32-E72D297353CC}">
                <c16:uniqueId val="{00000001-E752-44B7-B380-E4CF8CBEAF38}"/>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E752-44B7-B380-E4CF8CBEAF38}"/>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E752-44B7-B380-E4CF8CBEAF38}"/>
              </c:ext>
            </c:extLst>
          </c:dPt>
          <c:cat>
            <c:strRef>
              <c:f>Sheet1!$A$2:$A$3</c:f>
              <c:strCache>
                <c:ptCount val="2"/>
                <c:pt idx="0">
                  <c:v>Engaged</c:v>
                </c:pt>
                <c:pt idx="1">
                  <c:v>Did not engage</c:v>
                </c:pt>
              </c:strCache>
            </c:strRef>
          </c:cat>
          <c:val>
            <c:numRef>
              <c:f>Sheet1!$B$2:$B$3</c:f>
              <c:numCache>
                <c:formatCode>0%</c:formatCode>
                <c:ptCount val="2"/>
                <c:pt idx="0">
                  <c:v>0.24</c:v>
                </c:pt>
                <c:pt idx="1">
                  <c:v>0.76</c:v>
                </c:pt>
              </c:numCache>
            </c:numRef>
          </c:val>
          <c:extLst>
            <c:ext xmlns:c16="http://schemas.microsoft.com/office/drawing/2014/chart" uri="{C3380CC4-5D6E-409C-BE32-E72D297353CC}">
              <c16:uniqueId val="{00000006-E752-44B7-B380-E4CF8CBEAF38}"/>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18036218036218"/>
          <c:y val="0.23314958159903681"/>
          <c:w val="0.5639190705857372"/>
          <c:h val="0.68024408479361409"/>
        </c:manualLayout>
      </c:layout>
      <c:barChart>
        <c:barDir val="bar"/>
        <c:grouping val="clustered"/>
        <c:varyColors val="0"/>
        <c:ser>
          <c:idx val="0"/>
          <c:order val="0"/>
          <c:tx>
            <c:strRef>
              <c:f>Sheet1!$B$1</c:f>
              <c:strCache>
                <c:ptCount val="1"/>
                <c:pt idx="0">
                  <c:v>Pacific peoples - 2017</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Ballet or dance</c:v>
                </c:pt>
                <c:pt idx="1">
                  <c:v>Theatre</c:v>
                </c:pt>
                <c:pt idx="2">
                  <c:v>Singing or music-making</c:v>
                </c:pt>
              </c:strCache>
            </c:strRef>
          </c:cat>
          <c:val>
            <c:numRef>
              <c:f>Sheet1!$B$2:$B$4</c:f>
              <c:numCache>
                <c:formatCode>General</c:formatCode>
                <c:ptCount val="3"/>
                <c:pt idx="0">
                  <c:v>5</c:v>
                </c:pt>
                <c:pt idx="1">
                  <c:v>8</c:v>
                </c:pt>
                <c:pt idx="2">
                  <c:v>17</c:v>
                </c:pt>
              </c:numCache>
            </c:numRef>
          </c:val>
          <c:extLst>
            <c:ext xmlns:c16="http://schemas.microsoft.com/office/drawing/2014/chart" uri="{C3380CC4-5D6E-409C-BE32-E72D297353CC}">
              <c16:uniqueId val="{00000000-BA67-433B-AB13-4CC94877ED22}"/>
            </c:ext>
          </c:extLst>
        </c:ser>
        <c:ser>
          <c:idx val="1"/>
          <c:order val="1"/>
          <c:tx>
            <c:strRef>
              <c:f>Sheet1!$C$1</c:f>
              <c:strCache>
                <c:ptCount val="1"/>
                <c:pt idx="0">
                  <c:v>Pacific peoples - 2020</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Ballet or dance</c:v>
                </c:pt>
                <c:pt idx="1">
                  <c:v>Theatre</c:v>
                </c:pt>
                <c:pt idx="2">
                  <c:v>Singing or music-making</c:v>
                </c:pt>
              </c:strCache>
            </c:strRef>
          </c:cat>
          <c:val>
            <c:numRef>
              <c:f>Sheet1!$C$2:$C$4</c:f>
              <c:numCache>
                <c:formatCode>General</c:formatCode>
                <c:ptCount val="3"/>
                <c:pt idx="0">
                  <c:v>10</c:v>
                </c:pt>
                <c:pt idx="1">
                  <c:v>4</c:v>
                </c:pt>
                <c:pt idx="2">
                  <c:v>16</c:v>
                </c:pt>
              </c:numCache>
            </c:numRef>
          </c:val>
          <c:extLst>
            <c:ext xmlns:c16="http://schemas.microsoft.com/office/drawing/2014/chart" uri="{C3380CC4-5D6E-409C-BE32-E72D297353CC}">
              <c16:uniqueId val="{00000001-BA67-433B-AB13-4CC94877ED22}"/>
            </c:ext>
          </c:extLst>
        </c:ser>
        <c:dLbls>
          <c:showLegendKey val="0"/>
          <c:showVal val="0"/>
          <c:showCatName val="0"/>
          <c:showSerName val="0"/>
          <c:showPercent val="0"/>
          <c:showBubbleSize val="0"/>
        </c:dLbls>
        <c:gapWidth val="185"/>
        <c:overlap val="-17"/>
        <c:axId val="776839632"/>
        <c:axId val="776839304"/>
      </c:barChart>
      <c:catAx>
        <c:axId val="776839632"/>
        <c:scaling>
          <c:orientation val="minMax"/>
        </c:scaling>
        <c:delete val="1"/>
        <c:axPos val="l"/>
        <c:numFmt formatCode="General" sourceLinked="1"/>
        <c:majorTickMark val="none"/>
        <c:minorTickMark val="none"/>
        <c:tickLblPos val="nextTo"/>
        <c:crossAx val="776839304"/>
        <c:crosses val="autoZero"/>
        <c:auto val="1"/>
        <c:lblAlgn val="ctr"/>
        <c:lblOffset val="100"/>
        <c:noMultiLvlLbl val="0"/>
      </c:catAx>
      <c:valAx>
        <c:axId val="776839304"/>
        <c:scaling>
          <c:orientation val="minMax"/>
          <c:max val="20"/>
          <c:min val="0"/>
        </c:scaling>
        <c:delete val="1"/>
        <c:axPos val="b"/>
        <c:numFmt formatCode="General" sourceLinked="1"/>
        <c:majorTickMark val="out"/>
        <c:minorTickMark val="none"/>
        <c:tickLblPos val="nextTo"/>
        <c:crossAx val="776839632"/>
        <c:crosses val="autoZero"/>
        <c:crossBetween val="between"/>
      </c:valAx>
      <c:spPr>
        <a:noFill/>
        <a:ln>
          <a:noFill/>
        </a:ln>
        <a:effectLst/>
      </c:spPr>
    </c:plotArea>
    <c:legend>
      <c:legendPos val="r"/>
      <c:layout>
        <c:manualLayout>
          <c:xMode val="edge"/>
          <c:yMode val="edge"/>
          <c:x val="0.21135640707865475"/>
          <c:y val="2.2018590914332264E-2"/>
          <c:w val="0.58361707596930845"/>
          <c:h val="0.2158723309812615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Pacific peoples - 2020</c:v>
                </c:pt>
              </c:strCache>
            </c:strRef>
          </c:cat>
          <c:val>
            <c:numRef>
              <c:f>Sheet1!$B$2</c:f>
              <c:numCache>
                <c:formatCode>General</c:formatCode>
                <c:ptCount val="1"/>
                <c:pt idx="0">
                  <c:v>16</c:v>
                </c:pt>
              </c:numCache>
            </c:numRef>
          </c:val>
          <c:extLst>
            <c:ext xmlns:c16="http://schemas.microsoft.com/office/drawing/2014/chart" uri="{C3380CC4-5D6E-409C-BE32-E72D297353CC}">
              <c16:uniqueId val="{00000000-028C-4782-B187-1E1F7750E241}"/>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Pacific peoples - 2020</c:v>
                </c:pt>
              </c:strCache>
            </c:strRef>
          </c:cat>
          <c:val>
            <c:numRef>
              <c:f>Sheet1!$C$2</c:f>
              <c:numCache>
                <c:formatCode>General</c:formatCode>
                <c:ptCount val="1"/>
                <c:pt idx="0">
                  <c:v>40</c:v>
                </c:pt>
              </c:numCache>
            </c:numRef>
          </c:val>
          <c:extLst>
            <c:ext xmlns:c16="http://schemas.microsoft.com/office/drawing/2014/chart" uri="{C3380CC4-5D6E-409C-BE32-E72D297353CC}">
              <c16:uniqueId val="{00000001-028C-4782-B187-1E1F7750E241}"/>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Pacific peoples - 2020</c:v>
                </c:pt>
              </c:strCache>
            </c:strRef>
          </c:cat>
          <c:val>
            <c:numRef>
              <c:f>Sheet1!$D$2</c:f>
              <c:numCache>
                <c:formatCode>General</c:formatCode>
                <c:ptCount val="1"/>
                <c:pt idx="0">
                  <c:v>22</c:v>
                </c:pt>
              </c:numCache>
            </c:numRef>
          </c:val>
          <c:extLst>
            <c:ext xmlns:c16="http://schemas.microsoft.com/office/drawing/2014/chart" uri="{C3380CC4-5D6E-409C-BE32-E72D297353CC}">
              <c16:uniqueId val="{00000002-028C-4782-B187-1E1F7750E241}"/>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Pacific peoples - 2020</c:v>
                </c:pt>
              </c:strCache>
            </c:strRef>
          </c:cat>
          <c:val>
            <c:numRef>
              <c:f>Sheet1!$E$2</c:f>
              <c:numCache>
                <c:formatCode>General</c:formatCode>
                <c:ptCount val="1"/>
                <c:pt idx="0">
                  <c:v>6</c:v>
                </c:pt>
              </c:numCache>
            </c:numRef>
          </c:val>
          <c:extLst>
            <c:ext xmlns:c16="http://schemas.microsoft.com/office/drawing/2014/chart" uri="{C3380CC4-5D6E-409C-BE32-E72D297353CC}">
              <c16:uniqueId val="{00000000-1A0F-4E13-BF54-0A23717BB1C3}"/>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Pacific peoples - 2020</c:v>
                </c:pt>
              </c:strCache>
            </c:strRef>
          </c:cat>
          <c:val>
            <c:numRef>
              <c:f>Sheet1!$F$2</c:f>
              <c:numCache>
                <c:formatCode>General</c:formatCode>
                <c:ptCount val="1"/>
                <c:pt idx="0">
                  <c:v>16</c:v>
                </c:pt>
              </c:numCache>
            </c:numRef>
          </c:val>
          <c:extLst>
            <c:ext xmlns:c16="http://schemas.microsoft.com/office/drawing/2014/chart" uri="{C3380CC4-5D6E-409C-BE32-E72D297353CC}">
              <c16:uniqueId val="{00000001-1A0F-4E13-BF54-0A23717BB1C3}"/>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Pacific peoples - 2020</c:v>
                </c:pt>
              </c:strCache>
            </c:strRef>
          </c:cat>
          <c:val>
            <c:numRef>
              <c:f>Sheet1!$G$2</c:f>
              <c:numCache>
                <c:formatCode>General</c:formatCode>
                <c:ptCount val="1"/>
                <c:pt idx="0">
                  <c:v>1</c:v>
                </c:pt>
              </c:numCache>
            </c:numRef>
          </c:val>
          <c:extLst>
            <c:ext xmlns:c16="http://schemas.microsoft.com/office/drawing/2014/chart" uri="{C3380CC4-5D6E-409C-BE32-E72D297353CC}">
              <c16:uniqueId val="{00000002-1A0F-4E13-BF54-0A23717BB1C3}"/>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7D66-4F44-96E2-D2C6E03FDD57}"/>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7D66-4F44-96E2-D2C6E03FDD57}"/>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7D66-4F44-96E2-D2C6E03FDD57}"/>
              </c:ext>
            </c:extLst>
          </c:dPt>
          <c:cat>
            <c:strRef>
              <c:f>Sheet1!$A$2:$A$3</c:f>
              <c:strCache>
                <c:ptCount val="2"/>
                <c:pt idx="0">
                  <c:v>Engaged</c:v>
                </c:pt>
                <c:pt idx="1">
                  <c:v>Did not engage</c:v>
                </c:pt>
              </c:strCache>
            </c:strRef>
          </c:cat>
          <c:val>
            <c:numRef>
              <c:f>Sheet1!$B$2:$B$3</c:f>
              <c:numCache>
                <c:formatCode>0%</c:formatCode>
                <c:ptCount val="2"/>
                <c:pt idx="0">
                  <c:v>0.28000000000000003</c:v>
                </c:pt>
                <c:pt idx="1">
                  <c:v>0.72</c:v>
                </c:pt>
              </c:numCache>
            </c:numRef>
          </c:val>
          <c:extLst>
            <c:ext xmlns:c16="http://schemas.microsoft.com/office/drawing/2014/chart" uri="{C3380CC4-5D6E-409C-BE32-E72D297353CC}">
              <c16:uniqueId val="{00000006-7D66-4F44-96E2-D2C6E03FDD57}"/>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6824-44C7-8CFF-8FD8B3E60BED}"/>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6824-44C7-8CFF-8FD8B3E60BED}"/>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6824-44C7-8CFF-8FD8B3E60BED}"/>
              </c:ext>
            </c:extLst>
          </c:dPt>
          <c:cat>
            <c:strRef>
              <c:f>Sheet1!$A$2:$A$3</c:f>
              <c:strCache>
                <c:ptCount val="2"/>
                <c:pt idx="0">
                  <c:v>Engaged</c:v>
                </c:pt>
                <c:pt idx="1">
                  <c:v>Did not engage</c:v>
                </c:pt>
              </c:strCache>
            </c:strRef>
          </c:cat>
          <c:val>
            <c:numRef>
              <c:f>Sheet1!$B$2:$B$3</c:f>
              <c:numCache>
                <c:formatCode>0%</c:formatCode>
                <c:ptCount val="2"/>
                <c:pt idx="0">
                  <c:v>0.22</c:v>
                </c:pt>
                <c:pt idx="1">
                  <c:v>0.78</c:v>
                </c:pt>
              </c:numCache>
            </c:numRef>
          </c:val>
          <c:extLst>
            <c:ext xmlns:c16="http://schemas.microsoft.com/office/drawing/2014/chart" uri="{C3380CC4-5D6E-409C-BE32-E72D297353CC}">
              <c16:uniqueId val="{00000006-6824-44C7-8CFF-8FD8B3E60BED}"/>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75618303438484E-2"/>
          <c:y val="4.6229788787513604E-2"/>
          <c:w val="0.95207016213115214"/>
          <c:h val="0.76675149851570434"/>
        </c:manualLayout>
      </c:layout>
      <c:barChart>
        <c:barDir val="col"/>
        <c:grouping val="clustered"/>
        <c:varyColors val="0"/>
        <c:ser>
          <c:idx val="0"/>
          <c:order val="0"/>
          <c:tx>
            <c:strRef>
              <c:f>Sheet1!$B$1</c:f>
              <c:strCache>
                <c:ptCount val="1"/>
                <c:pt idx="0">
                  <c:v>Pacific peoples - 2017</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Follow or interact with an artist or arts organisation</c:v>
                </c:pt>
                <c:pt idx="1">
                  <c:v>Research or review the arts or artists</c:v>
                </c:pt>
                <c:pt idx="2">
                  <c:v>Share art others had created</c:v>
                </c:pt>
                <c:pt idx="3">
                  <c:v>Discuss the arts with other people</c:v>
                </c:pt>
                <c:pt idx="4">
                  <c:v>Collaborate with others to create digital art</c:v>
                </c:pt>
                <c:pt idx="5">
                  <c:v>Create art using digital technology</c:v>
                </c:pt>
                <c:pt idx="6">
                  <c:v>Actively engage with an online arts community</c:v>
                </c:pt>
                <c:pt idx="7">
                  <c:v>Share art I had created</c:v>
                </c:pt>
                <c:pt idx="8">
                  <c:v>Sell an artwork online</c:v>
                </c:pt>
                <c:pt idx="9">
                  <c:v>Create art via augmented reality</c:v>
                </c:pt>
              </c:strCache>
            </c:strRef>
          </c:cat>
          <c:val>
            <c:numRef>
              <c:f>Sheet1!$B$2:$B$11</c:f>
              <c:numCache>
                <c:formatCode>General</c:formatCode>
                <c:ptCount val="10"/>
                <c:pt idx="0">
                  <c:v>22</c:v>
                </c:pt>
                <c:pt idx="1">
                  <c:v>19</c:v>
                </c:pt>
                <c:pt idx="2">
                  <c:v>15</c:v>
                </c:pt>
                <c:pt idx="3">
                  <c:v>14</c:v>
                </c:pt>
                <c:pt idx="4">
                  <c:v>9</c:v>
                </c:pt>
                <c:pt idx="5">
                  <c:v>19</c:v>
                </c:pt>
                <c:pt idx="6">
                  <c:v>5</c:v>
                </c:pt>
                <c:pt idx="7">
                  <c:v>7</c:v>
                </c:pt>
                <c:pt idx="8">
                  <c:v>5</c:v>
                </c:pt>
                <c:pt idx="9">
                  <c:v>0</c:v>
                </c:pt>
              </c:numCache>
            </c:numRef>
          </c:val>
          <c:extLst>
            <c:ext xmlns:c16="http://schemas.microsoft.com/office/drawing/2014/chart" uri="{C3380CC4-5D6E-409C-BE32-E72D297353CC}">
              <c16:uniqueId val="{00000001-4A04-4768-973E-B9237661D097}"/>
            </c:ext>
          </c:extLst>
        </c:ser>
        <c:ser>
          <c:idx val="1"/>
          <c:order val="1"/>
          <c:tx>
            <c:strRef>
              <c:f>Sheet1!$C$1</c:f>
              <c:strCache>
                <c:ptCount val="1"/>
                <c:pt idx="0">
                  <c:v>Pacific peoples - 2020</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Follow or interact with an artist or arts organisation</c:v>
                </c:pt>
                <c:pt idx="1">
                  <c:v>Research or review the arts or artists</c:v>
                </c:pt>
                <c:pt idx="2">
                  <c:v>Share art others had created</c:v>
                </c:pt>
                <c:pt idx="3">
                  <c:v>Discuss the arts with other people</c:v>
                </c:pt>
                <c:pt idx="4">
                  <c:v>Collaborate with others to create digital art</c:v>
                </c:pt>
                <c:pt idx="5">
                  <c:v>Create art using digital technology</c:v>
                </c:pt>
                <c:pt idx="6">
                  <c:v>Actively engage with an online arts community</c:v>
                </c:pt>
                <c:pt idx="7">
                  <c:v>Share art I had created</c:v>
                </c:pt>
                <c:pt idx="8">
                  <c:v>Sell an artwork online</c:v>
                </c:pt>
                <c:pt idx="9">
                  <c:v>Create art via augmented reality</c:v>
                </c:pt>
              </c:strCache>
            </c:strRef>
          </c:cat>
          <c:val>
            <c:numRef>
              <c:f>Sheet1!$C$2:$C$11</c:f>
              <c:numCache>
                <c:formatCode>General</c:formatCode>
                <c:ptCount val="10"/>
                <c:pt idx="0">
                  <c:v>22</c:v>
                </c:pt>
                <c:pt idx="1">
                  <c:v>22</c:v>
                </c:pt>
                <c:pt idx="2">
                  <c:v>17</c:v>
                </c:pt>
                <c:pt idx="3">
                  <c:v>13</c:v>
                </c:pt>
                <c:pt idx="4">
                  <c:v>10</c:v>
                </c:pt>
                <c:pt idx="5">
                  <c:v>8</c:v>
                </c:pt>
                <c:pt idx="6">
                  <c:v>8</c:v>
                </c:pt>
                <c:pt idx="7">
                  <c:v>8</c:v>
                </c:pt>
                <c:pt idx="8">
                  <c:v>3</c:v>
                </c:pt>
                <c:pt idx="9">
                  <c:v>1</c:v>
                </c:pt>
              </c:numCache>
            </c:numRef>
          </c:val>
          <c:extLst>
            <c:ext xmlns:c16="http://schemas.microsoft.com/office/drawing/2014/chart" uri="{C3380CC4-5D6E-409C-BE32-E72D297353CC}">
              <c16:uniqueId val="{00000000-4A04-4768-973E-B9237661D097}"/>
            </c:ext>
          </c:extLst>
        </c:ser>
        <c:dLbls>
          <c:showLegendKey val="0"/>
          <c:showVal val="0"/>
          <c:showCatName val="0"/>
          <c:showSerName val="0"/>
          <c:showPercent val="0"/>
          <c:showBubbleSize val="0"/>
        </c:dLbls>
        <c:gapWidth val="100"/>
        <c:overlap val="-14"/>
        <c:axId val="289963024"/>
        <c:axId val="289966384"/>
      </c:barChart>
      <c:catAx>
        <c:axId val="2899630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max val="100"/>
        </c:scaling>
        <c:delete val="1"/>
        <c:axPos val="l"/>
        <c:numFmt formatCode="General" sourceLinked="1"/>
        <c:majorTickMark val="out"/>
        <c:minorTickMark val="none"/>
        <c:tickLblPos val="nextTo"/>
        <c:crossAx val="2899630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More important</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Pacific peoples</c:v>
                </c:pt>
              </c:strCache>
            </c:strRef>
          </c:cat>
          <c:val>
            <c:numRef>
              <c:f>Sheet1!$B$2:$B$3</c:f>
              <c:numCache>
                <c:formatCode>General</c:formatCode>
                <c:ptCount val="2"/>
                <c:pt idx="0">
                  <c:v>26</c:v>
                </c:pt>
                <c:pt idx="1">
                  <c:v>31</c:v>
                </c:pt>
              </c:numCache>
            </c:numRef>
          </c:val>
          <c:extLst>
            <c:ext xmlns:c16="http://schemas.microsoft.com/office/drawing/2014/chart" uri="{C3380CC4-5D6E-409C-BE32-E72D297353CC}">
              <c16:uniqueId val="{00000000-7A57-4AD8-8DE2-7A100DF377D7}"/>
            </c:ext>
          </c:extLst>
        </c:ser>
        <c:ser>
          <c:idx val="1"/>
          <c:order val="1"/>
          <c:tx>
            <c:strRef>
              <c:f>Sheet1!$C$1</c:f>
              <c:strCache>
                <c:ptCount val="1"/>
                <c:pt idx="0">
                  <c:v>About the same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Pacific peoples</c:v>
                </c:pt>
              </c:strCache>
            </c:strRef>
          </c:cat>
          <c:val>
            <c:numRef>
              <c:f>Sheet1!$C$2:$C$3</c:f>
              <c:numCache>
                <c:formatCode>General</c:formatCode>
                <c:ptCount val="2"/>
                <c:pt idx="0">
                  <c:v>57</c:v>
                </c:pt>
                <c:pt idx="1">
                  <c:v>51</c:v>
                </c:pt>
              </c:numCache>
            </c:numRef>
          </c:val>
          <c:extLst>
            <c:ext xmlns:c16="http://schemas.microsoft.com/office/drawing/2014/chart" uri="{C3380CC4-5D6E-409C-BE32-E72D297353CC}">
              <c16:uniqueId val="{00000001-7A57-4AD8-8DE2-7A100DF377D7}"/>
            </c:ext>
          </c:extLst>
        </c:ser>
        <c:ser>
          <c:idx val="2"/>
          <c:order val="2"/>
          <c:tx>
            <c:strRef>
              <c:f>Sheet1!$D$1</c:f>
              <c:strCache>
                <c:ptCount val="1"/>
                <c:pt idx="0">
                  <c:v>Less important</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Pacific peoples</c:v>
                </c:pt>
              </c:strCache>
            </c:strRef>
          </c:cat>
          <c:val>
            <c:numRef>
              <c:f>Sheet1!$D$2:$D$3</c:f>
              <c:numCache>
                <c:formatCode>General</c:formatCode>
                <c:ptCount val="2"/>
                <c:pt idx="0">
                  <c:v>11</c:v>
                </c:pt>
                <c:pt idx="1">
                  <c:v>11</c:v>
                </c:pt>
              </c:numCache>
            </c:numRef>
          </c:val>
          <c:extLst>
            <c:ext xmlns:c16="http://schemas.microsoft.com/office/drawing/2014/chart" uri="{C3380CC4-5D6E-409C-BE32-E72D297353CC}">
              <c16:uniqueId val="{00000002-7A57-4AD8-8DE2-7A100DF377D7}"/>
            </c:ext>
          </c:extLst>
        </c:ser>
        <c:ser>
          <c:idx val="3"/>
          <c:order val="3"/>
          <c:tx>
            <c:strRef>
              <c:f>Sheet1!$E$1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Pacific peoples</c:v>
                </c:pt>
              </c:strCache>
            </c:strRef>
          </c:cat>
          <c:val>
            <c:numRef>
              <c:f>Sheet1!$E$2:$E$3</c:f>
              <c:numCache>
                <c:formatCode>General</c:formatCode>
                <c:ptCount val="2"/>
                <c:pt idx="0">
                  <c:v>6</c:v>
                </c:pt>
                <c:pt idx="1">
                  <c:v>6</c:v>
                </c:pt>
              </c:numCache>
            </c:numRef>
          </c:val>
          <c:extLst>
            <c:ext xmlns:c16="http://schemas.microsoft.com/office/drawing/2014/chart" uri="{C3380CC4-5D6E-409C-BE32-E72D297353CC}">
              <c16:uniqueId val="{00000003-7A57-4AD8-8DE2-7A100DF377D7}"/>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Important</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Pacific peoples</c:v>
                </c:pt>
              </c:strCache>
            </c:strRef>
          </c:cat>
          <c:val>
            <c:numRef>
              <c:f>Sheet1!$B$2:$B$3</c:f>
              <c:numCache>
                <c:formatCode>General</c:formatCode>
                <c:ptCount val="2"/>
                <c:pt idx="0">
                  <c:v>40</c:v>
                </c:pt>
                <c:pt idx="1">
                  <c:v>44</c:v>
                </c:pt>
              </c:numCache>
            </c:numRef>
          </c:val>
          <c:extLst>
            <c:ext xmlns:c16="http://schemas.microsoft.com/office/drawing/2014/chart" uri="{C3380CC4-5D6E-409C-BE32-E72D297353CC}">
              <c16:uniqueId val="{00000000-7A57-4AD8-8DE2-7A100DF377D7}"/>
            </c:ext>
          </c:extLst>
        </c:ser>
        <c:ser>
          <c:idx val="1"/>
          <c:order val="1"/>
          <c:tx>
            <c:strRef>
              <c:f>Sheet1!$C$1</c:f>
              <c:strCache>
                <c:ptCount val="1"/>
                <c:pt idx="0">
                  <c:v>Neutral</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Pacific peoples</c:v>
                </c:pt>
              </c:strCache>
            </c:strRef>
          </c:cat>
          <c:val>
            <c:numRef>
              <c:f>Sheet1!$C$2:$C$3</c:f>
              <c:numCache>
                <c:formatCode>General</c:formatCode>
                <c:ptCount val="2"/>
                <c:pt idx="0">
                  <c:v>33</c:v>
                </c:pt>
                <c:pt idx="1">
                  <c:v>33</c:v>
                </c:pt>
              </c:numCache>
            </c:numRef>
          </c:val>
          <c:extLst>
            <c:ext xmlns:c16="http://schemas.microsoft.com/office/drawing/2014/chart" uri="{C3380CC4-5D6E-409C-BE32-E72D297353CC}">
              <c16:uniqueId val="{00000001-7A57-4AD8-8DE2-7A100DF377D7}"/>
            </c:ext>
          </c:extLst>
        </c:ser>
        <c:ser>
          <c:idx val="2"/>
          <c:order val="2"/>
          <c:tx>
            <c:strRef>
              <c:f>Sheet1!$D$1</c:f>
              <c:strCache>
                <c:ptCount val="1"/>
                <c:pt idx="0">
                  <c:v>Unimportant</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Pacific peoples</c:v>
                </c:pt>
              </c:strCache>
            </c:strRef>
          </c:cat>
          <c:val>
            <c:numRef>
              <c:f>Sheet1!$D$2:$D$3</c:f>
              <c:numCache>
                <c:formatCode>General</c:formatCode>
                <c:ptCount val="2"/>
                <c:pt idx="0">
                  <c:v>24</c:v>
                </c:pt>
                <c:pt idx="1">
                  <c:v>17</c:v>
                </c:pt>
              </c:numCache>
            </c:numRef>
          </c:val>
          <c:extLst>
            <c:ext xmlns:c16="http://schemas.microsoft.com/office/drawing/2014/chart" uri="{C3380CC4-5D6E-409C-BE32-E72D297353CC}">
              <c16:uniqueId val="{00000002-7A57-4AD8-8DE2-7A100DF377D7}"/>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layout>
        <c:manualLayout>
          <c:xMode val="edge"/>
          <c:yMode val="edge"/>
          <c:x val="0.16227081163357474"/>
          <c:y val="0.84583736192479742"/>
          <c:w val="0.81985948369971651"/>
          <c:h val="0.1140565516871135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281275925858444"/>
          <c:y val="3.1082559365302159E-2"/>
          <c:w val="0.51865513215157633"/>
          <c:h val="0.94080064186384083"/>
        </c:manualLayout>
      </c:layout>
      <c:barChart>
        <c:barDir val="bar"/>
        <c:grouping val="clustered"/>
        <c:varyColors val="0"/>
        <c:ser>
          <c:idx val="0"/>
          <c:order val="0"/>
          <c:tx>
            <c:strRef>
              <c:f>Sheet1!$B$1</c:f>
              <c:strCache>
                <c:ptCount val="1"/>
                <c:pt idx="0">
                  <c:v>Column1</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7"/>
                <c:pt idx="0">
                  <c:v>Is an important part of life</c:v>
                </c:pt>
                <c:pt idx="1">
                  <c:v>Allows people to express themselves</c:v>
                </c:pt>
                <c:pt idx="2">
                  <c:v>Is enjoyable</c:v>
                </c:pt>
                <c:pt idx="3">
                  <c:v>Cultural recognition and representation</c:v>
                </c:pt>
                <c:pt idx="4">
                  <c:v>Relaxing</c:v>
                </c:pt>
                <c:pt idx="5">
                  <c:v>Gives a sense of fulfillment</c:v>
                </c:pt>
                <c:pt idx="6">
                  <c:v>Good for mental health and wellbeing</c:v>
                </c:pt>
              </c:strCache>
            </c:strRef>
          </c:cat>
          <c:val>
            <c:numRef>
              <c:f>Sheet1!$B$2:$B$12</c:f>
              <c:numCache>
                <c:formatCode>General</c:formatCode>
                <c:ptCount val="11"/>
                <c:pt idx="0">
                  <c:v>10</c:v>
                </c:pt>
                <c:pt idx="1">
                  <c:v>10</c:v>
                </c:pt>
                <c:pt idx="2">
                  <c:v>10</c:v>
                </c:pt>
                <c:pt idx="3">
                  <c:v>10</c:v>
                </c:pt>
                <c:pt idx="4">
                  <c:v>7</c:v>
                </c:pt>
                <c:pt idx="5">
                  <c:v>7</c:v>
                </c:pt>
                <c:pt idx="6">
                  <c:v>6</c:v>
                </c:pt>
              </c:numCache>
            </c:numRef>
          </c:val>
          <c:extLst>
            <c:ext xmlns:c16="http://schemas.microsoft.com/office/drawing/2014/chart" uri="{C3380CC4-5D6E-409C-BE32-E72D297353CC}">
              <c16:uniqueId val="{00000000-F116-4E6C-88EA-A92CB5E09091}"/>
            </c:ext>
          </c:extLst>
        </c:ser>
        <c:dLbls>
          <c:showLegendKey val="0"/>
          <c:showVal val="0"/>
          <c:showCatName val="0"/>
          <c:showSerName val="0"/>
          <c:showPercent val="0"/>
          <c:showBubbleSize val="0"/>
        </c:dLbls>
        <c:gapWidth val="100"/>
        <c:axId val="289963024"/>
        <c:axId val="289966384"/>
      </c:barChart>
      <c:catAx>
        <c:axId val="28996302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max val="100"/>
        </c:scaling>
        <c:delete val="1"/>
        <c:axPos val="t"/>
        <c:numFmt formatCode="General" sourceLinked="1"/>
        <c:majorTickMark val="out"/>
        <c:minorTickMark val="none"/>
        <c:tickLblPos val="nextTo"/>
        <c:crossAx val="28996302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42191757453329"/>
          <c:y val="4.6229788787513604E-2"/>
          <c:w val="0.51357808242546665"/>
          <c:h val="0.95377012484039236"/>
        </c:manualLayout>
      </c:layout>
      <c:barChart>
        <c:barDir val="bar"/>
        <c:grouping val="clustered"/>
        <c:varyColors val="0"/>
        <c:ser>
          <c:idx val="0"/>
          <c:order val="1"/>
          <c:tx>
            <c:strRef>
              <c:f>Sheet1!$B$1</c:f>
              <c:strCache>
                <c:ptCount val="1"/>
                <c:pt idx="0">
                  <c:v> Wellington 2017</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Helps us understand other cultures and define our own</c:v>
                </c:pt>
                <c:pt idx="1">
                  <c:v>Allows people to express themselves</c:v>
                </c:pt>
                <c:pt idx="2">
                  <c:v>Brings people together</c:v>
                </c:pt>
                <c:pt idx="3">
                  <c:v>Helps us understand another perspective</c:v>
                </c:pt>
                <c:pt idx="4">
                  <c:v>Encourages acceptance of others differences</c:v>
                </c:pt>
                <c:pt idx="5">
                  <c:v>Gives a sense of fulfillment</c:v>
                </c:pt>
                <c:pt idx="6">
                  <c:v>Is thought provoking</c:v>
                </c:pt>
                <c:pt idx="7">
                  <c:v>Gives a sense of belonging</c:v>
                </c:pt>
              </c:strCache>
            </c:strRef>
          </c:cat>
          <c:val>
            <c:numRef>
              <c:f>Sheet1!$B$2:$B$9</c:f>
              <c:numCache>
                <c:formatCode>General</c:formatCode>
                <c:ptCount val="8"/>
                <c:pt idx="0">
                  <c:v>19</c:v>
                </c:pt>
                <c:pt idx="1">
                  <c:v>18</c:v>
                </c:pt>
                <c:pt idx="2">
                  <c:v>14</c:v>
                </c:pt>
                <c:pt idx="3">
                  <c:v>11</c:v>
                </c:pt>
                <c:pt idx="4">
                  <c:v>10</c:v>
                </c:pt>
                <c:pt idx="5">
                  <c:v>9</c:v>
                </c:pt>
                <c:pt idx="6">
                  <c:v>8</c:v>
                </c:pt>
                <c:pt idx="7">
                  <c:v>6</c:v>
                </c:pt>
              </c:numCache>
            </c:numRef>
          </c:val>
          <c:extLst>
            <c:ext xmlns:c16="http://schemas.microsoft.com/office/drawing/2014/chart" uri="{C3380CC4-5D6E-409C-BE32-E72D297353CC}">
              <c16:uniqueId val="{00000002-5B9A-4169-B52B-36868C5A7FF0}"/>
            </c:ext>
          </c:extLst>
        </c:ser>
        <c:dLbls>
          <c:showLegendKey val="0"/>
          <c:showVal val="0"/>
          <c:showCatName val="0"/>
          <c:showSerName val="0"/>
          <c:showPercent val="0"/>
          <c:showBubbleSize val="0"/>
        </c:dLbls>
        <c:gapWidth val="100"/>
        <c:axId val="289963024"/>
        <c:axId val="289966384"/>
        <c:extLst>
          <c:ext xmlns:c15="http://schemas.microsoft.com/office/drawing/2012/chart" uri="{02D57815-91ED-43cb-92C2-25804820EDAC}">
            <c15:filteredBarSeries>
              <c15:ser>
                <c:idx val="1"/>
                <c:order val="0"/>
                <c:tx>
                  <c:strRef>
                    <c:extLst>
                      <c:ext uri="{02D57815-91ED-43cb-92C2-25804820EDAC}">
                        <c15:formulaRef>
                          <c15:sqref>Sheet1!$A$1</c15:sqref>
                        </c15:formulaRef>
                      </c:ext>
                    </c:extLst>
                    <c:strCache>
                      <c:ptCount val="1"/>
                      <c:pt idx="0">
                        <c:v> </c:v>
                      </c:pt>
                    </c:strCache>
                  </c:strRef>
                </c:tx>
                <c:spPr>
                  <a:solidFill>
                    <a:schemeClr val="accent2"/>
                  </a:solidFill>
                  <a:ln>
                    <a:noFill/>
                  </a:ln>
                  <a:effectLst/>
                </c:spPr>
                <c:invertIfNegative val="0"/>
                <c:cat>
                  <c:strRef>
                    <c:extLst>
                      <c:ext uri="{02D57815-91ED-43cb-92C2-25804820EDAC}">
                        <c15:formulaRef>
                          <c15:sqref>Sheet1!$A$2:$A$9</c15:sqref>
                        </c15:formulaRef>
                      </c:ext>
                    </c:extLst>
                    <c:strCache>
                      <c:ptCount val="8"/>
                      <c:pt idx="0">
                        <c:v>Helps us understand other cultures and define our own</c:v>
                      </c:pt>
                      <c:pt idx="1">
                        <c:v>Allows people to express themselves</c:v>
                      </c:pt>
                      <c:pt idx="2">
                        <c:v>Brings people together</c:v>
                      </c:pt>
                      <c:pt idx="3">
                        <c:v>Helps us understand another perspective</c:v>
                      </c:pt>
                      <c:pt idx="4">
                        <c:v>Encourages acceptance of others differences</c:v>
                      </c:pt>
                      <c:pt idx="5">
                        <c:v>Gives a sense of fulfillment</c:v>
                      </c:pt>
                      <c:pt idx="6">
                        <c:v>Is thought provoking</c:v>
                      </c:pt>
                      <c:pt idx="7">
                        <c:v>Gives a sense of belonging</c:v>
                      </c:pt>
                    </c:strCache>
                  </c:strRef>
                </c:cat>
                <c:val>
                  <c:numRef>
                    <c:extLst>
                      <c:ext uri="{02D57815-91ED-43cb-92C2-25804820EDAC}">
                        <c15:formulaRef>
                          <c15:sqref>Sheet1!$A$2:$A$9</c15:sqref>
                        </c15:formulaRef>
                      </c:ext>
                    </c:extLst>
                    <c:numCache>
                      <c:formatCode>@</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0-5B9A-4169-B52B-36868C5A7FF0}"/>
                  </c:ext>
                </c:extLst>
              </c15:ser>
            </c15:filteredBarSeries>
          </c:ext>
        </c:extLst>
      </c:barChart>
      <c:catAx>
        <c:axId val="28996302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max val="100"/>
        </c:scaling>
        <c:delete val="1"/>
        <c:axPos val="t"/>
        <c:numFmt formatCode="General" sourceLinked="1"/>
        <c:majorTickMark val="out"/>
        <c:minorTickMark val="none"/>
        <c:tickLblPos val="nextTo"/>
        <c:crossAx val="28996302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545785646979962"/>
          <c:y val="6.3285570213140359E-3"/>
          <c:w val="0.68454214353020026"/>
          <c:h val="0.68501559479793084"/>
        </c:manualLayout>
      </c:layout>
      <c:barChart>
        <c:barDir val="bar"/>
        <c:grouping val="clustered"/>
        <c:varyColors val="0"/>
        <c:ser>
          <c:idx val="0"/>
          <c:order val="0"/>
          <c:tx>
            <c:strRef>
              <c:f>Sheet1!$B$1</c:f>
              <c:strCache>
                <c:ptCount val="1"/>
                <c:pt idx="0">
                  <c:v>Wellington City - 2017</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The arts help improve New Zealand society</c:v>
                </c:pt>
                <c:pt idx="1">
                  <c:v>Arts and cultur have supported my wellbeing since the COVID 19 criis</c:v>
                </c:pt>
              </c:strCache>
            </c:strRef>
          </c:cat>
          <c:val>
            <c:numRef>
              <c:f>Sheet1!$B$2:$B$3</c:f>
              <c:numCache>
                <c:formatCode>General</c:formatCode>
                <c:ptCount val="2"/>
                <c:pt idx="0">
                  <c:v>61</c:v>
                </c:pt>
                <c:pt idx="1">
                  <c:v>35</c:v>
                </c:pt>
              </c:numCache>
            </c:numRef>
          </c:val>
          <c:extLst>
            <c:ext xmlns:c16="http://schemas.microsoft.com/office/drawing/2014/chart" uri="{C3380CC4-5D6E-409C-BE32-E72D297353CC}">
              <c16:uniqueId val="{00000000-4B8F-456F-8D0F-2CD82818B067}"/>
            </c:ext>
          </c:extLst>
        </c:ser>
        <c:ser>
          <c:idx val="1"/>
          <c:order val="1"/>
          <c:tx>
            <c:strRef>
              <c:f>Sheet1!$C$1</c:f>
              <c:strCache>
                <c:ptCount val="1"/>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The arts help improve New Zealand society</c:v>
                </c:pt>
                <c:pt idx="1">
                  <c:v>Arts and cultur have supported my wellbeing since the COVID 19 criis</c:v>
                </c:pt>
              </c:strCache>
            </c:strRef>
          </c:cat>
          <c:val>
            <c:numRef>
              <c:f>Sheet1!$C$2:$C$3</c:f>
              <c:numCache>
                <c:formatCode>General</c:formatCode>
                <c:ptCount val="2"/>
              </c:numCache>
            </c:numRef>
          </c:val>
          <c:extLst>
            <c:ext xmlns:c16="http://schemas.microsoft.com/office/drawing/2014/chart" uri="{C3380CC4-5D6E-409C-BE32-E72D297353CC}">
              <c16:uniqueId val="{00000001-4B8F-456F-8D0F-2CD82818B067}"/>
            </c:ext>
          </c:extLst>
        </c:ser>
        <c:dLbls>
          <c:showLegendKey val="0"/>
          <c:showVal val="0"/>
          <c:showCatName val="0"/>
          <c:showSerName val="0"/>
          <c:showPercent val="0"/>
          <c:showBubbleSize val="0"/>
        </c:dLbls>
        <c:gapWidth val="39"/>
        <c:axId val="826857568"/>
        <c:axId val="826860520"/>
      </c:barChart>
      <c:catAx>
        <c:axId val="826857568"/>
        <c:scaling>
          <c:orientation val="minMax"/>
        </c:scaling>
        <c:delete val="1"/>
        <c:axPos val="l"/>
        <c:numFmt formatCode="General" sourceLinked="1"/>
        <c:majorTickMark val="none"/>
        <c:minorTickMark val="none"/>
        <c:tickLblPos val="nextTo"/>
        <c:crossAx val="826860520"/>
        <c:crosses val="autoZero"/>
        <c:auto val="1"/>
        <c:lblAlgn val="ctr"/>
        <c:lblOffset val="100"/>
        <c:noMultiLvlLbl val="0"/>
      </c:catAx>
      <c:valAx>
        <c:axId val="826860520"/>
        <c:scaling>
          <c:orientation val="minMax"/>
          <c:max val="100"/>
        </c:scaling>
        <c:delete val="1"/>
        <c:axPos val="b"/>
        <c:numFmt formatCode="General" sourceLinked="1"/>
        <c:majorTickMark val="none"/>
        <c:minorTickMark val="none"/>
        <c:tickLblPos val="nextTo"/>
        <c:crossAx val="826857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258733257344495"/>
          <c:y val="0.12877217477040484"/>
          <c:w val="0.66984492163105236"/>
          <c:h val="0.74636792266043406"/>
        </c:manualLayout>
      </c:layout>
      <c:barChart>
        <c:barDir val="bar"/>
        <c:grouping val="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New Zealand</c:v>
                </c:pt>
                <c:pt idx="1">
                  <c:v>Pacific peoples</c:v>
                </c:pt>
                <c:pt idx="3">
                  <c:v>New Zealand</c:v>
                </c:pt>
                <c:pt idx="4">
                  <c:v>Pacific peoples</c:v>
                </c:pt>
                <c:pt idx="6">
                  <c:v>New Zealand</c:v>
                </c:pt>
                <c:pt idx="7">
                  <c:v>Pacific peoples</c:v>
                </c:pt>
              </c:strCache>
            </c:strRef>
          </c:cat>
          <c:val>
            <c:numRef>
              <c:f>Sheet1!$B$2:$B$9</c:f>
              <c:numCache>
                <c:formatCode>General</c:formatCode>
                <c:ptCount val="8"/>
                <c:pt idx="0">
                  <c:v>4</c:v>
                </c:pt>
                <c:pt idx="1">
                  <c:v>3</c:v>
                </c:pt>
                <c:pt idx="3">
                  <c:v>8</c:v>
                </c:pt>
                <c:pt idx="4">
                  <c:v>11</c:v>
                </c:pt>
                <c:pt idx="6">
                  <c:v>10</c:v>
                </c:pt>
                <c:pt idx="7">
                  <c:v>14</c:v>
                </c:pt>
              </c:numCache>
            </c:numRef>
          </c:val>
          <c:extLst>
            <c:ext xmlns:c16="http://schemas.microsoft.com/office/drawing/2014/chart" uri="{C3380CC4-5D6E-409C-BE32-E72D297353CC}">
              <c16:uniqueId val="{00000000-60B1-431E-BB94-781076812C88}"/>
            </c:ext>
          </c:extLst>
        </c:ser>
        <c:ser>
          <c:idx val="1"/>
          <c:order val="1"/>
          <c:tx>
            <c:strRef>
              <c:f>Sheet1!$C$1</c:f>
              <c:strCache>
                <c:ptCount val="1"/>
                <c:pt idx="0">
                  <c:v>Slightly agree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New Zealand</c:v>
                </c:pt>
                <c:pt idx="1">
                  <c:v>Pacific peoples</c:v>
                </c:pt>
                <c:pt idx="3">
                  <c:v>New Zealand</c:v>
                </c:pt>
                <c:pt idx="4">
                  <c:v>Pacific peoples</c:v>
                </c:pt>
                <c:pt idx="6">
                  <c:v>New Zealand</c:v>
                </c:pt>
                <c:pt idx="7">
                  <c:v>Pacific peoples</c:v>
                </c:pt>
              </c:strCache>
            </c:strRef>
          </c:cat>
          <c:val>
            <c:numRef>
              <c:f>Sheet1!$C$2:$C$9</c:f>
              <c:numCache>
                <c:formatCode>General</c:formatCode>
                <c:ptCount val="8"/>
                <c:pt idx="0">
                  <c:v>9</c:v>
                </c:pt>
                <c:pt idx="1">
                  <c:v>12</c:v>
                </c:pt>
                <c:pt idx="3">
                  <c:v>20</c:v>
                </c:pt>
                <c:pt idx="4">
                  <c:v>21</c:v>
                </c:pt>
                <c:pt idx="6">
                  <c:v>21</c:v>
                </c:pt>
                <c:pt idx="7">
                  <c:v>21</c:v>
                </c:pt>
              </c:numCache>
            </c:numRef>
          </c:val>
          <c:extLst>
            <c:ext xmlns:c16="http://schemas.microsoft.com/office/drawing/2014/chart" uri="{C3380CC4-5D6E-409C-BE32-E72D297353CC}">
              <c16:uniqueId val="{00000001-60B1-431E-BB94-781076812C88}"/>
            </c:ext>
          </c:extLst>
        </c:ser>
        <c:ser>
          <c:idx val="2"/>
          <c:order val="2"/>
          <c:tx>
            <c:strRef>
              <c:f>Sheet1!$D$1</c:f>
              <c:strCache>
                <c:ptCount val="1"/>
                <c:pt idx="0">
                  <c:v>Column1</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New Zealand</c:v>
                </c:pt>
                <c:pt idx="1">
                  <c:v>Pacific peoples</c:v>
                </c:pt>
                <c:pt idx="3">
                  <c:v>New Zealand</c:v>
                </c:pt>
                <c:pt idx="4">
                  <c:v>Pacific peoples</c:v>
                </c:pt>
                <c:pt idx="6">
                  <c:v>New Zealand</c:v>
                </c:pt>
                <c:pt idx="7">
                  <c:v>Pacific peoples</c:v>
                </c:pt>
              </c:strCache>
            </c:strRef>
          </c:cat>
          <c:val>
            <c:numRef>
              <c:f>Sheet1!$D$2:$D$9</c:f>
              <c:numCache>
                <c:formatCode>General</c:formatCode>
                <c:ptCount val="8"/>
                <c:pt idx="0">
                  <c:v>13</c:v>
                </c:pt>
                <c:pt idx="1">
                  <c:v>15</c:v>
                </c:pt>
                <c:pt idx="3">
                  <c:v>28</c:v>
                </c:pt>
                <c:pt idx="4">
                  <c:v>32</c:v>
                </c:pt>
                <c:pt idx="6">
                  <c:v>31</c:v>
                </c:pt>
                <c:pt idx="7">
                  <c:v>35</c:v>
                </c:pt>
              </c:numCache>
            </c:numRef>
          </c:val>
          <c:extLst>
            <c:ext xmlns:c16="http://schemas.microsoft.com/office/drawing/2014/chart" uri="{C3380CC4-5D6E-409C-BE32-E72D297353CC}">
              <c16:uniqueId val="{00000000-94BF-4A5C-8BD2-1B8604CBB504}"/>
            </c:ext>
          </c:extLst>
        </c:ser>
        <c:dLbls>
          <c:showLegendKey val="0"/>
          <c:showVal val="0"/>
          <c:showCatName val="0"/>
          <c:showSerName val="0"/>
          <c:showPercent val="0"/>
          <c:showBubbleSize val="0"/>
        </c:dLbls>
        <c:gapWidth val="60"/>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max val="100"/>
        </c:scaling>
        <c:delete val="1"/>
        <c:axPos val="b"/>
        <c:numFmt formatCode="General" sourceLinked="1"/>
        <c:majorTickMark val="out"/>
        <c:minorTickMark val="none"/>
        <c:tickLblPos val="nextTo"/>
        <c:crossAx val="289963024"/>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56847511365571"/>
          <c:y val="0.15208123546381155"/>
          <c:w val="0.78964525440975453"/>
          <c:h val="0.6031548698332142"/>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New Zealand</c:v>
                </c:pt>
                <c:pt idx="1">
                  <c:v>Pacific peoples</c:v>
                </c:pt>
                <c:pt idx="3">
                  <c:v>New Zealand</c:v>
                </c:pt>
                <c:pt idx="4">
                  <c:v>Pacific peoples</c:v>
                </c:pt>
              </c:strCache>
            </c:strRef>
          </c:cat>
          <c:val>
            <c:numRef>
              <c:f>Sheet1!$B$2:$B$6</c:f>
              <c:numCache>
                <c:formatCode>General</c:formatCode>
                <c:ptCount val="5"/>
                <c:pt idx="0">
                  <c:v>18</c:v>
                </c:pt>
                <c:pt idx="1">
                  <c:v>22</c:v>
                </c:pt>
                <c:pt idx="3">
                  <c:v>17</c:v>
                </c:pt>
                <c:pt idx="4">
                  <c:v>25</c:v>
                </c:pt>
              </c:numCache>
            </c:numRef>
          </c:val>
          <c:extLst>
            <c:ext xmlns:c16="http://schemas.microsoft.com/office/drawing/2014/chart" uri="{C3380CC4-5D6E-409C-BE32-E72D297353CC}">
              <c16:uniqueId val="{00000000-60B1-431E-BB94-781076812C88}"/>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New Zealand</c:v>
                </c:pt>
                <c:pt idx="1">
                  <c:v>Pacific peoples</c:v>
                </c:pt>
                <c:pt idx="3">
                  <c:v>New Zealand</c:v>
                </c:pt>
                <c:pt idx="4">
                  <c:v>Pacific peoples</c:v>
                </c:pt>
              </c:strCache>
            </c:strRef>
          </c:cat>
          <c:val>
            <c:numRef>
              <c:f>Sheet1!$C$2:$C$6</c:f>
              <c:numCache>
                <c:formatCode>General</c:formatCode>
                <c:ptCount val="5"/>
                <c:pt idx="0">
                  <c:v>31</c:v>
                </c:pt>
                <c:pt idx="1">
                  <c:v>27</c:v>
                </c:pt>
                <c:pt idx="3">
                  <c:v>35</c:v>
                </c:pt>
                <c:pt idx="4">
                  <c:v>33</c:v>
                </c:pt>
              </c:numCache>
            </c:numRef>
          </c:val>
          <c:extLst>
            <c:ext xmlns:c16="http://schemas.microsoft.com/office/drawing/2014/chart" uri="{C3380CC4-5D6E-409C-BE32-E72D297353CC}">
              <c16:uniqueId val="{00000001-60B1-431E-BB94-781076812C88}"/>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New Zealand</c:v>
                </c:pt>
                <c:pt idx="1">
                  <c:v>Pacific peoples</c:v>
                </c:pt>
                <c:pt idx="3">
                  <c:v>New Zealand</c:v>
                </c:pt>
                <c:pt idx="4">
                  <c:v>Pacific peoples</c:v>
                </c:pt>
              </c:strCache>
            </c:strRef>
          </c:cat>
          <c:val>
            <c:numRef>
              <c:f>Sheet1!$D$2:$D$6</c:f>
              <c:numCache>
                <c:formatCode>General</c:formatCode>
                <c:ptCount val="5"/>
                <c:pt idx="0">
                  <c:v>29</c:v>
                </c:pt>
                <c:pt idx="1">
                  <c:v>30</c:v>
                </c:pt>
                <c:pt idx="3">
                  <c:v>30</c:v>
                </c:pt>
                <c:pt idx="4">
                  <c:v>27</c:v>
                </c:pt>
              </c:numCache>
            </c:numRef>
          </c:val>
          <c:extLst>
            <c:ext xmlns:c16="http://schemas.microsoft.com/office/drawing/2014/chart" uri="{C3380CC4-5D6E-409C-BE32-E72D297353CC}">
              <c16:uniqueId val="{00000004-903B-495B-9318-71020144AA53}"/>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New Zealand</c:v>
                </c:pt>
                <c:pt idx="1">
                  <c:v>Pacific peoples</c:v>
                </c:pt>
                <c:pt idx="3">
                  <c:v>New Zealand</c:v>
                </c:pt>
                <c:pt idx="4">
                  <c:v>Pacific peoples</c:v>
                </c:pt>
              </c:strCache>
            </c:strRef>
          </c:cat>
          <c:val>
            <c:numRef>
              <c:f>Sheet1!$E$2:$E$6</c:f>
              <c:numCache>
                <c:formatCode>General</c:formatCode>
                <c:ptCount val="5"/>
                <c:pt idx="0">
                  <c:v>9</c:v>
                </c:pt>
                <c:pt idx="1">
                  <c:v>7</c:v>
                </c:pt>
                <c:pt idx="3">
                  <c:v>8</c:v>
                </c:pt>
                <c:pt idx="4">
                  <c:v>6</c:v>
                </c:pt>
              </c:numCache>
            </c:numRef>
          </c:val>
          <c:extLst>
            <c:ext xmlns:c16="http://schemas.microsoft.com/office/drawing/2014/chart" uri="{C3380CC4-5D6E-409C-BE32-E72D297353CC}">
              <c16:uniqueId val="{00000005-903B-495B-9318-71020144AA53}"/>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New Zealand</c:v>
                </c:pt>
                <c:pt idx="1">
                  <c:v>Pacific peoples</c:v>
                </c:pt>
                <c:pt idx="3">
                  <c:v>New Zealand</c:v>
                </c:pt>
                <c:pt idx="4">
                  <c:v>Pacific peoples</c:v>
                </c:pt>
              </c:strCache>
            </c:strRef>
          </c:cat>
          <c:val>
            <c:numRef>
              <c:f>Sheet1!$F$2:$F$6</c:f>
              <c:numCache>
                <c:formatCode>General</c:formatCode>
                <c:ptCount val="5"/>
                <c:pt idx="0">
                  <c:v>9</c:v>
                </c:pt>
                <c:pt idx="1">
                  <c:v>6</c:v>
                </c:pt>
                <c:pt idx="3">
                  <c:v>6</c:v>
                </c:pt>
                <c:pt idx="4">
                  <c:v>3</c:v>
                </c:pt>
              </c:numCache>
            </c:numRef>
          </c:val>
          <c:extLst>
            <c:ext xmlns:c16="http://schemas.microsoft.com/office/drawing/2014/chart" uri="{C3380CC4-5D6E-409C-BE32-E72D297353CC}">
              <c16:uniqueId val="{00000006-903B-495B-9318-71020144AA53}"/>
            </c:ext>
          </c:extLst>
        </c:ser>
        <c:ser>
          <c:idx val="5"/>
          <c:order val="5"/>
          <c:tx>
            <c:strRef>
              <c:f>Sheet1!$G$1</c:f>
              <c:strCache>
                <c:ptCount val="1"/>
                <c:pt idx="0">
                  <c:v>Don't know</c:v>
                </c:pt>
              </c:strCache>
            </c:strRef>
          </c:tx>
          <c:spPr>
            <a:solidFill>
              <a:srgbClr val="41414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New Zealand</c:v>
                </c:pt>
                <c:pt idx="1">
                  <c:v>Pacific peoples</c:v>
                </c:pt>
                <c:pt idx="3">
                  <c:v>New Zealand</c:v>
                </c:pt>
                <c:pt idx="4">
                  <c:v>Pacific peoples</c:v>
                </c:pt>
              </c:strCache>
            </c:strRef>
          </c:cat>
          <c:val>
            <c:numRef>
              <c:f>Sheet1!$G$2:$G$6</c:f>
              <c:numCache>
                <c:formatCode>General</c:formatCode>
                <c:ptCount val="5"/>
                <c:pt idx="0">
                  <c:v>6</c:v>
                </c:pt>
                <c:pt idx="1">
                  <c:v>8</c:v>
                </c:pt>
                <c:pt idx="3">
                  <c:v>4</c:v>
                </c:pt>
                <c:pt idx="4">
                  <c:v>6</c:v>
                </c:pt>
              </c:numCache>
            </c:numRef>
          </c:val>
          <c:extLst>
            <c:ext xmlns:c16="http://schemas.microsoft.com/office/drawing/2014/chart" uri="{C3380CC4-5D6E-409C-BE32-E72D297353CC}">
              <c16:uniqueId val="{00000007-903B-495B-9318-71020144AA53}"/>
            </c:ext>
          </c:extLst>
        </c:ser>
        <c:dLbls>
          <c:showLegendKey val="0"/>
          <c:showVal val="0"/>
          <c:showCatName val="0"/>
          <c:showSerName val="0"/>
          <c:showPercent val="0"/>
          <c:showBubbleSize val="0"/>
        </c:dLbls>
        <c:gapWidth val="104"/>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ayout>
        <c:manualLayout>
          <c:xMode val="edge"/>
          <c:yMode val="edge"/>
          <c:x val="2.0244474432376497E-3"/>
          <c:y val="0.82349328830651236"/>
          <c:w val="0.9979755525567624"/>
          <c:h val="0.11707505193357097"/>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452625281795806E-2"/>
          <c:y val="6.3285570213140359E-3"/>
          <c:w val="0.90654737471820412"/>
          <c:h val="0.68501559479793084"/>
        </c:manualLayout>
      </c:layout>
      <c:barChart>
        <c:barDir val="col"/>
        <c:grouping val="clustered"/>
        <c:varyColors val="0"/>
        <c:ser>
          <c:idx val="0"/>
          <c:order val="0"/>
          <c:tx>
            <c:strRef>
              <c:f>Sheet1!$B$1</c:f>
              <c:strCache>
                <c:ptCount val="1"/>
                <c:pt idx="0">
                  <c:v>Wellington City - 2017</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2017</c:v>
                </c:pt>
                <c:pt idx="1">
                  <c:v>2020</c:v>
                </c:pt>
              </c:numCache>
            </c:numRef>
          </c:cat>
          <c:val>
            <c:numRef>
              <c:f>Sheet1!$B$2:$B$3</c:f>
              <c:numCache>
                <c:formatCode>General</c:formatCode>
                <c:ptCount val="2"/>
                <c:pt idx="0">
                  <c:v>50</c:v>
                </c:pt>
                <c:pt idx="1">
                  <c:v>60</c:v>
                </c:pt>
              </c:numCache>
            </c:numRef>
          </c:val>
          <c:extLst>
            <c:ext xmlns:c16="http://schemas.microsoft.com/office/drawing/2014/chart" uri="{C3380CC4-5D6E-409C-BE32-E72D297353CC}">
              <c16:uniqueId val="{00000000-0A21-4B7B-A4EC-DD091B7DC475}"/>
            </c:ext>
          </c:extLst>
        </c:ser>
        <c:dLbls>
          <c:showLegendKey val="0"/>
          <c:showVal val="0"/>
          <c:showCatName val="0"/>
          <c:showSerName val="0"/>
          <c:showPercent val="0"/>
          <c:showBubbleSize val="0"/>
        </c:dLbls>
        <c:gapWidth val="325"/>
        <c:axId val="826857568"/>
        <c:axId val="826860520"/>
      </c:barChart>
      <c:catAx>
        <c:axId val="82685756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6860520"/>
        <c:crosses val="autoZero"/>
        <c:auto val="1"/>
        <c:lblAlgn val="ctr"/>
        <c:lblOffset val="100"/>
        <c:noMultiLvlLbl val="0"/>
      </c:catAx>
      <c:valAx>
        <c:axId val="826860520"/>
        <c:scaling>
          <c:orientation val="minMax"/>
          <c:max val="100"/>
        </c:scaling>
        <c:delete val="1"/>
        <c:axPos val="l"/>
        <c:numFmt formatCode="General" sourceLinked="1"/>
        <c:majorTickMark val="none"/>
        <c:minorTickMark val="none"/>
        <c:tickLblPos val="nextTo"/>
        <c:crossAx val="826857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4">
  <a:schemeClr val="accent1"/>
</cs:colorStyle>
</file>

<file path=ppt/charts/colors11.xml><?xml version="1.0" encoding="utf-8"?>
<cs:colorStyle xmlns:cs="http://schemas.microsoft.com/office/drawing/2012/chartStyle" xmlns:a="http://schemas.openxmlformats.org/drawingml/2006/main" meth="withinLinear" id="14">
  <a:schemeClr val="accent1"/>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6.png"/></Relationships>
</file>

<file path=ppt/drawings/drawing1.xml><?xml version="1.0" encoding="utf-8"?>
<c:userShapes xmlns:c="http://schemas.openxmlformats.org/drawingml/2006/chart">
  <cdr:relSizeAnchor xmlns:cdr="http://schemas.openxmlformats.org/drawingml/2006/chartDrawing">
    <cdr:from>
      <cdr:x>0</cdr:x>
      <cdr:y>0.22078</cdr:y>
    </cdr:from>
    <cdr:to>
      <cdr:x>0.41324</cdr:x>
      <cdr:y>0.89732</cdr:y>
    </cdr:to>
    <cdr:pic>
      <cdr:nvPicPr>
        <cdr:cNvPr id="2" name="chart">
          <a:extLst xmlns:a="http://schemas.openxmlformats.org/drawingml/2006/main">
            <a:ext uri="{FF2B5EF4-FFF2-40B4-BE49-F238E27FC236}">
              <a16:creationId xmlns:a16="http://schemas.microsoft.com/office/drawing/2014/main" id="{D1CF85F7-72B8-4D3E-9B46-6AAF7D808EF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356136"/>
          <a:ext cx="1438781" cy="1091279"/>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6737" cy="341393"/>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5630284" y="0"/>
            <a:ext cx="4306737" cy="341393"/>
          </a:xfrm>
          <a:prstGeom prst="rect">
            <a:avLst/>
          </a:prstGeom>
        </p:spPr>
        <p:txBody>
          <a:bodyPr vert="horz" lIns="91440" tIns="45720" rIns="91440" bIns="45720" rtlCol="0"/>
          <a:lstStyle>
            <a:lvl1pPr algn="r">
              <a:defRPr sz="1200"/>
            </a:lvl1pPr>
          </a:lstStyle>
          <a:p>
            <a:fld id="{514FDA92-E364-4EB5-BF31-65F9824042D3}" type="datetimeFigureOut">
              <a:rPr lang="en-NZ" smtClean="0"/>
              <a:t>29/04/2024</a:t>
            </a:fld>
            <a:endParaRPr lang="en-NZ"/>
          </a:p>
        </p:txBody>
      </p:sp>
      <p:sp>
        <p:nvSpPr>
          <p:cNvPr id="4" name="Footer Placeholder 3"/>
          <p:cNvSpPr>
            <a:spLocks noGrp="1"/>
          </p:cNvSpPr>
          <p:nvPr>
            <p:ph type="ftr" sz="quarter" idx="2"/>
          </p:nvPr>
        </p:nvSpPr>
        <p:spPr>
          <a:xfrm>
            <a:off x="1" y="6465807"/>
            <a:ext cx="4306737" cy="341393"/>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5630284" y="6465807"/>
            <a:ext cx="4306737" cy="341393"/>
          </a:xfrm>
          <a:prstGeom prst="rect">
            <a:avLst/>
          </a:prstGeom>
        </p:spPr>
        <p:txBody>
          <a:bodyPr vert="horz" lIns="91440" tIns="45720" rIns="91440" bIns="45720" rtlCol="0" anchor="b"/>
          <a:lstStyle>
            <a:lvl1pPr algn="r">
              <a:defRPr sz="1200"/>
            </a:lvl1pPr>
          </a:lstStyle>
          <a:p>
            <a:fld id="{AA8AD901-DE12-4314-B45D-88BD432458D3}" type="slidenum">
              <a:rPr lang="en-NZ" smtClean="0"/>
              <a:t>‹#›</a:t>
            </a:fld>
            <a:endParaRPr lang="en-NZ"/>
          </a:p>
        </p:txBody>
      </p:sp>
    </p:spTree>
    <p:extLst>
      <p:ext uri="{BB962C8B-B14F-4D97-AF65-F5344CB8AC3E}">
        <p14:creationId xmlns:p14="http://schemas.microsoft.com/office/powerpoint/2010/main" val="2945555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7047" cy="341542"/>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5629992" y="0"/>
            <a:ext cx="4307047" cy="341542"/>
          </a:xfrm>
          <a:prstGeom prst="rect">
            <a:avLst/>
          </a:prstGeom>
        </p:spPr>
        <p:txBody>
          <a:bodyPr vert="horz" lIns="91440" tIns="45720" rIns="91440" bIns="45720" rtlCol="0"/>
          <a:lstStyle>
            <a:lvl1pPr algn="r">
              <a:defRPr sz="1200"/>
            </a:lvl1pPr>
          </a:lstStyle>
          <a:p>
            <a:fld id="{B4371773-6D04-44E0-AE5C-E80682BA198D}" type="datetimeFigureOut">
              <a:rPr lang="en-NZ" smtClean="0"/>
              <a:t>29/04/2024</a:t>
            </a:fld>
            <a:endParaRPr lang="en-NZ"/>
          </a:p>
        </p:txBody>
      </p:sp>
      <p:sp>
        <p:nvSpPr>
          <p:cNvPr id="4" name="Slide Image Placeholder 3"/>
          <p:cNvSpPr>
            <a:spLocks noGrp="1" noRot="1" noChangeAspect="1"/>
          </p:cNvSpPr>
          <p:nvPr>
            <p:ph type="sldImg" idx="2"/>
          </p:nvPr>
        </p:nvSpPr>
        <p:spPr>
          <a:xfrm>
            <a:off x="2927350" y="850900"/>
            <a:ext cx="4084638" cy="2297113"/>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993934" y="3275965"/>
            <a:ext cx="7951470" cy="268033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1" y="6465659"/>
            <a:ext cx="4307047" cy="341541"/>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5629992" y="6465659"/>
            <a:ext cx="4307047" cy="341541"/>
          </a:xfrm>
          <a:prstGeom prst="rect">
            <a:avLst/>
          </a:prstGeom>
        </p:spPr>
        <p:txBody>
          <a:bodyPr vert="horz" lIns="91440" tIns="45720" rIns="91440" bIns="45720" rtlCol="0" anchor="b"/>
          <a:lstStyle>
            <a:lvl1pPr algn="r">
              <a:defRPr sz="1200"/>
            </a:lvl1pPr>
          </a:lstStyle>
          <a:p>
            <a:fld id="{621AD369-4207-4D46-9159-FD978A14F65F}" type="slidenum">
              <a:rPr lang="en-NZ" smtClean="0"/>
              <a:t>‹#›</a:t>
            </a:fld>
            <a:endParaRPr lang="en-NZ"/>
          </a:p>
        </p:txBody>
      </p:sp>
    </p:spTree>
    <p:extLst>
      <p:ext uri="{BB962C8B-B14F-4D97-AF65-F5344CB8AC3E}">
        <p14:creationId xmlns:p14="http://schemas.microsoft.com/office/powerpoint/2010/main" val="1938236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1</a:t>
            </a:fld>
            <a:endParaRPr lang="en-NZ"/>
          </a:p>
        </p:txBody>
      </p:sp>
    </p:spTree>
    <p:extLst>
      <p:ext uri="{BB962C8B-B14F-4D97-AF65-F5344CB8AC3E}">
        <p14:creationId xmlns:p14="http://schemas.microsoft.com/office/powerpoint/2010/main" val="382590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27</a:t>
            </a:fld>
            <a:endParaRPr lang="en-NZ"/>
          </a:p>
        </p:txBody>
      </p:sp>
    </p:spTree>
    <p:extLst>
      <p:ext uri="{BB962C8B-B14F-4D97-AF65-F5344CB8AC3E}">
        <p14:creationId xmlns:p14="http://schemas.microsoft.com/office/powerpoint/2010/main" val="3188162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29</a:t>
            </a:fld>
            <a:endParaRPr lang="en-NZ"/>
          </a:p>
        </p:txBody>
      </p:sp>
    </p:spTree>
    <p:extLst>
      <p:ext uri="{BB962C8B-B14F-4D97-AF65-F5344CB8AC3E}">
        <p14:creationId xmlns:p14="http://schemas.microsoft.com/office/powerpoint/2010/main" val="441708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30</a:t>
            </a:fld>
            <a:endParaRPr lang="en-NZ"/>
          </a:p>
        </p:txBody>
      </p:sp>
    </p:spTree>
    <p:extLst>
      <p:ext uri="{BB962C8B-B14F-4D97-AF65-F5344CB8AC3E}">
        <p14:creationId xmlns:p14="http://schemas.microsoft.com/office/powerpoint/2010/main" val="4055338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21AD369-4207-4D46-9159-FD978A14F65F}" type="slidenum">
              <a:rPr lang="en-NZ" smtClean="0"/>
              <a:t>33</a:t>
            </a:fld>
            <a:endParaRPr lang="en-NZ"/>
          </a:p>
        </p:txBody>
      </p:sp>
    </p:spTree>
    <p:extLst>
      <p:ext uri="{BB962C8B-B14F-4D97-AF65-F5344CB8AC3E}">
        <p14:creationId xmlns:p14="http://schemas.microsoft.com/office/powerpoint/2010/main" val="1791684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21AD369-4207-4D46-9159-FD978A14F65F}" type="slidenum">
              <a:rPr lang="en-NZ" smtClean="0"/>
              <a:t>35</a:t>
            </a:fld>
            <a:endParaRPr lang="en-NZ"/>
          </a:p>
        </p:txBody>
      </p:sp>
    </p:spTree>
    <p:extLst>
      <p:ext uri="{BB962C8B-B14F-4D97-AF65-F5344CB8AC3E}">
        <p14:creationId xmlns:p14="http://schemas.microsoft.com/office/powerpoint/2010/main" val="1795684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36</a:t>
            </a:fld>
            <a:endParaRPr lang="en-NZ"/>
          </a:p>
        </p:txBody>
      </p:sp>
    </p:spTree>
    <p:extLst>
      <p:ext uri="{BB962C8B-B14F-4D97-AF65-F5344CB8AC3E}">
        <p14:creationId xmlns:p14="http://schemas.microsoft.com/office/powerpoint/2010/main" val="3442444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43</a:t>
            </a:fld>
            <a:endParaRPr lang="en-NZ"/>
          </a:p>
        </p:txBody>
      </p:sp>
    </p:spTree>
    <p:extLst>
      <p:ext uri="{BB962C8B-B14F-4D97-AF65-F5344CB8AC3E}">
        <p14:creationId xmlns:p14="http://schemas.microsoft.com/office/powerpoint/2010/main" val="966562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44</a:t>
            </a:fld>
            <a:endParaRPr lang="en-NZ"/>
          </a:p>
        </p:txBody>
      </p:sp>
    </p:spTree>
    <p:extLst>
      <p:ext uri="{BB962C8B-B14F-4D97-AF65-F5344CB8AC3E}">
        <p14:creationId xmlns:p14="http://schemas.microsoft.com/office/powerpoint/2010/main" val="928848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3</a:t>
            </a:fld>
            <a:endParaRPr lang="en-NZ" dirty="0"/>
          </a:p>
        </p:txBody>
      </p:sp>
    </p:spTree>
    <p:extLst>
      <p:ext uri="{BB962C8B-B14F-4D97-AF65-F5344CB8AC3E}">
        <p14:creationId xmlns:p14="http://schemas.microsoft.com/office/powerpoint/2010/main" val="1028549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4</a:t>
            </a:fld>
            <a:endParaRPr lang="en-NZ"/>
          </a:p>
        </p:txBody>
      </p:sp>
    </p:spTree>
    <p:extLst>
      <p:ext uri="{BB962C8B-B14F-4D97-AF65-F5344CB8AC3E}">
        <p14:creationId xmlns:p14="http://schemas.microsoft.com/office/powerpoint/2010/main" val="2744253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6</a:t>
            </a:fld>
            <a:endParaRPr lang="en-NZ" dirty="0"/>
          </a:p>
        </p:txBody>
      </p:sp>
    </p:spTree>
    <p:extLst>
      <p:ext uri="{BB962C8B-B14F-4D97-AF65-F5344CB8AC3E}">
        <p14:creationId xmlns:p14="http://schemas.microsoft.com/office/powerpoint/2010/main" val="1087934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8</a:t>
            </a:fld>
            <a:endParaRPr lang="en-NZ"/>
          </a:p>
        </p:txBody>
      </p:sp>
    </p:spTree>
    <p:extLst>
      <p:ext uri="{BB962C8B-B14F-4D97-AF65-F5344CB8AC3E}">
        <p14:creationId xmlns:p14="http://schemas.microsoft.com/office/powerpoint/2010/main" val="2890251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10</a:t>
            </a:fld>
            <a:endParaRPr lang="en-NZ"/>
          </a:p>
        </p:txBody>
      </p:sp>
    </p:spTree>
    <p:extLst>
      <p:ext uri="{BB962C8B-B14F-4D97-AF65-F5344CB8AC3E}">
        <p14:creationId xmlns:p14="http://schemas.microsoft.com/office/powerpoint/2010/main" val="3247213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15</a:t>
            </a:fld>
            <a:endParaRPr lang="en-NZ"/>
          </a:p>
        </p:txBody>
      </p:sp>
    </p:spTree>
    <p:extLst>
      <p:ext uri="{BB962C8B-B14F-4D97-AF65-F5344CB8AC3E}">
        <p14:creationId xmlns:p14="http://schemas.microsoft.com/office/powerpoint/2010/main" val="1276640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16</a:t>
            </a:fld>
            <a:endParaRPr lang="en-NZ"/>
          </a:p>
        </p:txBody>
      </p:sp>
    </p:spTree>
    <p:extLst>
      <p:ext uri="{BB962C8B-B14F-4D97-AF65-F5344CB8AC3E}">
        <p14:creationId xmlns:p14="http://schemas.microsoft.com/office/powerpoint/2010/main" val="3280266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22</a:t>
            </a:fld>
            <a:endParaRPr lang="en-NZ"/>
          </a:p>
        </p:txBody>
      </p:sp>
    </p:spTree>
    <p:extLst>
      <p:ext uri="{BB962C8B-B14F-4D97-AF65-F5344CB8AC3E}">
        <p14:creationId xmlns:p14="http://schemas.microsoft.com/office/powerpoint/2010/main" val="692726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colmarbrunton.co.nz/wp-content/uploads/2019/07/Colmar_Brunton_Terms__Conditions_2019.pdf" TargetMode="External"/><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1D59457-B56A-4B72-9B13-CC8B9093651A}"/>
              </a:ext>
            </a:extLst>
          </p:cNvPr>
          <p:cNvGrpSpPr/>
          <p:nvPr userDrawn="1"/>
        </p:nvGrpSpPr>
        <p:grpSpPr>
          <a:xfrm>
            <a:off x="495606" y="1101915"/>
            <a:ext cx="560251" cy="4107448"/>
            <a:chOff x="-729345" y="929386"/>
            <a:chExt cx="560251" cy="4107448"/>
          </a:xfrm>
        </p:grpSpPr>
        <p:sp>
          <p:nvSpPr>
            <p:cNvPr id="7" name="Rectangle 6">
              <a:extLst>
                <a:ext uri="{FF2B5EF4-FFF2-40B4-BE49-F238E27FC236}">
                  <a16:creationId xmlns:a16="http://schemas.microsoft.com/office/drawing/2014/main" id="{BC25FE1C-5AFB-4756-A557-B9116421977A}"/>
                </a:ext>
              </a:extLst>
            </p:cNvPr>
            <p:cNvSpPr/>
            <p:nvPr/>
          </p:nvSpPr>
          <p:spPr>
            <a:xfrm>
              <a:off x="-729345" y="3037732"/>
              <a:ext cx="560251" cy="593537"/>
            </a:xfrm>
            <a:prstGeom prst="rect">
              <a:avLst/>
            </a:prstGeom>
            <a:solidFill>
              <a:srgbClr val="B39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a:extLst>
                <a:ext uri="{FF2B5EF4-FFF2-40B4-BE49-F238E27FC236}">
                  <a16:creationId xmlns:a16="http://schemas.microsoft.com/office/drawing/2014/main" id="{ACB2A353-FBBB-4A41-814D-E4A5FF83E797}"/>
                </a:ext>
              </a:extLst>
            </p:cNvPr>
            <p:cNvSpPr/>
            <p:nvPr/>
          </p:nvSpPr>
          <p:spPr>
            <a:xfrm>
              <a:off x="-729345" y="3740514"/>
              <a:ext cx="560251" cy="593537"/>
            </a:xfrm>
            <a:prstGeom prst="rect">
              <a:avLst/>
            </a:prstGeom>
            <a:solidFill>
              <a:srgbClr val="F49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a:extLst>
                <a:ext uri="{FF2B5EF4-FFF2-40B4-BE49-F238E27FC236}">
                  <a16:creationId xmlns:a16="http://schemas.microsoft.com/office/drawing/2014/main" id="{26C78E09-0948-4402-BF37-5FD5D6B6AD9A}"/>
                </a:ext>
              </a:extLst>
            </p:cNvPr>
            <p:cNvSpPr/>
            <p:nvPr/>
          </p:nvSpPr>
          <p:spPr>
            <a:xfrm>
              <a:off x="-729345" y="4443297"/>
              <a:ext cx="560251" cy="593537"/>
            </a:xfrm>
            <a:prstGeom prst="rect">
              <a:avLst/>
            </a:prstGeom>
            <a:solidFill>
              <a:srgbClr val="414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a:extLst>
                <a:ext uri="{FF2B5EF4-FFF2-40B4-BE49-F238E27FC236}">
                  <a16:creationId xmlns:a16="http://schemas.microsoft.com/office/drawing/2014/main" id="{DEA6C3DD-F081-4804-A181-B19EE493FB04}"/>
                </a:ext>
              </a:extLst>
            </p:cNvPr>
            <p:cNvSpPr/>
            <p:nvPr/>
          </p:nvSpPr>
          <p:spPr>
            <a:xfrm>
              <a:off x="-729345" y="929386"/>
              <a:ext cx="560251" cy="593537"/>
            </a:xfrm>
            <a:prstGeom prst="rect">
              <a:avLst/>
            </a:prstGeom>
            <a:solidFill>
              <a:srgbClr val="FCE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F4AA77A3-C86D-4639-A945-65FD2460F98C}"/>
                </a:ext>
              </a:extLst>
            </p:cNvPr>
            <p:cNvSpPr/>
            <p:nvPr/>
          </p:nvSpPr>
          <p:spPr>
            <a:xfrm>
              <a:off x="-729345" y="2334950"/>
              <a:ext cx="560251" cy="593537"/>
            </a:xfrm>
            <a:prstGeom prst="rect">
              <a:avLst/>
            </a:prstGeom>
            <a:solidFill>
              <a:srgbClr val="7ED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id="{CC57EBD7-6FA5-450B-9258-0C0D2059F33F}"/>
                </a:ext>
              </a:extLst>
            </p:cNvPr>
            <p:cNvSpPr/>
            <p:nvPr/>
          </p:nvSpPr>
          <p:spPr>
            <a:xfrm>
              <a:off x="-729345" y="1632168"/>
              <a:ext cx="560251" cy="593537"/>
            </a:xfrm>
            <a:prstGeom prst="rect">
              <a:avLst/>
            </a:prstGeom>
            <a:solidFill>
              <a:srgbClr val="37A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287789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descr="A picture containing sport, dancer, person, decorated&#10;&#10;Description automatically generated">
            <a:extLst>
              <a:ext uri="{FF2B5EF4-FFF2-40B4-BE49-F238E27FC236}">
                <a16:creationId xmlns:a16="http://schemas.microsoft.com/office/drawing/2014/main" id="{23DB2308-A233-4E66-A137-FC417B21B0D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65" b="16907"/>
          <a:stretch/>
        </p:blipFill>
        <p:spPr>
          <a:xfrm>
            <a:off x="0" y="0"/>
            <a:ext cx="12192000" cy="6122126"/>
          </a:xfrm>
          <a:prstGeom prst="rect">
            <a:avLst/>
          </a:prstGeom>
        </p:spPr>
      </p:pic>
      <p:sp>
        <p:nvSpPr>
          <p:cNvPr id="7" name="Rectangle 6">
            <a:extLst>
              <a:ext uri="{FF2B5EF4-FFF2-40B4-BE49-F238E27FC236}">
                <a16:creationId xmlns:a16="http://schemas.microsoft.com/office/drawing/2014/main" id="{9E6CEF47-06C1-49D2-B319-C68B700967C0}"/>
              </a:ext>
            </a:extLst>
          </p:cNvPr>
          <p:cNvSpPr/>
          <p:nvPr userDrawn="1"/>
        </p:nvSpPr>
        <p:spPr>
          <a:xfrm>
            <a:off x="0" y="-5272"/>
            <a:ext cx="12192000" cy="6127398"/>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Freeform 5">
            <a:extLst>
              <a:ext uri="{FF2B5EF4-FFF2-40B4-BE49-F238E27FC236}">
                <a16:creationId xmlns:a16="http://schemas.microsoft.com/office/drawing/2014/main" id="{8CFF4852-3B15-4F35-BCDE-C1FFA6817A50}"/>
              </a:ext>
            </a:extLst>
          </p:cNvPr>
          <p:cNvSpPr>
            <a:spLocks/>
          </p:cNvSpPr>
          <p:nvPr userDrawn="1"/>
        </p:nvSpPr>
        <p:spPr bwMode="auto">
          <a:xfrm rot="16200000">
            <a:off x="6487436" y="563698"/>
            <a:ext cx="3732158" cy="7903394"/>
          </a:xfrm>
          <a:custGeom>
            <a:avLst/>
            <a:gdLst>
              <a:gd name="T0" fmla="*/ 3645 w 4472"/>
              <a:gd name="T1" fmla="*/ 6975 h 9477"/>
              <a:gd name="T2" fmla="*/ 2857 w 4472"/>
              <a:gd name="T3" fmla="*/ 7625 h 9477"/>
              <a:gd name="T4" fmla="*/ 3310 w 4472"/>
              <a:gd name="T5" fmla="*/ 8078 h 9477"/>
              <a:gd name="T6" fmla="*/ 3625 w 4472"/>
              <a:gd name="T7" fmla="*/ 7802 h 9477"/>
              <a:gd name="T8" fmla="*/ 3389 w 4472"/>
              <a:gd name="T9" fmla="*/ 7546 h 9477"/>
              <a:gd name="T10" fmla="*/ 3585 w 4472"/>
              <a:gd name="T11" fmla="*/ 7467 h 9477"/>
              <a:gd name="T12" fmla="*/ 3920 w 4472"/>
              <a:gd name="T13" fmla="*/ 7901 h 9477"/>
              <a:gd name="T14" fmla="*/ 2797 w 4472"/>
              <a:gd name="T15" fmla="*/ 8807 h 9477"/>
              <a:gd name="T16" fmla="*/ 1458 w 4472"/>
              <a:gd name="T17" fmla="*/ 8177 h 9477"/>
              <a:gd name="T18" fmla="*/ 4315 w 4472"/>
              <a:gd name="T19" fmla="*/ 4393 h 9477"/>
              <a:gd name="T20" fmla="*/ 2167 w 4472"/>
              <a:gd name="T21" fmla="*/ 1556 h 9477"/>
              <a:gd name="T22" fmla="*/ 1182 w 4472"/>
              <a:gd name="T23" fmla="*/ 1911 h 9477"/>
              <a:gd name="T24" fmla="*/ 2896 w 4472"/>
              <a:gd name="T25" fmla="*/ 590 h 9477"/>
              <a:gd name="T26" fmla="*/ 3842 w 4472"/>
              <a:gd name="T27" fmla="*/ 1260 h 9477"/>
              <a:gd name="T28" fmla="*/ 3645 w 4472"/>
              <a:gd name="T29" fmla="*/ 1556 h 9477"/>
              <a:gd name="T30" fmla="*/ 3428 w 4472"/>
              <a:gd name="T31" fmla="*/ 1083 h 9477"/>
              <a:gd name="T32" fmla="*/ 3074 w 4472"/>
              <a:gd name="T33" fmla="*/ 1438 h 9477"/>
              <a:gd name="T34" fmla="*/ 3704 w 4472"/>
              <a:gd name="T35" fmla="*/ 2009 h 9477"/>
              <a:gd name="T36" fmla="*/ 4374 w 4472"/>
              <a:gd name="T37" fmla="*/ 1260 h 9477"/>
              <a:gd name="T38" fmla="*/ 2738 w 4472"/>
              <a:gd name="T39" fmla="*/ 0 h 9477"/>
              <a:gd name="T40" fmla="*/ 354 w 4472"/>
              <a:gd name="T41" fmla="*/ 2600 h 9477"/>
              <a:gd name="T42" fmla="*/ 1438 w 4472"/>
              <a:gd name="T43" fmla="*/ 4374 h 9477"/>
              <a:gd name="T44" fmla="*/ 2009 w 4472"/>
              <a:gd name="T45" fmla="*/ 3861 h 9477"/>
              <a:gd name="T46" fmla="*/ 1694 w 4472"/>
              <a:gd name="T47" fmla="*/ 3507 h 9477"/>
              <a:gd name="T48" fmla="*/ 1418 w 4472"/>
              <a:gd name="T49" fmla="*/ 3625 h 9477"/>
              <a:gd name="T50" fmla="*/ 1832 w 4472"/>
              <a:gd name="T51" fmla="*/ 3290 h 9477"/>
              <a:gd name="T52" fmla="*/ 2384 w 4472"/>
              <a:gd name="T53" fmla="*/ 4038 h 9477"/>
              <a:gd name="T54" fmla="*/ 0 w 4472"/>
              <a:gd name="T55" fmla="*/ 5653 h 9477"/>
              <a:gd name="T56" fmla="*/ 0 w 4472"/>
              <a:gd name="T57" fmla="*/ 6672 h 9477"/>
              <a:gd name="T58" fmla="*/ 3034 w 4472"/>
              <a:gd name="T59" fmla="*/ 4157 h 9477"/>
              <a:gd name="T60" fmla="*/ 1911 w 4472"/>
              <a:gd name="T61" fmla="*/ 2738 h 9477"/>
              <a:gd name="T62" fmla="*/ 1083 w 4472"/>
              <a:gd name="T63" fmla="*/ 3310 h 9477"/>
              <a:gd name="T64" fmla="*/ 2009 w 4472"/>
              <a:gd name="T65" fmla="*/ 2167 h 9477"/>
              <a:gd name="T66" fmla="*/ 3605 w 4472"/>
              <a:gd name="T67" fmla="*/ 4176 h 9477"/>
              <a:gd name="T68" fmla="*/ 0 w 4472"/>
              <a:gd name="T69" fmla="*/ 7518 h 9477"/>
              <a:gd name="T70" fmla="*/ 0 w 4472"/>
              <a:gd name="T71" fmla="*/ 8520 h 9477"/>
              <a:gd name="T72" fmla="*/ 532 w 4472"/>
              <a:gd name="T73" fmla="*/ 8432 h 9477"/>
              <a:gd name="T74" fmla="*/ 2601 w 4472"/>
              <a:gd name="T75" fmla="*/ 9477 h 9477"/>
              <a:gd name="T76" fmla="*/ 4472 w 4472"/>
              <a:gd name="T77" fmla="*/ 8038 h 9477"/>
              <a:gd name="T78" fmla="*/ 3645 w 4472"/>
              <a:gd name="T79" fmla="*/ 6975 h 9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72" h="9477">
                <a:moveTo>
                  <a:pt x="3645" y="6975"/>
                </a:moveTo>
                <a:cubicBezTo>
                  <a:pt x="3113" y="6975"/>
                  <a:pt x="2857" y="7329"/>
                  <a:pt x="2857" y="7625"/>
                </a:cubicBezTo>
                <a:cubicBezTo>
                  <a:pt x="2857" y="7881"/>
                  <a:pt x="3014" y="8078"/>
                  <a:pt x="3310" y="8078"/>
                </a:cubicBezTo>
                <a:cubicBezTo>
                  <a:pt x="3605" y="8078"/>
                  <a:pt x="3625" y="7841"/>
                  <a:pt x="3625" y="7802"/>
                </a:cubicBezTo>
                <a:cubicBezTo>
                  <a:pt x="3625" y="7743"/>
                  <a:pt x="3585" y="7546"/>
                  <a:pt x="3389" y="7546"/>
                </a:cubicBezTo>
                <a:cubicBezTo>
                  <a:pt x="3389" y="7546"/>
                  <a:pt x="3467" y="7467"/>
                  <a:pt x="3585" y="7467"/>
                </a:cubicBezTo>
                <a:cubicBezTo>
                  <a:pt x="3645" y="7467"/>
                  <a:pt x="3920" y="7487"/>
                  <a:pt x="3920" y="7901"/>
                </a:cubicBezTo>
                <a:cubicBezTo>
                  <a:pt x="3920" y="8295"/>
                  <a:pt x="3487" y="8807"/>
                  <a:pt x="2797" y="8807"/>
                </a:cubicBezTo>
                <a:cubicBezTo>
                  <a:pt x="1970" y="8807"/>
                  <a:pt x="1458" y="8177"/>
                  <a:pt x="1458" y="8177"/>
                </a:cubicBezTo>
                <a:cubicBezTo>
                  <a:pt x="2896" y="7585"/>
                  <a:pt x="4315" y="6127"/>
                  <a:pt x="4315" y="4393"/>
                </a:cubicBezTo>
                <a:cubicBezTo>
                  <a:pt x="4315" y="2206"/>
                  <a:pt x="2738" y="1556"/>
                  <a:pt x="2167" y="1556"/>
                </a:cubicBezTo>
                <a:cubicBezTo>
                  <a:pt x="1891" y="1556"/>
                  <a:pt x="1497" y="1596"/>
                  <a:pt x="1182" y="1911"/>
                </a:cubicBezTo>
                <a:cubicBezTo>
                  <a:pt x="1182" y="1911"/>
                  <a:pt x="1497" y="590"/>
                  <a:pt x="2896" y="590"/>
                </a:cubicBezTo>
                <a:cubicBezTo>
                  <a:pt x="3704" y="590"/>
                  <a:pt x="3842" y="1083"/>
                  <a:pt x="3842" y="1260"/>
                </a:cubicBezTo>
                <a:cubicBezTo>
                  <a:pt x="3842" y="1497"/>
                  <a:pt x="3645" y="1556"/>
                  <a:pt x="3645" y="1556"/>
                </a:cubicBezTo>
                <a:cubicBezTo>
                  <a:pt x="3763" y="1418"/>
                  <a:pt x="3704" y="1083"/>
                  <a:pt x="3428" y="1083"/>
                </a:cubicBezTo>
                <a:cubicBezTo>
                  <a:pt x="3113" y="1083"/>
                  <a:pt x="3074" y="1300"/>
                  <a:pt x="3074" y="1438"/>
                </a:cubicBezTo>
                <a:cubicBezTo>
                  <a:pt x="3074" y="1596"/>
                  <a:pt x="3172" y="2009"/>
                  <a:pt x="3704" y="2009"/>
                </a:cubicBezTo>
                <a:cubicBezTo>
                  <a:pt x="4157" y="2009"/>
                  <a:pt x="4374" y="1615"/>
                  <a:pt x="4374" y="1260"/>
                </a:cubicBezTo>
                <a:cubicBezTo>
                  <a:pt x="4374" y="669"/>
                  <a:pt x="3822" y="0"/>
                  <a:pt x="2738" y="0"/>
                </a:cubicBezTo>
                <a:cubicBezTo>
                  <a:pt x="1379" y="0"/>
                  <a:pt x="354" y="1221"/>
                  <a:pt x="354" y="2600"/>
                </a:cubicBezTo>
                <a:cubicBezTo>
                  <a:pt x="354" y="4039"/>
                  <a:pt x="1103" y="4374"/>
                  <a:pt x="1438" y="4374"/>
                </a:cubicBezTo>
                <a:cubicBezTo>
                  <a:pt x="1793" y="4374"/>
                  <a:pt x="2009" y="4137"/>
                  <a:pt x="2009" y="3861"/>
                </a:cubicBezTo>
                <a:cubicBezTo>
                  <a:pt x="2009" y="3586"/>
                  <a:pt x="1773" y="3507"/>
                  <a:pt x="1694" y="3507"/>
                </a:cubicBezTo>
                <a:cubicBezTo>
                  <a:pt x="1596" y="3507"/>
                  <a:pt x="1458" y="3566"/>
                  <a:pt x="1418" y="3625"/>
                </a:cubicBezTo>
                <a:cubicBezTo>
                  <a:pt x="1418" y="3625"/>
                  <a:pt x="1458" y="3290"/>
                  <a:pt x="1832" y="3290"/>
                </a:cubicBezTo>
                <a:cubicBezTo>
                  <a:pt x="2207" y="3290"/>
                  <a:pt x="2384" y="3684"/>
                  <a:pt x="2384" y="4038"/>
                </a:cubicBezTo>
                <a:cubicBezTo>
                  <a:pt x="2384" y="4368"/>
                  <a:pt x="2022" y="5614"/>
                  <a:pt x="0" y="5653"/>
                </a:cubicBezTo>
                <a:cubicBezTo>
                  <a:pt x="0" y="6672"/>
                  <a:pt x="0" y="6672"/>
                  <a:pt x="0" y="6672"/>
                </a:cubicBezTo>
                <a:cubicBezTo>
                  <a:pt x="2192" y="6497"/>
                  <a:pt x="3034" y="5011"/>
                  <a:pt x="3034" y="4157"/>
                </a:cubicBezTo>
                <a:cubicBezTo>
                  <a:pt x="3034" y="3349"/>
                  <a:pt x="2581" y="2738"/>
                  <a:pt x="1911" y="2738"/>
                </a:cubicBezTo>
                <a:cubicBezTo>
                  <a:pt x="1300" y="2738"/>
                  <a:pt x="1083" y="3310"/>
                  <a:pt x="1083" y="3310"/>
                </a:cubicBezTo>
                <a:cubicBezTo>
                  <a:pt x="1024" y="2561"/>
                  <a:pt x="1418" y="2167"/>
                  <a:pt x="2009" y="2167"/>
                </a:cubicBezTo>
                <a:cubicBezTo>
                  <a:pt x="2699" y="2167"/>
                  <a:pt x="3605" y="2876"/>
                  <a:pt x="3605" y="4176"/>
                </a:cubicBezTo>
                <a:cubicBezTo>
                  <a:pt x="3605" y="6263"/>
                  <a:pt x="1655" y="7364"/>
                  <a:pt x="0" y="7518"/>
                </a:cubicBezTo>
                <a:cubicBezTo>
                  <a:pt x="0" y="8520"/>
                  <a:pt x="0" y="8520"/>
                  <a:pt x="0" y="8520"/>
                </a:cubicBezTo>
                <a:cubicBezTo>
                  <a:pt x="320" y="8481"/>
                  <a:pt x="532" y="8432"/>
                  <a:pt x="532" y="8432"/>
                </a:cubicBezTo>
                <a:cubicBezTo>
                  <a:pt x="532" y="8432"/>
                  <a:pt x="1222" y="9477"/>
                  <a:pt x="2601" y="9477"/>
                </a:cubicBezTo>
                <a:cubicBezTo>
                  <a:pt x="3763" y="9477"/>
                  <a:pt x="4472" y="8669"/>
                  <a:pt x="4472" y="8038"/>
                </a:cubicBezTo>
                <a:cubicBezTo>
                  <a:pt x="4472" y="7309"/>
                  <a:pt x="4058" y="6975"/>
                  <a:pt x="3645" y="6975"/>
                </a:cubicBezTo>
                <a:close/>
              </a:path>
            </a:pathLst>
          </a:custGeom>
          <a:solidFill>
            <a:srgbClr val="FFFFFF">
              <a:alpha val="25098"/>
            </a:srgbClr>
          </a:solidFill>
          <a:ln>
            <a:noFill/>
          </a:ln>
        </p:spPr>
        <p:txBody>
          <a:bodyPr vert="horz" wrap="square" lIns="91440" tIns="45720" rIns="91440" bIns="45720" numCol="1" anchor="t" anchorCtr="0" compatLnSpc="1">
            <a:prstTxWarp prst="textNoShape">
              <a:avLst/>
            </a:prstTxWarp>
          </a:bodyPr>
          <a:lstStyle/>
          <a:p>
            <a:endParaRPr lang="en-NZ">
              <a:solidFill>
                <a:prstClr val="black"/>
              </a:solidFill>
              <a:latin typeface="Arial"/>
            </a:endParaRPr>
          </a:p>
        </p:txBody>
      </p:sp>
      <p:sp>
        <p:nvSpPr>
          <p:cNvPr id="9" name="Rectangle 8">
            <a:extLst>
              <a:ext uri="{FF2B5EF4-FFF2-40B4-BE49-F238E27FC236}">
                <a16:creationId xmlns:a16="http://schemas.microsoft.com/office/drawing/2014/main" id="{760F9B02-DB40-4C26-95E2-C2289EC3DC7F}"/>
              </a:ext>
            </a:extLst>
          </p:cNvPr>
          <p:cNvSpPr/>
          <p:nvPr userDrawn="1"/>
        </p:nvSpPr>
        <p:spPr>
          <a:xfrm>
            <a:off x="0" y="4833257"/>
            <a:ext cx="12192000" cy="1288869"/>
          </a:xfrm>
          <a:prstGeom prst="rect">
            <a:avLst/>
          </a:prstGeom>
          <a:solidFill>
            <a:srgbClr val="282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 name="Picture 9">
            <a:extLst>
              <a:ext uri="{FF2B5EF4-FFF2-40B4-BE49-F238E27FC236}">
                <a16:creationId xmlns:a16="http://schemas.microsoft.com/office/drawing/2014/main" id="{9F1577A9-36F4-44A6-9EAF-21C1EEEC4F3D}"/>
              </a:ext>
            </a:extLst>
          </p:cNvPr>
          <p:cNvPicPr>
            <a:picLocks noChangeAspect="1"/>
          </p:cNvPicPr>
          <p:nvPr userDrawn="1"/>
        </p:nvPicPr>
        <p:blipFill>
          <a:blip r:embed="rId3"/>
          <a:stretch>
            <a:fillRect/>
          </a:stretch>
        </p:blipFill>
        <p:spPr>
          <a:xfrm>
            <a:off x="4401818" y="2650399"/>
            <a:ext cx="7907197" cy="3731075"/>
          </a:xfrm>
          <a:prstGeom prst="rect">
            <a:avLst/>
          </a:prstGeom>
        </p:spPr>
      </p:pic>
      <p:pic>
        <p:nvPicPr>
          <p:cNvPr id="14" name="Picture 13">
            <a:extLst>
              <a:ext uri="{FF2B5EF4-FFF2-40B4-BE49-F238E27FC236}">
                <a16:creationId xmlns:a16="http://schemas.microsoft.com/office/drawing/2014/main" id="{77282614-3255-433F-93B1-A866968C6EF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135291" y="39741"/>
            <a:ext cx="2925607" cy="873570"/>
          </a:xfrm>
          <a:prstGeom prst="rect">
            <a:avLst/>
          </a:prstGeom>
        </p:spPr>
      </p:pic>
      <p:pic>
        <p:nvPicPr>
          <p:cNvPr id="11" name="Picture 10">
            <a:extLst>
              <a:ext uri="{FF2B5EF4-FFF2-40B4-BE49-F238E27FC236}">
                <a16:creationId xmlns:a16="http://schemas.microsoft.com/office/drawing/2014/main" id="{D3663958-B636-4B7E-8EDC-21545E437E4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84509" y="6253010"/>
            <a:ext cx="1962850" cy="472538"/>
          </a:xfrm>
          <a:prstGeom prst="rect">
            <a:avLst/>
          </a:prstGeom>
        </p:spPr>
      </p:pic>
    </p:spTree>
    <p:extLst>
      <p:ext uri="{BB962C8B-B14F-4D97-AF65-F5344CB8AC3E}">
        <p14:creationId xmlns:p14="http://schemas.microsoft.com/office/powerpoint/2010/main" val="4192313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8F97260B-F959-4C5B-B0BA-DECDC94813CA}"/>
              </a:ext>
            </a:extLst>
          </p:cNvPr>
          <p:cNvGrpSpPr>
            <a:grpSpLocks noChangeAspect="1"/>
          </p:cNvGrpSpPr>
          <p:nvPr userDrawn="1"/>
        </p:nvGrpSpPr>
        <p:grpSpPr bwMode="auto">
          <a:xfrm>
            <a:off x="0" y="0"/>
            <a:ext cx="3236686" cy="6854159"/>
            <a:chOff x="2820" y="1"/>
            <a:chExt cx="2040" cy="4320"/>
          </a:xfrm>
          <a:solidFill>
            <a:schemeClr val="bg1">
              <a:alpha val="35000"/>
            </a:schemeClr>
          </a:solidFill>
        </p:grpSpPr>
        <p:sp>
          <p:nvSpPr>
            <p:cNvPr id="7" name="Freeform 5">
              <a:extLst>
                <a:ext uri="{FF2B5EF4-FFF2-40B4-BE49-F238E27FC236}">
                  <a16:creationId xmlns:a16="http://schemas.microsoft.com/office/drawing/2014/main" id="{550F07FB-6F93-4933-8465-888275E601EF}"/>
                </a:ext>
              </a:extLst>
            </p:cNvPr>
            <p:cNvSpPr>
              <a:spLocks/>
            </p:cNvSpPr>
            <p:nvPr userDrawn="1"/>
          </p:nvSpPr>
          <p:spPr bwMode="auto">
            <a:xfrm>
              <a:off x="2820" y="1"/>
              <a:ext cx="2040" cy="4320"/>
            </a:xfrm>
            <a:custGeom>
              <a:avLst/>
              <a:gdLst>
                <a:gd name="T0" fmla="*/ 3645 w 4472"/>
                <a:gd name="T1" fmla="*/ 6975 h 9477"/>
                <a:gd name="T2" fmla="*/ 2857 w 4472"/>
                <a:gd name="T3" fmla="*/ 7625 h 9477"/>
                <a:gd name="T4" fmla="*/ 3310 w 4472"/>
                <a:gd name="T5" fmla="*/ 8078 h 9477"/>
                <a:gd name="T6" fmla="*/ 3625 w 4472"/>
                <a:gd name="T7" fmla="*/ 7802 h 9477"/>
                <a:gd name="T8" fmla="*/ 3389 w 4472"/>
                <a:gd name="T9" fmla="*/ 7546 h 9477"/>
                <a:gd name="T10" fmla="*/ 3585 w 4472"/>
                <a:gd name="T11" fmla="*/ 7467 h 9477"/>
                <a:gd name="T12" fmla="*/ 3920 w 4472"/>
                <a:gd name="T13" fmla="*/ 7901 h 9477"/>
                <a:gd name="T14" fmla="*/ 2797 w 4472"/>
                <a:gd name="T15" fmla="*/ 8807 h 9477"/>
                <a:gd name="T16" fmla="*/ 1458 w 4472"/>
                <a:gd name="T17" fmla="*/ 8177 h 9477"/>
                <a:gd name="T18" fmla="*/ 4315 w 4472"/>
                <a:gd name="T19" fmla="*/ 4393 h 9477"/>
                <a:gd name="T20" fmla="*/ 2167 w 4472"/>
                <a:gd name="T21" fmla="*/ 1556 h 9477"/>
                <a:gd name="T22" fmla="*/ 1182 w 4472"/>
                <a:gd name="T23" fmla="*/ 1911 h 9477"/>
                <a:gd name="T24" fmla="*/ 2896 w 4472"/>
                <a:gd name="T25" fmla="*/ 590 h 9477"/>
                <a:gd name="T26" fmla="*/ 3842 w 4472"/>
                <a:gd name="T27" fmla="*/ 1260 h 9477"/>
                <a:gd name="T28" fmla="*/ 3645 w 4472"/>
                <a:gd name="T29" fmla="*/ 1556 h 9477"/>
                <a:gd name="T30" fmla="*/ 3428 w 4472"/>
                <a:gd name="T31" fmla="*/ 1083 h 9477"/>
                <a:gd name="T32" fmla="*/ 3074 w 4472"/>
                <a:gd name="T33" fmla="*/ 1438 h 9477"/>
                <a:gd name="T34" fmla="*/ 3704 w 4472"/>
                <a:gd name="T35" fmla="*/ 2009 h 9477"/>
                <a:gd name="T36" fmla="*/ 4374 w 4472"/>
                <a:gd name="T37" fmla="*/ 1260 h 9477"/>
                <a:gd name="T38" fmla="*/ 2738 w 4472"/>
                <a:gd name="T39" fmla="*/ 0 h 9477"/>
                <a:gd name="T40" fmla="*/ 354 w 4472"/>
                <a:gd name="T41" fmla="*/ 2600 h 9477"/>
                <a:gd name="T42" fmla="*/ 1438 w 4472"/>
                <a:gd name="T43" fmla="*/ 4374 h 9477"/>
                <a:gd name="T44" fmla="*/ 2009 w 4472"/>
                <a:gd name="T45" fmla="*/ 3861 h 9477"/>
                <a:gd name="T46" fmla="*/ 1694 w 4472"/>
                <a:gd name="T47" fmla="*/ 3507 h 9477"/>
                <a:gd name="T48" fmla="*/ 1418 w 4472"/>
                <a:gd name="T49" fmla="*/ 3625 h 9477"/>
                <a:gd name="T50" fmla="*/ 1832 w 4472"/>
                <a:gd name="T51" fmla="*/ 3290 h 9477"/>
                <a:gd name="T52" fmla="*/ 2384 w 4472"/>
                <a:gd name="T53" fmla="*/ 4038 h 9477"/>
                <a:gd name="T54" fmla="*/ 0 w 4472"/>
                <a:gd name="T55" fmla="*/ 5653 h 9477"/>
                <a:gd name="T56" fmla="*/ 0 w 4472"/>
                <a:gd name="T57" fmla="*/ 6672 h 9477"/>
                <a:gd name="T58" fmla="*/ 3034 w 4472"/>
                <a:gd name="T59" fmla="*/ 4157 h 9477"/>
                <a:gd name="T60" fmla="*/ 1911 w 4472"/>
                <a:gd name="T61" fmla="*/ 2738 h 9477"/>
                <a:gd name="T62" fmla="*/ 1083 w 4472"/>
                <a:gd name="T63" fmla="*/ 3310 h 9477"/>
                <a:gd name="T64" fmla="*/ 2009 w 4472"/>
                <a:gd name="T65" fmla="*/ 2167 h 9477"/>
                <a:gd name="T66" fmla="*/ 3605 w 4472"/>
                <a:gd name="T67" fmla="*/ 4176 h 9477"/>
                <a:gd name="T68" fmla="*/ 0 w 4472"/>
                <a:gd name="T69" fmla="*/ 7518 h 9477"/>
                <a:gd name="T70" fmla="*/ 0 w 4472"/>
                <a:gd name="T71" fmla="*/ 8520 h 9477"/>
                <a:gd name="T72" fmla="*/ 532 w 4472"/>
                <a:gd name="T73" fmla="*/ 8432 h 9477"/>
                <a:gd name="T74" fmla="*/ 2601 w 4472"/>
                <a:gd name="T75" fmla="*/ 9477 h 9477"/>
                <a:gd name="T76" fmla="*/ 4472 w 4472"/>
                <a:gd name="T77" fmla="*/ 8038 h 9477"/>
                <a:gd name="T78" fmla="*/ 3645 w 4472"/>
                <a:gd name="T79" fmla="*/ 6975 h 9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72" h="9477">
                  <a:moveTo>
                    <a:pt x="3645" y="6975"/>
                  </a:moveTo>
                  <a:cubicBezTo>
                    <a:pt x="3113" y="6975"/>
                    <a:pt x="2857" y="7329"/>
                    <a:pt x="2857" y="7625"/>
                  </a:cubicBezTo>
                  <a:cubicBezTo>
                    <a:pt x="2857" y="7881"/>
                    <a:pt x="3014" y="8078"/>
                    <a:pt x="3310" y="8078"/>
                  </a:cubicBezTo>
                  <a:cubicBezTo>
                    <a:pt x="3605" y="8078"/>
                    <a:pt x="3625" y="7841"/>
                    <a:pt x="3625" y="7802"/>
                  </a:cubicBezTo>
                  <a:cubicBezTo>
                    <a:pt x="3625" y="7743"/>
                    <a:pt x="3585" y="7546"/>
                    <a:pt x="3389" y="7546"/>
                  </a:cubicBezTo>
                  <a:cubicBezTo>
                    <a:pt x="3389" y="7546"/>
                    <a:pt x="3467" y="7467"/>
                    <a:pt x="3585" y="7467"/>
                  </a:cubicBezTo>
                  <a:cubicBezTo>
                    <a:pt x="3645" y="7467"/>
                    <a:pt x="3920" y="7487"/>
                    <a:pt x="3920" y="7901"/>
                  </a:cubicBezTo>
                  <a:cubicBezTo>
                    <a:pt x="3920" y="8295"/>
                    <a:pt x="3487" y="8807"/>
                    <a:pt x="2797" y="8807"/>
                  </a:cubicBezTo>
                  <a:cubicBezTo>
                    <a:pt x="1970" y="8807"/>
                    <a:pt x="1458" y="8177"/>
                    <a:pt x="1458" y="8177"/>
                  </a:cubicBezTo>
                  <a:cubicBezTo>
                    <a:pt x="2896" y="7585"/>
                    <a:pt x="4315" y="6127"/>
                    <a:pt x="4315" y="4393"/>
                  </a:cubicBezTo>
                  <a:cubicBezTo>
                    <a:pt x="4315" y="2206"/>
                    <a:pt x="2738" y="1556"/>
                    <a:pt x="2167" y="1556"/>
                  </a:cubicBezTo>
                  <a:cubicBezTo>
                    <a:pt x="1891" y="1556"/>
                    <a:pt x="1497" y="1596"/>
                    <a:pt x="1182" y="1911"/>
                  </a:cubicBezTo>
                  <a:cubicBezTo>
                    <a:pt x="1182" y="1911"/>
                    <a:pt x="1497" y="590"/>
                    <a:pt x="2896" y="590"/>
                  </a:cubicBezTo>
                  <a:cubicBezTo>
                    <a:pt x="3704" y="590"/>
                    <a:pt x="3842" y="1083"/>
                    <a:pt x="3842" y="1260"/>
                  </a:cubicBezTo>
                  <a:cubicBezTo>
                    <a:pt x="3842" y="1497"/>
                    <a:pt x="3645" y="1556"/>
                    <a:pt x="3645" y="1556"/>
                  </a:cubicBezTo>
                  <a:cubicBezTo>
                    <a:pt x="3763" y="1418"/>
                    <a:pt x="3704" y="1083"/>
                    <a:pt x="3428" y="1083"/>
                  </a:cubicBezTo>
                  <a:cubicBezTo>
                    <a:pt x="3113" y="1083"/>
                    <a:pt x="3074" y="1300"/>
                    <a:pt x="3074" y="1438"/>
                  </a:cubicBezTo>
                  <a:cubicBezTo>
                    <a:pt x="3074" y="1596"/>
                    <a:pt x="3172" y="2009"/>
                    <a:pt x="3704" y="2009"/>
                  </a:cubicBezTo>
                  <a:cubicBezTo>
                    <a:pt x="4157" y="2009"/>
                    <a:pt x="4374" y="1615"/>
                    <a:pt x="4374" y="1260"/>
                  </a:cubicBezTo>
                  <a:cubicBezTo>
                    <a:pt x="4374" y="669"/>
                    <a:pt x="3822" y="0"/>
                    <a:pt x="2738" y="0"/>
                  </a:cubicBezTo>
                  <a:cubicBezTo>
                    <a:pt x="1379" y="0"/>
                    <a:pt x="354" y="1221"/>
                    <a:pt x="354" y="2600"/>
                  </a:cubicBezTo>
                  <a:cubicBezTo>
                    <a:pt x="354" y="4039"/>
                    <a:pt x="1103" y="4374"/>
                    <a:pt x="1438" y="4374"/>
                  </a:cubicBezTo>
                  <a:cubicBezTo>
                    <a:pt x="1793" y="4374"/>
                    <a:pt x="2009" y="4137"/>
                    <a:pt x="2009" y="3861"/>
                  </a:cubicBezTo>
                  <a:cubicBezTo>
                    <a:pt x="2009" y="3586"/>
                    <a:pt x="1773" y="3507"/>
                    <a:pt x="1694" y="3507"/>
                  </a:cubicBezTo>
                  <a:cubicBezTo>
                    <a:pt x="1596" y="3507"/>
                    <a:pt x="1458" y="3566"/>
                    <a:pt x="1418" y="3625"/>
                  </a:cubicBezTo>
                  <a:cubicBezTo>
                    <a:pt x="1418" y="3625"/>
                    <a:pt x="1458" y="3290"/>
                    <a:pt x="1832" y="3290"/>
                  </a:cubicBezTo>
                  <a:cubicBezTo>
                    <a:pt x="2207" y="3290"/>
                    <a:pt x="2384" y="3684"/>
                    <a:pt x="2384" y="4038"/>
                  </a:cubicBezTo>
                  <a:cubicBezTo>
                    <a:pt x="2384" y="4368"/>
                    <a:pt x="2022" y="5614"/>
                    <a:pt x="0" y="5653"/>
                  </a:cubicBezTo>
                  <a:cubicBezTo>
                    <a:pt x="0" y="6672"/>
                    <a:pt x="0" y="6672"/>
                    <a:pt x="0" y="6672"/>
                  </a:cubicBezTo>
                  <a:cubicBezTo>
                    <a:pt x="2192" y="6497"/>
                    <a:pt x="3034" y="5011"/>
                    <a:pt x="3034" y="4157"/>
                  </a:cubicBezTo>
                  <a:cubicBezTo>
                    <a:pt x="3034" y="3349"/>
                    <a:pt x="2581" y="2738"/>
                    <a:pt x="1911" y="2738"/>
                  </a:cubicBezTo>
                  <a:cubicBezTo>
                    <a:pt x="1300" y="2738"/>
                    <a:pt x="1083" y="3310"/>
                    <a:pt x="1083" y="3310"/>
                  </a:cubicBezTo>
                  <a:cubicBezTo>
                    <a:pt x="1024" y="2561"/>
                    <a:pt x="1418" y="2167"/>
                    <a:pt x="2009" y="2167"/>
                  </a:cubicBezTo>
                  <a:cubicBezTo>
                    <a:pt x="2699" y="2167"/>
                    <a:pt x="3605" y="2876"/>
                    <a:pt x="3605" y="4176"/>
                  </a:cubicBezTo>
                  <a:cubicBezTo>
                    <a:pt x="3605" y="6263"/>
                    <a:pt x="1655" y="7364"/>
                    <a:pt x="0" y="7518"/>
                  </a:cubicBezTo>
                  <a:cubicBezTo>
                    <a:pt x="0" y="8520"/>
                    <a:pt x="0" y="8520"/>
                    <a:pt x="0" y="8520"/>
                  </a:cubicBezTo>
                  <a:cubicBezTo>
                    <a:pt x="320" y="8481"/>
                    <a:pt x="532" y="8432"/>
                    <a:pt x="532" y="8432"/>
                  </a:cubicBezTo>
                  <a:cubicBezTo>
                    <a:pt x="532" y="8432"/>
                    <a:pt x="1222" y="9477"/>
                    <a:pt x="2601" y="9477"/>
                  </a:cubicBezTo>
                  <a:cubicBezTo>
                    <a:pt x="3763" y="9477"/>
                    <a:pt x="4472" y="8669"/>
                    <a:pt x="4472" y="8038"/>
                  </a:cubicBezTo>
                  <a:cubicBezTo>
                    <a:pt x="4472" y="7309"/>
                    <a:pt x="4058" y="6975"/>
                    <a:pt x="3645" y="69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 name="Line 6">
              <a:extLst>
                <a:ext uri="{FF2B5EF4-FFF2-40B4-BE49-F238E27FC236}">
                  <a16:creationId xmlns:a16="http://schemas.microsoft.com/office/drawing/2014/main" id="{D27CFC36-A7AE-46A5-9949-031F071E08ED}"/>
                </a:ext>
              </a:extLst>
            </p:cNvPr>
            <p:cNvSpPr>
              <a:spLocks noChangeShapeType="1"/>
            </p:cNvSpPr>
            <p:nvPr userDrawn="1"/>
          </p:nvSpPr>
          <p:spPr bwMode="auto">
            <a:xfrm>
              <a:off x="2820" y="3884"/>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 name="Line 7">
              <a:extLst>
                <a:ext uri="{FF2B5EF4-FFF2-40B4-BE49-F238E27FC236}">
                  <a16:creationId xmlns:a16="http://schemas.microsoft.com/office/drawing/2014/main" id="{85C1658C-DDCC-4D1C-9AB8-41C4542FFFBD}"/>
                </a:ext>
              </a:extLst>
            </p:cNvPr>
            <p:cNvSpPr>
              <a:spLocks noChangeShapeType="1"/>
            </p:cNvSpPr>
            <p:nvPr userDrawn="1"/>
          </p:nvSpPr>
          <p:spPr bwMode="auto">
            <a:xfrm>
              <a:off x="2820" y="3884"/>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nvGrpSpPr>
          <p:cNvPr id="10" name="Group 4">
            <a:extLst>
              <a:ext uri="{FF2B5EF4-FFF2-40B4-BE49-F238E27FC236}">
                <a16:creationId xmlns:a16="http://schemas.microsoft.com/office/drawing/2014/main" id="{51CB819F-B97F-4B71-9265-F24B9E8FAD9A}"/>
              </a:ext>
            </a:extLst>
          </p:cNvPr>
          <p:cNvGrpSpPr>
            <a:grpSpLocks noChangeAspect="1"/>
          </p:cNvGrpSpPr>
          <p:nvPr userDrawn="1"/>
        </p:nvGrpSpPr>
        <p:grpSpPr bwMode="auto">
          <a:xfrm>
            <a:off x="0" y="-7251"/>
            <a:ext cx="3236686" cy="6854159"/>
            <a:chOff x="2820" y="1"/>
            <a:chExt cx="2040" cy="4320"/>
          </a:xfrm>
          <a:solidFill>
            <a:srgbClr val="D1A42B"/>
          </a:solidFill>
        </p:grpSpPr>
        <p:sp>
          <p:nvSpPr>
            <p:cNvPr id="11" name="Freeform 5">
              <a:extLst>
                <a:ext uri="{FF2B5EF4-FFF2-40B4-BE49-F238E27FC236}">
                  <a16:creationId xmlns:a16="http://schemas.microsoft.com/office/drawing/2014/main" id="{F4AB4589-C731-41A4-9A1C-747AECEA6978}"/>
                </a:ext>
              </a:extLst>
            </p:cNvPr>
            <p:cNvSpPr>
              <a:spLocks/>
            </p:cNvSpPr>
            <p:nvPr userDrawn="1"/>
          </p:nvSpPr>
          <p:spPr bwMode="auto">
            <a:xfrm>
              <a:off x="2820" y="1"/>
              <a:ext cx="2040" cy="4320"/>
            </a:xfrm>
            <a:custGeom>
              <a:avLst/>
              <a:gdLst>
                <a:gd name="T0" fmla="*/ 3645 w 4472"/>
                <a:gd name="T1" fmla="*/ 6975 h 9477"/>
                <a:gd name="T2" fmla="*/ 2857 w 4472"/>
                <a:gd name="T3" fmla="*/ 7625 h 9477"/>
                <a:gd name="T4" fmla="*/ 3310 w 4472"/>
                <a:gd name="T5" fmla="*/ 8078 h 9477"/>
                <a:gd name="T6" fmla="*/ 3625 w 4472"/>
                <a:gd name="T7" fmla="*/ 7802 h 9477"/>
                <a:gd name="T8" fmla="*/ 3389 w 4472"/>
                <a:gd name="T9" fmla="*/ 7546 h 9477"/>
                <a:gd name="T10" fmla="*/ 3585 w 4472"/>
                <a:gd name="T11" fmla="*/ 7467 h 9477"/>
                <a:gd name="T12" fmla="*/ 3920 w 4472"/>
                <a:gd name="T13" fmla="*/ 7901 h 9477"/>
                <a:gd name="T14" fmla="*/ 2797 w 4472"/>
                <a:gd name="T15" fmla="*/ 8807 h 9477"/>
                <a:gd name="T16" fmla="*/ 1458 w 4472"/>
                <a:gd name="T17" fmla="*/ 8177 h 9477"/>
                <a:gd name="T18" fmla="*/ 4315 w 4472"/>
                <a:gd name="T19" fmla="*/ 4393 h 9477"/>
                <a:gd name="T20" fmla="*/ 2167 w 4472"/>
                <a:gd name="T21" fmla="*/ 1556 h 9477"/>
                <a:gd name="T22" fmla="*/ 1182 w 4472"/>
                <a:gd name="T23" fmla="*/ 1911 h 9477"/>
                <a:gd name="T24" fmla="*/ 2896 w 4472"/>
                <a:gd name="T25" fmla="*/ 590 h 9477"/>
                <a:gd name="T26" fmla="*/ 3842 w 4472"/>
                <a:gd name="T27" fmla="*/ 1260 h 9477"/>
                <a:gd name="T28" fmla="*/ 3645 w 4472"/>
                <a:gd name="T29" fmla="*/ 1556 h 9477"/>
                <a:gd name="T30" fmla="*/ 3428 w 4472"/>
                <a:gd name="T31" fmla="*/ 1083 h 9477"/>
                <a:gd name="T32" fmla="*/ 3074 w 4472"/>
                <a:gd name="T33" fmla="*/ 1438 h 9477"/>
                <a:gd name="T34" fmla="*/ 3704 w 4472"/>
                <a:gd name="T35" fmla="*/ 2009 h 9477"/>
                <a:gd name="T36" fmla="*/ 4374 w 4472"/>
                <a:gd name="T37" fmla="*/ 1260 h 9477"/>
                <a:gd name="T38" fmla="*/ 2738 w 4472"/>
                <a:gd name="T39" fmla="*/ 0 h 9477"/>
                <a:gd name="T40" fmla="*/ 354 w 4472"/>
                <a:gd name="T41" fmla="*/ 2600 h 9477"/>
                <a:gd name="T42" fmla="*/ 1438 w 4472"/>
                <a:gd name="T43" fmla="*/ 4374 h 9477"/>
                <a:gd name="T44" fmla="*/ 2009 w 4472"/>
                <a:gd name="T45" fmla="*/ 3861 h 9477"/>
                <a:gd name="T46" fmla="*/ 1694 w 4472"/>
                <a:gd name="T47" fmla="*/ 3507 h 9477"/>
                <a:gd name="T48" fmla="*/ 1418 w 4472"/>
                <a:gd name="T49" fmla="*/ 3625 h 9477"/>
                <a:gd name="T50" fmla="*/ 1832 w 4472"/>
                <a:gd name="T51" fmla="*/ 3290 h 9477"/>
                <a:gd name="T52" fmla="*/ 2384 w 4472"/>
                <a:gd name="T53" fmla="*/ 4038 h 9477"/>
                <a:gd name="T54" fmla="*/ 0 w 4472"/>
                <a:gd name="T55" fmla="*/ 5653 h 9477"/>
                <a:gd name="T56" fmla="*/ 0 w 4472"/>
                <a:gd name="T57" fmla="*/ 6672 h 9477"/>
                <a:gd name="T58" fmla="*/ 3034 w 4472"/>
                <a:gd name="T59" fmla="*/ 4157 h 9477"/>
                <a:gd name="T60" fmla="*/ 1911 w 4472"/>
                <a:gd name="T61" fmla="*/ 2738 h 9477"/>
                <a:gd name="T62" fmla="*/ 1083 w 4472"/>
                <a:gd name="T63" fmla="*/ 3310 h 9477"/>
                <a:gd name="T64" fmla="*/ 2009 w 4472"/>
                <a:gd name="T65" fmla="*/ 2167 h 9477"/>
                <a:gd name="T66" fmla="*/ 3605 w 4472"/>
                <a:gd name="T67" fmla="*/ 4176 h 9477"/>
                <a:gd name="T68" fmla="*/ 0 w 4472"/>
                <a:gd name="T69" fmla="*/ 7518 h 9477"/>
                <a:gd name="T70" fmla="*/ 0 w 4472"/>
                <a:gd name="T71" fmla="*/ 8520 h 9477"/>
                <a:gd name="T72" fmla="*/ 532 w 4472"/>
                <a:gd name="T73" fmla="*/ 8432 h 9477"/>
                <a:gd name="T74" fmla="*/ 2601 w 4472"/>
                <a:gd name="T75" fmla="*/ 9477 h 9477"/>
                <a:gd name="T76" fmla="*/ 4472 w 4472"/>
                <a:gd name="T77" fmla="*/ 8038 h 9477"/>
                <a:gd name="T78" fmla="*/ 3645 w 4472"/>
                <a:gd name="T79" fmla="*/ 6975 h 9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72" h="9477">
                  <a:moveTo>
                    <a:pt x="3645" y="6975"/>
                  </a:moveTo>
                  <a:cubicBezTo>
                    <a:pt x="3113" y="6975"/>
                    <a:pt x="2857" y="7329"/>
                    <a:pt x="2857" y="7625"/>
                  </a:cubicBezTo>
                  <a:cubicBezTo>
                    <a:pt x="2857" y="7881"/>
                    <a:pt x="3014" y="8078"/>
                    <a:pt x="3310" y="8078"/>
                  </a:cubicBezTo>
                  <a:cubicBezTo>
                    <a:pt x="3605" y="8078"/>
                    <a:pt x="3625" y="7841"/>
                    <a:pt x="3625" y="7802"/>
                  </a:cubicBezTo>
                  <a:cubicBezTo>
                    <a:pt x="3625" y="7743"/>
                    <a:pt x="3585" y="7546"/>
                    <a:pt x="3389" y="7546"/>
                  </a:cubicBezTo>
                  <a:cubicBezTo>
                    <a:pt x="3389" y="7546"/>
                    <a:pt x="3467" y="7467"/>
                    <a:pt x="3585" y="7467"/>
                  </a:cubicBezTo>
                  <a:cubicBezTo>
                    <a:pt x="3645" y="7467"/>
                    <a:pt x="3920" y="7487"/>
                    <a:pt x="3920" y="7901"/>
                  </a:cubicBezTo>
                  <a:cubicBezTo>
                    <a:pt x="3920" y="8295"/>
                    <a:pt x="3487" y="8807"/>
                    <a:pt x="2797" y="8807"/>
                  </a:cubicBezTo>
                  <a:cubicBezTo>
                    <a:pt x="1970" y="8807"/>
                    <a:pt x="1458" y="8177"/>
                    <a:pt x="1458" y="8177"/>
                  </a:cubicBezTo>
                  <a:cubicBezTo>
                    <a:pt x="2896" y="7585"/>
                    <a:pt x="4315" y="6127"/>
                    <a:pt x="4315" y="4393"/>
                  </a:cubicBezTo>
                  <a:cubicBezTo>
                    <a:pt x="4315" y="2206"/>
                    <a:pt x="2738" y="1556"/>
                    <a:pt x="2167" y="1556"/>
                  </a:cubicBezTo>
                  <a:cubicBezTo>
                    <a:pt x="1891" y="1556"/>
                    <a:pt x="1497" y="1596"/>
                    <a:pt x="1182" y="1911"/>
                  </a:cubicBezTo>
                  <a:cubicBezTo>
                    <a:pt x="1182" y="1911"/>
                    <a:pt x="1497" y="590"/>
                    <a:pt x="2896" y="590"/>
                  </a:cubicBezTo>
                  <a:cubicBezTo>
                    <a:pt x="3704" y="590"/>
                    <a:pt x="3842" y="1083"/>
                    <a:pt x="3842" y="1260"/>
                  </a:cubicBezTo>
                  <a:cubicBezTo>
                    <a:pt x="3842" y="1497"/>
                    <a:pt x="3645" y="1556"/>
                    <a:pt x="3645" y="1556"/>
                  </a:cubicBezTo>
                  <a:cubicBezTo>
                    <a:pt x="3763" y="1418"/>
                    <a:pt x="3704" y="1083"/>
                    <a:pt x="3428" y="1083"/>
                  </a:cubicBezTo>
                  <a:cubicBezTo>
                    <a:pt x="3113" y="1083"/>
                    <a:pt x="3074" y="1300"/>
                    <a:pt x="3074" y="1438"/>
                  </a:cubicBezTo>
                  <a:cubicBezTo>
                    <a:pt x="3074" y="1596"/>
                    <a:pt x="3172" y="2009"/>
                    <a:pt x="3704" y="2009"/>
                  </a:cubicBezTo>
                  <a:cubicBezTo>
                    <a:pt x="4157" y="2009"/>
                    <a:pt x="4374" y="1615"/>
                    <a:pt x="4374" y="1260"/>
                  </a:cubicBezTo>
                  <a:cubicBezTo>
                    <a:pt x="4374" y="669"/>
                    <a:pt x="3822" y="0"/>
                    <a:pt x="2738" y="0"/>
                  </a:cubicBezTo>
                  <a:cubicBezTo>
                    <a:pt x="1379" y="0"/>
                    <a:pt x="354" y="1221"/>
                    <a:pt x="354" y="2600"/>
                  </a:cubicBezTo>
                  <a:cubicBezTo>
                    <a:pt x="354" y="4039"/>
                    <a:pt x="1103" y="4374"/>
                    <a:pt x="1438" y="4374"/>
                  </a:cubicBezTo>
                  <a:cubicBezTo>
                    <a:pt x="1793" y="4374"/>
                    <a:pt x="2009" y="4137"/>
                    <a:pt x="2009" y="3861"/>
                  </a:cubicBezTo>
                  <a:cubicBezTo>
                    <a:pt x="2009" y="3586"/>
                    <a:pt x="1773" y="3507"/>
                    <a:pt x="1694" y="3507"/>
                  </a:cubicBezTo>
                  <a:cubicBezTo>
                    <a:pt x="1596" y="3507"/>
                    <a:pt x="1458" y="3566"/>
                    <a:pt x="1418" y="3625"/>
                  </a:cubicBezTo>
                  <a:cubicBezTo>
                    <a:pt x="1418" y="3625"/>
                    <a:pt x="1458" y="3290"/>
                    <a:pt x="1832" y="3290"/>
                  </a:cubicBezTo>
                  <a:cubicBezTo>
                    <a:pt x="2207" y="3290"/>
                    <a:pt x="2384" y="3684"/>
                    <a:pt x="2384" y="4038"/>
                  </a:cubicBezTo>
                  <a:cubicBezTo>
                    <a:pt x="2384" y="4368"/>
                    <a:pt x="2022" y="5614"/>
                    <a:pt x="0" y="5653"/>
                  </a:cubicBezTo>
                  <a:cubicBezTo>
                    <a:pt x="0" y="6672"/>
                    <a:pt x="0" y="6672"/>
                    <a:pt x="0" y="6672"/>
                  </a:cubicBezTo>
                  <a:cubicBezTo>
                    <a:pt x="2192" y="6497"/>
                    <a:pt x="3034" y="5011"/>
                    <a:pt x="3034" y="4157"/>
                  </a:cubicBezTo>
                  <a:cubicBezTo>
                    <a:pt x="3034" y="3349"/>
                    <a:pt x="2581" y="2738"/>
                    <a:pt x="1911" y="2738"/>
                  </a:cubicBezTo>
                  <a:cubicBezTo>
                    <a:pt x="1300" y="2738"/>
                    <a:pt x="1083" y="3310"/>
                    <a:pt x="1083" y="3310"/>
                  </a:cubicBezTo>
                  <a:cubicBezTo>
                    <a:pt x="1024" y="2561"/>
                    <a:pt x="1418" y="2167"/>
                    <a:pt x="2009" y="2167"/>
                  </a:cubicBezTo>
                  <a:cubicBezTo>
                    <a:pt x="2699" y="2167"/>
                    <a:pt x="3605" y="2876"/>
                    <a:pt x="3605" y="4176"/>
                  </a:cubicBezTo>
                  <a:cubicBezTo>
                    <a:pt x="3605" y="6263"/>
                    <a:pt x="1655" y="7364"/>
                    <a:pt x="0" y="7518"/>
                  </a:cubicBezTo>
                  <a:cubicBezTo>
                    <a:pt x="0" y="8520"/>
                    <a:pt x="0" y="8520"/>
                    <a:pt x="0" y="8520"/>
                  </a:cubicBezTo>
                  <a:cubicBezTo>
                    <a:pt x="320" y="8481"/>
                    <a:pt x="532" y="8432"/>
                    <a:pt x="532" y="8432"/>
                  </a:cubicBezTo>
                  <a:cubicBezTo>
                    <a:pt x="532" y="8432"/>
                    <a:pt x="1222" y="9477"/>
                    <a:pt x="2601" y="9477"/>
                  </a:cubicBezTo>
                  <a:cubicBezTo>
                    <a:pt x="3763" y="9477"/>
                    <a:pt x="4472" y="8669"/>
                    <a:pt x="4472" y="8038"/>
                  </a:cubicBezTo>
                  <a:cubicBezTo>
                    <a:pt x="4472" y="7309"/>
                    <a:pt x="4058" y="6975"/>
                    <a:pt x="3645" y="69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 name="Line 6">
              <a:extLst>
                <a:ext uri="{FF2B5EF4-FFF2-40B4-BE49-F238E27FC236}">
                  <a16:creationId xmlns:a16="http://schemas.microsoft.com/office/drawing/2014/main" id="{AA0908F4-ECDD-4082-BAD2-5A05AB2F10E2}"/>
                </a:ext>
              </a:extLst>
            </p:cNvPr>
            <p:cNvSpPr>
              <a:spLocks noChangeShapeType="1"/>
            </p:cNvSpPr>
            <p:nvPr userDrawn="1"/>
          </p:nvSpPr>
          <p:spPr bwMode="auto">
            <a:xfrm>
              <a:off x="2820" y="3884"/>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 name="Line 7">
              <a:extLst>
                <a:ext uri="{FF2B5EF4-FFF2-40B4-BE49-F238E27FC236}">
                  <a16:creationId xmlns:a16="http://schemas.microsoft.com/office/drawing/2014/main" id="{A551B9F2-D3E7-415D-A3B4-1718498387AB}"/>
                </a:ext>
              </a:extLst>
            </p:cNvPr>
            <p:cNvSpPr>
              <a:spLocks noChangeShapeType="1"/>
            </p:cNvSpPr>
            <p:nvPr userDrawn="1"/>
          </p:nvSpPr>
          <p:spPr bwMode="auto">
            <a:xfrm>
              <a:off x="2820" y="3884"/>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14" name="Freeform 32">
            <a:extLst>
              <a:ext uri="{FF2B5EF4-FFF2-40B4-BE49-F238E27FC236}">
                <a16:creationId xmlns:a16="http://schemas.microsoft.com/office/drawing/2014/main" id="{5328DE51-5B8A-416E-BC24-8E7171F9FE35}"/>
              </a:ext>
            </a:extLst>
          </p:cNvPr>
          <p:cNvSpPr/>
          <p:nvPr userDrawn="1"/>
        </p:nvSpPr>
        <p:spPr>
          <a:xfrm>
            <a:off x="2270579" y="-10886"/>
            <a:ext cx="9921421" cy="6880032"/>
          </a:xfrm>
          <a:custGeom>
            <a:avLst/>
            <a:gdLst>
              <a:gd name="connsiteX0" fmla="*/ 0 w 9921421"/>
              <a:gd name="connsiteY0" fmla="*/ 6855660 h 6858000"/>
              <a:gd name="connsiteX1" fmla="*/ 82498 w 9921421"/>
              <a:gd name="connsiteY1" fmla="*/ 6858000 h 6858000"/>
              <a:gd name="connsiteX2" fmla="*/ 0 w 9921421"/>
              <a:gd name="connsiteY2" fmla="*/ 6858000 h 6858000"/>
              <a:gd name="connsiteX3" fmla="*/ 826890 w 9921421"/>
              <a:gd name="connsiteY3" fmla="*/ 0 h 6858000"/>
              <a:gd name="connsiteX4" fmla="*/ 9921421 w 9921421"/>
              <a:gd name="connsiteY4" fmla="*/ 0 h 6858000"/>
              <a:gd name="connsiteX5" fmla="*/ 9921421 w 9921421"/>
              <a:gd name="connsiteY5" fmla="*/ 6858000 h 6858000"/>
              <a:gd name="connsiteX6" fmla="*/ 82498 w 9921421"/>
              <a:gd name="connsiteY6" fmla="*/ 6858000 h 6858000"/>
              <a:gd name="connsiteX7" fmla="*/ 3183968 w 9921421"/>
              <a:gd name="connsiteY7" fmla="*/ 3378200 h 6858000"/>
              <a:gd name="connsiteX8" fmla="*/ 857604 w 9921421"/>
              <a:gd name="connsiteY8" fmla="*/ 7954 h 6858000"/>
              <a:gd name="connsiteX0" fmla="*/ 0 w 9921421"/>
              <a:gd name="connsiteY0" fmla="*/ 6868360 h 6870700"/>
              <a:gd name="connsiteX1" fmla="*/ 82498 w 9921421"/>
              <a:gd name="connsiteY1" fmla="*/ 6870700 h 6870700"/>
              <a:gd name="connsiteX2" fmla="*/ 0 w 9921421"/>
              <a:gd name="connsiteY2" fmla="*/ 6870700 h 6870700"/>
              <a:gd name="connsiteX3" fmla="*/ 0 w 9921421"/>
              <a:gd name="connsiteY3" fmla="*/ 6868360 h 6870700"/>
              <a:gd name="connsiteX4" fmla="*/ 1265040 w 9921421"/>
              <a:gd name="connsiteY4" fmla="*/ 0 h 6870700"/>
              <a:gd name="connsiteX5" fmla="*/ 9921421 w 9921421"/>
              <a:gd name="connsiteY5" fmla="*/ 12700 h 6870700"/>
              <a:gd name="connsiteX6" fmla="*/ 9921421 w 9921421"/>
              <a:gd name="connsiteY6" fmla="*/ 6870700 h 6870700"/>
              <a:gd name="connsiteX7" fmla="*/ 82498 w 9921421"/>
              <a:gd name="connsiteY7" fmla="*/ 6870700 h 6870700"/>
              <a:gd name="connsiteX8" fmla="*/ 3183968 w 9921421"/>
              <a:gd name="connsiteY8" fmla="*/ 3390900 h 6870700"/>
              <a:gd name="connsiteX9" fmla="*/ 857604 w 9921421"/>
              <a:gd name="connsiteY9" fmla="*/ 20654 h 6870700"/>
              <a:gd name="connsiteX10" fmla="*/ 1265040 w 9921421"/>
              <a:gd name="connsiteY10" fmla="*/ 0 h 6870700"/>
              <a:gd name="connsiteX0" fmla="*/ 0 w 9921421"/>
              <a:gd name="connsiteY0" fmla="*/ 6868360 h 6870700"/>
              <a:gd name="connsiteX1" fmla="*/ 82498 w 9921421"/>
              <a:gd name="connsiteY1" fmla="*/ 6870700 h 6870700"/>
              <a:gd name="connsiteX2" fmla="*/ 0 w 9921421"/>
              <a:gd name="connsiteY2" fmla="*/ 6870700 h 6870700"/>
              <a:gd name="connsiteX3" fmla="*/ 0 w 9921421"/>
              <a:gd name="connsiteY3" fmla="*/ 6868360 h 6870700"/>
              <a:gd name="connsiteX4" fmla="*/ 1265040 w 9921421"/>
              <a:gd name="connsiteY4" fmla="*/ 0 h 6870700"/>
              <a:gd name="connsiteX5" fmla="*/ 9921421 w 9921421"/>
              <a:gd name="connsiteY5" fmla="*/ 12700 h 6870700"/>
              <a:gd name="connsiteX6" fmla="*/ 9921421 w 9921421"/>
              <a:gd name="connsiteY6" fmla="*/ 6870700 h 6870700"/>
              <a:gd name="connsiteX7" fmla="*/ 82498 w 9921421"/>
              <a:gd name="connsiteY7" fmla="*/ 6870700 h 6870700"/>
              <a:gd name="connsiteX8" fmla="*/ 3183968 w 9921421"/>
              <a:gd name="connsiteY8" fmla="*/ 3390900 h 6870700"/>
              <a:gd name="connsiteX9" fmla="*/ 1283054 w 9921421"/>
              <a:gd name="connsiteY9" fmla="*/ 14304 h 6870700"/>
              <a:gd name="connsiteX10" fmla="*/ 1265040 w 9921421"/>
              <a:gd name="connsiteY10" fmla="*/ 0 h 6870700"/>
              <a:gd name="connsiteX0" fmla="*/ 0 w 9921421"/>
              <a:gd name="connsiteY0" fmla="*/ 6868360 h 6870700"/>
              <a:gd name="connsiteX1" fmla="*/ 82498 w 9921421"/>
              <a:gd name="connsiteY1" fmla="*/ 6870700 h 6870700"/>
              <a:gd name="connsiteX2" fmla="*/ 0 w 9921421"/>
              <a:gd name="connsiteY2" fmla="*/ 6870700 h 6870700"/>
              <a:gd name="connsiteX3" fmla="*/ 0 w 9921421"/>
              <a:gd name="connsiteY3" fmla="*/ 6868360 h 6870700"/>
              <a:gd name="connsiteX4" fmla="*/ 1265040 w 9921421"/>
              <a:gd name="connsiteY4" fmla="*/ 0 h 6870700"/>
              <a:gd name="connsiteX5" fmla="*/ 9921421 w 9921421"/>
              <a:gd name="connsiteY5" fmla="*/ 12700 h 6870700"/>
              <a:gd name="connsiteX6" fmla="*/ 9921421 w 9921421"/>
              <a:gd name="connsiteY6" fmla="*/ 6870700 h 6870700"/>
              <a:gd name="connsiteX7" fmla="*/ 82498 w 9921421"/>
              <a:gd name="connsiteY7" fmla="*/ 6870700 h 6870700"/>
              <a:gd name="connsiteX8" fmla="*/ 3183968 w 9921421"/>
              <a:gd name="connsiteY8" fmla="*/ 3390900 h 6870700"/>
              <a:gd name="connsiteX9" fmla="*/ 1283054 w 9921421"/>
              <a:gd name="connsiteY9" fmla="*/ 14304 h 6870700"/>
              <a:gd name="connsiteX10" fmla="*/ 1265040 w 9921421"/>
              <a:gd name="connsiteY10" fmla="*/ 0 h 6870700"/>
              <a:gd name="connsiteX0" fmla="*/ 0 w 9921421"/>
              <a:gd name="connsiteY0" fmla="*/ 6868360 h 6870700"/>
              <a:gd name="connsiteX1" fmla="*/ 82498 w 9921421"/>
              <a:gd name="connsiteY1" fmla="*/ 6870700 h 6870700"/>
              <a:gd name="connsiteX2" fmla="*/ 0 w 9921421"/>
              <a:gd name="connsiteY2" fmla="*/ 6870700 h 6870700"/>
              <a:gd name="connsiteX3" fmla="*/ 0 w 9921421"/>
              <a:gd name="connsiteY3" fmla="*/ 6868360 h 6870700"/>
              <a:gd name="connsiteX4" fmla="*/ 1265040 w 9921421"/>
              <a:gd name="connsiteY4" fmla="*/ 0 h 6870700"/>
              <a:gd name="connsiteX5" fmla="*/ 9921421 w 9921421"/>
              <a:gd name="connsiteY5" fmla="*/ 12700 h 6870700"/>
              <a:gd name="connsiteX6" fmla="*/ 9921421 w 9921421"/>
              <a:gd name="connsiteY6" fmla="*/ 6870700 h 6870700"/>
              <a:gd name="connsiteX7" fmla="*/ 82498 w 9921421"/>
              <a:gd name="connsiteY7" fmla="*/ 6870700 h 6870700"/>
              <a:gd name="connsiteX8" fmla="*/ 3241118 w 9921421"/>
              <a:gd name="connsiteY8" fmla="*/ 3403600 h 6870700"/>
              <a:gd name="connsiteX9" fmla="*/ 1283054 w 9921421"/>
              <a:gd name="connsiteY9" fmla="*/ 14304 h 6870700"/>
              <a:gd name="connsiteX10" fmla="*/ 1265040 w 9921421"/>
              <a:gd name="connsiteY10" fmla="*/ 0 h 6870700"/>
              <a:gd name="connsiteX0" fmla="*/ 0 w 9921421"/>
              <a:gd name="connsiteY0" fmla="*/ 6868360 h 6870700"/>
              <a:gd name="connsiteX1" fmla="*/ 82498 w 9921421"/>
              <a:gd name="connsiteY1" fmla="*/ 6870700 h 6870700"/>
              <a:gd name="connsiteX2" fmla="*/ 0 w 9921421"/>
              <a:gd name="connsiteY2" fmla="*/ 6870700 h 6870700"/>
              <a:gd name="connsiteX3" fmla="*/ 0 w 9921421"/>
              <a:gd name="connsiteY3" fmla="*/ 6868360 h 6870700"/>
              <a:gd name="connsiteX4" fmla="*/ 1265040 w 9921421"/>
              <a:gd name="connsiteY4" fmla="*/ 0 h 6870700"/>
              <a:gd name="connsiteX5" fmla="*/ 9921421 w 9921421"/>
              <a:gd name="connsiteY5" fmla="*/ 12700 h 6870700"/>
              <a:gd name="connsiteX6" fmla="*/ 9921421 w 9921421"/>
              <a:gd name="connsiteY6" fmla="*/ 6870700 h 6870700"/>
              <a:gd name="connsiteX7" fmla="*/ 493045 w 9921421"/>
              <a:gd name="connsiteY7" fmla="*/ 6805386 h 6870700"/>
              <a:gd name="connsiteX8" fmla="*/ 3241118 w 9921421"/>
              <a:gd name="connsiteY8" fmla="*/ 3403600 h 6870700"/>
              <a:gd name="connsiteX9" fmla="*/ 1283054 w 9921421"/>
              <a:gd name="connsiteY9" fmla="*/ 14304 h 6870700"/>
              <a:gd name="connsiteX10" fmla="*/ 1265040 w 9921421"/>
              <a:gd name="connsiteY10" fmla="*/ 0 h 6870700"/>
              <a:gd name="connsiteX0" fmla="*/ 0 w 9921421"/>
              <a:gd name="connsiteY0" fmla="*/ 6868360 h 6870701"/>
              <a:gd name="connsiteX1" fmla="*/ 82498 w 9921421"/>
              <a:gd name="connsiteY1" fmla="*/ 6870700 h 6870701"/>
              <a:gd name="connsiteX2" fmla="*/ 0 w 9921421"/>
              <a:gd name="connsiteY2" fmla="*/ 6870700 h 6870701"/>
              <a:gd name="connsiteX3" fmla="*/ 0 w 9921421"/>
              <a:gd name="connsiteY3" fmla="*/ 6868360 h 6870701"/>
              <a:gd name="connsiteX4" fmla="*/ 1265040 w 9921421"/>
              <a:gd name="connsiteY4" fmla="*/ 0 h 6870701"/>
              <a:gd name="connsiteX5" fmla="*/ 9921421 w 9921421"/>
              <a:gd name="connsiteY5" fmla="*/ 12700 h 6870701"/>
              <a:gd name="connsiteX6" fmla="*/ 9921421 w 9921421"/>
              <a:gd name="connsiteY6" fmla="*/ 6870700 h 6870701"/>
              <a:gd name="connsiteX7" fmla="*/ 418400 w 9921421"/>
              <a:gd name="connsiteY7" fmla="*/ 6870701 h 6870701"/>
              <a:gd name="connsiteX8" fmla="*/ 3241118 w 9921421"/>
              <a:gd name="connsiteY8" fmla="*/ 3403600 h 6870701"/>
              <a:gd name="connsiteX9" fmla="*/ 1283054 w 9921421"/>
              <a:gd name="connsiteY9" fmla="*/ 14304 h 6870701"/>
              <a:gd name="connsiteX10" fmla="*/ 1265040 w 9921421"/>
              <a:gd name="connsiteY10" fmla="*/ 0 h 6870701"/>
              <a:gd name="connsiteX0" fmla="*/ 0 w 9921421"/>
              <a:gd name="connsiteY0" fmla="*/ 6868360 h 6880032"/>
              <a:gd name="connsiteX1" fmla="*/ 82498 w 9921421"/>
              <a:gd name="connsiteY1" fmla="*/ 6870700 h 6880032"/>
              <a:gd name="connsiteX2" fmla="*/ 0 w 9921421"/>
              <a:gd name="connsiteY2" fmla="*/ 6870700 h 6880032"/>
              <a:gd name="connsiteX3" fmla="*/ 0 w 9921421"/>
              <a:gd name="connsiteY3" fmla="*/ 6868360 h 6880032"/>
              <a:gd name="connsiteX4" fmla="*/ 1265040 w 9921421"/>
              <a:gd name="connsiteY4" fmla="*/ 0 h 6880032"/>
              <a:gd name="connsiteX5" fmla="*/ 9921421 w 9921421"/>
              <a:gd name="connsiteY5" fmla="*/ 12700 h 6880032"/>
              <a:gd name="connsiteX6" fmla="*/ 9921421 w 9921421"/>
              <a:gd name="connsiteY6" fmla="*/ 6870700 h 6880032"/>
              <a:gd name="connsiteX7" fmla="*/ 633004 w 9921421"/>
              <a:gd name="connsiteY7" fmla="*/ 6880032 h 6880032"/>
              <a:gd name="connsiteX8" fmla="*/ 3241118 w 9921421"/>
              <a:gd name="connsiteY8" fmla="*/ 3403600 h 6880032"/>
              <a:gd name="connsiteX9" fmla="*/ 1283054 w 9921421"/>
              <a:gd name="connsiteY9" fmla="*/ 14304 h 6880032"/>
              <a:gd name="connsiteX10" fmla="*/ 1265040 w 9921421"/>
              <a:gd name="connsiteY10" fmla="*/ 0 h 6880032"/>
              <a:gd name="connsiteX0" fmla="*/ 0 w 9921421"/>
              <a:gd name="connsiteY0" fmla="*/ 6868360 h 6880032"/>
              <a:gd name="connsiteX1" fmla="*/ 82498 w 9921421"/>
              <a:gd name="connsiteY1" fmla="*/ 6870700 h 6880032"/>
              <a:gd name="connsiteX2" fmla="*/ 0 w 9921421"/>
              <a:gd name="connsiteY2" fmla="*/ 6870700 h 6880032"/>
              <a:gd name="connsiteX3" fmla="*/ 0 w 9921421"/>
              <a:gd name="connsiteY3" fmla="*/ 6868360 h 6880032"/>
              <a:gd name="connsiteX4" fmla="*/ 1265040 w 9921421"/>
              <a:gd name="connsiteY4" fmla="*/ 0 h 6880032"/>
              <a:gd name="connsiteX5" fmla="*/ 9921421 w 9921421"/>
              <a:gd name="connsiteY5" fmla="*/ 12700 h 6880032"/>
              <a:gd name="connsiteX6" fmla="*/ 9921421 w 9921421"/>
              <a:gd name="connsiteY6" fmla="*/ 6870700 h 6880032"/>
              <a:gd name="connsiteX7" fmla="*/ 633004 w 9921421"/>
              <a:gd name="connsiteY7" fmla="*/ 6880032 h 6880032"/>
              <a:gd name="connsiteX8" fmla="*/ 3241118 w 9921421"/>
              <a:gd name="connsiteY8" fmla="*/ 3403600 h 6880032"/>
              <a:gd name="connsiteX9" fmla="*/ 1283054 w 9921421"/>
              <a:gd name="connsiteY9" fmla="*/ 14304 h 6880032"/>
              <a:gd name="connsiteX10" fmla="*/ 1265040 w 9921421"/>
              <a:gd name="connsiteY10" fmla="*/ 0 h 688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21421" h="6880032">
                <a:moveTo>
                  <a:pt x="0" y="6868360"/>
                </a:moveTo>
                <a:lnTo>
                  <a:pt x="82498" y="6870700"/>
                </a:lnTo>
                <a:lnTo>
                  <a:pt x="0" y="6870700"/>
                </a:lnTo>
                <a:lnTo>
                  <a:pt x="0" y="6868360"/>
                </a:lnTo>
                <a:close/>
                <a:moveTo>
                  <a:pt x="1265040" y="0"/>
                </a:moveTo>
                <a:lnTo>
                  <a:pt x="9921421" y="12700"/>
                </a:lnTo>
                <a:lnTo>
                  <a:pt x="9921421" y="6870700"/>
                </a:lnTo>
                <a:lnTo>
                  <a:pt x="633004" y="6880032"/>
                </a:lnTo>
                <a:cubicBezTo>
                  <a:pt x="1972519" y="6758112"/>
                  <a:pt x="3241118" y="5325440"/>
                  <a:pt x="3241118" y="3403600"/>
                </a:cubicBezTo>
                <a:cubicBezTo>
                  <a:pt x="3241118" y="1782048"/>
                  <a:pt x="2347822" y="590996"/>
                  <a:pt x="1283054" y="14304"/>
                </a:cubicBezTo>
                <a:cubicBezTo>
                  <a:pt x="1272816" y="11653"/>
                  <a:pt x="1275278" y="2651"/>
                  <a:pt x="1265040" y="0"/>
                </a:cubicBezTo>
                <a:close/>
              </a:path>
            </a:pathLst>
          </a:custGeom>
          <a:solidFill>
            <a:srgbClr val="282D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dirty="0"/>
          </a:p>
        </p:txBody>
      </p:sp>
      <p:sp>
        <p:nvSpPr>
          <p:cNvPr id="15" name="Rectangle 14">
            <a:extLst>
              <a:ext uri="{FF2B5EF4-FFF2-40B4-BE49-F238E27FC236}">
                <a16:creationId xmlns:a16="http://schemas.microsoft.com/office/drawing/2014/main" id="{A809154A-E8E7-473B-8878-E314E65FA502}"/>
              </a:ext>
            </a:extLst>
          </p:cNvPr>
          <p:cNvSpPr/>
          <p:nvPr userDrawn="1"/>
        </p:nvSpPr>
        <p:spPr>
          <a:xfrm>
            <a:off x="0" y="6159500"/>
            <a:ext cx="12192000" cy="739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
        <p:nvSpPr>
          <p:cNvPr id="17" name="Title 1">
            <a:extLst>
              <a:ext uri="{FF2B5EF4-FFF2-40B4-BE49-F238E27FC236}">
                <a16:creationId xmlns:a16="http://schemas.microsoft.com/office/drawing/2014/main" id="{EAF7E32E-597B-412F-B461-F3EC620F7EAE}"/>
              </a:ext>
            </a:extLst>
          </p:cNvPr>
          <p:cNvSpPr>
            <a:spLocks noGrp="1"/>
          </p:cNvSpPr>
          <p:nvPr>
            <p:ph type="ctrTitle"/>
          </p:nvPr>
        </p:nvSpPr>
        <p:spPr>
          <a:xfrm>
            <a:off x="5932715" y="1373874"/>
            <a:ext cx="5994400" cy="2387600"/>
          </a:xfrm>
        </p:spPr>
        <p:txBody>
          <a:bodyPr anchor="b">
            <a:normAutofit/>
          </a:bodyPr>
          <a:lstStyle>
            <a:lvl1pPr algn="l">
              <a:defRPr sz="4400" cap="all" baseline="0">
                <a:solidFill>
                  <a:schemeClr val="bg1"/>
                </a:solidFill>
                <a:latin typeface="Arial Black" panose="020B0A04020102020204" pitchFamily="34" charset="0"/>
              </a:defRPr>
            </a:lvl1pPr>
          </a:lstStyle>
          <a:p>
            <a:r>
              <a:rPr lang="en-US" dirty="0"/>
              <a:t>Click to edit Master title style</a:t>
            </a:r>
            <a:endParaRPr lang="en-NZ" dirty="0"/>
          </a:p>
        </p:txBody>
      </p:sp>
      <p:sp>
        <p:nvSpPr>
          <p:cNvPr id="18" name="Subtitle 2">
            <a:extLst>
              <a:ext uri="{FF2B5EF4-FFF2-40B4-BE49-F238E27FC236}">
                <a16:creationId xmlns:a16="http://schemas.microsoft.com/office/drawing/2014/main" id="{862C18B5-E7BD-45B4-8EF1-44D2E3C2B56F}"/>
              </a:ext>
            </a:extLst>
          </p:cNvPr>
          <p:cNvSpPr>
            <a:spLocks noGrp="1"/>
          </p:cNvSpPr>
          <p:nvPr>
            <p:ph type="subTitle" idx="1"/>
          </p:nvPr>
        </p:nvSpPr>
        <p:spPr>
          <a:xfrm>
            <a:off x="5932715" y="3853549"/>
            <a:ext cx="5994400" cy="1655762"/>
          </a:xfrm>
        </p:spPr>
        <p:txBody>
          <a:bodyPr>
            <a:normAutofit/>
          </a:bodyPr>
          <a:lstStyle>
            <a:lvl1pPr marL="0" indent="0" algn="l">
              <a:buNone/>
              <a:defRPr sz="20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NZ" dirty="0"/>
          </a:p>
        </p:txBody>
      </p:sp>
      <p:pic>
        <p:nvPicPr>
          <p:cNvPr id="21" name="Picture 20" descr="Text&#10;&#10;Description automatically generated">
            <a:extLst>
              <a:ext uri="{FF2B5EF4-FFF2-40B4-BE49-F238E27FC236}">
                <a16:creationId xmlns:a16="http://schemas.microsoft.com/office/drawing/2014/main" id="{D59A168D-D95B-4287-944C-F6235D5790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21421" y="6220397"/>
            <a:ext cx="2067502" cy="617345"/>
          </a:xfrm>
          <a:prstGeom prst="rect">
            <a:avLst/>
          </a:prstGeom>
        </p:spPr>
      </p:pic>
      <p:pic>
        <p:nvPicPr>
          <p:cNvPr id="19" name="Picture 18">
            <a:extLst>
              <a:ext uri="{FF2B5EF4-FFF2-40B4-BE49-F238E27FC236}">
                <a16:creationId xmlns:a16="http://schemas.microsoft.com/office/drawing/2014/main" id="{6849FDE3-DC19-41A6-90F0-728257BECEE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7145" y="6309133"/>
            <a:ext cx="1830469" cy="440668"/>
          </a:xfrm>
          <a:prstGeom prst="rect">
            <a:avLst/>
          </a:prstGeom>
        </p:spPr>
      </p:pic>
    </p:spTree>
    <p:extLst>
      <p:ext uri="{BB962C8B-B14F-4D97-AF65-F5344CB8AC3E}">
        <p14:creationId xmlns:p14="http://schemas.microsoft.com/office/powerpoint/2010/main" val="1270321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0" y="-16508"/>
            <a:ext cx="12192000" cy="10948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166536" y="116115"/>
            <a:ext cx="10228293" cy="714828"/>
          </a:xfrm>
        </p:spPr>
        <p:txBody>
          <a:bodyPr>
            <a:normAutofit/>
          </a:bodyPr>
          <a:lstStyle>
            <a:lvl1pPr>
              <a:defRPr sz="2000" b="1" i="0" baseline="0">
                <a:solidFill>
                  <a:schemeClr val="tx1">
                    <a:lumMod val="75000"/>
                    <a:lumOff val="25000"/>
                  </a:schemeClr>
                </a:solidFill>
                <a:latin typeface="Arial" panose="020B0604020202020204" pitchFamily="34" charset="0"/>
              </a:defRPr>
            </a:lvl1pPr>
          </a:lstStyle>
          <a:p>
            <a:r>
              <a:rPr lang="en-US" dirty="0"/>
              <a:t>Click to edit Master title style</a:t>
            </a:r>
            <a:endParaRPr lang="en-NZ" dirty="0"/>
          </a:p>
        </p:txBody>
      </p:sp>
      <p:sp>
        <p:nvSpPr>
          <p:cNvPr id="3" name="Content Placeholder 2"/>
          <p:cNvSpPr>
            <a:spLocks noGrp="1"/>
          </p:cNvSpPr>
          <p:nvPr>
            <p:ph idx="1"/>
          </p:nvPr>
        </p:nvSpPr>
        <p:spPr>
          <a:xfrm>
            <a:off x="132580" y="1173192"/>
            <a:ext cx="11943306" cy="5099700"/>
          </a:xfrm>
        </p:spPr>
        <p:txBody>
          <a:bodyPr>
            <a:normAutofit/>
          </a:bodyPr>
          <a:lstStyle>
            <a:lvl1pPr marL="0" indent="0">
              <a:lnSpc>
                <a:spcPct val="100000"/>
              </a:lnSpc>
              <a:buNone/>
              <a:defRPr sz="1200" baseline="0"/>
            </a:lvl1pPr>
            <a:lvl2pPr marL="457200" indent="0">
              <a:lnSpc>
                <a:spcPct val="100000"/>
              </a:lnSpc>
              <a:buNone/>
              <a:defRPr sz="1200" baseline="0"/>
            </a:lvl2pPr>
            <a:lvl3pPr marL="914400" indent="0">
              <a:lnSpc>
                <a:spcPct val="100000"/>
              </a:lnSpc>
              <a:buNone/>
              <a:defRPr sz="1200" baseline="0"/>
            </a:lvl3pPr>
            <a:lvl4pPr marL="1371600" indent="0">
              <a:lnSpc>
                <a:spcPct val="100000"/>
              </a:lnSpc>
              <a:buNone/>
              <a:defRPr sz="1200" baseline="0"/>
            </a:lvl4pPr>
            <a:lvl5pPr marL="1828800" indent="0">
              <a:lnSpc>
                <a:spcPct val="100000"/>
              </a:lnSpc>
              <a:buNone/>
              <a:defRPr sz="12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pic>
        <p:nvPicPr>
          <p:cNvPr id="10" name="Picture 9">
            <a:extLst>
              <a:ext uri="{FF2B5EF4-FFF2-40B4-BE49-F238E27FC236}">
                <a16:creationId xmlns:a16="http://schemas.microsoft.com/office/drawing/2014/main" id="{D29E0AEC-12CC-4397-B331-62AB3C844B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6835" y="357436"/>
            <a:ext cx="1388628" cy="334299"/>
          </a:xfrm>
          <a:prstGeom prst="rect">
            <a:avLst/>
          </a:prstGeom>
        </p:spPr>
      </p:pic>
      <p:sp>
        <p:nvSpPr>
          <p:cNvPr id="8" name="TextBox 7">
            <a:extLst>
              <a:ext uri="{FF2B5EF4-FFF2-40B4-BE49-F238E27FC236}">
                <a16:creationId xmlns:a16="http://schemas.microsoft.com/office/drawing/2014/main" id="{2D02DEE8-3698-46AD-8647-60466B18314F}"/>
              </a:ext>
            </a:extLst>
          </p:cNvPr>
          <p:cNvSpPr txBox="1"/>
          <p:nvPr userDrawn="1"/>
        </p:nvSpPr>
        <p:spPr>
          <a:xfrm>
            <a:off x="8798941" y="6509186"/>
            <a:ext cx="3303919" cy="215444"/>
          </a:xfrm>
          <a:prstGeom prst="rect">
            <a:avLst/>
          </a:prstGeom>
          <a:noFill/>
        </p:spPr>
        <p:txBody>
          <a:bodyPr wrap="square" rtlCol="0">
            <a:spAutoFit/>
          </a:bodyPr>
          <a:lstStyle/>
          <a:p>
            <a:r>
              <a:rPr lang="en-NZ" sz="800" kern="1200" cap="all" spc="300" baseline="0" dirty="0">
                <a:solidFill>
                  <a:schemeClr val="tx1">
                    <a:lumMod val="75000"/>
                    <a:lumOff val="25000"/>
                  </a:schemeClr>
                </a:solidFill>
                <a:latin typeface="Arial" panose="020B0604020202020204" pitchFamily="34" charset="0"/>
                <a:ea typeface="+mn-ea"/>
                <a:cs typeface="+mn-cs"/>
              </a:rPr>
              <a:t>© Colmar Brunton Slide 2021 | </a:t>
            </a:r>
            <a:fld id="{6550BA1F-617A-40BE-B3AF-048EF864D0FB}" type="slidenum">
              <a:rPr lang="en-NZ" sz="800" kern="1200" cap="all" spc="300" baseline="0" smtClean="0">
                <a:solidFill>
                  <a:schemeClr val="tx1">
                    <a:lumMod val="75000"/>
                    <a:lumOff val="25000"/>
                  </a:schemeClr>
                </a:solidFill>
                <a:latin typeface="Arial" panose="020B0604020202020204" pitchFamily="34" charset="0"/>
                <a:ea typeface="+mn-ea"/>
                <a:cs typeface="+mn-cs"/>
              </a:rPr>
              <a:t>‹#›</a:t>
            </a:fld>
            <a:endParaRPr lang="en-NZ" sz="800" kern="1200" cap="all" spc="300" baseline="0" dirty="0">
              <a:solidFill>
                <a:schemeClr val="tx1">
                  <a:lumMod val="75000"/>
                  <a:lumOff val="25000"/>
                </a:schemeClr>
              </a:solidFill>
              <a:latin typeface="Arial" panose="020B0604020202020204" pitchFamily="34" charset="0"/>
              <a:ea typeface="+mn-ea"/>
              <a:cs typeface="+mn-cs"/>
            </a:endParaRPr>
          </a:p>
        </p:txBody>
      </p:sp>
      <p:cxnSp>
        <p:nvCxnSpPr>
          <p:cNvPr id="9" name="Straight Connector 8">
            <a:extLst>
              <a:ext uri="{FF2B5EF4-FFF2-40B4-BE49-F238E27FC236}">
                <a16:creationId xmlns:a16="http://schemas.microsoft.com/office/drawing/2014/main" id="{87C59BBD-34EC-42F8-9762-3221FE83259D}"/>
              </a:ext>
            </a:extLst>
          </p:cNvPr>
          <p:cNvCxnSpPr/>
          <p:nvPr userDrawn="1"/>
        </p:nvCxnSpPr>
        <p:spPr>
          <a:xfrm>
            <a:off x="0" y="6371170"/>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216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a:off x="0" y="-16508"/>
            <a:ext cx="12192000" cy="10948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166536" y="193749"/>
            <a:ext cx="10228293" cy="714828"/>
          </a:xfrm>
        </p:spPr>
        <p:txBody>
          <a:bodyPr>
            <a:normAutofit/>
          </a:bodyPr>
          <a:lstStyle>
            <a:lvl1pPr>
              <a:defRPr sz="2000" b="1" i="0" baseline="0">
                <a:solidFill>
                  <a:schemeClr val="tx1">
                    <a:lumMod val="75000"/>
                    <a:lumOff val="25000"/>
                  </a:schemeClr>
                </a:solidFill>
                <a:latin typeface="Arial" panose="020B0604020202020204" pitchFamily="34" charset="0"/>
              </a:defRPr>
            </a:lvl1pPr>
          </a:lstStyle>
          <a:p>
            <a:r>
              <a:rPr lang="en-US" dirty="0"/>
              <a:t>Click to edit Master title style</a:t>
            </a:r>
            <a:endParaRPr lang="en-NZ" dirty="0"/>
          </a:p>
        </p:txBody>
      </p:sp>
      <p:sp>
        <p:nvSpPr>
          <p:cNvPr id="5" name="TextBox 4">
            <a:extLst>
              <a:ext uri="{FF2B5EF4-FFF2-40B4-BE49-F238E27FC236}">
                <a16:creationId xmlns:a16="http://schemas.microsoft.com/office/drawing/2014/main" id="{40C5CF44-2A91-419E-ABBF-44A3A10428EE}"/>
              </a:ext>
            </a:extLst>
          </p:cNvPr>
          <p:cNvSpPr txBox="1"/>
          <p:nvPr userDrawn="1"/>
        </p:nvSpPr>
        <p:spPr>
          <a:xfrm>
            <a:off x="8798941" y="6509186"/>
            <a:ext cx="3303919" cy="215444"/>
          </a:xfrm>
          <a:prstGeom prst="rect">
            <a:avLst/>
          </a:prstGeom>
          <a:noFill/>
        </p:spPr>
        <p:txBody>
          <a:bodyPr wrap="square" rtlCol="0">
            <a:spAutoFit/>
          </a:bodyPr>
          <a:lstStyle/>
          <a:p>
            <a:r>
              <a:rPr lang="en-NZ" sz="800" kern="1200" cap="all" spc="300" baseline="0" dirty="0">
                <a:solidFill>
                  <a:schemeClr val="tx1">
                    <a:lumMod val="75000"/>
                    <a:lumOff val="25000"/>
                  </a:schemeClr>
                </a:solidFill>
                <a:latin typeface="Arial" panose="020B0604020202020204" pitchFamily="34" charset="0"/>
                <a:ea typeface="+mn-ea"/>
                <a:cs typeface="+mn-cs"/>
              </a:rPr>
              <a:t>© Colmar Brunton Slide 2021 | </a:t>
            </a:r>
            <a:fld id="{CAF9B8B8-A006-45D3-83A5-480C77BBA244}" type="slidenum">
              <a:rPr lang="en-NZ" sz="800" kern="1200" cap="all" spc="300" baseline="0" smtClean="0">
                <a:solidFill>
                  <a:schemeClr val="tx1">
                    <a:lumMod val="75000"/>
                    <a:lumOff val="25000"/>
                  </a:schemeClr>
                </a:solidFill>
                <a:latin typeface="Arial" panose="020B0604020202020204" pitchFamily="34" charset="0"/>
                <a:ea typeface="+mn-ea"/>
                <a:cs typeface="+mn-cs"/>
              </a:rPr>
              <a:t>‹#›</a:t>
            </a:fld>
            <a:endParaRPr lang="en-NZ" sz="800" kern="1200" cap="all" spc="300" baseline="0" dirty="0">
              <a:solidFill>
                <a:schemeClr val="tx1">
                  <a:lumMod val="75000"/>
                  <a:lumOff val="25000"/>
                </a:schemeClr>
              </a:solidFill>
              <a:latin typeface="Arial" panose="020B0604020202020204" pitchFamily="34" charset="0"/>
              <a:ea typeface="+mn-ea"/>
              <a:cs typeface="+mn-cs"/>
            </a:endParaRPr>
          </a:p>
        </p:txBody>
      </p:sp>
      <p:pic>
        <p:nvPicPr>
          <p:cNvPr id="10" name="Picture 9">
            <a:extLst>
              <a:ext uri="{FF2B5EF4-FFF2-40B4-BE49-F238E27FC236}">
                <a16:creationId xmlns:a16="http://schemas.microsoft.com/office/drawing/2014/main" id="{D29E0AEC-12CC-4397-B331-62AB3C844B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6835" y="357436"/>
            <a:ext cx="1388628" cy="334299"/>
          </a:xfrm>
          <a:prstGeom prst="rect">
            <a:avLst/>
          </a:prstGeom>
        </p:spPr>
      </p:pic>
      <p:cxnSp>
        <p:nvCxnSpPr>
          <p:cNvPr id="11" name="Straight Connector 10">
            <a:extLst>
              <a:ext uri="{FF2B5EF4-FFF2-40B4-BE49-F238E27FC236}">
                <a16:creationId xmlns:a16="http://schemas.microsoft.com/office/drawing/2014/main" id="{09C40A5E-CC97-4BC5-AB13-F75915DD6267}"/>
              </a:ext>
            </a:extLst>
          </p:cNvPr>
          <p:cNvCxnSpPr/>
          <p:nvPr userDrawn="1"/>
        </p:nvCxnSpPr>
        <p:spPr>
          <a:xfrm>
            <a:off x="0" y="6371170"/>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53AD6E3-1E1C-484B-96B0-1737640D8002}"/>
              </a:ext>
            </a:extLst>
          </p:cNvPr>
          <p:cNvSpPr/>
          <p:nvPr userDrawn="1"/>
        </p:nvSpPr>
        <p:spPr>
          <a:xfrm>
            <a:off x="8035478" y="1078301"/>
            <a:ext cx="4156522" cy="529200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B9AF3345-63C8-4F28-BCA8-4AC4C5A0F303}"/>
              </a:ext>
            </a:extLst>
          </p:cNvPr>
          <p:cNvSpPr/>
          <p:nvPr userDrawn="1"/>
        </p:nvSpPr>
        <p:spPr>
          <a:xfrm>
            <a:off x="586596" y="1076896"/>
            <a:ext cx="7448882" cy="71481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EF14727-4C37-4FDF-B5EA-9B5195E65770}"/>
              </a:ext>
            </a:extLst>
          </p:cNvPr>
          <p:cNvSpPr/>
          <p:nvPr userDrawn="1"/>
        </p:nvSpPr>
        <p:spPr>
          <a:xfrm>
            <a:off x="0" y="1076896"/>
            <a:ext cx="586596" cy="714815"/>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E0F258E-4D41-4ADD-B3A7-585B21FD8F38}"/>
              </a:ext>
            </a:extLst>
          </p:cNvPr>
          <p:cNvSpPr txBox="1"/>
          <p:nvPr userDrawn="1"/>
        </p:nvSpPr>
        <p:spPr>
          <a:xfrm>
            <a:off x="69011" y="1187922"/>
            <a:ext cx="431322" cy="461665"/>
          </a:xfrm>
          <a:prstGeom prst="rect">
            <a:avLst/>
          </a:prstGeom>
          <a:noFill/>
        </p:spPr>
        <p:txBody>
          <a:bodyPr wrap="square" rtlCol="0">
            <a:spAutoFit/>
          </a:bodyPr>
          <a:lstStyle/>
          <a:p>
            <a:pPr algn="ctr"/>
            <a:r>
              <a:rPr lang="en-NZ" sz="2400" b="1" dirty="0">
                <a:solidFill>
                  <a:schemeClr val="bg1"/>
                </a:solidFill>
                <a:latin typeface="Georgia" panose="02040502050405020303" pitchFamily="18" charset="0"/>
              </a:rPr>
              <a:t>Q</a:t>
            </a:r>
          </a:p>
        </p:txBody>
      </p:sp>
      <p:sp>
        <p:nvSpPr>
          <p:cNvPr id="13" name="Rectangle: Rounded Corners 12">
            <a:extLst>
              <a:ext uri="{FF2B5EF4-FFF2-40B4-BE49-F238E27FC236}">
                <a16:creationId xmlns:a16="http://schemas.microsoft.com/office/drawing/2014/main" id="{3F746055-A9AF-49E4-BAF9-6B212E9BB31D}"/>
              </a:ext>
            </a:extLst>
          </p:cNvPr>
          <p:cNvSpPr/>
          <p:nvPr userDrawn="1"/>
        </p:nvSpPr>
        <p:spPr>
          <a:xfrm>
            <a:off x="8466982" y="1273544"/>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F0944D9-935E-42FE-979E-3976AD1C7917}"/>
              </a:ext>
            </a:extLst>
          </p:cNvPr>
          <p:cNvSpPr/>
          <p:nvPr userDrawn="1"/>
        </p:nvSpPr>
        <p:spPr>
          <a:xfrm>
            <a:off x="9219087" y="1298356"/>
            <a:ext cx="1849609" cy="307777"/>
          </a:xfrm>
          <a:prstGeom prst="rect">
            <a:avLst/>
          </a:prstGeom>
        </p:spPr>
        <p:txBody>
          <a:bodyPr wrap="non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NZ" sz="1400" b="0" i="0" u="none" strike="noStrike" kern="1200" cap="none" spc="300" normalizeH="0" baseline="0" noProof="0" dirty="0">
                <a:ln>
                  <a:noFill/>
                </a:ln>
                <a:solidFill>
                  <a:srgbClr val="7ED2BB"/>
                </a:solidFill>
                <a:effectLst/>
                <a:uLnTx/>
                <a:uFillTx/>
                <a:latin typeface="+mj-lt"/>
                <a:ea typeface="+mn-ea"/>
                <a:cs typeface="+mn-cs"/>
              </a:rPr>
              <a:t>COMMENTARY</a:t>
            </a:r>
          </a:p>
        </p:txBody>
      </p:sp>
      <p:sp>
        <p:nvSpPr>
          <p:cNvPr id="18" name="Text Placeholder 17">
            <a:extLst>
              <a:ext uri="{FF2B5EF4-FFF2-40B4-BE49-F238E27FC236}">
                <a16:creationId xmlns:a16="http://schemas.microsoft.com/office/drawing/2014/main" id="{C8C09579-441E-4051-BCA7-E3DF64EF64CE}"/>
              </a:ext>
            </a:extLst>
          </p:cNvPr>
          <p:cNvSpPr>
            <a:spLocks noGrp="1"/>
          </p:cNvSpPr>
          <p:nvPr>
            <p:ph type="body" sz="quarter" idx="10" hasCustomPrompt="1"/>
          </p:nvPr>
        </p:nvSpPr>
        <p:spPr>
          <a:xfrm>
            <a:off x="758825" y="1187450"/>
            <a:ext cx="6953250" cy="419100"/>
          </a:xfrm>
        </p:spPr>
        <p:txBody>
          <a:bodyPr>
            <a:noAutofit/>
          </a:bodyPr>
          <a:lstStyle>
            <a:lvl1pPr marL="0" indent="0">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stStyle>
          <a:p>
            <a:pPr lvl="0"/>
            <a:r>
              <a:rPr lang="en-NZ" dirty="0"/>
              <a:t>Overall engagement is based on all those who have either attended or participated in the following art forms in the last 12 months: Visual arts, Craft &amp; object art, Performing arts, Literature, Pacific arts and Māori arts </a:t>
            </a:r>
          </a:p>
        </p:txBody>
      </p:sp>
    </p:spTree>
    <p:extLst>
      <p:ext uri="{BB962C8B-B14F-4D97-AF65-F5344CB8AC3E}">
        <p14:creationId xmlns:p14="http://schemas.microsoft.com/office/powerpoint/2010/main" val="1094939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16508"/>
            <a:ext cx="12192000" cy="10948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166536" y="193749"/>
            <a:ext cx="10228293" cy="714828"/>
          </a:xfrm>
        </p:spPr>
        <p:txBody>
          <a:bodyPr>
            <a:normAutofit/>
          </a:bodyPr>
          <a:lstStyle>
            <a:lvl1pPr>
              <a:defRPr sz="2000" b="1" i="0" baseline="0">
                <a:solidFill>
                  <a:schemeClr val="tx1">
                    <a:lumMod val="75000"/>
                    <a:lumOff val="25000"/>
                  </a:schemeClr>
                </a:solidFill>
                <a:latin typeface="Arial" panose="020B0604020202020204" pitchFamily="34" charset="0"/>
              </a:defRPr>
            </a:lvl1pPr>
          </a:lstStyle>
          <a:p>
            <a:r>
              <a:rPr lang="en-US" dirty="0"/>
              <a:t>Click to edit Master title style</a:t>
            </a:r>
            <a:endParaRPr lang="en-NZ" dirty="0"/>
          </a:p>
        </p:txBody>
      </p:sp>
      <p:sp>
        <p:nvSpPr>
          <p:cNvPr id="5" name="TextBox 4">
            <a:extLst>
              <a:ext uri="{FF2B5EF4-FFF2-40B4-BE49-F238E27FC236}">
                <a16:creationId xmlns:a16="http://schemas.microsoft.com/office/drawing/2014/main" id="{40C5CF44-2A91-419E-ABBF-44A3A10428EE}"/>
              </a:ext>
            </a:extLst>
          </p:cNvPr>
          <p:cNvSpPr txBox="1"/>
          <p:nvPr userDrawn="1"/>
        </p:nvSpPr>
        <p:spPr>
          <a:xfrm>
            <a:off x="8798941" y="6509186"/>
            <a:ext cx="3303919" cy="215444"/>
          </a:xfrm>
          <a:prstGeom prst="rect">
            <a:avLst/>
          </a:prstGeom>
          <a:noFill/>
        </p:spPr>
        <p:txBody>
          <a:bodyPr wrap="square" rtlCol="0">
            <a:spAutoFit/>
          </a:bodyPr>
          <a:lstStyle/>
          <a:p>
            <a:r>
              <a:rPr lang="en-NZ" sz="800" kern="1200" cap="all" spc="300" baseline="0" dirty="0">
                <a:solidFill>
                  <a:schemeClr val="tx1">
                    <a:lumMod val="75000"/>
                    <a:lumOff val="25000"/>
                  </a:schemeClr>
                </a:solidFill>
                <a:latin typeface="Arial" panose="020B0604020202020204" pitchFamily="34" charset="0"/>
                <a:ea typeface="+mn-ea"/>
                <a:cs typeface="+mn-cs"/>
              </a:rPr>
              <a:t>© Colmar Brunton Slide 2021 | </a:t>
            </a:r>
            <a:fld id="{CAF9B8B8-A006-45D3-83A5-480C77BBA244}" type="slidenum">
              <a:rPr lang="en-NZ" sz="800" kern="1200" cap="all" spc="300" baseline="0" smtClean="0">
                <a:solidFill>
                  <a:schemeClr val="tx1">
                    <a:lumMod val="75000"/>
                    <a:lumOff val="25000"/>
                  </a:schemeClr>
                </a:solidFill>
                <a:latin typeface="Arial" panose="020B0604020202020204" pitchFamily="34" charset="0"/>
                <a:ea typeface="+mn-ea"/>
                <a:cs typeface="+mn-cs"/>
              </a:rPr>
              <a:t>‹#›</a:t>
            </a:fld>
            <a:endParaRPr lang="en-NZ" sz="800" kern="1200" cap="all" spc="300" baseline="0" dirty="0">
              <a:solidFill>
                <a:schemeClr val="tx1">
                  <a:lumMod val="75000"/>
                  <a:lumOff val="25000"/>
                </a:schemeClr>
              </a:solidFill>
              <a:latin typeface="Arial" panose="020B0604020202020204" pitchFamily="34" charset="0"/>
              <a:ea typeface="+mn-ea"/>
              <a:cs typeface="+mn-cs"/>
            </a:endParaRPr>
          </a:p>
        </p:txBody>
      </p:sp>
      <p:pic>
        <p:nvPicPr>
          <p:cNvPr id="10" name="Picture 9">
            <a:extLst>
              <a:ext uri="{FF2B5EF4-FFF2-40B4-BE49-F238E27FC236}">
                <a16:creationId xmlns:a16="http://schemas.microsoft.com/office/drawing/2014/main" id="{D29E0AEC-12CC-4397-B331-62AB3C844B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6835" y="357436"/>
            <a:ext cx="1388628" cy="334299"/>
          </a:xfrm>
          <a:prstGeom prst="rect">
            <a:avLst/>
          </a:prstGeom>
        </p:spPr>
      </p:pic>
      <p:cxnSp>
        <p:nvCxnSpPr>
          <p:cNvPr id="11" name="Straight Connector 10">
            <a:extLst>
              <a:ext uri="{FF2B5EF4-FFF2-40B4-BE49-F238E27FC236}">
                <a16:creationId xmlns:a16="http://schemas.microsoft.com/office/drawing/2014/main" id="{09C40A5E-CC97-4BC5-AB13-F75915DD6267}"/>
              </a:ext>
            </a:extLst>
          </p:cNvPr>
          <p:cNvCxnSpPr/>
          <p:nvPr userDrawn="1"/>
        </p:nvCxnSpPr>
        <p:spPr>
          <a:xfrm>
            <a:off x="0" y="6371170"/>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53AD6E3-1E1C-484B-96B0-1737640D8002}"/>
              </a:ext>
            </a:extLst>
          </p:cNvPr>
          <p:cNvSpPr/>
          <p:nvPr userDrawn="1"/>
        </p:nvSpPr>
        <p:spPr>
          <a:xfrm>
            <a:off x="8035478" y="1078301"/>
            <a:ext cx="4156522" cy="529200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B9AF3345-63C8-4F28-BCA8-4AC4C5A0F303}"/>
              </a:ext>
            </a:extLst>
          </p:cNvPr>
          <p:cNvSpPr/>
          <p:nvPr userDrawn="1"/>
        </p:nvSpPr>
        <p:spPr>
          <a:xfrm>
            <a:off x="586596" y="1076897"/>
            <a:ext cx="7448882" cy="460642"/>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EF14727-4C37-4FDF-B5EA-9B5195E65770}"/>
              </a:ext>
            </a:extLst>
          </p:cNvPr>
          <p:cNvSpPr/>
          <p:nvPr userDrawn="1"/>
        </p:nvSpPr>
        <p:spPr>
          <a:xfrm>
            <a:off x="0" y="1076897"/>
            <a:ext cx="586596" cy="460642"/>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E0F258E-4D41-4ADD-B3A7-585B21FD8F38}"/>
              </a:ext>
            </a:extLst>
          </p:cNvPr>
          <p:cNvSpPr txBox="1"/>
          <p:nvPr userDrawn="1"/>
        </p:nvSpPr>
        <p:spPr>
          <a:xfrm>
            <a:off x="69011" y="1041276"/>
            <a:ext cx="431322" cy="461665"/>
          </a:xfrm>
          <a:prstGeom prst="rect">
            <a:avLst/>
          </a:prstGeom>
          <a:noFill/>
        </p:spPr>
        <p:txBody>
          <a:bodyPr wrap="square" rtlCol="0">
            <a:spAutoFit/>
          </a:bodyPr>
          <a:lstStyle/>
          <a:p>
            <a:pPr algn="ctr"/>
            <a:r>
              <a:rPr lang="en-NZ" sz="2400" b="1" dirty="0">
                <a:solidFill>
                  <a:schemeClr val="bg1"/>
                </a:solidFill>
                <a:latin typeface="Georgia" panose="02040502050405020303" pitchFamily="18" charset="0"/>
              </a:rPr>
              <a:t>Q</a:t>
            </a:r>
          </a:p>
        </p:txBody>
      </p:sp>
      <p:sp>
        <p:nvSpPr>
          <p:cNvPr id="13" name="Rectangle: Rounded Corners 12">
            <a:extLst>
              <a:ext uri="{FF2B5EF4-FFF2-40B4-BE49-F238E27FC236}">
                <a16:creationId xmlns:a16="http://schemas.microsoft.com/office/drawing/2014/main" id="{3F746055-A9AF-49E4-BAF9-6B212E9BB31D}"/>
              </a:ext>
            </a:extLst>
          </p:cNvPr>
          <p:cNvSpPr/>
          <p:nvPr userDrawn="1"/>
        </p:nvSpPr>
        <p:spPr>
          <a:xfrm>
            <a:off x="8466982" y="1273544"/>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F0944D9-935E-42FE-979E-3976AD1C7917}"/>
              </a:ext>
            </a:extLst>
          </p:cNvPr>
          <p:cNvSpPr/>
          <p:nvPr userDrawn="1"/>
        </p:nvSpPr>
        <p:spPr>
          <a:xfrm>
            <a:off x="9219087" y="1298356"/>
            <a:ext cx="1849609" cy="307777"/>
          </a:xfrm>
          <a:prstGeom prst="rect">
            <a:avLst/>
          </a:prstGeom>
        </p:spPr>
        <p:txBody>
          <a:bodyPr wrap="non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NZ" sz="1400" b="0" i="0" u="none" strike="noStrike" kern="1200" cap="none" spc="300" normalizeH="0" baseline="0" noProof="0" dirty="0">
                <a:ln>
                  <a:noFill/>
                </a:ln>
                <a:solidFill>
                  <a:srgbClr val="7ED2BB"/>
                </a:solidFill>
                <a:effectLst/>
                <a:uLnTx/>
                <a:uFillTx/>
                <a:latin typeface="+mj-lt"/>
                <a:ea typeface="+mn-ea"/>
                <a:cs typeface="+mn-cs"/>
              </a:rPr>
              <a:t>COMMENTARY</a:t>
            </a:r>
          </a:p>
        </p:txBody>
      </p:sp>
      <p:sp>
        <p:nvSpPr>
          <p:cNvPr id="18" name="Text Placeholder 17">
            <a:extLst>
              <a:ext uri="{FF2B5EF4-FFF2-40B4-BE49-F238E27FC236}">
                <a16:creationId xmlns:a16="http://schemas.microsoft.com/office/drawing/2014/main" id="{C8C09579-441E-4051-BCA7-E3DF64EF64CE}"/>
              </a:ext>
            </a:extLst>
          </p:cNvPr>
          <p:cNvSpPr>
            <a:spLocks noGrp="1"/>
          </p:cNvSpPr>
          <p:nvPr>
            <p:ph type="body" sz="quarter" idx="10" hasCustomPrompt="1"/>
          </p:nvPr>
        </p:nvSpPr>
        <p:spPr>
          <a:xfrm>
            <a:off x="758825" y="1118440"/>
            <a:ext cx="6953250" cy="419100"/>
          </a:xfrm>
        </p:spPr>
        <p:txBody>
          <a:bodyPr>
            <a:noAutofit/>
          </a:bodyPr>
          <a:lstStyle>
            <a:lvl1pPr marL="0" indent="0">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stStyle>
          <a:p>
            <a:pPr lvl="0"/>
            <a:r>
              <a:rPr lang="en-NZ" dirty="0"/>
              <a:t>Overall engagement is based on all those who have either attended or participated in the following art forms in the last 12 months: Visual arts, Craft &amp; object art, Performing arts, Literature, Pacific arts and Māori arts </a:t>
            </a:r>
          </a:p>
        </p:txBody>
      </p:sp>
    </p:spTree>
    <p:extLst>
      <p:ext uri="{BB962C8B-B14F-4D97-AF65-F5344CB8AC3E}">
        <p14:creationId xmlns:p14="http://schemas.microsoft.com/office/powerpoint/2010/main" val="1834468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2" name="Picture 21" descr="A picture containing sport, dancer, person, decorated&#10;&#10;Description automatically generated">
            <a:extLst>
              <a:ext uri="{FF2B5EF4-FFF2-40B4-BE49-F238E27FC236}">
                <a16:creationId xmlns:a16="http://schemas.microsoft.com/office/drawing/2014/main" id="{0B3E6E59-4566-4349-AD0A-44BF4A63313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648" t="351" r="9042" b="2"/>
          <a:stretch/>
        </p:blipFill>
        <p:spPr>
          <a:xfrm>
            <a:off x="9685485" y="-1"/>
            <a:ext cx="2506508" cy="6858001"/>
          </a:xfrm>
          <a:prstGeom prst="rect">
            <a:avLst/>
          </a:prstGeom>
        </p:spPr>
      </p:pic>
      <p:pic>
        <p:nvPicPr>
          <p:cNvPr id="20" name="Picture 19" descr="A picture containing sport, dancer, person, decorated&#10;&#10;Description automatically generated">
            <a:extLst>
              <a:ext uri="{FF2B5EF4-FFF2-40B4-BE49-F238E27FC236}">
                <a16:creationId xmlns:a16="http://schemas.microsoft.com/office/drawing/2014/main" id="{00F6266D-A8B4-4971-84AA-CBA53F88C5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541" t="473" r="45584" b="-119"/>
          <a:stretch/>
        </p:blipFill>
        <p:spPr>
          <a:xfrm>
            <a:off x="0" y="0"/>
            <a:ext cx="3286550" cy="6858001"/>
          </a:xfrm>
          <a:prstGeom prst="rect">
            <a:avLst/>
          </a:prstGeom>
        </p:spPr>
      </p:pic>
      <p:sp>
        <p:nvSpPr>
          <p:cNvPr id="9" name="Rectangle 8">
            <a:extLst>
              <a:ext uri="{FF2B5EF4-FFF2-40B4-BE49-F238E27FC236}">
                <a16:creationId xmlns:a16="http://schemas.microsoft.com/office/drawing/2014/main" id="{38FDA9A7-4F0B-46D4-B704-8118E5218E33}"/>
              </a:ext>
            </a:extLst>
          </p:cNvPr>
          <p:cNvSpPr/>
          <p:nvPr userDrawn="1"/>
        </p:nvSpPr>
        <p:spPr>
          <a:xfrm>
            <a:off x="2402113" y="0"/>
            <a:ext cx="738777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a:extLst>
              <a:ext uri="{FF2B5EF4-FFF2-40B4-BE49-F238E27FC236}">
                <a16:creationId xmlns:a16="http://schemas.microsoft.com/office/drawing/2014/main" id="{B41270B5-3B5D-4B72-A026-D422E3E9980C}"/>
              </a:ext>
            </a:extLst>
          </p:cNvPr>
          <p:cNvSpPr/>
          <p:nvPr userDrawn="1"/>
        </p:nvSpPr>
        <p:spPr>
          <a:xfrm>
            <a:off x="2402111" y="-1"/>
            <a:ext cx="7387771" cy="1382233"/>
          </a:xfrm>
          <a:prstGeom prst="rect">
            <a:avLst/>
          </a:prstGeom>
          <a:solidFill>
            <a:srgbClr val="4141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NZ"/>
          </a:p>
        </p:txBody>
      </p:sp>
      <p:sp>
        <p:nvSpPr>
          <p:cNvPr id="11" name="Rectangle 10">
            <a:extLst>
              <a:ext uri="{FF2B5EF4-FFF2-40B4-BE49-F238E27FC236}">
                <a16:creationId xmlns:a16="http://schemas.microsoft.com/office/drawing/2014/main" id="{AD02071A-DAB8-40C1-B923-074713A0575D}"/>
              </a:ext>
            </a:extLst>
          </p:cNvPr>
          <p:cNvSpPr/>
          <p:nvPr userDrawn="1"/>
        </p:nvSpPr>
        <p:spPr>
          <a:xfrm>
            <a:off x="2666996" y="1520180"/>
            <a:ext cx="6858000" cy="4670509"/>
          </a:xfrm>
          <a:prstGeom prst="rect">
            <a:avLst/>
          </a:prstGeom>
        </p:spPr>
        <p:txBody>
          <a:bodyPr wrap="square">
            <a:spAutoFit/>
          </a:bodyPr>
          <a:lstStyle/>
          <a:p>
            <a:r>
              <a:rPr lang="en-NZ" sz="850" b="1">
                <a:solidFill>
                  <a:schemeClr val="tx1">
                    <a:lumMod val="75000"/>
                    <a:lumOff val="25000"/>
                  </a:schemeClr>
                </a:solidFill>
                <a:latin typeface="Arial" panose="020B0604020202020204" pitchFamily="34" charset="0"/>
                <a:cs typeface="Arial" panose="020B0604020202020204" pitchFamily="34" charset="0"/>
              </a:rPr>
              <a:t>Colmar Brunton </a:t>
            </a:r>
            <a:r>
              <a:rPr lang="en-NZ" sz="850">
                <a:solidFill>
                  <a:schemeClr val="tx1">
                    <a:lumMod val="75000"/>
                    <a:lumOff val="25000"/>
                  </a:schemeClr>
                </a:solidFill>
                <a:latin typeface="Arial" panose="020B0604020202020204" pitchFamily="34" charset="0"/>
                <a:cs typeface="Arial" panose="020B0604020202020204" pitchFamily="34" charset="0"/>
              </a:rPr>
              <a:t>practitioners are members of the Research Association NZ and are obliged to comply with the Research Association NZ Code of Practice. A copy of the Code is available from the Executive Secretary or the Complaints Officer of the Society.</a:t>
            </a:r>
          </a:p>
          <a:p>
            <a:endParaRPr lang="en-NZ" sz="850">
              <a:solidFill>
                <a:schemeClr val="tx1">
                  <a:lumMod val="75000"/>
                  <a:lumOff val="25000"/>
                </a:schemeClr>
              </a:solidFill>
              <a:latin typeface="Arial" panose="020B0604020202020204" pitchFamily="34" charset="0"/>
              <a:cs typeface="Arial" panose="020B0604020202020204" pitchFamily="34" charset="0"/>
            </a:endParaRPr>
          </a:p>
          <a:p>
            <a:r>
              <a:rPr lang="en-NZ" sz="850" b="1">
                <a:solidFill>
                  <a:schemeClr val="tx1">
                    <a:lumMod val="75000"/>
                    <a:lumOff val="25000"/>
                  </a:schemeClr>
                </a:solidFill>
                <a:latin typeface="Arial" panose="020B0604020202020204" pitchFamily="34" charset="0"/>
                <a:cs typeface="Arial" panose="020B0604020202020204" pitchFamily="34" charset="0"/>
              </a:rPr>
              <a:t>Confidentiality</a:t>
            </a:r>
          </a:p>
          <a:p>
            <a:r>
              <a:rPr lang="en-NZ" sz="850">
                <a:solidFill>
                  <a:schemeClr val="tx1">
                    <a:lumMod val="75000"/>
                    <a:lumOff val="25000"/>
                  </a:schemeClr>
                </a:solidFill>
                <a:latin typeface="Arial" panose="020B0604020202020204" pitchFamily="34" charset="0"/>
                <a:cs typeface="Arial" panose="020B0604020202020204" pitchFamily="34" charset="0"/>
              </a:rPr>
              <a:t>Reports and other records relevant to a Market Research project and provided by the Researcher shall normally be for use solely by the Client and the Client’s consultants or advisers.</a:t>
            </a:r>
          </a:p>
          <a:p>
            <a:endParaRPr lang="en-NZ" sz="850">
              <a:solidFill>
                <a:schemeClr val="tx1">
                  <a:lumMod val="75000"/>
                  <a:lumOff val="25000"/>
                </a:schemeClr>
              </a:solidFill>
              <a:latin typeface="Arial" panose="020B0604020202020204" pitchFamily="34" charset="0"/>
              <a:cs typeface="Arial" panose="020B0604020202020204" pitchFamily="34" charset="0"/>
            </a:endParaRPr>
          </a:p>
          <a:p>
            <a:r>
              <a:rPr lang="en-NZ" sz="850" b="1">
                <a:solidFill>
                  <a:schemeClr val="tx1">
                    <a:lumMod val="75000"/>
                    <a:lumOff val="25000"/>
                  </a:schemeClr>
                </a:solidFill>
                <a:latin typeface="Arial" panose="020B0604020202020204" pitchFamily="34" charset="0"/>
                <a:cs typeface="Arial" panose="020B0604020202020204" pitchFamily="34" charset="0"/>
              </a:rPr>
              <a:t>Research Information</a:t>
            </a:r>
          </a:p>
          <a:p>
            <a:r>
              <a:rPr lang="en-NZ" sz="850">
                <a:solidFill>
                  <a:schemeClr val="tx1">
                    <a:lumMod val="75000"/>
                    <a:lumOff val="25000"/>
                  </a:schemeClr>
                </a:solidFill>
                <a:latin typeface="Arial" panose="020B0604020202020204" pitchFamily="34" charset="0"/>
                <a:cs typeface="Arial" panose="020B0604020202020204" pitchFamily="34" charset="0"/>
              </a:rPr>
              <a:t>Article 25 of the Research Association NZ Code states:</a:t>
            </a:r>
          </a:p>
          <a:p>
            <a:pPr marL="381470" lvl="1" indent="-228612">
              <a:buFont typeface="+mj-lt"/>
              <a:buAutoNum type="alphaLcPeriod"/>
            </a:pPr>
            <a:r>
              <a:rPr lang="en-NZ" sz="850">
                <a:solidFill>
                  <a:schemeClr val="tx1">
                    <a:lumMod val="75000"/>
                    <a:lumOff val="25000"/>
                  </a:schemeClr>
                </a:solidFill>
                <a:latin typeface="Arial" panose="020B0604020202020204" pitchFamily="34" charset="0"/>
                <a:cs typeface="Arial" panose="020B0604020202020204" pitchFamily="34" charset="0"/>
              </a:rPr>
              <a:t>The research technique and methods used in a Marketing Research project do not become the property of the Client, who has no exclusive right to their use.</a:t>
            </a:r>
          </a:p>
          <a:p>
            <a:pPr marL="381470" lvl="1" indent="-228612">
              <a:buFont typeface="+mj-lt"/>
              <a:buAutoNum type="alphaLcPeriod"/>
            </a:pPr>
            <a:r>
              <a:rPr lang="en-NZ" sz="850">
                <a:solidFill>
                  <a:schemeClr val="tx1">
                    <a:lumMod val="75000"/>
                    <a:lumOff val="25000"/>
                  </a:schemeClr>
                </a:solidFill>
                <a:latin typeface="Arial" panose="020B0604020202020204" pitchFamily="34" charset="0"/>
                <a:cs typeface="Arial" panose="020B0604020202020204" pitchFamily="34" charset="0"/>
              </a:rPr>
              <a:t>Marketing research proposals, discussion papers and quotations, unless these have been paid for by the client, remain the property of the Researcher.</a:t>
            </a:r>
          </a:p>
          <a:p>
            <a:pPr marL="381470" lvl="1" indent="-228612">
              <a:buFont typeface="+mj-lt"/>
              <a:buAutoNum type="alphaLcPeriod"/>
            </a:pPr>
            <a:r>
              <a:rPr lang="en-NZ" sz="850">
                <a:solidFill>
                  <a:schemeClr val="tx1">
                    <a:lumMod val="75000"/>
                    <a:lumOff val="25000"/>
                  </a:schemeClr>
                </a:solidFill>
                <a:latin typeface="Arial" panose="020B0604020202020204" pitchFamily="34" charset="0"/>
                <a:cs typeface="Arial" panose="020B0604020202020204" pitchFamily="34" charset="0"/>
              </a:rPr>
              <a:t>They must not be disclosed by the Client to any third party, other than to a consultant working for a Client on that project.  In particular, they must not be used by the Client to influence proposals or cost quotations from other researchers.</a:t>
            </a:r>
          </a:p>
          <a:p>
            <a:pPr marL="708813" lvl="1" indent="-254309"/>
            <a:endParaRPr lang="en-NZ" sz="850">
              <a:solidFill>
                <a:schemeClr val="tx1">
                  <a:lumMod val="75000"/>
                  <a:lumOff val="25000"/>
                </a:schemeClr>
              </a:solidFill>
              <a:latin typeface="Arial" panose="020B0604020202020204" pitchFamily="34" charset="0"/>
              <a:cs typeface="Arial" panose="020B0604020202020204" pitchFamily="34" charset="0"/>
            </a:endParaRPr>
          </a:p>
          <a:p>
            <a:r>
              <a:rPr lang="en-NZ" sz="850" b="1">
                <a:solidFill>
                  <a:schemeClr val="tx1">
                    <a:lumMod val="75000"/>
                    <a:lumOff val="25000"/>
                  </a:schemeClr>
                </a:solidFill>
                <a:latin typeface="Arial" panose="020B0604020202020204" pitchFamily="34" charset="0"/>
                <a:cs typeface="Arial" panose="020B0604020202020204" pitchFamily="34" charset="0"/>
              </a:rPr>
              <a:t>Publication of a Research Project</a:t>
            </a:r>
          </a:p>
          <a:p>
            <a:r>
              <a:rPr lang="en-NZ" sz="850">
                <a:solidFill>
                  <a:schemeClr val="tx1">
                    <a:lumMod val="75000"/>
                    <a:lumOff val="25000"/>
                  </a:schemeClr>
                </a:solidFill>
                <a:latin typeface="Arial" panose="020B0604020202020204" pitchFamily="34" charset="0"/>
                <a:cs typeface="Arial" panose="020B0604020202020204" pitchFamily="34" charset="0"/>
              </a:rPr>
              <a:t>Article 31 of the Research Association NZ Code states:</a:t>
            </a:r>
          </a:p>
          <a:p>
            <a:r>
              <a:rPr lang="en-NZ" sz="850">
                <a:solidFill>
                  <a:schemeClr val="tx1">
                    <a:lumMod val="75000"/>
                    <a:lumOff val="25000"/>
                  </a:schemeClr>
                </a:solidFill>
                <a:latin typeface="Arial" panose="020B0604020202020204" pitchFamily="34" charset="0"/>
                <a:cs typeface="Arial" panose="020B0604020202020204" pitchFamily="34" charset="0"/>
              </a:rPr>
              <a:t>Where a client publishes any of the findings of a research project the client has a responsibility to ensure these are not misleading.  The Researcher must be consulted and agree in advance to the form and content for publication.  Where this does not happen the Researcher is entitled to:</a:t>
            </a:r>
          </a:p>
          <a:p>
            <a:pPr marL="381470" lvl="1" indent="-228612">
              <a:buFont typeface="+mj-lt"/>
              <a:buAutoNum type="alphaLcPeriod"/>
            </a:pPr>
            <a:r>
              <a:rPr lang="en-NZ" sz="850">
                <a:solidFill>
                  <a:schemeClr val="tx1">
                    <a:lumMod val="75000"/>
                    <a:lumOff val="25000"/>
                  </a:schemeClr>
                </a:solidFill>
                <a:latin typeface="Arial" panose="020B0604020202020204" pitchFamily="34" charset="0"/>
                <a:cs typeface="Arial" panose="020B0604020202020204" pitchFamily="34" charset="0"/>
              </a:rPr>
              <a:t>Refuse permission for their name to be quoted in connection with the published findings</a:t>
            </a:r>
          </a:p>
          <a:p>
            <a:pPr marL="381470" lvl="1" indent="-228612">
              <a:buFont typeface="+mj-lt"/>
              <a:buAutoNum type="alphaLcPeriod"/>
            </a:pPr>
            <a:r>
              <a:rPr lang="en-NZ" sz="850">
                <a:solidFill>
                  <a:schemeClr val="tx1">
                    <a:lumMod val="75000"/>
                    <a:lumOff val="25000"/>
                  </a:schemeClr>
                </a:solidFill>
                <a:latin typeface="Arial" panose="020B0604020202020204" pitchFamily="34" charset="0"/>
                <a:cs typeface="Arial" panose="020B0604020202020204" pitchFamily="34" charset="0"/>
              </a:rPr>
              <a:t>Publish the appropriate details of the project</a:t>
            </a:r>
          </a:p>
          <a:p>
            <a:pPr marL="381470" lvl="1" indent="-228612">
              <a:buFont typeface="+mj-lt"/>
              <a:buAutoNum type="alphaLcPeriod"/>
            </a:pPr>
            <a:r>
              <a:rPr lang="en-NZ" sz="850">
                <a:solidFill>
                  <a:schemeClr val="tx1">
                    <a:lumMod val="75000"/>
                    <a:lumOff val="25000"/>
                  </a:schemeClr>
                </a:solidFill>
                <a:latin typeface="Arial" panose="020B0604020202020204" pitchFamily="34" charset="0"/>
                <a:cs typeface="Arial" panose="020B0604020202020204" pitchFamily="34" charset="0"/>
              </a:rPr>
              <a:t>Correct any misleading aspects of the published presentation of the findings</a:t>
            </a:r>
          </a:p>
          <a:p>
            <a:pPr marL="714224" lvl="1" indent="-259718">
              <a:buFont typeface="+mj-lt"/>
              <a:buAutoNum type="alphaLcPeriod"/>
            </a:pPr>
            <a:endParaRPr lang="en-NZ" sz="850">
              <a:solidFill>
                <a:schemeClr val="tx1">
                  <a:lumMod val="75000"/>
                  <a:lumOff val="25000"/>
                </a:schemeClr>
              </a:solidFill>
              <a:latin typeface="Arial" panose="020B0604020202020204" pitchFamily="34" charset="0"/>
              <a:cs typeface="Arial" panose="020B0604020202020204" pitchFamily="34" charset="0"/>
            </a:endParaRPr>
          </a:p>
          <a:p>
            <a:r>
              <a:rPr lang="en-NZ" sz="850" b="1">
                <a:solidFill>
                  <a:schemeClr val="tx1">
                    <a:lumMod val="75000"/>
                    <a:lumOff val="25000"/>
                  </a:schemeClr>
                </a:solidFill>
                <a:latin typeface="Arial" panose="020B0604020202020204" pitchFamily="34" charset="0"/>
                <a:cs typeface="Arial" panose="020B0604020202020204" pitchFamily="34" charset="0"/>
              </a:rPr>
              <a:t>Electronic Copies</a:t>
            </a:r>
          </a:p>
          <a:p>
            <a:r>
              <a:rPr lang="en-NZ" sz="850">
                <a:solidFill>
                  <a:schemeClr val="tx1">
                    <a:lumMod val="75000"/>
                    <a:lumOff val="25000"/>
                  </a:schemeClr>
                </a:solidFill>
                <a:latin typeface="Arial" panose="020B0604020202020204" pitchFamily="34" charset="0"/>
                <a:cs typeface="Arial" panose="020B0604020202020204" pitchFamily="34" charset="0"/>
              </a:rPr>
              <a:t>Electronic copies of reports, presentations, proposals and other documents must not be altered or amended if that document is still identified as a Colmar Brunton document.  The authorised original of all electronic copies and hard copies derived from these are to be retained by Colmar Brunton.</a:t>
            </a:r>
          </a:p>
          <a:p>
            <a:endParaRPr lang="en-NZ" sz="850" b="1">
              <a:solidFill>
                <a:schemeClr val="tx1">
                  <a:lumMod val="75000"/>
                  <a:lumOff val="25000"/>
                </a:schemeClr>
              </a:solidFill>
              <a:latin typeface="Arial" panose="020B0604020202020204" pitchFamily="34" charset="0"/>
              <a:cs typeface="Arial" panose="020B0604020202020204" pitchFamily="34" charset="0"/>
            </a:endParaRPr>
          </a:p>
          <a:p>
            <a:r>
              <a:rPr lang="en-NZ" sz="850">
                <a:solidFill>
                  <a:schemeClr val="tx1">
                    <a:lumMod val="75000"/>
                    <a:lumOff val="25000"/>
                  </a:schemeClr>
                </a:solidFill>
                <a:latin typeface="Arial" panose="020B0604020202020204" pitchFamily="34" charset="0"/>
                <a:cs typeface="Arial" panose="020B0604020202020204" pitchFamily="34" charset="0"/>
              </a:rPr>
              <a:t>Colmar Brunton ™ New Zealand is certified to International Standard ISO 20252 (2012).  This project will be/has been completed in compliance with this International Standard.</a:t>
            </a:r>
          </a:p>
          <a:p>
            <a:endParaRPr lang="en-NZ" sz="850">
              <a:solidFill>
                <a:schemeClr val="tx1">
                  <a:lumMod val="75000"/>
                  <a:lumOff val="25000"/>
                </a:schemeClr>
              </a:solidFill>
              <a:latin typeface="Arial" panose="020B0604020202020204" pitchFamily="34" charset="0"/>
              <a:cs typeface="Arial" panose="020B0604020202020204" pitchFamily="34" charset="0"/>
            </a:endParaRPr>
          </a:p>
          <a:p>
            <a:r>
              <a:rPr lang="en-NZ" sz="850">
                <a:solidFill>
                  <a:schemeClr val="tx1">
                    <a:lumMod val="75000"/>
                    <a:lumOff val="25000"/>
                  </a:schemeClr>
                </a:solidFill>
                <a:latin typeface="Arial" panose="020B0604020202020204" pitchFamily="34" charset="0"/>
                <a:cs typeface="Arial" panose="020B0604020202020204" pitchFamily="34" charset="0"/>
              </a:rPr>
              <a:t>This presentation is subject to the detailed terms and conditions of Colmar Brunton, a copy of which is available on request or </a:t>
            </a:r>
            <a:r>
              <a:rPr lang="en-NZ" sz="850">
                <a:solidFill>
                  <a:schemeClr val="tx1">
                    <a:lumMod val="75000"/>
                    <a:lumOff val="2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online here.</a:t>
            </a:r>
            <a:endParaRPr lang="en-NZ" sz="850">
              <a:solidFill>
                <a:schemeClr val="tx1">
                  <a:lumMod val="75000"/>
                  <a:lumOff val="25000"/>
                </a:schemeClr>
              </a:solidFill>
              <a:latin typeface="Arial" panose="020B0604020202020204" pitchFamily="34" charset="0"/>
              <a:cs typeface="Arial" panose="020B0604020202020204" pitchFamily="34" charset="0"/>
            </a:endParaRPr>
          </a:p>
        </p:txBody>
      </p:sp>
      <p:pic>
        <p:nvPicPr>
          <p:cNvPr id="12" name="Picture 2" descr="Image result for research association">
            <a:extLst>
              <a:ext uri="{FF2B5EF4-FFF2-40B4-BE49-F238E27FC236}">
                <a16:creationId xmlns:a16="http://schemas.microsoft.com/office/drawing/2014/main" id="{BD64D477-4063-45A2-A154-2BDEE0656527}"/>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8400208" y="6155697"/>
            <a:ext cx="1040493" cy="47862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CE7A19DB-88E0-4A6C-83C6-B9D3041B7AB4}"/>
              </a:ext>
            </a:extLst>
          </p:cNvPr>
          <p:cNvGrpSpPr/>
          <p:nvPr userDrawn="1"/>
        </p:nvGrpSpPr>
        <p:grpSpPr>
          <a:xfrm>
            <a:off x="3178626" y="247836"/>
            <a:ext cx="5834740" cy="724408"/>
            <a:chOff x="3178631" y="360000"/>
            <a:chExt cx="5834740" cy="724408"/>
          </a:xfrm>
        </p:grpSpPr>
        <p:sp>
          <p:nvSpPr>
            <p:cNvPr id="14" name="Title 1">
              <a:extLst>
                <a:ext uri="{FF2B5EF4-FFF2-40B4-BE49-F238E27FC236}">
                  <a16:creationId xmlns:a16="http://schemas.microsoft.com/office/drawing/2014/main" id="{79092F5B-D24E-4919-9A1D-6398FDE3DA24}"/>
                </a:ext>
              </a:extLst>
            </p:cNvPr>
            <p:cNvSpPr txBox="1">
              <a:spLocks/>
            </p:cNvSpPr>
            <p:nvPr userDrawn="1"/>
          </p:nvSpPr>
          <p:spPr>
            <a:xfrm>
              <a:off x="3178631" y="360000"/>
              <a:ext cx="5834740" cy="480131"/>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2800" b="1" kern="1200" spc="-150">
                  <a:solidFill>
                    <a:schemeClr val="bg1"/>
                  </a:solidFill>
                  <a:latin typeface="Arial" panose="020B0604020202020204" pitchFamily="34" charset="0"/>
                  <a:ea typeface="+mj-ea"/>
                  <a:cs typeface="Arial" panose="020B0604020202020204" pitchFamily="34" charset="0"/>
                </a:defRPr>
              </a:lvl1pPr>
            </a:lstStyle>
            <a:p>
              <a:r>
                <a:rPr lang="en-US" sz="2800" spc="100" baseline="0">
                  <a:solidFill>
                    <a:schemeClr val="bg1"/>
                  </a:solidFill>
                  <a:latin typeface="Arial" panose="020B0604020202020204" pitchFamily="34" charset="0"/>
                  <a:cs typeface="Arial" panose="020B0604020202020204" pitchFamily="34" charset="0"/>
                </a:rPr>
                <a:t>IMPORTANT INFORMATION</a:t>
              </a:r>
            </a:p>
          </p:txBody>
        </p:sp>
        <p:sp>
          <p:nvSpPr>
            <p:cNvPr id="15" name="Rectangle 14">
              <a:extLst>
                <a:ext uri="{FF2B5EF4-FFF2-40B4-BE49-F238E27FC236}">
                  <a16:creationId xmlns:a16="http://schemas.microsoft.com/office/drawing/2014/main" id="{47E14319-5FBC-400E-84F2-122096696F88}"/>
                </a:ext>
              </a:extLst>
            </p:cNvPr>
            <p:cNvSpPr/>
            <p:nvPr userDrawn="1"/>
          </p:nvSpPr>
          <p:spPr>
            <a:xfrm>
              <a:off x="3541584" y="776631"/>
              <a:ext cx="5108834" cy="307777"/>
            </a:xfrm>
            <a:prstGeom prst="rect">
              <a:avLst/>
            </a:prstGeom>
          </p:spPr>
          <p:txBody>
            <a:bodyPr wrap="none">
              <a:spAutoFit/>
            </a:bodyPr>
            <a:lstStyle/>
            <a:p>
              <a:pPr algn="ctr"/>
              <a:r>
                <a:rPr lang="en-NZ" sz="1400" spc="300">
                  <a:solidFill>
                    <a:schemeClr val="bg1"/>
                  </a:solidFill>
                  <a:latin typeface="Arial" panose="020B0604020202020204" pitchFamily="34" charset="0"/>
                  <a:cs typeface="Arial" panose="020B0604020202020204" pitchFamily="34" charset="0"/>
                </a:rPr>
                <a:t>Research Association NZ Code of Practice</a:t>
              </a:r>
            </a:p>
          </p:txBody>
        </p:sp>
      </p:grpSp>
      <p:pic>
        <p:nvPicPr>
          <p:cNvPr id="21" name="Picture 20">
            <a:extLst>
              <a:ext uri="{FF2B5EF4-FFF2-40B4-BE49-F238E27FC236}">
                <a16:creationId xmlns:a16="http://schemas.microsoft.com/office/drawing/2014/main" id="{2B078D1F-EDAE-4F30-A1B6-35E2D1DF5D0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666996" y="6091899"/>
            <a:ext cx="2266511" cy="676767"/>
          </a:xfrm>
          <a:prstGeom prst="rect">
            <a:avLst/>
          </a:prstGeom>
        </p:spPr>
      </p:pic>
      <p:grpSp>
        <p:nvGrpSpPr>
          <p:cNvPr id="24" name="Group 23">
            <a:extLst>
              <a:ext uri="{FF2B5EF4-FFF2-40B4-BE49-F238E27FC236}">
                <a16:creationId xmlns:a16="http://schemas.microsoft.com/office/drawing/2014/main" id="{DF30B8E3-EDE7-4B3C-84B8-9B9EA886EFD6}"/>
              </a:ext>
            </a:extLst>
          </p:cNvPr>
          <p:cNvGrpSpPr/>
          <p:nvPr userDrawn="1"/>
        </p:nvGrpSpPr>
        <p:grpSpPr>
          <a:xfrm flipH="1">
            <a:off x="5629221" y="1088087"/>
            <a:ext cx="933557" cy="113022"/>
            <a:chOff x="8705850" y="1552574"/>
            <a:chExt cx="1311276" cy="158751"/>
          </a:xfrm>
        </p:grpSpPr>
        <p:sp>
          <p:nvSpPr>
            <p:cNvPr id="25" name="Oval 24">
              <a:extLst>
                <a:ext uri="{FF2B5EF4-FFF2-40B4-BE49-F238E27FC236}">
                  <a16:creationId xmlns:a16="http://schemas.microsoft.com/office/drawing/2014/main" id="{A41CAB38-A883-4DB1-AAE8-BC86DCA2934E}"/>
                </a:ext>
              </a:extLst>
            </p:cNvPr>
            <p:cNvSpPr/>
            <p:nvPr/>
          </p:nvSpPr>
          <p:spPr>
            <a:xfrm>
              <a:off x="8705850" y="1552574"/>
              <a:ext cx="158751" cy="158751"/>
            </a:xfrm>
            <a:prstGeom prst="ellipse">
              <a:avLst/>
            </a:prstGeom>
            <a:solidFill>
              <a:srgbClr val="46DAF6"/>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FFFFFF"/>
                </a:solidFill>
                <a:effectLst/>
                <a:uLnTx/>
                <a:uFillTx/>
                <a:latin typeface="Arial"/>
                <a:ea typeface="+mn-ea"/>
                <a:cs typeface="+mn-cs"/>
              </a:endParaRPr>
            </a:p>
          </p:txBody>
        </p:sp>
        <p:sp>
          <p:nvSpPr>
            <p:cNvPr id="26" name="Oval 25">
              <a:extLst>
                <a:ext uri="{FF2B5EF4-FFF2-40B4-BE49-F238E27FC236}">
                  <a16:creationId xmlns:a16="http://schemas.microsoft.com/office/drawing/2014/main" id="{EDE0410A-9DCF-438E-B814-44932024B92B}"/>
                </a:ext>
              </a:extLst>
            </p:cNvPr>
            <p:cNvSpPr/>
            <p:nvPr/>
          </p:nvSpPr>
          <p:spPr>
            <a:xfrm>
              <a:off x="9858375" y="1552574"/>
              <a:ext cx="158751" cy="158751"/>
            </a:xfrm>
            <a:prstGeom prst="ellipse">
              <a:avLst/>
            </a:prstGeom>
            <a:solidFill>
              <a:srgbClr val="FF7BD2"/>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FFFFFF"/>
                </a:solidFill>
                <a:effectLst/>
                <a:uLnTx/>
                <a:uFillTx/>
                <a:latin typeface="Arial"/>
                <a:ea typeface="+mn-ea"/>
                <a:cs typeface="+mn-cs"/>
              </a:endParaRPr>
            </a:p>
          </p:txBody>
        </p:sp>
        <p:sp>
          <p:nvSpPr>
            <p:cNvPr id="27" name="Oval 26">
              <a:extLst>
                <a:ext uri="{FF2B5EF4-FFF2-40B4-BE49-F238E27FC236}">
                  <a16:creationId xmlns:a16="http://schemas.microsoft.com/office/drawing/2014/main" id="{92CBF9BA-DE1E-4402-A94B-F5484E40683B}"/>
                </a:ext>
              </a:extLst>
            </p:cNvPr>
            <p:cNvSpPr/>
            <p:nvPr/>
          </p:nvSpPr>
          <p:spPr>
            <a:xfrm>
              <a:off x="9474200" y="1552574"/>
              <a:ext cx="158751" cy="158751"/>
            </a:xfrm>
            <a:prstGeom prst="ellipse">
              <a:avLst/>
            </a:prstGeom>
            <a:solidFill>
              <a:srgbClr val="FCE781"/>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FFFFFF"/>
                </a:solidFill>
                <a:effectLst/>
                <a:uLnTx/>
                <a:uFillTx/>
                <a:latin typeface="Arial"/>
                <a:ea typeface="+mn-ea"/>
                <a:cs typeface="+mn-cs"/>
              </a:endParaRPr>
            </a:p>
          </p:txBody>
        </p:sp>
        <p:sp>
          <p:nvSpPr>
            <p:cNvPr id="28" name="Oval 27">
              <a:extLst>
                <a:ext uri="{FF2B5EF4-FFF2-40B4-BE49-F238E27FC236}">
                  <a16:creationId xmlns:a16="http://schemas.microsoft.com/office/drawing/2014/main" id="{56A12855-B83F-4BBA-B81F-A65EAEE3E440}"/>
                </a:ext>
              </a:extLst>
            </p:cNvPr>
            <p:cNvSpPr/>
            <p:nvPr/>
          </p:nvSpPr>
          <p:spPr>
            <a:xfrm>
              <a:off x="9090025" y="1552574"/>
              <a:ext cx="158751" cy="158751"/>
            </a:xfrm>
            <a:prstGeom prst="ellipse">
              <a:avLst/>
            </a:prstGeom>
            <a:solidFill>
              <a:srgbClr val="DA0388"/>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319363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A8D5C9F-2077-44DA-BB13-0CEB8DA1A753}"/>
              </a:ext>
            </a:extLst>
          </p:cNvPr>
          <p:cNvSpPr/>
          <p:nvPr userDrawn="1"/>
        </p:nvSpPr>
        <p:spPr>
          <a:xfrm>
            <a:off x="0" y="3604437"/>
            <a:ext cx="12192000" cy="3253563"/>
          </a:xfrm>
          <a:prstGeom prst="rect">
            <a:avLst/>
          </a:prstGeom>
          <a:solidFill>
            <a:srgbClr val="41414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1AF37A8D-BE0E-4BAF-9801-4FDA06E44881}"/>
              </a:ext>
            </a:extLst>
          </p:cNvPr>
          <p:cNvSpPr/>
          <p:nvPr userDrawn="1"/>
        </p:nvSpPr>
        <p:spPr>
          <a:xfrm flipV="1">
            <a:off x="0" y="3572391"/>
            <a:ext cx="12191999" cy="385998"/>
          </a:xfrm>
          <a:prstGeom prst="rect">
            <a:avLst/>
          </a:pr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Arial"/>
              <a:ea typeface="+mn-ea"/>
              <a:cs typeface="+mn-cs"/>
            </a:endParaRPr>
          </a:p>
        </p:txBody>
      </p:sp>
      <p:grpSp>
        <p:nvGrpSpPr>
          <p:cNvPr id="52" name="Group 4"/>
          <p:cNvGrpSpPr>
            <a:grpSpLocks noChangeAspect="1"/>
          </p:cNvGrpSpPr>
          <p:nvPr userDrawn="1"/>
        </p:nvGrpSpPr>
        <p:grpSpPr bwMode="auto">
          <a:xfrm rot="16200000">
            <a:off x="3248375" y="-1414774"/>
            <a:ext cx="5307062" cy="11238486"/>
            <a:chOff x="2820" y="1"/>
            <a:chExt cx="2040" cy="4320"/>
          </a:xfrm>
          <a:solidFill>
            <a:srgbClr val="FFFFFF">
              <a:alpha val="14902"/>
            </a:srgbClr>
          </a:solidFill>
        </p:grpSpPr>
        <p:sp>
          <p:nvSpPr>
            <p:cNvPr id="53" name="Freeform 5"/>
            <p:cNvSpPr>
              <a:spLocks/>
            </p:cNvSpPr>
            <p:nvPr userDrawn="1"/>
          </p:nvSpPr>
          <p:spPr bwMode="auto">
            <a:xfrm>
              <a:off x="2820" y="1"/>
              <a:ext cx="2040" cy="4320"/>
            </a:xfrm>
            <a:custGeom>
              <a:avLst/>
              <a:gdLst>
                <a:gd name="T0" fmla="*/ 3645 w 4472"/>
                <a:gd name="T1" fmla="*/ 6975 h 9477"/>
                <a:gd name="T2" fmla="*/ 2857 w 4472"/>
                <a:gd name="T3" fmla="*/ 7625 h 9477"/>
                <a:gd name="T4" fmla="*/ 3310 w 4472"/>
                <a:gd name="T5" fmla="*/ 8078 h 9477"/>
                <a:gd name="T6" fmla="*/ 3625 w 4472"/>
                <a:gd name="T7" fmla="*/ 7802 h 9477"/>
                <a:gd name="T8" fmla="*/ 3389 w 4472"/>
                <a:gd name="T9" fmla="*/ 7546 h 9477"/>
                <a:gd name="T10" fmla="*/ 3585 w 4472"/>
                <a:gd name="T11" fmla="*/ 7467 h 9477"/>
                <a:gd name="T12" fmla="*/ 3920 w 4472"/>
                <a:gd name="T13" fmla="*/ 7901 h 9477"/>
                <a:gd name="T14" fmla="*/ 2797 w 4472"/>
                <a:gd name="T15" fmla="*/ 8807 h 9477"/>
                <a:gd name="T16" fmla="*/ 1458 w 4472"/>
                <a:gd name="T17" fmla="*/ 8177 h 9477"/>
                <a:gd name="T18" fmla="*/ 4315 w 4472"/>
                <a:gd name="T19" fmla="*/ 4393 h 9477"/>
                <a:gd name="T20" fmla="*/ 2167 w 4472"/>
                <a:gd name="T21" fmla="*/ 1556 h 9477"/>
                <a:gd name="T22" fmla="*/ 1182 w 4472"/>
                <a:gd name="T23" fmla="*/ 1911 h 9477"/>
                <a:gd name="T24" fmla="*/ 2896 w 4472"/>
                <a:gd name="T25" fmla="*/ 590 h 9477"/>
                <a:gd name="T26" fmla="*/ 3842 w 4472"/>
                <a:gd name="T27" fmla="*/ 1260 h 9477"/>
                <a:gd name="T28" fmla="*/ 3645 w 4472"/>
                <a:gd name="T29" fmla="*/ 1556 h 9477"/>
                <a:gd name="T30" fmla="*/ 3428 w 4472"/>
                <a:gd name="T31" fmla="*/ 1083 h 9477"/>
                <a:gd name="T32" fmla="*/ 3074 w 4472"/>
                <a:gd name="T33" fmla="*/ 1438 h 9477"/>
                <a:gd name="T34" fmla="*/ 3704 w 4472"/>
                <a:gd name="T35" fmla="*/ 2009 h 9477"/>
                <a:gd name="T36" fmla="*/ 4374 w 4472"/>
                <a:gd name="T37" fmla="*/ 1260 h 9477"/>
                <a:gd name="T38" fmla="*/ 2738 w 4472"/>
                <a:gd name="T39" fmla="*/ 0 h 9477"/>
                <a:gd name="T40" fmla="*/ 354 w 4472"/>
                <a:gd name="T41" fmla="*/ 2600 h 9477"/>
                <a:gd name="T42" fmla="*/ 1438 w 4472"/>
                <a:gd name="T43" fmla="*/ 4374 h 9477"/>
                <a:gd name="T44" fmla="*/ 2009 w 4472"/>
                <a:gd name="T45" fmla="*/ 3861 h 9477"/>
                <a:gd name="T46" fmla="*/ 1694 w 4472"/>
                <a:gd name="T47" fmla="*/ 3507 h 9477"/>
                <a:gd name="T48" fmla="*/ 1418 w 4472"/>
                <a:gd name="T49" fmla="*/ 3625 h 9477"/>
                <a:gd name="T50" fmla="*/ 1832 w 4472"/>
                <a:gd name="T51" fmla="*/ 3290 h 9477"/>
                <a:gd name="T52" fmla="*/ 2384 w 4472"/>
                <a:gd name="T53" fmla="*/ 4038 h 9477"/>
                <a:gd name="T54" fmla="*/ 0 w 4472"/>
                <a:gd name="T55" fmla="*/ 5653 h 9477"/>
                <a:gd name="T56" fmla="*/ 0 w 4472"/>
                <a:gd name="T57" fmla="*/ 6672 h 9477"/>
                <a:gd name="T58" fmla="*/ 3034 w 4472"/>
                <a:gd name="T59" fmla="*/ 4157 h 9477"/>
                <a:gd name="T60" fmla="*/ 1911 w 4472"/>
                <a:gd name="T61" fmla="*/ 2738 h 9477"/>
                <a:gd name="T62" fmla="*/ 1083 w 4472"/>
                <a:gd name="T63" fmla="*/ 3310 h 9477"/>
                <a:gd name="T64" fmla="*/ 2009 w 4472"/>
                <a:gd name="T65" fmla="*/ 2167 h 9477"/>
                <a:gd name="T66" fmla="*/ 3605 w 4472"/>
                <a:gd name="T67" fmla="*/ 4176 h 9477"/>
                <a:gd name="T68" fmla="*/ 0 w 4472"/>
                <a:gd name="T69" fmla="*/ 7518 h 9477"/>
                <a:gd name="T70" fmla="*/ 0 w 4472"/>
                <a:gd name="T71" fmla="*/ 8520 h 9477"/>
                <a:gd name="T72" fmla="*/ 532 w 4472"/>
                <a:gd name="T73" fmla="*/ 8432 h 9477"/>
                <a:gd name="T74" fmla="*/ 2601 w 4472"/>
                <a:gd name="T75" fmla="*/ 9477 h 9477"/>
                <a:gd name="T76" fmla="*/ 4472 w 4472"/>
                <a:gd name="T77" fmla="*/ 8038 h 9477"/>
                <a:gd name="T78" fmla="*/ 3645 w 4472"/>
                <a:gd name="T79" fmla="*/ 6975 h 9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72" h="9477">
                  <a:moveTo>
                    <a:pt x="3645" y="6975"/>
                  </a:moveTo>
                  <a:cubicBezTo>
                    <a:pt x="3113" y="6975"/>
                    <a:pt x="2857" y="7329"/>
                    <a:pt x="2857" y="7625"/>
                  </a:cubicBezTo>
                  <a:cubicBezTo>
                    <a:pt x="2857" y="7881"/>
                    <a:pt x="3014" y="8078"/>
                    <a:pt x="3310" y="8078"/>
                  </a:cubicBezTo>
                  <a:cubicBezTo>
                    <a:pt x="3605" y="8078"/>
                    <a:pt x="3625" y="7841"/>
                    <a:pt x="3625" y="7802"/>
                  </a:cubicBezTo>
                  <a:cubicBezTo>
                    <a:pt x="3625" y="7743"/>
                    <a:pt x="3585" y="7546"/>
                    <a:pt x="3389" y="7546"/>
                  </a:cubicBezTo>
                  <a:cubicBezTo>
                    <a:pt x="3389" y="7546"/>
                    <a:pt x="3467" y="7467"/>
                    <a:pt x="3585" y="7467"/>
                  </a:cubicBezTo>
                  <a:cubicBezTo>
                    <a:pt x="3645" y="7467"/>
                    <a:pt x="3920" y="7487"/>
                    <a:pt x="3920" y="7901"/>
                  </a:cubicBezTo>
                  <a:cubicBezTo>
                    <a:pt x="3920" y="8295"/>
                    <a:pt x="3487" y="8807"/>
                    <a:pt x="2797" y="8807"/>
                  </a:cubicBezTo>
                  <a:cubicBezTo>
                    <a:pt x="1970" y="8807"/>
                    <a:pt x="1458" y="8177"/>
                    <a:pt x="1458" y="8177"/>
                  </a:cubicBezTo>
                  <a:cubicBezTo>
                    <a:pt x="2896" y="7585"/>
                    <a:pt x="4315" y="6127"/>
                    <a:pt x="4315" y="4393"/>
                  </a:cubicBezTo>
                  <a:cubicBezTo>
                    <a:pt x="4315" y="2206"/>
                    <a:pt x="2738" y="1556"/>
                    <a:pt x="2167" y="1556"/>
                  </a:cubicBezTo>
                  <a:cubicBezTo>
                    <a:pt x="1891" y="1556"/>
                    <a:pt x="1497" y="1596"/>
                    <a:pt x="1182" y="1911"/>
                  </a:cubicBezTo>
                  <a:cubicBezTo>
                    <a:pt x="1182" y="1911"/>
                    <a:pt x="1497" y="590"/>
                    <a:pt x="2896" y="590"/>
                  </a:cubicBezTo>
                  <a:cubicBezTo>
                    <a:pt x="3704" y="590"/>
                    <a:pt x="3842" y="1083"/>
                    <a:pt x="3842" y="1260"/>
                  </a:cubicBezTo>
                  <a:cubicBezTo>
                    <a:pt x="3842" y="1497"/>
                    <a:pt x="3645" y="1556"/>
                    <a:pt x="3645" y="1556"/>
                  </a:cubicBezTo>
                  <a:cubicBezTo>
                    <a:pt x="3763" y="1418"/>
                    <a:pt x="3704" y="1083"/>
                    <a:pt x="3428" y="1083"/>
                  </a:cubicBezTo>
                  <a:cubicBezTo>
                    <a:pt x="3113" y="1083"/>
                    <a:pt x="3074" y="1300"/>
                    <a:pt x="3074" y="1438"/>
                  </a:cubicBezTo>
                  <a:cubicBezTo>
                    <a:pt x="3074" y="1596"/>
                    <a:pt x="3172" y="2009"/>
                    <a:pt x="3704" y="2009"/>
                  </a:cubicBezTo>
                  <a:cubicBezTo>
                    <a:pt x="4157" y="2009"/>
                    <a:pt x="4374" y="1615"/>
                    <a:pt x="4374" y="1260"/>
                  </a:cubicBezTo>
                  <a:cubicBezTo>
                    <a:pt x="4374" y="669"/>
                    <a:pt x="3822" y="0"/>
                    <a:pt x="2738" y="0"/>
                  </a:cubicBezTo>
                  <a:cubicBezTo>
                    <a:pt x="1379" y="0"/>
                    <a:pt x="354" y="1221"/>
                    <a:pt x="354" y="2600"/>
                  </a:cubicBezTo>
                  <a:cubicBezTo>
                    <a:pt x="354" y="4039"/>
                    <a:pt x="1103" y="4374"/>
                    <a:pt x="1438" y="4374"/>
                  </a:cubicBezTo>
                  <a:cubicBezTo>
                    <a:pt x="1793" y="4374"/>
                    <a:pt x="2009" y="4137"/>
                    <a:pt x="2009" y="3861"/>
                  </a:cubicBezTo>
                  <a:cubicBezTo>
                    <a:pt x="2009" y="3586"/>
                    <a:pt x="1773" y="3507"/>
                    <a:pt x="1694" y="3507"/>
                  </a:cubicBezTo>
                  <a:cubicBezTo>
                    <a:pt x="1596" y="3507"/>
                    <a:pt x="1458" y="3566"/>
                    <a:pt x="1418" y="3625"/>
                  </a:cubicBezTo>
                  <a:cubicBezTo>
                    <a:pt x="1418" y="3625"/>
                    <a:pt x="1458" y="3290"/>
                    <a:pt x="1832" y="3290"/>
                  </a:cubicBezTo>
                  <a:cubicBezTo>
                    <a:pt x="2207" y="3290"/>
                    <a:pt x="2384" y="3684"/>
                    <a:pt x="2384" y="4038"/>
                  </a:cubicBezTo>
                  <a:cubicBezTo>
                    <a:pt x="2384" y="4368"/>
                    <a:pt x="2022" y="5614"/>
                    <a:pt x="0" y="5653"/>
                  </a:cubicBezTo>
                  <a:cubicBezTo>
                    <a:pt x="0" y="6672"/>
                    <a:pt x="0" y="6672"/>
                    <a:pt x="0" y="6672"/>
                  </a:cubicBezTo>
                  <a:cubicBezTo>
                    <a:pt x="2192" y="6497"/>
                    <a:pt x="3034" y="5011"/>
                    <a:pt x="3034" y="4157"/>
                  </a:cubicBezTo>
                  <a:cubicBezTo>
                    <a:pt x="3034" y="3349"/>
                    <a:pt x="2581" y="2738"/>
                    <a:pt x="1911" y="2738"/>
                  </a:cubicBezTo>
                  <a:cubicBezTo>
                    <a:pt x="1300" y="2738"/>
                    <a:pt x="1083" y="3310"/>
                    <a:pt x="1083" y="3310"/>
                  </a:cubicBezTo>
                  <a:cubicBezTo>
                    <a:pt x="1024" y="2561"/>
                    <a:pt x="1418" y="2167"/>
                    <a:pt x="2009" y="2167"/>
                  </a:cubicBezTo>
                  <a:cubicBezTo>
                    <a:pt x="2699" y="2167"/>
                    <a:pt x="3605" y="2876"/>
                    <a:pt x="3605" y="4176"/>
                  </a:cubicBezTo>
                  <a:cubicBezTo>
                    <a:pt x="3605" y="6263"/>
                    <a:pt x="1655" y="7364"/>
                    <a:pt x="0" y="7518"/>
                  </a:cubicBezTo>
                  <a:cubicBezTo>
                    <a:pt x="0" y="8520"/>
                    <a:pt x="0" y="8520"/>
                    <a:pt x="0" y="8520"/>
                  </a:cubicBezTo>
                  <a:cubicBezTo>
                    <a:pt x="320" y="8481"/>
                    <a:pt x="532" y="8432"/>
                    <a:pt x="532" y="8432"/>
                  </a:cubicBezTo>
                  <a:cubicBezTo>
                    <a:pt x="532" y="8432"/>
                    <a:pt x="1222" y="9477"/>
                    <a:pt x="2601" y="9477"/>
                  </a:cubicBezTo>
                  <a:cubicBezTo>
                    <a:pt x="3763" y="9477"/>
                    <a:pt x="4472" y="8669"/>
                    <a:pt x="4472" y="8038"/>
                  </a:cubicBezTo>
                  <a:cubicBezTo>
                    <a:pt x="4472" y="7309"/>
                    <a:pt x="4058" y="6975"/>
                    <a:pt x="3645" y="69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4" name="Line 6"/>
            <p:cNvSpPr>
              <a:spLocks noChangeShapeType="1"/>
            </p:cNvSpPr>
            <p:nvPr userDrawn="1"/>
          </p:nvSpPr>
          <p:spPr bwMode="auto">
            <a:xfrm>
              <a:off x="2820" y="3884"/>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5" name="Line 7"/>
            <p:cNvSpPr>
              <a:spLocks noChangeShapeType="1"/>
            </p:cNvSpPr>
            <p:nvPr userDrawn="1"/>
          </p:nvSpPr>
          <p:spPr bwMode="auto">
            <a:xfrm>
              <a:off x="2820" y="3884"/>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31" name="Rectangle 30">
            <a:extLst>
              <a:ext uri="{FF2B5EF4-FFF2-40B4-BE49-F238E27FC236}">
                <a16:creationId xmlns:a16="http://schemas.microsoft.com/office/drawing/2014/main" id="{9CBE4F7B-E252-4147-B430-4C67D84B99C2}"/>
              </a:ext>
            </a:extLst>
          </p:cNvPr>
          <p:cNvSpPr/>
          <p:nvPr userDrawn="1"/>
        </p:nvSpPr>
        <p:spPr>
          <a:xfrm>
            <a:off x="2060058" y="3617616"/>
            <a:ext cx="8067873" cy="307777"/>
          </a:xfrm>
          <a:prstGeom prst="rect">
            <a:avLst/>
          </a:prstGeom>
        </p:spPr>
        <p:txBody>
          <a:bodyPr wrap="square">
            <a:spAutoFit/>
          </a:bodyPr>
          <a:lstStyle/>
          <a:p>
            <a:pPr algn="ctr"/>
            <a:r>
              <a:rPr lang="en-US" sz="1400" spc="300" dirty="0">
                <a:solidFill>
                  <a:srgbClr val="414141"/>
                </a:solidFill>
                <a:latin typeface="Arial" panose="020B0604020202020204" pitchFamily="34" charset="0"/>
                <a:cs typeface="Arial" panose="020B0604020202020204" pitchFamily="34" charset="0"/>
              </a:rPr>
              <a:t>FOR FURTHER INFORMATION PLEASE CONTACT</a:t>
            </a:r>
            <a:endParaRPr lang="en-NZ" sz="700" spc="300" dirty="0">
              <a:solidFill>
                <a:srgbClr val="41414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90604EB7-4C60-498F-BE30-94F3A938AA32}"/>
              </a:ext>
            </a:extLst>
          </p:cNvPr>
          <p:cNvSpPr/>
          <p:nvPr userDrawn="1"/>
        </p:nvSpPr>
        <p:spPr>
          <a:xfrm>
            <a:off x="3056350" y="5159406"/>
            <a:ext cx="6075288" cy="1169551"/>
          </a:xfrm>
          <a:prstGeom prst="rect">
            <a:avLst/>
          </a:prstGeom>
        </p:spPr>
        <p:txBody>
          <a:bodyPr wrap="square">
            <a:spAutoFit/>
          </a:bodyPr>
          <a:lstStyle/>
          <a:p>
            <a:pPr algn="ctr"/>
            <a:r>
              <a:rPr lang="en-NZ" sz="1400" dirty="0">
                <a:solidFill>
                  <a:prstClr val="white"/>
                </a:solidFill>
                <a:latin typeface="Arial" panose="020B0604020202020204" pitchFamily="34" charset="0"/>
                <a:cs typeface="Arial" panose="020B0604020202020204" pitchFamily="34" charset="0"/>
              </a:rPr>
              <a:t>Colmar Brunton, a Kantar Company</a:t>
            </a:r>
          </a:p>
          <a:p>
            <a:pPr algn="ctr"/>
            <a:r>
              <a:rPr lang="en-NZ" sz="1400" dirty="0">
                <a:solidFill>
                  <a:prstClr val="white"/>
                </a:solidFill>
                <a:latin typeface="Arial" panose="020B0604020202020204" pitchFamily="34" charset="0"/>
                <a:cs typeface="Arial" panose="020B0604020202020204" pitchFamily="34" charset="0"/>
              </a:rPr>
              <a:t>Level 9, 101 Lambton Quay</a:t>
            </a:r>
          </a:p>
          <a:p>
            <a:pPr algn="ctr"/>
            <a:r>
              <a:rPr lang="en-NZ" sz="1400" dirty="0">
                <a:solidFill>
                  <a:prstClr val="white"/>
                </a:solidFill>
                <a:latin typeface="Arial" panose="020B0604020202020204" pitchFamily="34" charset="0"/>
                <a:cs typeface="Arial" panose="020B0604020202020204" pitchFamily="34" charset="0"/>
              </a:rPr>
              <a:t>Wellington 6011</a:t>
            </a:r>
          </a:p>
          <a:p>
            <a:pPr algn="ctr"/>
            <a:r>
              <a:rPr lang="en-NZ" sz="1400" dirty="0">
                <a:solidFill>
                  <a:prstClr val="white"/>
                </a:solidFill>
                <a:latin typeface="Arial" panose="020B0604020202020204" pitchFamily="34" charset="0"/>
                <a:cs typeface="Arial" panose="020B0604020202020204" pitchFamily="34" charset="0"/>
              </a:rPr>
              <a:t>Phone (04) 913 3000 </a:t>
            </a:r>
          </a:p>
          <a:p>
            <a:pPr algn="ctr"/>
            <a:r>
              <a:rPr lang="en-NZ" sz="1400" dirty="0">
                <a:solidFill>
                  <a:prstClr val="white"/>
                </a:solidFill>
                <a:latin typeface="Arial" panose="020B0604020202020204" pitchFamily="34" charset="0"/>
                <a:cs typeface="Arial" panose="020B0604020202020204" pitchFamily="34" charset="0"/>
              </a:rPr>
              <a:t>www.colmarbrunton.co.nz</a:t>
            </a:r>
            <a:endParaRPr lang="en-NZ" sz="2400" b="1" dirty="0">
              <a:solidFill>
                <a:prstClr val="white"/>
              </a:solidFill>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46B7E379-166D-45C9-9FB2-BEE15F5ECA20}"/>
              </a:ext>
            </a:extLst>
          </p:cNvPr>
          <p:cNvGrpSpPr/>
          <p:nvPr userDrawn="1"/>
        </p:nvGrpSpPr>
        <p:grpSpPr>
          <a:xfrm flipH="1">
            <a:off x="5438356" y="4853921"/>
            <a:ext cx="1311276" cy="158751"/>
            <a:chOff x="8705850" y="1552574"/>
            <a:chExt cx="1311276" cy="158751"/>
          </a:xfrm>
        </p:grpSpPr>
        <p:sp>
          <p:nvSpPr>
            <p:cNvPr id="27" name="Oval 26">
              <a:extLst>
                <a:ext uri="{FF2B5EF4-FFF2-40B4-BE49-F238E27FC236}">
                  <a16:creationId xmlns:a16="http://schemas.microsoft.com/office/drawing/2014/main" id="{66CAA50A-7D27-4240-A694-D11C7343EA69}"/>
                </a:ext>
              </a:extLst>
            </p:cNvPr>
            <p:cNvSpPr/>
            <p:nvPr/>
          </p:nvSpPr>
          <p:spPr>
            <a:xfrm>
              <a:off x="8705850" y="1552574"/>
              <a:ext cx="158751" cy="158751"/>
            </a:xfrm>
            <a:prstGeom prst="ellipse">
              <a:avLst/>
            </a:prstGeom>
            <a:solidFill>
              <a:srgbClr val="46DAF6"/>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FFFFFF"/>
                </a:solidFill>
                <a:effectLst/>
                <a:uLnTx/>
                <a:uFillTx/>
                <a:latin typeface="Arial"/>
                <a:ea typeface="+mn-ea"/>
                <a:cs typeface="+mn-cs"/>
              </a:endParaRPr>
            </a:p>
          </p:txBody>
        </p:sp>
        <p:sp>
          <p:nvSpPr>
            <p:cNvPr id="28" name="Oval 27">
              <a:extLst>
                <a:ext uri="{FF2B5EF4-FFF2-40B4-BE49-F238E27FC236}">
                  <a16:creationId xmlns:a16="http://schemas.microsoft.com/office/drawing/2014/main" id="{9FB0E425-B5D7-42DF-AA07-25FECDB280F2}"/>
                </a:ext>
              </a:extLst>
            </p:cNvPr>
            <p:cNvSpPr/>
            <p:nvPr/>
          </p:nvSpPr>
          <p:spPr>
            <a:xfrm>
              <a:off x="9858375" y="1552574"/>
              <a:ext cx="158751" cy="158751"/>
            </a:xfrm>
            <a:prstGeom prst="ellipse">
              <a:avLst/>
            </a:prstGeom>
            <a:solidFill>
              <a:srgbClr val="FF7BD2"/>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FFFFFF"/>
                </a:solidFill>
                <a:effectLst/>
                <a:uLnTx/>
                <a:uFillTx/>
                <a:latin typeface="Arial"/>
                <a:ea typeface="+mn-ea"/>
                <a:cs typeface="+mn-cs"/>
              </a:endParaRPr>
            </a:p>
          </p:txBody>
        </p:sp>
        <p:sp>
          <p:nvSpPr>
            <p:cNvPr id="29" name="Oval 28">
              <a:extLst>
                <a:ext uri="{FF2B5EF4-FFF2-40B4-BE49-F238E27FC236}">
                  <a16:creationId xmlns:a16="http://schemas.microsoft.com/office/drawing/2014/main" id="{5305BE79-508F-4FFD-9E3F-B1C0D7049DD2}"/>
                </a:ext>
              </a:extLst>
            </p:cNvPr>
            <p:cNvSpPr/>
            <p:nvPr/>
          </p:nvSpPr>
          <p:spPr>
            <a:xfrm>
              <a:off x="9474200" y="1552574"/>
              <a:ext cx="158751" cy="158751"/>
            </a:xfrm>
            <a:prstGeom prst="ellipse">
              <a:avLst/>
            </a:prstGeom>
            <a:solidFill>
              <a:srgbClr val="FCE781"/>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FFFFFF"/>
                </a:solidFill>
                <a:effectLst/>
                <a:uLnTx/>
                <a:uFillTx/>
                <a:latin typeface="Arial"/>
                <a:ea typeface="+mn-ea"/>
                <a:cs typeface="+mn-cs"/>
              </a:endParaRPr>
            </a:p>
          </p:txBody>
        </p:sp>
        <p:sp>
          <p:nvSpPr>
            <p:cNvPr id="30" name="Oval 29">
              <a:extLst>
                <a:ext uri="{FF2B5EF4-FFF2-40B4-BE49-F238E27FC236}">
                  <a16:creationId xmlns:a16="http://schemas.microsoft.com/office/drawing/2014/main" id="{43E43A3C-5D62-44DB-B090-93178337FA03}"/>
                </a:ext>
              </a:extLst>
            </p:cNvPr>
            <p:cNvSpPr/>
            <p:nvPr/>
          </p:nvSpPr>
          <p:spPr>
            <a:xfrm>
              <a:off x="9090025" y="1552574"/>
              <a:ext cx="158751" cy="158751"/>
            </a:xfrm>
            <a:prstGeom prst="ellipse">
              <a:avLst/>
            </a:prstGeom>
            <a:solidFill>
              <a:srgbClr val="DA0388"/>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FFFFFF"/>
                </a:solidFill>
                <a:effectLst/>
                <a:uLnTx/>
                <a:uFillTx/>
                <a:latin typeface="Arial"/>
                <a:ea typeface="+mn-ea"/>
                <a:cs typeface="+mn-cs"/>
              </a:endParaRPr>
            </a:p>
          </p:txBody>
        </p:sp>
      </p:grpSp>
      <p:grpSp>
        <p:nvGrpSpPr>
          <p:cNvPr id="2" name="Group 1">
            <a:extLst>
              <a:ext uri="{FF2B5EF4-FFF2-40B4-BE49-F238E27FC236}">
                <a16:creationId xmlns:a16="http://schemas.microsoft.com/office/drawing/2014/main" id="{57A2304D-7246-47D4-9883-3865D79B107D}"/>
              </a:ext>
            </a:extLst>
          </p:cNvPr>
          <p:cNvGrpSpPr/>
          <p:nvPr userDrawn="1"/>
        </p:nvGrpSpPr>
        <p:grpSpPr>
          <a:xfrm>
            <a:off x="-4012" y="0"/>
            <a:ext cx="12183650" cy="3565801"/>
            <a:chOff x="-4012" y="0"/>
            <a:chExt cx="12183650" cy="3565801"/>
          </a:xfrm>
        </p:grpSpPr>
        <p:pic>
          <p:nvPicPr>
            <p:cNvPr id="2050" name="Picture 2" descr="Creative New Zealand increases arts sector investment by $27 million and  confirms 80 arts organisations for its investment programmes - CBOP">
              <a:extLst>
                <a:ext uri="{FF2B5EF4-FFF2-40B4-BE49-F238E27FC236}">
                  <a16:creationId xmlns:a16="http://schemas.microsoft.com/office/drawing/2014/main" id="{E6EC04D4-CBEF-469D-B384-35D13B8053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t="11966"/>
            <a:stretch/>
          </p:blipFill>
          <p:spPr bwMode="auto">
            <a:xfrm>
              <a:off x="-4012" y="0"/>
              <a:ext cx="6096000" cy="35658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reative New Zealand increases arts sector investment by $27 million and  confirms 80 arts organisations for its investment programmes - CBOP">
              <a:extLst>
                <a:ext uri="{FF2B5EF4-FFF2-40B4-BE49-F238E27FC236}">
                  <a16:creationId xmlns:a16="http://schemas.microsoft.com/office/drawing/2014/main" id="{B52EE886-F09B-47D8-A0D3-30461DEBE2FE}"/>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t="11966"/>
            <a:stretch/>
          </p:blipFill>
          <p:spPr bwMode="auto">
            <a:xfrm flipH="1">
              <a:off x="6083638" y="0"/>
              <a:ext cx="6096000" cy="356580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a:extLst>
              <a:ext uri="{FF2B5EF4-FFF2-40B4-BE49-F238E27FC236}">
                <a16:creationId xmlns:a16="http://schemas.microsoft.com/office/drawing/2014/main" id="{E43AE5D8-AB48-4193-979C-CDAD4962EF71}"/>
              </a:ext>
            </a:extLst>
          </p:cNvPr>
          <p:cNvSpPr/>
          <p:nvPr userDrawn="1"/>
        </p:nvSpPr>
        <p:spPr>
          <a:xfrm>
            <a:off x="0" y="0"/>
            <a:ext cx="12179638" cy="3565801"/>
          </a:xfrm>
          <a:prstGeom prst="rect">
            <a:avLst/>
          </a:prstGeom>
          <a:solidFill>
            <a:srgbClr val="000000">
              <a:alpha val="10196"/>
            </a:srgbClr>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05378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8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B2A7BD-5AEC-4827-A377-09BF63B5CD5A}" type="datetime1">
              <a:rPr lang="en-NZ" smtClean="0"/>
              <a:t>29/04/2024</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847F3-8C0F-4603-8532-568198AC85F4}" type="slidenum">
              <a:rPr lang="en-NZ" smtClean="0"/>
              <a:t>‹#›</a:t>
            </a:fld>
            <a:endParaRPr lang="en-NZ"/>
          </a:p>
        </p:txBody>
      </p:sp>
    </p:spTree>
    <p:extLst>
      <p:ext uri="{BB962C8B-B14F-4D97-AF65-F5344CB8AC3E}">
        <p14:creationId xmlns:p14="http://schemas.microsoft.com/office/powerpoint/2010/main" val="40225643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3" r:id="rId3"/>
    <p:sldLayoutId id="2147483681" r:id="rId4"/>
    <p:sldLayoutId id="2147483688" r:id="rId5"/>
    <p:sldLayoutId id="2147483689" r:id="rId6"/>
    <p:sldLayoutId id="2147483687" r:id="rId7"/>
    <p:sldLayoutId id="2147483678"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1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5.xml"/><Relationship Id="rId4" Type="http://schemas.openxmlformats.org/officeDocument/2006/relationships/chart" Target="../charts/chart24.xml"/></Relationships>
</file>

<file path=ppt/slides/_rels/slide1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7.xml"/><Relationship Id="rId7" Type="http://schemas.openxmlformats.org/officeDocument/2006/relationships/image" Target="../media/image15.svg"/><Relationship Id="rId2" Type="http://schemas.openxmlformats.org/officeDocument/2006/relationships/chart" Target="../charts/chart36.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chart" Target="../charts/chart38.xml"/><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chart" Target="../charts/chart39.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chart" Target="../charts/chart40.xml"/><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chart" Target="../charts/chart41.xml"/></Relationships>
</file>

<file path=ppt/slides/_rels/slide3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image" Target="../media/image15.svg"/><Relationship Id="rId2" Type="http://schemas.openxmlformats.org/officeDocument/2006/relationships/chart" Target="../charts/chart42.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44.xml"/><Relationship Id="rId1" Type="http://schemas.openxmlformats.org/officeDocument/2006/relationships/slideLayout" Target="../slideLayouts/slideLayout6.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33.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7.xml"/><Relationship Id="rId7" Type="http://schemas.openxmlformats.org/officeDocument/2006/relationships/image" Target="../media/image15.svg"/><Relationship Id="rId2" Type="http://schemas.openxmlformats.org/officeDocument/2006/relationships/chart" Target="../charts/chart46.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chart" Target="../charts/chart52.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chart" Target="../charts/chart56.xml"/><Relationship Id="rId1" Type="http://schemas.openxmlformats.org/officeDocument/2006/relationships/slideLayout" Target="../slideLayouts/slideLayout6.xml"/><Relationship Id="rId4" Type="http://schemas.openxmlformats.org/officeDocument/2006/relationships/chart" Target="../charts/chart58.xml"/></Relationships>
</file>

<file path=ppt/slides/_rels/slide41.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chart" Target="../charts/chart59.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2.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chart" Target="../charts/chart62.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43.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chart" Target="../charts/chart67.xml"/><Relationship Id="rId4" Type="http://schemas.openxmlformats.org/officeDocument/2006/relationships/chart" Target="../charts/chart66.xml"/></Relationships>
</file>

<file path=ppt/slides/_rels/slide44.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chart" Target="../charts/chart71.xml"/><Relationship Id="rId5" Type="http://schemas.openxmlformats.org/officeDocument/2006/relationships/chart" Target="../charts/chart70.xml"/><Relationship Id="rId4" Type="http://schemas.openxmlformats.org/officeDocument/2006/relationships/chart" Target="../charts/chart69.xml"/></Relationships>
</file>

<file path=ppt/slides/_rels/slide45.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46.xml.rels><?xml version="1.0" encoding="UTF-8" standalone="yes"?>
<Relationships xmlns="http://schemas.openxmlformats.org/package/2006/relationships"><Relationship Id="rId2" Type="http://schemas.openxmlformats.org/officeDocument/2006/relationships/chart" Target="../charts/chart7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chart" Target="../charts/chart7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chart" Target="../charts/chart7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chart" Target="../charts/chart79.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chart" Target="../charts/chart80.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chart" Target="../charts/chart81.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12"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chart" Target="../charts/chart4.xml"/><Relationship Id="rId11" Type="http://schemas.openxmlformats.org/officeDocument/2006/relationships/chart" Target="../charts/chart9.xml"/><Relationship Id="rId5" Type="http://schemas.openxmlformats.org/officeDocument/2006/relationships/chart" Target="../charts/chart3.xml"/><Relationship Id="rId10" Type="http://schemas.openxmlformats.org/officeDocument/2006/relationships/chart" Target="../charts/chart8.xml"/><Relationship Id="rId4" Type="http://schemas.openxmlformats.org/officeDocument/2006/relationships/chart" Target="../charts/chart2.xml"/><Relationship Id="rId9" Type="http://schemas.openxmlformats.org/officeDocument/2006/relationships/chart" Target="../charts/char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chart" Target="../charts/chart13.xml"/><Relationship Id="rId4" Type="http://schemas.openxmlformats.org/officeDocument/2006/relationships/chart" Target="../charts/chart12.xml"/></Relationships>
</file>

<file path=ppt/slides/_rels/slide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5.xml"/><Relationship Id="rId4" Type="http://schemas.openxmlformats.org/officeDocument/2006/relationships/chart" Target="../charts/char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86C821-383D-4463-9F17-038A5C5FAF73}"/>
              </a:ext>
            </a:extLst>
          </p:cNvPr>
          <p:cNvSpPr/>
          <p:nvPr/>
        </p:nvSpPr>
        <p:spPr>
          <a:xfrm>
            <a:off x="556053" y="6298758"/>
            <a:ext cx="9946484" cy="369332"/>
          </a:xfrm>
          <a:prstGeom prst="rect">
            <a:avLst/>
          </a:prstGeom>
        </p:spPr>
        <p:txBody>
          <a:bodyPr wrap="square">
            <a:spAutoFit/>
          </a:bodyPr>
          <a:lstStyle/>
          <a:p>
            <a:pPr lvl="0">
              <a:lnSpc>
                <a:spcPct val="90000"/>
              </a:lnSpc>
              <a:spcBef>
                <a:spcPts val="1000"/>
              </a:spcBef>
            </a:pPr>
            <a:r>
              <a:rPr lang="en-NZ" sz="2000" i="1" spc="300" dirty="0">
                <a:solidFill>
                  <a:srgbClr val="282D41"/>
                </a:solidFill>
                <a:latin typeface="Arial Narrow" panose="020B0606020202030204" pitchFamily="34" charset="0"/>
              </a:rPr>
              <a:t>Survey findings for Pacific peoples</a:t>
            </a:r>
          </a:p>
        </p:txBody>
      </p:sp>
      <p:sp>
        <p:nvSpPr>
          <p:cNvPr id="4" name="Title 1">
            <a:extLst>
              <a:ext uri="{FF2B5EF4-FFF2-40B4-BE49-F238E27FC236}">
                <a16:creationId xmlns:a16="http://schemas.microsoft.com/office/drawing/2014/main" id="{0C2B85A5-7537-4505-A9DC-D0EC1EB0F5ED}"/>
              </a:ext>
            </a:extLst>
          </p:cNvPr>
          <p:cNvSpPr txBox="1">
            <a:spLocks/>
          </p:cNvSpPr>
          <p:nvPr/>
        </p:nvSpPr>
        <p:spPr>
          <a:xfrm>
            <a:off x="556053" y="5094158"/>
            <a:ext cx="11350602" cy="7298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2400" b="1" i="1" dirty="0">
                <a:solidFill>
                  <a:schemeClr val="bg1"/>
                </a:solidFill>
                <a:latin typeface="Georgia" panose="02040502050405020303" pitchFamily="18" charset="0"/>
              </a:rPr>
              <a:t>New Zealanders and the arts: attitudes, attendance and participation</a:t>
            </a:r>
          </a:p>
          <a:p>
            <a:r>
              <a:rPr lang="en-NZ" sz="2400" b="1" i="1" dirty="0">
                <a:solidFill>
                  <a:schemeClr val="bg1"/>
                </a:solidFill>
                <a:latin typeface="Georgia" panose="02040502050405020303" pitchFamily="18" charset="0"/>
              </a:rPr>
              <a:t>Ko Aotearoa me ōna toi: waiaro, wairongo, waiuru</a:t>
            </a:r>
            <a:r>
              <a:rPr lang="en-NZ" sz="2400" b="1" dirty="0">
                <a:solidFill>
                  <a:schemeClr val="bg1"/>
                </a:solidFill>
                <a:latin typeface="Georgia" panose="02040502050405020303" pitchFamily="18" charset="0"/>
              </a:rPr>
              <a:t> </a:t>
            </a:r>
          </a:p>
          <a:p>
            <a:endParaRPr lang="en-NZ" sz="4000" b="1" i="1" dirty="0">
              <a:solidFill>
                <a:schemeClr val="bg1"/>
              </a:solidFill>
              <a:latin typeface="Georgia" panose="02040502050405020303" pitchFamily="18" charset="0"/>
            </a:endParaRPr>
          </a:p>
        </p:txBody>
      </p:sp>
    </p:spTree>
    <p:extLst>
      <p:ext uri="{BB962C8B-B14F-4D97-AF65-F5344CB8AC3E}">
        <p14:creationId xmlns:p14="http://schemas.microsoft.com/office/powerpoint/2010/main" val="403177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Frequency of attendance among Pacific peoples</a:t>
            </a:r>
          </a:p>
        </p:txBody>
      </p:sp>
      <p:sp>
        <p:nvSpPr>
          <p:cNvPr id="3" name="Content Placeholder 2"/>
          <p:cNvSpPr>
            <a:spLocks noGrp="1"/>
          </p:cNvSpPr>
          <p:nvPr>
            <p:ph idx="10"/>
          </p:nvPr>
        </p:nvSpPr>
        <p:spPr/>
        <p:txBody>
          <a:bodyPr/>
          <a:lstStyle/>
          <a:p>
            <a:r>
              <a:rPr lang="en-NZ" dirty="0"/>
              <a:t>Frequency of attendance shows the number of times respondents have attended any of the following art forms in the last 12 months: </a:t>
            </a:r>
            <a:r>
              <a:rPr kumimoji="0" lang="en-NZ" sz="1100" b="1" i="1" u="none" strike="noStrike" kern="1200" cap="none" spc="0" normalizeH="0" baseline="0" noProof="0" dirty="0">
                <a:ln>
                  <a:noFill/>
                </a:ln>
                <a:solidFill>
                  <a:srgbClr val="7ED2BB"/>
                </a:solidFill>
                <a:effectLst/>
                <a:uLnTx/>
                <a:uFillTx/>
                <a:latin typeface="+mj-lt"/>
                <a:ea typeface="+mn-ea"/>
                <a:cs typeface="+mn-cs"/>
              </a:rPr>
              <a:t>Craft &amp; object art, Literature, </a:t>
            </a:r>
            <a:r>
              <a:rPr lang="fi-FI" sz="1100" b="1" i="1" dirty="0">
                <a:solidFill>
                  <a:srgbClr val="7ED2BB"/>
                </a:solidFill>
                <a:latin typeface="+mj-lt"/>
              </a:rPr>
              <a:t>Ngā Toi Māori (Māori arts), </a:t>
            </a:r>
            <a:r>
              <a:rPr kumimoji="0" lang="en-NZ" sz="1100" b="1" i="1" u="none" strike="noStrike" kern="1200" cap="none" spc="0" normalizeH="0" baseline="0" noProof="0" dirty="0">
                <a:ln>
                  <a:noFill/>
                </a:ln>
                <a:solidFill>
                  <a:srgbClr val="7ED2BB"/>
                </a:solidFill>
                <a:effectLst/>
                <a:uLnTx/>
                <a:uFillTx/>
                <a:latin typeface="+mj-lt"/>
                <a:ea typeface="+mn-ea"/>
                <a:cs typeface="+mn-cs"/>
              </a:rPr>
              <a:t>Pacific arts, Performing arts</a:t>
            </a:r>
            <a:r>
              <a:rPr lang="en-NZ" sz="1100" b="1" i="1" dirty="0">
                <a:solidFill>
                  <a:srgbClr val="7ED2BB"/>
                </a:solidFill>
                <a:latin typeface="+mj-lt"/>
              </a:rPr>
              <a:t> </a:t>
            </a:r>
            <a:r>
              <a:rPr lang="fi-FI" sz="1100" b="1" i="1" dirty="0">
                <a:solidFill>
                  <a:srgbClr val="7ED2BB"/>
                </a:solidFill>
                <a:latin typeface="+mj-lt"/>
              </a:rPr>
              <a:t>and </a:t>
            </a:r>
            <a:r>
              <a:rPr kumimoji="0" lang="en-NZ" sz="1100" b="1" i="1" u="none" strike="noStrike" kern="1200" cap="none" spc="0" normalizeH="0" baseline="0" noProof="0" dirty="0">
                <a:ln>
                  <a:noFill/>
                </a:ln>
                <a:solidFill>
                  <a:srgbClr val="7ED2BB"/>
                </a:solidFill>
                <a:effectLst/>
                <a:uLnTx/>
                <a:uFillTx/>
                <a:latin typeface="+mj-lt"/>
                <a:ea typeface="+mn-ea"/>
                <a:cs typeface="+mn-cs"/>
              </a:rPr>
              <a:t>Visual arts</a:t>
            </a:r>
            <a:endParaRPr lang="en-NZ" dirty="0"/>
          </a:p>
        </p:txBody>
      </p:sp>
      <p:graphicFrame>
        <p:nvGraphicFramePr>
          <p:cNvPr id="7" name="Chart 6"/>
          <p:cNvGraphicFramePr/>
          <p:nvPr>
            <p:extLst>
              <p:ext uri="{D42A27DB-BD31-4B8C-83A1-F6EECF244321}">
                <p14:modId xmlns:p14="http://schemas.microsoft.com/office/powerpoint/2010/main" val="1346345539"/>
              </p:ext>
            </p:extLst>
          </p:nvPr>
        </p:nvGraphicFramePr>
        <p:xfrm>
          <a:off x="374469" y="1885950"/>
          <a:ext cx="7432054" cy="36671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Table 25">
            <a:extLst>
              <a:ext uri="{FF2B5EF4-FFF2-40B4-BE49-F238E27FC236}">
                <a16:creationId xmlns:a16="http://schemas.microsoft.com/office/drawing/2014/main" id="{DFB36313-98DC-4991-899D-E6F365B7919D}"/>
              </a:ext>
            </a:extLst>
          </p:cNvPr>
          <p:cNvGraphicFramePr>
            <a:graphicFrameLocks noGrp="1"/>
          </p:cNvGraphicFramePr>
          <p:nvPr>
            <p:extLst>
              <p:ext uri="{D42A27DB-BD31-4B8C-83A1-F6EECF244321}">
                <p14:modId xmlns:p14="http://schemas.microsoft.com/office/powerpoint/2010/main" val="2400712013"/>
              </p:ext>
            </p:extLst>
          </p:nvPr>
        </p:nvGraphicFramePr>
        <p:xfrm>
          <a:off x="77057" y="2342606"/>
          <a:ext cx="1379603" cy="2960913"/>
        </p:xfrm>
        <a:graphic>
          <a:graphicData uri="http://schemas.openxmlformats.org/drawingml/2006/table">
            <a:tbl>
              <a:tblPr>
                <a:tableStyleId>{5C22544A-7EE6-4342-B048-85BDC9FD1C3A}</a:tableStyleId>
              </a:tblPr>
              <a:tblGrid>
                <a:gridCol w="1379603">
                  <a:extLst>
                    <a:ext uri="{9D8B030D-6E8A-4147-A177-3AD203B41FA5}">
                      <a16:colId xmlns:a16="http://schemas.microsoft.com/office/drawing/2014/main" val="345853952"/>
                    </a:ext>
                  </a:extLst>
                </a:gridCol>
              </a:tblGrid>
              <a:tr h="1010399">
                <a:tc>
                  <a:txBody>
                    <a:bodyPr/>
                    <a:lstStyle/>
                    <a:p>
                      <a:pPr algn="r" fontAlgn="b"/>
                      <a:r>
                        <a:rPr lang="en-NZ" sz="1050" u="none" strike="noStrike" dirty="0">
                          <a:effectLst/>
                        </a:rPr>
                        <a:t>New Zealand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1399824"/>
                  </a:ext>
                </a:extLst>
              </a:tr>
              <a:tr h="975257">
                <a:tc>
                  <a:txBody>
                    <a:bodyPr/>
                    <a:lstStyle/>
                    <a:p>
                      <a:pPr algn="r" fontAlgn="b"/>
                      <a:r>
                        <a:rPr lang="en-NZ" sz="1050" u="none" strike="noStrike" dirty="0">
                          <a:effectLst/>
                        </a:rPr>
                        <a:t>Pacific peoples - 2020</a:t>
                      </a:r>
                      <a:endParaRPr lang="en-NZ" sz="105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3829879"/>
                  </a:ext>
                </a:extLst>
              </a:tr>
              <a:tr h="975257">
                <a:tc>
                  <a:txBody>
                    <a:bodyPr/>
                    <a:lstStyle/>
                    <a:p>
                      <a:pPr algn="r" fontAlgn="b"/>
                      <a:r>
                        <a:rPr lang="en-NZ" sz="1050" u="none" strike="noStrike" dirty="0">
                          <a:effectLst/>
                        </a:rPr>
                        <a:t>Pacific peoples - 2017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9758878"/>
                  </a:ext>
                </a:extLst>
              </a:tr>
            </a:tbl>
          </a:graphicData>
        </a:graphic>
      </p:graphicFrame>
      <p:sp>
        <p:nvSpPr>
          <p:cNvPr id="27" name="Oval 26">
            <a:extLst>
              <a:ext uri="{FF2B5EF4-FFF2-40B4-BE49-F238E27FC236}">
                <a16:creationId xmlns:a16="http://schemas.microsoft.com/office/drawing/2014/main" id="{5EF99223-C908-41ED-AD4D-8CBAD2643E29}"/>
              </a:ext>
            </a:extLst>
          </p:cNvPr>
          <p:cNvSpPr/>
          <p:nvPr/>
        </p:nvSpPr>
        <p:spPr>
          <a:xfrm>
            <a:off x="152156" y="1898106"/>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19" name="TextBox 18">
            <a:extLst>
              <a:ext uri="{FF2B5EF4-FFF2-40B4-BE49-F238E27FC236}">
                <a16:creationId xmlns:a16="http://schemas.microsoft.com/office/drawing/2014/main" id="{2B177B50-D3E1-4C1D-A3B5-43C4DAAFF718}"/>
              </a:ext>
            </a:extLst>
          </p:cNvPr>
          <p:cNvSpPr txBox="1"/>
          <p:nvPr/>
        </p:nvSpPr>
        <p:spPr>
          <a:xfrm>
            <a:off x="77057" y="6516043"/>
            <a:ext cx="4705596"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2017 (n=176); 2020 (n=461) | New Zealand (n=6263)</a:t>
            </a:r>
          </a:p>
        </p:txBody>
      </p:sp>
      <p:grpSp>
        <p:nvGrpSpPr>
          <p:cNvPr id="28" name="Group 27">
            <a:extLst>
              <a:ext uri="{FF2B5EF4-FFF2-40B4-BE49-F238E27FC236}">
                <a16:creationId xmlns:a16="http://schemas.microsoft.com/office/drawing/2014/main" id="{177B758A-B98E-4BB9-9D5B-89C0C85B3E0A}"/>
              </a:ext>
            </a:extLst>
          </p:cNvPr>
          <p:cNvGrpSpPr/>
          <p:nvPr/>
        </p:nvGrpSpPr>
        <p:grpSpPr>
          <a:xfrm>
            <a:off x="5136705" y="6407321"/>
            <a:ext cx="2241162" cy="215444"/>
            <a:chOff x="163092" y="5772628"/>
            <a:chExt cx="2241162" cy="215444"/>
          </a:xfrm>
        </p:grpSpPr>
        <p:sp>
          <p:nvSpPr>
            <p:cNvPr id="29" name="TextBox 28">
              <a:extLst>
                <a:ext uri="{FF2B5EF4-FFF2-40B4-BE49-F238E27FC236}">
                  <a16:creationId xmlns:a16="http://schemas.microsoft.com/office/drawing/2014/main" id="{53EB49AA-8DFC-4E67-9269-03F2C47A699A}"/>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30" name="Isosceles Triangle 29">
              <a:extLst>
                <a:ext uri="{FF2B5EF4-FFF2-40B4-BE49-F238E27FC236}">
                  <a16:creationId xmlns:a16="http://schemas.microsoft.com/office/drawing/2014/main" id="{ACF24ECE-16BF-4A39-B28D-38B13C74423A}"/>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1" name="Isosceles Triangle 30">
              <a:extLst>
                <a:ext uri="{FF2B5EF4-FFF2-40B4-BE49-F238E27FC236}">
                  <a16:creationId xmlns:a16="http://schemas.microsoft.com/office/drawing/2014/main" id="{B57EA555-5304-4B5C-9BBC-23D2B7502B6D}"/>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32" name="Group 31">
            <a:extLst>
              <a:ext uri="{FF2B5EF4-FFF2-40B4-BE49-F238E27FC236}">
                <a16:creationId xmlns:a16="http://schemas.microsoft.com/office/drawing/2014/main" id="{EC3144B3-A2DE-42F1-98A8-11BF5D69DAF0}"/>
              </a:ext>
            </a:extLst>
          </p:cNvPr>
          <p:cNvGrpSpPr/>
          <p:nvPr/>
        </p:nvGrpSpPr>
        <p:grpSpPr>
          <a:xfrm>
            <a:off x="5136705" y="6615308"/>
            <a:ext cx="2891981" cy="215444"/>
            <a:chOff x="163092" y="5772628"/>
            <a:chExt cx="2891981" cy="215444"/>
          </a:xfrm>
        </p:grpSpPr>
        <p:sp>
          <p:nvSpPr>
            <p:cNvPr id="33" name="TextBox 32">
              <a:extLst>
                <a:ext uri="{FF2B5EF4-FFF2-40B4-BE49-F238E27FC236}">
                  <a16:creationId xmlns:a16="http://schemas.microsoft.com/office/drawing/2014/main" id="{A9FD26B4-67B7-4F50-82E6-65833E03FA43}"/>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34" name="Isosceles Triangle 33">
              <a:extLst>
                <a:ext uri="{FF2B5EF4-FFF2-40B4-BE49-F238E27FC236}">
                  <a16:creationId xmlns:a16="http://schemas.microsoft.com/office/drawing/2014/main" id="{6F1E89B4-0595-46F1-AF12-F8D834BC1763}"/>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5" name="Isosceles Triangle 34">
              <a:extLst>
                <a:ext uri="{FF2B5EF4-FFF2-40B4-BE49-F238E27FC236}">
                  <a16:creationId xmlns:a16="http://schemas.microsoft.com/office/drawing/2014/main" id="{1F2AD499-E1B9-4624-9A0A-A37C48815FE5}"/>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
        <p:nvSpPr>
          <p:cNvPr id="17" name="Isosceles Triangle 16">
            <a:extLst>
              <a:ext uri="{FF2B5EF4-FFF2-40B4-BE49-F238E27FC236}">
                <a16:creationId xmlns:a16="http://schemas.microsoft.com/office/drawing/2014/main" id="{769B18F6-3B8E-43A3-A960-E653A243C7FF}"/>
              </a:ext>
            </a:extLst>
          </p:cNvPr>
          <p:cNvSpPr>
            <a:spLocks noChangeAspect="1"/>
          </p:cNvSpPr>
          <p:nvPr/>
        </p:nvSpPr>
        <p:spPr>
          <a:xfrm>
            <a:off x="6886899" y="3756331"/>
            <a:ext cx="144000" cy="133461"/>
          </a:xfrm>
          <a:prstGeom prst="triangle">
            <a:avLst/>
          </a:prstGeom>
          <a:solidFill>
            <a:srgbClr val="5959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a:extLst>
              <a:ext uri="{FF2B5EF4-FFF2-40B4-BE49-F238E27FC236}">
                <a16:creationId xmlns:a16="http://schemas.microsoft.com/office/drawing/2014/main" id="{5D099A8C-623A-437D-92D5-CF92C307E53F}"/>
              </a:ext>
            </a:extLst>
          </p:cNvPr>
          <p:cNvSpPr/>
          <p:nvPr/>
        </p:nvSpPr>
        <p:spPr>
          <a:xfrm>
            <a:off x="8210350" y="1898106"/>
            <a:ext cx="3829494" cy="2785378"/>
          </a:xfrm>
          <a:prstGeom prst="rect">
            <a:avLst/>
          </a:prstGeom>
        </p:spPr>
        <p:txBody>
          <a:bodyPr wrap="square">
            <a:spAutoFit/>
          </a:bodyPr>
          <a:lstStyle/>
          <a:p>
            <a:r>
              <a:rPr lang="en-NZ" sz="1000" dirty="0"/>
              <a:t>We have identified four groups in terms of the frequency with which they attend any art form. </a:t>
            </a:r>
          </a:p>
          <a:p>
            <a:endParaRPr lang="en-NZ" sz="1000" dirty="0"/>
          </a:p>
          <a:p>
            <a:r>
              <a:rPr lang="en-NZ" sz="1000" dirty="0"/>
              <a:t>The majority of Pacific peoples continue to attend arts events or locations reasonably frequently. 51% attend more than three times a year, and 29% attend more than ten times a year. Frequency of attendance for Pacific peoples is broadly consistent with 2017.</a:t>
            </a:r>
          </a:p>
          <a:p>
            <a:endParaRPr lang="en-NZ" sz="1000" dirty="0"/>
          </a:p>
          <a:p>
            <a:r>
              <a:rPr lang="en-NZ" sz="1000" dirty="0"/>
              <a:t>The proportion of Pacific peoples attending more than 10 times a year is significantly higher than the national average (29% vs 24%).</a:t>
            </a:r>
          </a:p>
          <a:p>
            <a:pPr lvl="0">
              <a:spcBef>
                <a:spcPts val="600"/>
              </a:spcBef>
            </a:pPr>
            <a:endParaRPr lang="en-NZ" sz="1000" b="1"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among Pacific peoples:</a:t>
            </a:r>
          </a:p>
          <a:p>
            <a:pPr lvl="0">
              <a:spcBef>
                <a:spcPts val="600"/>
              </a:spcBef>
            </a:pPr>
            <a:r>
              <a:rPr lang="en-NZ" sz="1000" dirty="0">
                <a:solidFill>
                  <a:schemeClr val="tx1">
                    <a:lumMod val="85000"/>
                    <a:lumOff val="15000"/>
                  </a:schemeClr>
                </a:solidFill>
              </a:rPr>
              <a:t>There are no sub-group differences of interest.</a:t>
            </a:r>
          </a:p>
          <a:p>
            <a:endParaRPr lang="en-NZ" sz="1000" dirty="0">
              <a:solidFill>
                <a:schemeClr val="tx1">
                  <a:lumMod val="85000"/>
                  <a:lumOff val="15000"/>
                </a:schemeClr>
              </a:solidFill>
            </a:endParaRPr>
          </a:p>
        </p:txBody>
      </p:sp>
    </p:spTree>
    <p:extLst>
      <p:ext uri="{BB962C8B-B14F-4D97-AF65-F5344CB8AC3E}">
        <p14:creationId xmlns:p14="http://schemas.microsoft.com/office/powerpoint/2010/main" val="1740596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Overall participation among Pacific peoples</a:t>
            </a:r>
          </a:p>
        </p:txBody>
      </p:sp>
      <p:sp>
        <p:nvSpPr>
          <p:cNvPr id="7" name="Text Placeholder 6">
            <a:extLst>
              <a:ext uri="{FF2B5EF4-FFF2-40B4-BE49-F238E27FC236}">
                <a16:creationId xmlns:a16="http://schemas.microsoft.com/office/drawing/2014/main" id="{B409B0A5-1445-47A5-8266-466205C23B23}"/>
              </a:ext>
            </a:extLst>
          </p:cNvPr>
          <p:cNvSpPr>
            <a:spLocks noGrp="1"/>
          </p:cNvSpPr>
          <p:nvPr>
            <p:ph type="body" sz="quarter" idx="10"/>
          </p:nvPr>
        </p:nvSpPr>
        <p:spPr>
          <a:xfrm>
            <a:off x="758825" y="1182693"/>
            <a:ext cx="6907250" cy="419100"/>
          </a:xfrm>
        </p:spPr>
        <p:txBody>
          <a:bodyPr/>
          <a:lstStyle/>
          <a:p>
            <a:r>
              <a:rPr lang="en-NZ" dirty="0"/>
              <a:t>Overall participation is based on all those who have participated in the following art forms in the last 12 months: </a:t>
            </a:r>
            <a:r>
              <a:rPr kumimoji="0" lang="en-NZ" sz="1100" b="1" i="1" u="none" strike="noStrike" kern="1200" cap="none" spc="0" normalizeH="0" baseline="0" noProof="0" dirty="0">
                <a:ln>
                  <a:noFill/>
                </a:ln>
                <a:solidFill>
                  <a:srgbClr val="7ED2BB"/>
                </a:solidFill>
                <a:effectLst/>
                <a:uLnTx/>
                <a:uFillTx/>
                <a:latin typeface="+mj-lt"/>
                <a:ea typeface="+mn-ea"/>
                <a:cs typeface="+mn-cs"/>
              </a:rPr>
              <a:t>Craft &amp; object art, Literature, </a:t>
            </a:r>
            <a:r>
              <a:rPr lang="fi-FI" sz="1100" b="1" i="1" dirty="0">
                <a:solidFill>
                  <a:srgbClr val="7ED2BB"/>
                </a:solidFill>
                <a:latin typeface="+mj-lt"/>
              </a:rPr>
              <a:t>Ngā Toi Māori (Māori arts), </a:t>
            </a:r>
            <a:r>
              <a:rPr kumimoji="0" lang="en-NZ" sz="1100" b="1" i="1" u="none" strike="noStrike" kern="1200" cap="none" spc="0" normalizeH="0" baseline="0" noProof="0" dirty="0">
                <a:ln>
                  <a:noFill/>
                </a:ln>
                <a:solidFill>
                  <a:srgbClr val="7ED2BB"/>
                </a:solidFill>
                <a:effectLst/>
                <a:uLnTx/>
                <a:uFillTx/>
                <a:latin typeface="+mj-lt"/>
                <a:ea typeface="+mn-ea"/>
                <a:cs typeface="+mn-cs"/>
              </a:rPr>
              <a:t>Pacific arts, Performing arts</a:t>
            </a:r>
            <a:r>
              <a:rPr lang="en-NZ" sz="1100" b="1" i="1" dirty="0">
                <a:solidFill>
                  <a:srgbClr val="7ED2BB"/>
                </a:solidFill>
                <a:latin typeface="+mj-lt"/>
              </a:rPr>
              <a:t> </a:t>
            </a:r>
            <a:r>
              <a:rPr lang="fi-FI" sz="1100" b="1" i="1" dirty="0">
                <a:solidFill>
                  <a:srgbClr val="7ED2BB"/>
                </a:solidFill>
                <a:latin typeface="+mj-lt"/>
              </a:rPr>
              <a:t>and </a:t>
            </a:r>
            <a:r>
              <a:rPr kumimoji="0" lang="en-NZ" sz="1100" b="1" i="1" u="none" strike="noStrike" kern="1200" cap="none" spc="0" normalizeH="0" baseline="0" noProof="0" dirty="0">
                <a:ln>
                  <a:noFill/>
                </a:ln>
                <a:solidFill>
                  <a:srgbClr val="7ED2BB"/>
                </a:solidFill>
                <a:effectLst/>
                <a:uLnTx/>
                <a:uFillTx/>
                <a:latin typeface="+mj-lt"/>
                <a:ea typeface="+mn-ea"/>
                <a:cs typeface="+mn-cs"/>
              </a:rPr>
              <a:t>Visual arts</a:t>
            </a:r>
            <a:endParaRPr lang="en-NZ" dirty="0">
              <a:solidFill>
                <a:srgbClr val="7ED2BB"/>
              </a:solidFill>
            </a:endParaRPr>
          </a:p>
        </p:txBody>
      </p:sp>
      <p:sp>
        <p:nvSpPr>
          <p:cNvPr id="28" name="TextBox 27">
            <a:extLst>
              <a:ext uri="{FF2B5EF4-FFF2-40B4-BE49-F238E27FC236}">
                <a16:creationId xmlns:a16="http://schemas.microsoft.com/office/drawing/2014/main" id="{B7C4CAA9-F28B-4B37-A05C-AA7E7640A25B}"/>
              </a:ext>
            </a:extLst>
          </p:cNvPr>
          <p:cNvSpPr txBox="1"/>
          <p:nvPr/>
        </p:nvSpPr>
        <p:spPr>
          <a:xfrm>
            <a:off x="1722824" y="2303033"/>
            <a:ext cx="2063385" cy="307777"/>
          </a:xfrm>
          <a:prstGeom prst="rect">
            <a:avLst/>
          </a:prstGeom>
          <a:noFill/>
        </p:spPr>
        <p:txBody>
          <a:bodyPr wrap="none" rtlCol="0">
            <a:spAutoFit/>
          </a:bodyPr>
          <a:lstStyle/>
          <a:p>
            <a:pPr algn="ctr"/>
            <a:r>
              <a:rPr lang="en-US" sz="1400" b="1" spc="300" dirty="0">
                <a:solidFill>
                  <a:schemeClr val="tx1">
                    <a:lumMod val="65000"/>
                    <a:lumOff val="35000"/>
                  </a:schemeClr>
                </a:solidFill>
                <a:latin typeface="+mj-lt"/>
              </a:rPr>
              <a:t>Pacific peoples</a:t>
            </a:r>
          </a:p>
        </p:txBody>
      </p:sp>
      <p:graphicFrame>
        <p:nvGraphicFramePr>
          <p:cNvPr id="33" name="Chart 32">
            <a:extLst>
              <a:ext uri="{FF2B5EF4-FFF2-40B4-BE49-F238E27FC236}">
                <a16:creationId xmlns:a16="http://schemas.microsoft.com/office/drawing/2014/main" id="{CE0CA203-83BD-47CB-97A6-FA2434ED1B2D}"/>
              </a:ext>
            </a:extLst>
          </p:cNvPr>
          <p:cNvGraphicFramePr/>
          <p:nvPr>
            <p:extLst>
              <p:ext uri="{D42A27DB-BD31-4B8C-83A1-F6EECF244321}">
                <p14:modId xmlns:p14="http://schemas.microsoft.com/office/powerpoint/2010/main" val="1644939806"/>
              </p:ext>
            </p:extLst>
          </p:nvPr>
        </p:nvGraphicFramePr>
        <p:xfrm>
          <a:off x="-189629" y="2753940"/>
          <a:ext cx="3371260" cy="2566683"/>
        </p:xfrm>
        <a:graphic>
          <a:graphicData uri="http://schemas.openxmlformats.org/drawingml/2006/chart">
            <c:chart xmlns:c="http://schemas.openxmlformats.org/drawingml/2006/chart" xmlns:r="http://schemas.openxmlformats.org/officeDocument/2006/relationships" r:id="rId2"/>
          </a:graphicData>
        </a:graphic>
      </p:graphicFrame>
      <p:sp>
        <p:nvSpPr>
          <p:cNvPr id="34" name="TextBox 33">
            <a:extLst>
              <a:ext uri="{FF2B5EF4-FFF2-40B4-BE49-F238E27FC236}">
                <a16:creationId xmlns:a16="http://schemas.microsoft.com/office/drawing/2014/main" id="{0E2D1736-305A-42E8-B34A-B5C7EF9CFFF3}"/>
              </a:ext>
            </a:extLst>
          </p:cNvPr>
          <p:cNvSpPr txBox="1"/>
          <p:nvPr/>
        </p:nvSpPr>
        <p:spPr>
          <a:xfrm>
            <a:off x="5790765" y="2303033"/>
            <a:ext cx="1701107" cy="307777"/>
          </a:xfrm>
          <a:prstGeom prst="rect">
            <a:avLst/>
          </a:prstGeom>
          <a:noFill/>
        </p:spPr>
        <p:txBody>
          <a:bodyPr wrap="none" rtlCol="0">
            <a:spAutoFit/>
          </a:bodyPr>
          <a:lstStyle/>
          <a:p>
            <a:pPr algn="ctr"/>
            <a:r>
              <a:rPr lang="en-US" sz="1400" b="1" spc="300" dirty="0">
                <a:solidFill>
                  <a:schemeClr val="tx1">
                    <a:lumMod val="65000"/>
                    <a:lumOff val="35000"/>
                  </a:schemeClr>
                </a:solidFill>
                <a:latin typeface="+mj-lt"/>
              </a:rPr>
              <a:t>New Zealand</a:t>
            </a:r>
          </a:p>
        </p:txBody>
      </p:sp>
      <p:sp>
        <p:nvSpPr>
          <p:cNvPr id="36" name="Rectangle 35">
            <a:extLst>
              <a:ext uri="{FF2B5EF4-FFF2-40B4-BE49-F238E27FC236}">
                <a16:creationId xmlns:a16="http://schemas.microsoft.com/office/drawing/2014/main" id="{B75DA9B6-EDF5-46F8-8D91-14610C3BB526}"/>
              </a:ext>
            </a:extLst>
          </p:cNvPr>
          <p:cNvSpPr/>
          <p:nvPr/>
        </p:nvSpPr>
        <p:spPr>
          <a:xfrm>
            <a:off x="217952" y="2109358"/>
            <a:ext cx="4867850" cy="397371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7" name="Chart 36">
            <a:extLst>
              <a:ext uri="{FF2B5EF4-FFF2-40B4-BE49-F238E27FC236}">
                <a16:creationId xmlns:a16="http://schemas.microsoft.com/office/drawing/2014/main" id="{2975EE88-D68F-44E6-B734-F9CEA6ACEC27}"/>
              </a:ext>
            </a:extLst>
          </p:cNvPr>
          <p:cNvGraphicFramePr/>
          <p:nvPr>
            <p:extLst>
              <p:ext uri="{D42A27DB-BD31-4B8C-83A1-F6EECF244321}">
                <p14:modId xmlns:p14="http://schemas.microsoft.com/office/powerpoint/2010/main" val="423444515"/>
              </p:ext>
            </p:extLst>
          </p:nvPr>
        </p:nvGraphicFramePr>
        <p:xfrm>
          <a:off x="2089170" y="2753940"/>
          <a:ext cx="3371260" cy="25666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8" name="Chart 37">
            <a:extLst>
              <a:ext uri="{FF2B5EF4-FFF2-40B4-BE49-F238E27FC236}">
                <a16:creationId xmlns:a16="http://schemas.microsoft.com/office/drawing/2014/main" id="{6AD1C52F-6ED7-42D9-A7B0-9EAACB1BA315}"/>
              </a:ext>
            </a:extLst>
          </p:cNvPr>
          <p:cNvGraphicFramePr/>
          <p:nvPr>
            <p:extLst>
              <p:ext uri="{D42A27DB-BD31-4B8C-83A1-F6EECF244321}">
                <p14:modId xmlns:p14="http://schemas.microsoft.com/office/powerpoint/2010/main" val="2309730450"/>
              </p:ext>
            </p:extLst>
          </p:nvPr>
        </p:nvGraphicFramePr>
        <p:xfrm>
          <a:off x="4782653" y="2753940"/>
          <a:ext cx="3371260" cy="2566683"/>
        </p:xfrm>
        <a:graphic>
          <a:graphicData uri="http://schemas.openxmlformats.org/drawingml/2006/chart">
            <c:chart xmlns:c="http://schemas.openxmlformats.org/drawingml/2006/chart" xmlns:r="http://schemas.openxmlformats.org/officeDocument/2006/relationships" r:id="rId4"/>
          </a:graphicData>
        </a:graphic>
      </p:graphicFrame>
      <p:sp>
        <p:nvSpPr>
          <p:cNvPr id="40" name="Rectangle 39">
            <a:extLst>
              <a:ext uri="{FF2B5EF4-FFF2-40B4-BE49-F238E27FC236}">
                <a16:creationId xmlns:a16="http://schemas.microsoft.com/office/drawing/2014/main" id="{60F75CDB-C68D-4617-8302-0FC76CE42A5E}"/>
              </a:ext>
            </a:extLst>
          </p:cNvPr>
          <p:cNvSpPr/>
          <p:nvPr/>
        </p:nvSpPr>
        <p:spPr>
          <a:xfrm>
            <a:off x="5222606" y="2109358"/>
            <a:ext cx="2580274" cy="397371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0985B21D-7EBC-49E8-BC77-2BF59EB9FBC9}"/>
              </a:ext>
            </a:extLst>
          </p:cNvPr>
          <p:cNvSpPr/>
          <p:nvPr/>
        </p:nvSpPr>
        <p:spPr>
          <a:xfrm>
            <a:off x="1024193" y="3700942"/>
            <a:ext cx="1021433" cy="523220"/>
          </a:xfrm>
          <a:prstGeom prst="rect">
            <a:avLst/>
          </a:prstGeom>
        </p:spPr>
        <p:txBody>
          <a:bodyPr wrap="none">
            <a:spAutoFit/>
          </a:bodyPr>
          <a:lstStyle/>
          <a:p>
            <a:pPr algn="ctr"/>
            <a:r>
              <a:rPr lang="lv-LV" sz="2800">
                <a:solidFill>
                  <a:srgbClr val="414141"/>
                </a:solidFill>
                <a:latin typeface="Arial Black" panose="020B0A04020102020204" pitchFamily="34" charset="0"/>
              </a:rPr>
              <a:t>58%</a:t>
            </a:r>
            <a:endParaRPr lang="en-NZ" sz="2800" dirty="0">
              <a:solidFill>
                <a:srgbClr val="414141"/>
              </a:solidFill>
              <a:latin typeface="Arial Black" panose="020B0A04020102020204" pitchFamily="34" charset="0"/>
            </a:endParaRPr>
          </a:p>
        </p:txBody>
      </p:sp>
      <p:sp>
        <p:nvSpPr>
          <p:cNvPr id="42" name="TextBox 41">
            <a:extLst>
              <a:ext uri="{FF2B5EF4-FFF2-40B4-BE49-F238E27FC236}">
                <a16:creationId xmlns:a16="http://schemas.microsoft.com/office/drawing/2014/main" id="{9CEF4B4C-12AA-4EB0-AC84-02019128368B}"/>
              </a:ext>
            </a:extLst>
          </p:cNvPr>
          <p:cNvSpPr txBox="1"/>
          <p:nvPr/>
        </p:nvSpPr>
        <p:spPr>
          <a:xfrm>
            <a:off x="1205333" y="4252616"/>
            <a:ext cx="659155" cy="307777"/>
          </a:xfrm>
          <a:prstGeom prst="rect">
            <a:avLst/>
          </a:prstGeom>
          <a:noFill/>
        </p:spPr>
        <p:txBody>
          <a:bodyPr wrap="none" rtlCol="0">
            <a:spAutoFit/>
          </a:bodyPr>
          <a:lstStyle/>
          <a:p>
            <a:pPr algn="ctr"/>
            <a:r>
              <a:rPr lang="en-US" sz="1400" spc="150" dirty="0">
                <a:solidFill>
                  <a:prstClr val="black">
                    <a:lumMod val="65000"/>
                    <a:lumOff val="35000"/>
                  </a:prstClr>
                </a:solidFill>
              </a:rPr>
              <a:t>2017</a:t>
            </a:r>
          </a:p>
        </p:txBody>
      </p:sp>
      <p:cxnSp>
        <p:nvCxnSpPr>
          <p:cNvPr id="44" name="Straight Connector 43">
            <a:extLst>
              <a:ext uri="{FF2B5EF4-FFF2-40B4-BE49-F238E27FC236}">
                <a16:creationId xmlns:a16="http://schemas.microsoft.com/office/drawing/2014/main" id="{C0AA6320-E5F4-46AB-896E-EE8FF2FE4B97}"/>
              </a:ext>
            </a:extLst>
          </p:cNvPr>
          <p:cNvCxnSpPr/>
          <p:nvPr/>
        </p:nvCxnSpPr>
        <p:spPr>
          <a:xfrm>
            <a:off x="1156249" y="4191656"/>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F9F4A616-02D4-433D-91D7-E6B3AA87A918}"/>
              </a:ext>
            </a:extLst>
          </p:cNvPr>
          <p:cNvSpPr/>
          <p:nvPr/>
        </p:nvSpPr>
        <p:spPr>
          <a:xfrm>
            <a:off x="3308635" y="3700942"/>
            <a:ext cx="1021433" cy="523220"/>
          </a:xfrm>
          <a:prstGeom prst="rect">
            <a:avLst/>
          </a:prstGeom>
        </p:spPr>
        <p:txBody>
          <a:bodyPr wrap="none">
            <a:spAutoFit/>
          </a:bodyPr>
          <a:lstStyle/>
          <a:p>
            <a:pPr algn="ctr"/>
            <a:r>
              <a:rPr lang="lv-LV" sz="2800">
                <a:solidFill>
                  <a:srgbClr val="414141"/>
                </a:solidFill>
                <a:latin typeface="Arial Black" panose="020B0A04020102020204" pitchFamily="34" charset="0"/>
              </a:rPr>
              <a:t>64%</a:t>
            </a:r>
            <a:endParaRPr lang="en-NZ" sz="2800" dirty="0">
              <a:solidFill>
                <a:srgbClr val="414141"/>
              </a:solidFill>
              <a:latin typeface="Arial Black" panose="020B0A04020102020204" pitchFamily="34" charset="0"/>
            </a:endParaRPr>
          </a:p>
        </p:txBody>
      </p:sp>
      <p:sp>
        <p:nvSpPr>
          <p:cNvPr id="46" name="TextBox 45">
            <a:extLst>
              <a:ext uri="{FF2B5EF4-FFF2-40B4-BE49-F238E27FC236}">
                <a16:creationId xmlns:a16="http://schemas.microsoft.com/office/drawing/2014/main" id="{3FBDF61E-8954-4185-B492-2E3A5F6DD48C}"/>
              </a:ext>
            </a:extLst>
          </p:cNvPr>
          <p:cNvSpPr txBox="1"/>
          <p:nvPr/>
        </p:nvSpPr>
        <p:spPr>
          <a:xfrm>
            <a:off x="3489775" y="4252616"/>
            <a:ext cx="659156" cy="307777"/>
          </a:xfrm>
          <a:prstGeom prst="rect">
            <a:avLst/>
          </a:prstGeom>
          <a:noFill/>
        </p:spPr>
        <p:txBody>
          <a:bodyPr wrap="none" rtlCol="0">
            <a:spAutoFit/>
          </a:bodyPr>
          <a:lstStyle/>
          <a:p>
            <a:pPr algn="ctr"/>
            <a:r>
              <a:rPr lang="en-US" sz="1400" spc="150" dirty="0">
                <a:solidFill>
                  <a:prstClr val="black">
                    <a:lumMod val="65000"/>
                    <a:lumOff val="35000"/>
                  </a:prstClr>
                </a:solidFill>
              </a:rPr>
              <a:t>2020</a:t>
            </a:r>
          </a:p>
        </p:txBody>
      </p:sp>
      <p:cxnSp>
        <p:nvCxnSpPr>
          <p:cNvPr id="47" name="Straight Connector 46">
            <a:extLst>
              <a:ext uri="{FF2B5EF4-FFF2-40B4-BE49-F238E27FC236}">
                <a16:creationId xmlns:a16="http://schemas.microsoft.com/office/drawing/2014/main" id="{ACFA9BEF-B890-4F2A-8D23-792AE2B146D1}"/>
              </a:ext>
            </a:extLst>
          </p:cNvPr>
          <p:cNvCxnSpPr/>
          <p:nvPr/>
        </p:nvCxnSpPr>
        <p:spPr>
          <a:xfrm>
            <a:off x="3440691" y="4191656"/>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CF6B432B-C695-4676-871A-E7687D47A10C}"/>
              </a:ext>
            </a:extLst>
          </p:cNvPr>
          <p:cNvSpPr/>
          <p:nvPr/>
        </p:nvSpPr>
        <p:spPr>
          <a:xfrm>
            <a:off x="5984969" y="3700942"/>
            <a:ext cx="1021433" cy="523220"/>
          </a:xfrm>
          <a:prstGeom prst="rect">
            <a:avLst/>
          </a:prstGeom>
        </p:spPr>
        <p:txBody>
          <a:bodyPr wrap="none">
            <a:spAutoFit/>
          </a:bodyPr>
          <a:lstStyle/>
          <a:p>
            <a:pPr algn="ctr"/>
            <a:r>
              <a:rPr lang="en-US" sz="2800" dirty="0">
                <a:solidFill>
                  <a:srgbClr val="414141"/>
                </a:solidFill>
                <a:latin typeface="Arial Black" panose="020B0A04020102020204" pitchFamily="34" charset="0"/>
              </a:rPr>
              <a:t>52%</a:t>
            </a:r>
            <a:endParaRPr lang="en-NZ" sz="2800" dirty="0">
              <a:solidFill>
                <a:srgbClr val="414141"/>
              </a:solidFill>
              <a:latin typeface="Arial Black" panose="020B0A04020102020204" pitchFamily="34" charset="0"/>
            </a:endParaRPr>
          </a:p>
        </p:txBody>
      </p:sp>
      <p:sp>
        <p:nvSpPr>
          <p:cNvPr id="49" name="TextBox 48">
            <a:extLst>
              <a:ext uri="{FF2B5EF4-FFF2-40B4-BE49-F238E27FC236}">
                <a16:creationId xmlns:a16="http://schemas.microsoft.com/office/drawing/2014/main" id="{8FBD9649-5C57-41FA-ACCA-76A5789C3354}"/>
              </a:ext>
            </a:extLst>
          </p:cNvPr>
          <p:cNvSpPr txBox="1"/>
          <p:nvPr/>
        </p:nvSpPr>
        <p:spPr>
          <a:xfrm>
            <a:off x="6166109" y="4252616"/>
            <a:ext cx="659156" cy="307777"/>
          </a:xfrm>
          <a:prstGeom prst="rect">
            <a:avLst/>
          </a:prstGeom>
          <a:noFill/>
        </p:spPr>
        <p:txBody>
          <a:bodyPr wrap="none" rtlCol="0">
            <a:spAutoFit/>
          </a:bodyPr>
          <a:lstStyle/>
          <a:p>
            <a:pPr algn="ctr"/>
            <a:r>
              <a:rPr lang="en-US" sz="1400" spc="150" dirty="0">
                <a:solidFill>
                  <a:prstClr val="black">
                    <a:lumMod val="65000"/>
                    <a:lumOff val="35000"/>
                  </a:prstClr>
                </a:solidFill>
              </a:rPr>
              <a:t>2020</a:t>
            </a:r>
          </a:p>
        </p:txBody>
      </p:sp>
      <p:cxnSp>
        <p:nvCxnSpPr>
          <p:cNvPr id="50" name="Straight Connector 49">
            <a:extLst>
              <a:ext uri="{FF2B5EF4-FFF2-40B4-BE49-F238E27FC236}">
                <a16:creationId xmlns:a16="http://schemas.microsoft.com/office/drawing/2014/main" id="{5B95A1BE-E13E-4D83-A4E3-FF3B28B2718A}"/>
              </a:ext>
            </a:extLst>
          </p:cNvPr>
          <p:cNvCxnSpPr/>
          <p:nvPr/>
        </p:nvCxnSpPr>
        <p:spPr>
          <a:xfrm>
            <a:off x="6117025" y="4191656"/>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A42FA94-A32E-4452-A067-3EB09B4CD0B3}"/>
              </a:ext>
            </a:extLst>
          </p:cNvPr>
          <p:cNvSpPr txBox="1"/>
          <p:nvPr/>
        </p:nvSpPr>
        <p:spPr>
          <a:xfrm>
            <a:off x="77057" y="6516043"/>
            <a:ext cx="4705596"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2017 (n=176); 2020 (n=461) | New Zealand (n=6263)</a:t>
            </a:r>
          </a:p>
        </p:txBody>
      </p:sp>
      <p:grpSp>
        <p:nvGrpSpPr>
          <p:cNvPr id="43" name="Group 42">
            <a:extLst>
              <a:ext uri="{FF2B5EF4-FFF2-40B4-BE49-F238E27FC236}">
                <a16:creationId xmlns:a16="http://schemas.microsoft.com/office/drawing/2014/main" id="{01075DCF-B017-414E-8D51-0AC4D7212C02}"/>
              </a:ext>
            </a:extLst>
          </p:cNvPr>
          <p:cNvGrpSpPr/>
          <p:nvPr/>
        </p:nvGrpSpPr>
        <p:grpSpPr>
          <a:xfrm>
            <a:off x="5136705" y="6407321"/>
            <a:ext cx="2241162" cy="215444"/>
            <a:chOff x="163092" y="5772628"/>
            <a:chExt cx="2241162" cy="215444"/>
          </a:xfrm>
        </p:grpSpPr>
        <p:sp>
          <p:nvSpPr>
            <p:cNvPr id="56" name="TextBox 55">
              <a:extLst>
                <a:ext uri="{FF2B5EF4-FFF2-40B4-BE49-F238E27FC236}">
                  <a16:creationId xmlns:a16="http://schemas.microsoft.com/office/drawing/2014/main" id="{E91DC33D-EE87-4A4E-AEB3-F36F9F02BFDF}"/>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57" name="Isosceles Triangle 56">
              <a:extLst>
                <a:ext uri="{FF2B5EF4-FFF2-40B4-BE49-F238E27FC236}">
                  <a16:creationId xmlns:a16="http://schemas.microsoft.com/office/drawing/2014/main" id="{5A694578-018D-46A1-A48F-687DD2728A1D}"/>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8" name="Isosceles Triangle 57">
              <a:extLst>
                <a:ext uri="{FF2B5EF4-FFF2-40B4-BE49-F238E27FC236}">
                  <a16:creationId xmlns:a16="http://schemas.microsoft.com/office/drawing/2014/main" id="{DADFCDB0-8D70-40E5-9441-F47854D18F46}"/>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59" name="Group 58">
            <a:extLst>
              <a:ext uri="{FF2B5EF4-FFF2-40B4-BE49-F238E27FC236}">
                <a16:creationId xmlns:a16="http://schemas.microsoft.com/office/drawing/2014/main" id="{99D1B2C0-3836-4F4E-86FD-54960CD7179B}"/>
              </a:ext>
            </a:extLst>
          </p:cNvPr>
          <p:cNvGrpSpPr/>
          <p:nvPr/>
        </p:nvGrpSpPr>
        <p:grpSpPr>
          <a:xfrm>
            <a:off x="5136705" y="6615308"/>
            <a:ext cx="2891981" cy="215444"/>
            <a:chOff x="163092" y="5772628"/>
            <a:chExt cx="2891981" cy="215444"/>
          </a:xfrm>
        </p:grpSpPr>
        <p:sp>
          <p:nvSpPr>
            <p:cNvPr id="60" name="TextBox 59">
              <a:extLst>
                <a:ext uri="{FF2B5EF4-FFF2-40B4-BE49-F238E27FC236}">
                  <a16:creationId xmlns:a16="http://schemas.microsoft.com/office/drawing/2014/main" id="{F167372C-77E4-4083-BA7E-71EE9C0F7362}"/>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61" name="Isosceles Triangle 60">
              <a:extLst>
                <a:ext uri="{FF2B5EF4-FFF2-40B4-BE49-F238E27FC236}">
                  <a16:creationId xmlns:a16="http://schemas.microsoft.com/office/drawing/2014/main" id="{3B97A50E-0AD6-4688-8036-31ABEE47F5DE}"/>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2" name="Isosceles Triangle 61">
              <a:extLst>
                <a:ext uri="{FF2B5EF4-FFF2-40B4-BE49-F238E27FC236}">
                  <a16:creationId xmlns:a16="http://schemas.microsoft.com/office/drawing/2014/main" id="{951B843A-3F81-45EF-BE9E-ADD8F124C1F0}"/>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30" name="Isosceles Triangle 29">
            <a:extLst>
              <a:ext uri="{FF2B5EF4-FFF2-40B4-BE49-F238E27FC236}">
                <a16:creationId xmlns:a16="http://schemas.microsoft.com/office/drawing/2014/main" id="{FE36A84D-828E-4780-8A28-773E91584096}"/>
              </a:ext>
            </a:extLst>
          </p:cNvPr>
          <p:cNvSpPr>
            <a:spLocks noChangeAspect="1"/>
          </p:cNvSpPr>
          <p:nvPr/>
        </p:nvSpPr>
        <p:spPr>
          <a:xfrm>
            <a:off x="3743353" y="355325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1" name="Rectangle 30">
            <a:extLst>
              <a:ext uri="{FF2B5EF4-FFF2-40B4-BE49-F238E27FC236}">
                <a16:creationId xmlns:a16="http://schemas.microsoft.com/office/drawing/2014/main" id="{E33139E5-C576-45D9-A210-BBD658037118}"/>
              </a:ext>
            </a:extLst>
          </p:cNvPr>
          <p:cNvSpPr/>
          <p:nvPr/>
        </p:nvSpPr>
        <p:spPr>
          <a:xfrm>
            <a:off x="8285969" y="1945471"/>
            <a:ext cx="3688079" cy="3785652"/>
          </a:xfrm>
          <a:prstGeom prst="rect">
            <a:avLst/>
          </a:prstGeom>
        </p:spPr>
        <p:txBody>
          <a:bodyPr wrap="square">
            <a:spAutoFit/>
          </a:bodyPr>
          <a:lstStyle/>
          <a:p>
            <a:r>
              <a:rPr lang="en-NZ" sz="1000" dirty="0"/>
              <a:t>Sixty-four percent of Pacific peoples have participated in the arts in the last 12 months. This compares to 58% in 2017, albeit the increase is not statistically significant. </a:t>
            </a:r>
          </a:p>
          <a:p>
            <a:endParaRPr lang="en-NZ" sz="1000" dirty="0"/>
          </a:p>
          <a:p>
            <a:r>
              <a:rPr lang="en-NZ" sz="1000" dirty="0"/>
              <a:t>That said, Pacific peoples participation in the arts is higher than the national average for all New Zealanders (64%, vs 52%). </a:t>
            </a:r>
          </a:p>
          <a:p>
            <a:endParaRPr lang="en-NZ" sz="1000" dirty="0"/>
          </a:p>
          <a:p>
            <a:r>
              <a:rPr lang="en-NZ" sz="1000" dirty="0"/>
              <a:t>It should be noted the way we asked about participation for Pacific arts and Ngā Toi Māori changed in 2020. We now list the activities under each art form in much greater granularity (to better capture the activities that the public participate in). Because of this change, overall participation for 2020 may be slightly higher than it otherwise would have been.</a:t>
            </a:r>
          </a:p>
          <a:p>
            <a:r>
              <a:rPr lang="en-NZ" sz="1000" dirty="0"/>
              <a:t> </a:t>
            </a:r>
          </a:p>
          <a:p>
            <a:endParaRPr lang="en-NZ" sz="1000" b="1"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among Pacific peoples:</a:t>
            </a:r>
          </a:p>
          <a:p>
            <a:pPr lvl="0">
              <a:spcBef>
                <a:spcPts val="600"/>
              </a:spcBef>
            </a:pPr>
            <a:r>
              <a:rPr lang="en-NZ" sz="1000" dirty="0">
                <a:solidFill>
                  <a:schemeClr val="tx1">
                    <a:lumMod val="85000"/>
                    <a:lumOff val="15000"/>
                  </a:schemeClr>
                </a:solidFill>
              </a:rPr>
              <a:t>The following groups are more likely to participate in arts than the national average for Pacific peoples (64%): </a:t>
            </a:r>
          </a:p>
          <a:p>
            <a:pPr marL="171450" indent="-171450">
              <a:spcBef>
                <a:spcPts val="600"/>
              </a:spcBef>
              <a:buFont typeface="Arial" panose="020B0604020202020204" pitchFamily="34" charset="0"/>
              <a:buChar char="•"/>
            </a:pPr>
            <a:r>
              <a:rPr lang="en-NZ" sz="1000" dirty="0">
                <a:solidFill>
                  <a:schemeClr val="tx1">
                    <a:lumMod val="85000"/>
                    <a:lumOff val="15000"/>
                  </a:schemeClr>
                </a:solidFill>
              </a:rPr>
              <a:t>Pacific peoples with the lived experience of disabilities (78%)</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Pacific women (71%).</a:t>
            </a:r>
          </a:p>
        </p:txBody>
      </p:sp>
    </p:spTree>
    <p:extLst>
      <p:ext uri="{BB962C8B-B14F-4D97-AF65-F5344CB8AC3E}">
        <p14:creationId xmlns:p14="http://schemas.microsoft.com/office/powerpoint/2010/main" val="3364695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Frequency of participation among Pacific peoples</a:t>
            </a:r>
          </a:p>
        </p:txBody>
      </p:sp>
      <p:sp>
        <p:nvSpPr>
          <p:cNvPr id="13" name="Text Placeholder 12">
            <a:extLst>
              <a:ext uri="{FF2B5EF4-FFF2-40B4-BE49-F238E27FC236}">
                <a16:creationId xmlns:a16="http://schemas.microsoft.com/office/drawing/2014/main" id="{CCACD40D-35C7-4262-9A2B-9C422CE8509E}"/>
              </a:ext>
            </a:extLst>
          </p:cNvPr>
          <p:cNvSpPr>
            <a:spLocks noGrp="1"/>
          </p:cNvSpPr>
          <p:nvPr>
            <p:ph type="body" sz="quarter" idx="10"/>
          </p:nvPr>
        </p:nvSpPr>
        <p:spPr/>
        <p:txBody>
          <a:bodyPr/>
          <a:lstStyle/>
          <a:p>
            <a:r>
              <a:rPr lang="en-NZ" dirty="0"/>
              <a:t>Frequency of participation shows the number of times respondents have participated in any of the following art forms in the last 12 months: </a:t>
            </a:r>
            <a:r>
              <a:rPr kumimoji="0" lang="en-NZ" sz="1100" b="1" i="1" u="none" strike="noStrike" kern="1200" cap="none" spc="0" normalizeH="0" baseline="0" noProof="0" dirty="0">
                <a:ln>
                  <a:noFill/>
                </a:ln>
                <a:solidFill>
                  <a:srgbClr val="7ED2BB"/>
                </a:solidFill>
                <a:effectLst/>
                <a:uLnTx/>
                <a:uFillTx/>
                <a:latin typeface="+mj-lt"/>
                <a:ea typeface="+mn-ea"/>
                <a:cs typeface="+mn-cs"/>
              </a:rPr>
              <a:t>Craft &amp; object art, Literature, </a:t>
            </a:r>
            <a:r>
              <a:rPr lang="fi-FI" sz="1100" b="1" i="1" dirty="0">
                <a:solidFill>
                  <a:srgbClr val="7ED2BB"/>
                </a:solidFill>
                <a:latin typeface="+mj-lt"/>
              </a:rPr>
              <a:t>Ngā Toi Māori (Māori arts), </a:t>
            </a:r>
            <a:r>
              <a:rPr kumimoji="0" lang="en-NZ" sz="1100" b="1" i="1" u="none" strike="noStrike" kern="1200" cap="none" spc="0" normalizeH="0" baseline="0" noProof="0" dirty="0">
                <a:ln>
                  <a:noFill/>
                </a:ln>
                <a:solidFill>
                  <a:srgbClr val="7ED2BB"/>
                </a:solidFill>
                <a:effectLst/>
                <a:uLnTx/>
                <a:uFillTx/>
                <a:latin typeface="+mj-lt"/>
                <a:ea typeface="+mn-ea"/>
                <a:cs typeface="+mn-cs"/>
              </a:rPr>
              <a:t>Pacific arts, Performing arts</a:t>
            </a:r>
            <a:r>
              <a:rPr lang="en-NZ" sz="1100" b="1" i="1" dirty="0">
                <a:solidFill>
                  <a:srgbClr val="7ED2BB"/>
                </a:solidFill>
                <a:latin typeface="+mj-lt"/>
              </a:rPr>
              <a:t> </a:t>
            </a:r>
            <a:r>
              <a:rPr lang="fi-FI" sz="1100" b="1" i="1" dirty="0">
                <a:solidFill>
                  <a:srgbClr val="7ED2BB"/>
                </a:solidFill>
                <a:latin typeface="+mj-lt"/>
              </a:rPr>
              <a:t>and </a:t>
            </a:r>
            <a:r>
              <a:rPr kumimoji="0" lang="en-NZ" sz="1100" b="1" i="1" u="none" strike="noStrike" kern="1200" cap="none" spc="0" normalizeH="0" baseline="0" noProof="0" dirty="0">
                <a:ln>
                  <a:noFill/>
                </a:ln>
                <a:solidFill>
                  <a:srgbClr val="7ED2BB"/>
                </a:solidFill>
                <a:effectLst/>
                <a:uLnTx/>
                <a:uFillTx/>
                <a:latin typeface="+mj-lt"/>
                <a:ea typeface="+mn-ea"/>
                <a:cs typeface="+mn-cs"/>
              </a:rPr>
              <a:t>Visual arts</a:t>
            </a:r>
            <a:endParaRPr lang="en-NZ" dirty="0"/>
          </a:p>
        </p:txBody>
      </p:sp>
      <p:graphicFrame>
        <p:nvGraphicFramePr>
          <p:cNvPr id="19" name="Chart 18">
            <a:extLst>
              <a:ext uri="{FF2B5EF4-FFF2-40B4-BE49-F238E27FC236}">
                <a16:creationId xmlns:a16="http://schemas.microsoft.com/office/drawing/2014/main" id="{D98F3860-0D76-4FC7-B285-18C449A1FA82}"/>
              </a:ext>
            </a:extLst>
          </p:cNvPr>
          <p:cNvGraphicFramePr/>
          <p:nvPr>
            <p:extLst>
              <p:ext uri="{D42A27DB-BD31-4B8C-83A1-F6EECF244321}">
                <p14:modId xmlns:p14="http://schemas.microsoft.com/office/powerpoint/2010/main" val="426013415"/>
              </p:ext>
            </p:extLst>
          </p:nvPr>
        </p:nvGraphicFramePr>
        <p:xfrm>
          <a:off x="374469" y="1885950"/>
          <a:ext cx="7432054" cy="3667125"/>
        </p:xfrm>
        <a:graphic>
          <a:graphicData uri="http://schemas.openxmlformats.org/drawingml/2006/chart">
            <c:chart xmlns:c="http://schemas.openxmlformats.org/drawingml/2006/chart" xmlns:r="http://schemas.openxmlformats.org/officeDocument/2006/relationships" r:id="rId2"/>
          </a:graphicData>
        </a:graphic>
      </p:graphicFrame>
      <p:sp>
        <p:nvSpPr>
          <p:cNvPr id="28" name="Oval 27">
            <a:extLst>
              <a:ext uri="{FF2B5EF4-FFF2-40B4-BE49-F238E27FC236}">
                <a16:creationId xmlns:a16="http://schemas.microsoft.com/office/drawing/2014/main" id="{66E627BE-2761-409A-8907-9185E04F5FAA}"/>
              </a:ext>
            </a:extLst>
          </p:cNvPr>
          <p:cNvSpPr/>
          <p:nvPr/>
        </p:nvSpPr>
        <p:spPr>
          <a:xfrm>
            <a:off x="152156" y="1898106"/>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9" name="TextBox 28">
            <a:extLst>
              <a:ext uri="{FF2B5EF4-FFF2-40B4-BE49-F238E27FC236}">
                <a16:creationId xmlns:a16="http://schemas.microsoft.com/office/drawing/2014/main" id="{E230BB80-3D43-4949-BFC8-6F5BBCEC1106}"/>
              </a:ext>
            </a:extLst>
          </p:cNvPr>
          <p:cNvSpPr txBox="1"/>
          <p:nvPr/>
        </p:nvSpPr>
        <p:spPr>
          <a:xfrm>
            <a:off x="77057" y="6516043"/>
            <a:ext cx="4705596"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2017 (n=176); 2020 (n=461) | New Zealand (n=6263)</a:t>
            </a:r>
          </a:p>
        </p:txBody>
      </p:sp>
      <p:grpSp>
        <p:nvGrpSpPr>
          <p:cNvPr id="30" name="Group 29">
            <a:extLst>
              <a:ext uri="{FF2B5EF4-FFF2-40B4-BE49-F238E27FC236}">
                <a16:creationId xmlns:a16="http://schemas.microsoft.com/office/drawing/2014/main" id="{45DC4D4A-CAE8-4BFD-BF37-D5993127C871}"/>
              </a:ext>
            </a:extLst>
          </p:cNvPr>
          <p:cNvGrpSpPr/>
          <p:nvPr/>
        </p:nvGrpSpPr>
        <p:grpSpPr>
          <a:xfrm>
            <a:off x="5136705" y="6407321"/>
            <a:ext cx="2241162" cy="215444"/>
            <a:chOff x="163092" y="5772628"/>
            <a:chExt cx="2241162" cy="215444"/>
          </a:xfrm>
        </p:grpSpPr>
        <p:sp>
          <p:nvSpPr>
            <p:cNvPr id="31" name="TextBox 30">
              <a:extLst>
                <a:ext uri="{FF2B5EF4-FFF2-40B4-BE49-F238E27FC236}">
                  <a16:creationId xmlns:a16="http://schemas.microsoft.com/office/drawing/2014/main" id="{FD6CEBCC-48F3-4664-B807-033D324ED7F9}"/>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32" name="Isosceles Triangle 31">
              <a:extLst>
                <a:ext uri="{FF2B5EF4-FFF2-40B4-BE49-F238E27FC236}">
                  <a16:creationId xmlns:a16="http://schemas.microsoft.com/office/drawing/2014/main" id="{9C46AE81-449D-45F6-B782-BE9904B722E3}"/>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3" name="Isosceles Triangle 32">
              <a:extLst>
                <a:ext uri="{FF2B5EF4-FFF2-40B4-BE49-F238E27FC236}">
                  <a16:creationId xmlns:a16="http://schemas.microsoft.com/office/drawing/2014/main" id="{36FF4C35-6098-4163-9517-9CC88F147D99}"/>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34" name="Group 33">
            <a:extLst>
              <a:ext uri="{FF2B5EF4-FFF2-40B4-BE49-F238E27FC236}">
                <a16:creationId xmlns:a16="http://schemas.microsoft.com/office/drawing/2014/main" id="{097E3D41-44E0-4EDD-9610-BEBCC2438EFA}"/>
              </a:ext>
            </a:extLst>
          </p:cNvPr>
          <p:cNvGrpSpPr/>
          <p:nvPr/>
        </p:nvGrpSpPr>
        <p:grpSpPr>
          <a:xfrm>
            <a:off x="5136705" y="6615308"/>
            <a:ext cx="2891981" cy="215444"/>
            <a:chOff x="163092" y="5772628"/>
            <a:chExt cx="2891981" cy="215444"/>
          </a:xfrm>
        </p:grpSpPr>
        <p:sp>
          <p:nvSpPr>
            <p:cNvPr id="35" name="TextBox 34">
              <a:extLst>
                <a:ext uri="{FF2B5EF4-FFF2-40B4-BE49-F238E27FC236}">
                  <a16:creationId xmlns:a16="http://schemas.microsoft.com/office/drawing/2014/main" id="{1A3DBF3C-3332-4458-90BE-2B6A74671E20}"/>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36" name="Isosceles Triangle 35">
              <a:extLst>
                <a:ext uri="{FF2B5EF4-FFF2-40B4-BE49-F238E27FC236}">
                  <a16:creationId xmlns:a16="http://schemas.microsoft.com/office/drawing/2014/main" id="{9AC5DAE3-787E-4782-B5C5-DCE9444AEA65}"/>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7" name="Isosceles Triangle 36">
              <a:extLst>
                <a:ext uri="{FF2B5EF4-FFF2-40B4-BE49-F238E27FC236}">
                  <a16:creationId xmlns:a16="http://schemas.microsoft.com/office/drawing/2014/main" id="{AA4D0762-00DD-4EB9-93CE-3F6FBFB5F562}"/>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aphicFrame>
        <p:nvGraphicFramePr>
          <p:cNvPr id="38" name="Table 37">
            <a:extLst>
              <a:ext uri="{FF2B5EF4-FFF2-40B4-BE49-F238E27FC236}">
                <a16:creationId xmlns:a16="http://schemas.microsoft.com/office/drawing/2014/main" id="{75026109-CBAA-433A-9743-932AD99F7E8B}"/>
              </a:ext>
            </a:extLst>
          </p:cNvPr>
          <p:cNvGraphicFramePr>
            <a:graphicFrameLocks noGrp="1"/>
          </p:cNvGraphicFramePr>
          <p:nvPr>
            <p:extLst>
              <p:ext uri="{D42A27DB-BD31-4B8C-83A1-F6EECF244321}">
                <p14:modId xmlns:p14="http://schemas.microsoft.com/office/powerpoint/2010/main" val="1721743666"/>
              </p:ext>
            </p:extLst>
          </p:nvPr>
        </p:nvGraphicFramePr>
        <p:xfrm>
          <a:off x="77057" y="2342606"/>
          <a:ext cx="1379603" cy="2960913"/>
        </p:xfrm>
        <a:graphic>
          <a:graphicData uri="http://schemas.openxmlformats.org/drawingml/2006/table">
            <a:tbl>
              <a:tblPr>
                <a:tableStyleId>{5C22544A-7EE6-4342-B048-85BDC9FD1C3A}</a:tableStyleId>
              </a:tblPr>
              <a:tblGrid>
                <a:gridCol w="1379603">
                  <a:extLst>
                    <a:ext uri="{9D8B030D-6E8A-4147-A177-3AD203B41FA5}">
                      <a16:colId xmlns:a16="http://schemas.microsoft.com/office/drawing/2014/main" val="345853952"/>
                    </a:ext>
                  </a:extLst>
                </a:gridCol>
              </a:tblGrid>
              <a:tr h="1010399">
                <a:tc>
                  <a:txBody>
                    <a:bodyPr/>
                    <a:lstStyle/>
                    <a:p>
                      <a:pPr algn="r" fontAlgn="b"/>
                      <a:r>
                        <a:rPr lang="en-NZ" sz="1050" u="none" strike="noStrike" dirty="0">
                          <a:effectLst/>
                        </a:rPr>
                        <a:t>New Zealand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1399824"/>
                  </a:ext>
                </a:extLst>
              </a:tr>
              <a:tr h="975257">
                <a:tc>
                  <a:txBody>
                    <a:bodyPr/>
                    <a:lstStyle/>
                    <a:p>
                      <a:pPr algn="r" fontAlgn="b"/>
                      <a:r>
                        <a:rPr lang="en-NZ" sz="1050" u="none" strike="noStrike" dirty="0">
                          <a:effectLst/>
                        </a:rPr>
                        <a:t>Pacific peoples - 2020</a:t>
                      </a:r>
                      <a:endParaRPr lang="en-NZ" sz="105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3829879"/>
                  </a:ext>
                </a:extLst>
              </a:tr>
              <a:tr h="975257">
                <a:tc>
                  <a:txBody>
                    <a:bodyPr/>
                    <a:lstStyle/>
                    <a:p>
                      <a:pPr algn="r" fontAlgn="b"/>
                      <a:r>
                        <a:rPr lang="en-NZ" sz="1050" u="none" strike="noStrike" dirty="0">
                          <a:effectLst/>
                        </a:rPr>
                        <a:t>Pacific peoples - 2017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9758878"/>
                  </a:ext>
                </a:extLst>
              </a:tr>
            </a:tbl>
          </a:graphicData>
        </a:graphic>
      </p:graphicFrame>
      <p:sp>
        <p:nvSpPr>
          <p:cNvPr id="17" name="Isosceles Triangle 16">
            <a:extLst>
              <a:ext uri="{FF2B5EF4-FFF2-40B4-BE49-F238E27FC236}">
                <a16:creationId xmlns:a16="http://schemas.microsoft.com/office/drawing/2014/main" id="{C6545C06-EAC8-474D-9502-3EFAD3128534}"/>
              </a:ext>
            </a:extLst>
          </p:cNvPr>
          <p:cNvSpPr>
            <a:spLocks noChangeAspect="1"/>
          </p:cNvSpPr>
          <p:nvPr/>
        </p:nvSpPr>
        <p:spPr>
          <a:xfrm>
            <a:off x="5136682" y="3756331"/>
            <a:ext cx="144000" cy="133461"/>
          </a:xfrm>
          <a:prstGeom prst="triangle">
            <a:avLst/>
          </a:prstGeom>
          <a:solidFill>
            <a:srgbClr val="5959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Isosceles Triangle 17">
            <a:extLst>
              <a:ext uri="{FF2B5EF4-FFF2-40B4-BE49-F238E27FC236}">
                <a16:creationId xmlns:a16="http://schemas.microsoft.com/office/drawing/2014/main" id="{64D7B581-B8C2-4614-AF8B-183F08636D97}"/>
              </a:ext>
            </a:extLst>
          </p:cNvPr>
          <p:cNvSpPr>
            <a:spLocks noChangeAspect="1"/>
          </p:cNvSpPr>
          <p:nvPr/>
        </p:nvSpPr>
        <p:spPr>
          <a:xfrm rot="10800000">
            <a:off x="2815115" y="3750437"/>
            <a:ext cx="144000" cy="134542"/>
          </a:xfrm>
          <a:prstGeom prst="triangle">
            <a:avLst/>
          </a:prstGeom>
          <a:solidFill>
            <a:srgbClr val="5959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Rectangle 19">
            <a:extLst>
              <a:ext uri="{FF2B5EF4-FFF2-40B4-BE49-F238E27FC236}">
                <a16:creationId xmlns:a16="http://schemas.microsoft.com/office/drawing/2014/main" id="{9B97549E-8669-40F8-A1F3-BEFACC646DB9}"/>
              </a:ext>
            </a:extLst>
          </p:cNvPr>
          <p:cNvSpPr/>
          <p:nvPr/>
        </p:nvSpPr>
        <p:spPr>
          <a:xfrm>
            <a:off x="8241632" y="1945470"/>
            <a:ext cx="3798212" cy="2400657"/>
          </a:xfrm>
          <a:prstGeom prst="rect">
            <a:avLst/>
          </a:prstGeom>
        </p:spPr>
        <p:txBody>
          <a:bodyPr wrap="square">
            <a:spAutoFit/>
          </a:bodyPr>
          <a:lstStyle/>
          <a:p>
            <a:r>
              <a:rPr lang="en-NZ" sz="1000" dirty="0"/>
              <a:t>We have identified three groups in terms of the frequency with which they participate in any art form. </a:t>
            </a:r>
          </a:p>
          <a:p>
            <a:endParaRPr lang="en-NZ" sz="1000" dirty="0"/>
          </a:p>
          <a:p>
            <a:r>
              <a:rPr lang="en-NZ" sz="1000" dirty="0"/>
              <a:t>Twenty-three percent of Pacific peoples participate in the arts on a regular basis (more than 12 times a year). This is consistent with 2017 and the national average for New Zealanders (19%).</a:t>
            </a:r>
          </a:p>
          <a:p>
            <a:pPr lvl="0">
              <a:spcBef>
                <a:spcPts val="600"/>
              </a:spcBef>
            </a:pPr>
            <a:endParaRPr lang="en-NZ" sz="1000" b="1"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among Pacific peoples:</a:t>
            </a:r>
          </a:p>
          <a:p>
            <a:pPr lvl="0">
              <a:spcBef>
                <a:spcPts val="600"/>
              </a:spcBef>
            </a:pPr>
            <a:r>
              <a:rPr lang="en-NZ" sz="1000" dirty="0">
                <a:solidFill>
                  <a:schemeClr val="tx1">
                    <a:lumMod val="85000"/>
                    <a:lumOff val="15000"/>
                  </a:schemeClr>
                </a:solidFill>
              </a:rPr>
              <a:t>Pacific women are more likely than men to be regular participants (29% women vs. 16% men). </a:t>
            </a:r>
          </a:p>
          <a:p>
            <a:pPr lvl="0">
              <a:spcBef>
                <a:spcPts val="600"/>
              </a:spcBef>
            </a:pPr>
            <a:r>
              <a:rPr lang="en-NZ" sz="1000" dirty="0">
                <a:solidFill>
                  <a:schemeClr val="tx1">
                    <a:lumMod val="85000"/>
                    <a:lumOff val="15000"/>
                  </a:schemeClr>
                </a:solidFill>
              </a:rPr>
              <a:t>Pacific peoples with the lived experience of disability are more likely (48%) to be frequent participants in the arts than average (23%).</a:t>
            </a:r>
          </a:p>
        </p:txBody>
      </p:sp>
    </p:spTree>
    <p:extLst>
      <p:ext uri="{BB962C8B-B14F-4D97-AF65-F5344CB8AC3E}">
        <p14:creationId xmlns:p14="http://schemas.microsoft.com/office/powerpoint/2010/main" val="1939764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742-F33B-4A95-9F4A-C45874C4CC4B}"/>
              </a:ext>
            </a:extLst>
          </p:cNvPr>
          <p:cNvSpPr>
            <a:spLocks noGrp="1"/>
          </p:cNvSpPr>
          <p:nvPr>
            <p:ph type="ctrTitle"/>
          </p:nvPr>
        </p:nvSpPr>
        <p:spPr/>
        <p:txBody>
          <a:bodyPr>
            <a:normAutofit/>
          </a:bodyPr>
          <a:lstStyle/>
          <a:p>
            <a:r>
              <a:rPr lang="en-NZ" sz="4000" dirty="0">
                <a:latin typeface="Georgia" panose="02040502050405020303" pitchFamily="18" charset="0"/>
              </a:rPr>
              <a:t>Arts attitudes among pacific peoples</a:t>
            </a:r>
          </a:p>
        </p:txBody>
      </p:sp>
    </p:spTree>
    <p:extLst>
      <p:ext uri="{BB962C8B-B14F-4D97-AF65-F5344CB8AC3E}">
        <p14:creationId xmlns:p14="http://schemas.microsoft.com/office/powerpoint/2010/main" val="3764917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Change in overall perception of the arts among Pacific peoples</a:t>
            </a:r>
          </a:p>
        </p:txBody>
      </p:sp>
      <p:sp>
        <p:nvSpPr>
          <p:cNvPr id="6" name="Text Placeholder 5">
            <a:extLst>
              <a:ext uri="{FF2B5EF4-FFF2-40B4-BE49-F238E27FC236}">
                <a16:creationId xmlns:a16="http://schemas.microsoft.com/office/drawing/2014/main" id="{E8873293-B168-404F-9235-542ACF31873E}"/>
              </a:ext>
            </a:extLst>
          </p:cNvPr>
          <p:cNvSpPr>
            <a:spLocks noGrp="1"/>
          </p:cNvSpPr>
          <p:nvPr>
            <p:ph type="body" sz="quarter" idx="10"/>
          </p:nvPr>
        </p:nvSpPr>
        <p:spPr>
          <a:xfrm>
            <a:off x="758825" y="1318082"/>
            <a:ext cx="6953250" cy="419100"/>
          </a:xfrm>
        </p:spPr>
        <p:txBody>
          <a:bodyPr/>
          <a:lstStyle/>
          <a:p>
            <a:r>
              <a:rPr lang="en-NZ" sz="1200" dirty="0"/>
              <a:t>Has your view of the arts changed in the last 12 months?</a:t>
            </a:r>
          </a:p>
        </p:txBody>
      </p:sp>
      <p:sp>
        <p:nvSpPr>
          <p:cNvPr id="22" name="TextBox 21">
            <a:extLst>
              <a:ext uri="{FF2B5EF4-FFF2-40B4-BE49-F238E27FC236}">
                <a16:creationId xmlns:a16="http://schemas.microsoft.com/office/drawing/2014/main" id="{AF05CF51-9A38-4383-AD8F-94A91136BB30}"/>
              </a:ext>
            </a:extLst>
          </p:cNvPr>
          <p:cNvSpPr txBox="1"/>
          <p:nvPr/>
        </p:nvSpPr>
        <p:spPr>
          <a:xfrm>
            <a:off x="1121931" y="2303033"/>
            <a:ext cx="2063385" cy="307777"/>
          </a:xfrm>
          <a:prstGeom prst="rect">
            <a:avLst/>
          </a:prstGeom>
          <a:noFill/>
        </p:spPr>
        <p:txBody>
          <a:bodyPr wrap="none" rtlCol="0">
            <a:spAutoFit/>
          </a:bodyPr>
          <a:lstStyle/>
          <a:p>
            <a:pPr algn="ctr"/>
            <a:r>
              <a:rPr lang="lv-LV" sz="1400" b="1" spc="300" dirty="0">
                <a:solidFill>
                  <a:schemeClr val="tx1">
                    <a:lumMod val="65000"/>
                    <a:lumOff val="35000"/>
                  </a:schemeClr>
                </a:solidFill>
                <a:latin typeface="+mj-lt"/>
              </a:rPr>
              <a:t>Pacific peoples</a:t>
            </a:r>
            <a:endParaRPr lang="en-US" sz="1400" b="1" spc="300" dirty="0">
              <a:solidFill>
                <a:schemeClr val="tx1">
                  <a:lumMod val="65000"/>
                  <a:lumOff val="35000"/>
                </a:schemeClr>
              </a:solidFill>
              <a:latin typeface="+mj-lt"/>
            </a:endParaRPr>
          </a:p>
        </p:txBody>
      </p:sp>
      <p:sp>
        <p:nvSpPr>
          <p:cNvPr id="24" name="TextBox 23">
            <a:extLst>
              <a:ext uri="{FF2B5EF4-FFF2-40B4-BE49-F238E27FC236}">
                <a16:creationId xmlns:a16="http://schemas.microsoft.com/office/drawing/2014/main" id="{4C4E8969-89F0-428C-B9ED-CD41829C04FE}"/>
              </a:ext>
            </a:extLst>
          </p:cNvPr>
          <p:cNvSpPr txBox="1"/>
          <p:nvPr/>
        </p:nvSpPr>
        <p:spPr>
          <a:xfrm>
            <a:off x="5215998" y="2303033"/>
            <a:ext cx="1701107" cy="307777"/>
          </a:xfrm>
          <a:prstGeom prst="rect">
            <a:avLst/>
          </a:prstGeom>
          <a:noFill/>
        </p:spPr>
        <p:txBody>
          <a:bodyPr wrap="none" rtlCol="0">
            <a:spAutoFit/>
          </a:bodyPr>
          <a:lstStyle/>
          <a:p>
            <a:pPr algn="ctr"/>
            <a:r>
              <a:rPr lang="en-US" sz="1400" b="1" spc="300" dirty="0">
                <a:solidFill>
                  <a:schemeClr val="tx1">
                    <a:lumMod val="65000"/>
                    <a:lumOff val="35000"/>
                  </a:schemeClr>
                </a:solidFill>
                <a:latin typeface="+mj-lt"/>
              </a:rPr>
              <a:t>New Zealand</a:t>
            </a:r>
          </a:p>
        </p:txBody>
      </p:sp>
      <p:sp>
        <p:nvSpPr>
          <p:cNvPr id="28" name="Rectangle 27">
            <a:extLst>
              <a:ext uri="{FF2B5EF4-FFF2-40B4-BE49-F238E27FC236}">
                <a16:creationId xmlns:a16="http://schemas.microsoft.com/office/drawing/2014/main" id="{95A81FA6-A189-4BDF-891C-249B3A673F9B}"/>
              </a:ext>
            </a:extLst>
          </p:cNvPr>
          <p:cNvSpPr/>
          <p:nvPr/>
        </p:nvSpPr>
        <p:spPr>
          <a:xfrm>
            <a:off x="235371" y="2109358"/>
            <a:ext cx="3639132" cy="3561192"/>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3" name="Chart 22">
            <a:extLst>
              <a:ext uri="{FF2B5EF4-FFF2-40B4-BE49-F238E27FC236}">
                <a16:creationId xmlns:a16="http://schemas.microsoft.com/office/drawing/2014/main" id="{765F1E5E-56A3-4691-8394-9D31000D7B00}"/>
              </a:ext>
            </a:extLst>
          </p:cNvPr>
          <p:cNvGraphicFramePr/>
          <p:nvPr>
            <p:extLst>
              <p:ext uri="{D42A27DB-BD31-4B8C-83A1-F6EECF244321}">
                <p14:modId xmlns:p14="http://schemas.microsoft.com/office/powerpoint/2010/main" val="4233735489"/>
              </p:ext>
            </p:extLst>
          </p:nvPr>
        </p:nvGraphicFramePr>
        <p:xfrm>
          <a:off x="369307" y="2804485"/>
          <a:ext cx="3371260" cy="2566683"/>
        </p:xfrm>
        <a:graphic>
          <a:graphicData uri="http://schemas.openxmlformats.org/drawingml/2006/chart">
            <c:chart xmlns:c="http://schemas.openxmlformats.org/drawingml/2006/chart" xmlns:r="http://schemas.openxmlformats.org/officeDocument/2006/relationships" r:id="rId2"/>
          </a:graphicData>
        </a:graphic>
      </p:graphicFrame>
      <p:sp>
        <p:nvSpPr>
          <p:cNvPr id="29" name="TextBox 28">
            <a:extLst>
              <a:ext uri="{FF2B5EF4-FFF2-40B4-BE49-F238E27FC236}">
                <a16:creationId xmlns:a16="http://schemas.microsoft.com/office/drawing/2014/main" id="{A327D932-BE4F-4037-965C-FE6EE298A76B}"/>
              </a:ext>
            </a:extLst>
          </p:cNvPr>
          <p:cNvSpPr txBox="1"/>
          <p:nvPr/>
        </p:nvSpPr>
        <p:spPr>
          <a:xfrm>
            <a:off x="1702487" y="3946705"/>
            <a:ext cx="774571" cy="369332"/>
          </a:xfrm>
          <a:prstGeom prst="rect">
            <a:avLst/>
          </a:prstGeom>
          <a:noFill/>
        </p:spPr>
        <p:txBody>
          <a:bodyPr wrap="none" rtlCol="0">
            <a:spAutoFit/>
          </a:bodyPr>
          <a:lstStyle/>
          <a:p>
            <a:pPr algn="ctr"/>
            <a:r>
              <a:rPr lang="en-US" spc="150" dirty="0">
                <a:solidFill>
                  <a:prstClr val="black">
                    <a:lumMod val="65000"/>
                    <a:lumOff val="35000"/>
                  </a:prstClr>
                </a:solidFill>
              </a:rPr>
              <a:t>2020</a:t>
            </a:r>
          </a:p>
        </p:txBody>
      </p:sp>
      <p:sp>
        <p:nvSpPr>
          <p:cNvPr id="31" name="Rectangle 30">
            <a:extLst>
              <a:ext uri="{FF2B5EF4-FFF2-40B4-BE49-F238E27FC236}">
                <a16:creationId xmlns:a16="http://schemas.microsoft.com/office/drawing/2014/main" id="{7A4614B8-BEA3-4545-91F3-E818947B232D}"/>
              </a:ext>
            </a:extLst>
          </p:cNvPr>
          <p:cNvSpPr/>
          <p:nvPr/>
        </p:nvSpPr>
        <p:spPr>
          <a:xfrm>
            <a:off x="4130625" y="2109358"/>
            <a:ext cx="3639132" cy="3561192"/>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6" name="Chart 35">
            <a:extLst>
              <a:ext uri="{FF2B5EF4-FFF2-40B4-BE49-F238E27FC236}">
                <a16:creationId xmlns:a16="http://schemas.microsoft.com/office/drawing/2014/main" id="{CE4429C3-BDA3-47C7-AF44-8CBF1F8ECB81}"/>
              </a:ext>
            </a:extLst>
          </p:cNvPr>
          <p:cNvGraphicFramePr/>
          <p:nvPr>
            <p:extLst>
              <p:ext uri="{D42A27DB-BD31-4B8C-83A1-F6EECF244321}">
                <p14:modId xmlns:p14="http://schemas.microsoft.com/office/powerpoint/2010/main" val="1592805858"/>
              </p:ext>
            </p:extLst>
          </p:nvPr>
        </p:nvGraphicFramePr>
        <p:xfrm>
          <a:off x="235372" y="5702213"/>
          <a:ext cx="7609006" cy="495902"/>
        </p:xfrm>
        <a:graphic>
          <a:graphicData uri="http://schemas.openxmlformats.org/drawingml/2006/chart">
            <c:chart xmlns:c="http://schemas.openxmlformats.org/drawingml/2006/chart" xmlns:r="http://schemas.openxmlformats.org/officeDocument/2006/relationships" r:id="rId3"/>
          </a:graphicData>
        </a:graphic>
      </p:graphicFrame>
      <p:grpSp>
        <p:nvGrpSpPr>
          <p:cNvPr id="38" name="Group 37">
            <a:extLst>
              <a:ext uri="{FF2B5EF4-FFF2-40B4-BE49-F238E27FC236}">
                <a16:creationId xmlns:a16="http://schemas.microsoft.com/office/drawing/2014/main" id="{A8CA7C02-4866-4F11-9E78-43014B3F9300}"/>
              </a:ext>
            </a:extLst>
          </p:cNvPr>
          <p:cNvGrpSpPr/>
          <p:nvPr/>
        </p:nvGrpSpPr>
        <p:grpSpPr>
          <a:xfrm>
            <a:off x="4270285" y="2937963"/>
            <a:ext cx="3371260" cy="2566683"/>
            <a:chOff x="369307" y="2804485"/>
            <a:chExt cx="3371260" cy="2566683"/>
          </a:xfrm>
        </p:grpSpPr>
        <p:graphicFrame>
          <p:nvGraphicFramePr>
            <p:cNvPr id="39" name="Chart 38">
              <a:extLst>
                <a:ext uri="{FF2B5EF4-FFF2-40B4-BE49-F238E27FC236}">
                  <a16:creationId xmlns:a16="http://schemas.microsoft.com/office/drawing/2014/main" id="{3192FB5D-9893-45AE-A5BE-5E25D7E29EBD}"/>
                </a:ext>
              </a:extLst>
            </p:cNvPr>
            <p:cNvGraphicFramePr/>
            <p:nvPr>
              <p:extLst>
                <p:ext uri="{D42A27DB-BD31-4B8C-83A1-F6EECF244321}">
                  <p14:modId xmlns:p14="http://schemas.microsoft.com/office/powerpoint/2010/main" val="3893647129"/>
                </p:ext>
              </p:extLst>
            </p:nvPr>
          </p:nvGraphicFramePr>
          <p:xfrm>
            <a:off x="369307" y="2804485"/>
            <a:ext cx="3371260" cy="2566683"/>
          </p:xfrm>
          <a:graphic>
            <a:graphicData uri="http://schemas.openxmlformats.org/drawingml/2006/chart">
              <c:chart xmlns:c="http://schemas.openxmlformats.org/drawingml/2006/chart" xmlns:r="http://schemas.openxmlformats.org/officeDocument/2006/relationships" r:id="rId4"/>
            </a:graphicData>
          </a:graphic>
        </p:graphicFrame>
        <p:sp>
          <p:nvSpPr>
            <p:cNvPr id="40" name="TextBox 39">
              <a:extLst>
                <a:ext uri="{FF2B5EF4-FFF2-40B4-BE49-F238E27FC236}">
                  <a16:creationId xmlns:a16="http://schemas.microsoft.com/office/drawing/2014/main" id="{A97D161E-7AD8-447D-9392-AF49BC37D7F3}"/>
                </a:ext>
              </a:extLst>
            </p:cNvPr>
            <p:cNvSpPr txBox="1"/>
            <p:nvPr/>
          </p:nvSpPr>
          <p:spPr>
            <a:xfrm>
              <a:off x="1702487" y="3946705"/>
              <a:ext cx="774571" cy="369332"/>
            </a:xfrm>
            <a:prstGeom prst="rect">
              <a:avLst/>
            </a:prstGeom>
            <a:noFill/>
          </p:spPr>
          <p:txBody>
            <a:bodyPr wrap="none" rtlCol="0">
              <a:spAutoFit/>
            </a:bodyPr>
            <a:lstStyle/>
            <a:p>
              <a:pPr algn="ctr"/>
              <a:r>
                <a:rPr lang="en-US" spc="150" dirty="0">
                  <a:solidFill>
                    <a:prstClr val="black">
                      <a:lumMod val="65000"/>
                      <a:lumOff val="35000"/>
                    </a:prstClr>
                  </a:solidFill>
                </a:rPr>
                <a:t>2020</a:t>
              </a:r>
            </a:p>
          </p:txBody>
        </p:sp>
      </p:grpSp>
      <p:grpSp>
        <p:nvGrpSpPr>
          <p:cNvPr id="18" name="Group 17">
            <a:extLst>
              <a:ext uri="{FF2B5EF4-FFF2-40B4-BE49-F238E27FC236}">
                <a16:creationId xmlns:a16="http://schemas.microsoft.com/office/drawing/2014/main" id="{8DC1351E-A583-491C-87FA-B761E68D606C}"/>
              </a:ext>
            </a:extLst>
          </p:cNvPr>
          <p:cNvGrpSpPr/>
          <p:nvPr/>
        </p:nvGrpSpPr>
        <p:grpSpPr>
          <a:xfrm>
            <a:off x="5215998" y="6516043"/>
            <a:ext cx="2891981" cy="215444"/>
            <a:chOff x="163092" y="5772628"/>
            <a:chExt cx="2891981" cy="215444"/>
          </a:xfrm>
        </p:grpSpPr>
        <p:sp>
          <p:nvSpPr>
            <p:cNvPr id="19" name="TextBox 18">
              <a:extLst>
                <a:ext uri="{FF2B5EF4-FFF2-40B4-BE49-F238E27FC236}">
                  <a16:creationId xmlns:a16="http://schemas.microsoft.com/office/drawing/2014/main" id="{84436D66-D4E9-4C44-8259-5DE36ACBC6B7}"/>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20" name="Isosceles Triangle 19">
              <a:extLst>
                <a:ext uri="{FF2B5EF4-FFF2-40B4-BE49-F238E27FC236}">
                  <a16:creationId xmlns:a16="http://schemas.microsoft.com/office/drawing/2014/main" id="{93834D67-C30A-40BC-BD43-D5C9DEA8B52B}"/>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 name="Isosceles Triangle 25">
              <a:extLst>
                <a:ext uri="{FF2B5EF4-FFF2-40B4-BE49-F238E27FC236}">
                  <a16:creationId xmlns:a16="http://schemas.microsoft.com/office/drawing/2014/main" id="{B831E743-7753-4CC2-8D30-8282C4026F64}"/>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7" name="TextBox 26">
            <a:extLst>
              <a:ext uri="{FF2B5EF4-FFF2-40B4-BE49-F238E27FC236}">
                <a16:creationId xmlns:a16="http://schemas.microsoft.com/office/drawing/2014/main" id="{DE962137-E571-44AC-9CFF-DDF7B68C2428}"/>
              </a:ext>
            </a:extLst>
          </p:cNvPr>
          <p:cNvSpPr txBox="1"/>
          <p:nvPr/>
        </p:nvSpPr>
        <p:spPr>
          <a:xfrm>
            <a:off x="77057" y="6516043"/>
            <a:ext cx="4705596"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2020 (n=461); New Zealand 2020 (n=6263)</a:t>
            </a:r>
          </a:p>
        </p:txBody>
      </p:sp>
      <p:sp>
        <p:nvSpPr>
          <p:cNvPr id="21" name="Isosceles Triangle 20">
            <a:extLst>
              <a:ext uri="{FF2B5EF4-FFF2-40B4-BE49-F238E27FC236}">
                <a16:creationId xmlns:a16="http://schemas.microsoft.com/office/drawing/2014/main" id="{B5205131-A214-478E-9988-ACDAD33ADF56}"/>
              </a:ext>
            </a:extLst>
          </p:cNvPr>
          <p:cNvSpPr>
            <a:spLocks noChangeAspect="1"/>
          </p:cNvSpPr>
          <p:nvPr/>
        </p:nvSpPr>
        <p:spPr>
          <a:xfrm>
            <a:off x="2982371" y="3429000"/>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0" name="Isosceles Triangle 29">
            <a:extLst>
              <a:ext uri="{FF2B5EF4-FFF2-40B4-BE49-F238E27FC236}">
                <a16:creationId xmlns:a16="http://schemas.microsoft.com/office/drawing/2014/main" id="{1660C74D-F703-4845-A9E7-096C00C35E07}"/>
              </a:ext>
            </a:extLst>
          </p:cNvPr>
          <p:cNvSpPr>
            <a:spLocks noChangeAspect="1"/>
          </p:cNvSpPr>
          <p:nvPr/>
        </p:nvSpPr>
        <p:spPr>
          <a:xfrm rot="10800000">
            <a:off x="1479494" y="5144925"/>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2" name="Rectangle 31">
            <a:extLst>
              <a:ext uri="{FF2B5EF4-FFF2-40B4-BE49-F238E27FC236}">
                <a16:creationId xmlns:a16="http://schemas.microsoft.com/office/drawing/2014/main" id="{D38B5D6B-8735-44FB-9E1C-FE0B5937C183}"/>
              </a:ext>
            </a:extLst>
          </p:cNvPr>
          <p:cNvSpPr/>
          <p:nvPr/>
        </p:nvSpPr>
        <p:spPr>
          <a:xfrm>
            <a:off x="8250285" y="1945471"/>
            <a:ext cx="3864658" cy="3639458"/>
          </a:xfrm>
          <a:prstGeom prst="rect">
            <a:avLst/>
          </a:prstGeom>
        </p:spPr>
        <p:txBody>
          <a:bodyPr wrap="square">
            <a:spAutoFit/>
          </a:bodyPr>
          <a:lstStyle/>
          <a:p>
            <a:r>
              <a:rPr lang="en-NZ" sz="1000" dirty="0"/>
              <a:t>Overall, Pacific peoples are more positive about the arts than they were in 2017, with positive shifts in many of the attitudes included in this section. </a:t>
            </a:r>
          </a:p>
          <a:p>
            <a:endParaRPr lang="en-NZ" sz="1000" dirty="0"/>
          </a:p>
          <a:p>
            <a:r>
              <a:rPr lang="en-NZ" sz="1000" dirty="0"/>
              <a:t>It appears that Pacific peoples have a renewed appreciation for the arts, following the impact of COVID-19 and the subsequent lockdowns. </a:t>
            </a:r>
          </a:p>
          <a:p>
            <a:endParaRPr lang="en-NZ" sz="1000" dirty="0"/>
          </a:p>
          <a:p>
            <a:r>
              <a:rPr lang="en-NZ" sz="1000" dirty="0"/>
              <a:t>This overall finding is supported by the chart opposite which illustrates how people’s perceptions of the arts has changed over the last 12 months. While most Pacific peoples haven’t changed their view of the arts (60%), 28% are more positive and only 4% are more negative. </a:t>
            </a:r>
          </a:p>
          <a:p>
            <a:endParaRPr lang="en-NZ" sz="1000" dirty="0"/>
          </a:p>
          <a:p>
            <a:r>
              <a:rPr lang="en-NZ" sz="1000" dirty="0"/>
              <a:t>The proportion of Pacific peoples who feel more positive about the arts than they did 12 months ago is higher than the proportion of all New Zealanders who feel this way (28% vs. 17%).</a:t>
            </a:r>
          </a:p>
          <a:p>
            <a:endParaRPr lang="en-NZ" sz="1000" b="1"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among Pacific peoples:</a:t>
            </a:r>
          </a:p>
          <a:p>
            <a:pPr>
              <a:spcBef>
                <a:spcPts val="600"/>
              </a:spcBef>
            </a:pPr>
            <a:r>
              <a:rPr lang="en-NZ" sz="1000" dirty="0">
                <a:solidFill>
                  <a:schemeClr val="tx1">
                    <a:lumMod val="85000"/>
                    <a:lumOff val="15000"/>
                  </a:schemeClr>
                </a:solidFill>
              </a:rPr>
              <a:t>There are no subgroup differences of </a:t>
            </a:r>
            <a:r>
              <a:rPr lang="en-NZ" sz="1000" dirty="0"/>
              <a:t>note</a:t>
            </a:r>
            <a:r>
              <a:rPr lang="en-NZ" sz="1000" dirty="0">
                <a:solidFill>
                  <a:srgbClr val="FF0000"/>
                </a:solidFill>
              </a:rPr>
              <a:t>.</a:t>
            </a:r>
          </a:p>
          <a:p>
            <a:endParaRPr lang="en-NZ" sz="1000" dirty="0"/>
          </a:p>
          <a:p>
            <a:pPr>
              <a:spcBef>
                <a:spcPts val="300"/>
              </a:spcBef>
            </a:pPr>
            <a:endParaRPr lang="en-NZ"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88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Pacific peoples’ attitudes towards the arts: Culture and identity</a:t>
            </a:r>
          </a:p>
        </p:txBody>
      </p:sp>
      <p:sp>
        <p:nvSpPr>
          <p:cNvPr id="6" name="Text Placeholder 5">
            <a:extLst>
              <a:ext uri="{FF2B5EF4-FFF2-40B4-BE49-F238E27FC236}">
                <a16:creationId xmlns:a16="http://schemas.microsoft.com/office/drawing/2014/main" id="{258C64D8-C4E7-4EFB-AA1B-8844A79D3025}"/>
              </a:ext>
            </a:extLst>
          </p:cNvPr>
          <p:cNvSpPr>
            <a:spLocks noGrp="1"/>
          </p:cNvSpPr>
          <p:nvPr>
            <p:ph type="body" sz="quarter" idx="10"/>
          </p:nvPr>
        </p:nvSpPr>
        <p:spPr>
          <a:xfrm>
            <a:off x="758825" y="1326790"/>
            <a:ext cx="6953250" cy="419100"/>
          </a:xfrm>
        </p:spPr>
        <p:txBody>
          <a:bodyPr/>
          <a:lstStyle/>
          <a:p>
            <a:r>
              <a:rPr lang="en-NZ" sz="1200" dirty="0"/>
              <a:t>How much do you agree or disagree?</a:t>
            </a:r>
          </a:p>
        </p:txBody>
      </p:sp>
      <p:graphicFrame>
        <p:nvGraphicFramePr>
          <p:cNvPr id="31" name="Chart 30">
            <a:extLst>
              <a:ext uri="{FF2B5EF4-FFF2-40B4-BE49-F238E27FC236}">
                <a16:creationId xmlns:a16="http://schemas.microsoft.com/office/drawing/2014/main" id="{4EFA1B6A-F8DE-483F-8147-47604A13EA9F}"/>
              </a:ext>
            </a:extLst>
          </p:cNvPr>
          <p:cNvGraphicFramePr/>
          <p:nvPr>
            <p:extLst>
              <p:ext uri="{D42A27DB-BD31-4B8C-83A1-F6EECF244321}">
                <p14:modId xmlns:p14="http://schemas.microsoft.com/office/powerpoint/2010/main" val="840990421"/>
              </p:ext>
            </p:extLst>
          </p:nvPr>
        </p:nvGraphicFramePr>
        <p:xfrm>
          <a:off x="1304925" y="1291566"/>
          <a:ext cx="5724525" cy="5295817"/>
        </p:xfrm>
        <a:graphic>
          <a:graphicData uri="http://schemas.openxmlformats.org/drawingml/2006/chart">
            <c:chart xmlns:c="http://schemas.openxmlformats.org/drawingml/2006/chart" xmlns:r="http://schemas.openxmlformats.org/officeDocument/2006/relationships" r:id="rId3"/>
          </a:graphicData>
        </a:graphic>
      </p:graphicFrame>
      <p:sp>
        <p:nvSpPr>
          <p:cNvPr id="34" name="TextBox 33">
            <a:extLst>
              <a:ext uri="{FF2B5EF4-FFF2-40B4-BE49-F238E27FC236}">
                <a16:creationId xmlns:a16="http://schemas.microsoft.com/office/drawing/2014/main" id="{8B2F440E-5447-43CD-916A-5919C239E2A5}"/>
              </a:ext>
            </a:extLst>
          </p:cNvPr>
          <p:cNvSpPr txBox="1"/>
          <p:nvPr/>
        </p:nvSpPr>
        <p:spPr>
          <a:xfrm>
            <a:off x="193406" y="3605632"/>
            <a:ext cx="1494934" cy="577081"/>
          </a:xfrm>
          <a:prstGeom prst="rect">
            <a:avLst/>
          </a:prstGeom>
          <a:noFill/>
        </p:spPr>
        <p:txBody>
          <a:bodyPr wrap="square" rtlCol="0">
            <a:spAutoFit/>
          </a:bodyPr>
          <a:lstStyle/>
          <a:p>
            <a:r>
              <a:rPr lang="en-NZ" sz="1050" b="1" dirty="0">
                <a:solidFill>
                  <a:schemeClr val="tx1">
                    <a:lumMod val="65000"/>
                    <a:lumOff val="35000"/>
                  </a:schemeClr>
                </a:solidFill>
                <a:latin typeface="+mj-lt"/>
              </a:rPr>
              <a:t>The arts help define who we are as New Zealanders</a:t>
            </a:r>
          </a:p>
        </p:txBody>
      </p:sp>
      <p:sp>
        <p:nvSpPr>
          <p:cNvPr id="35" name="TextBox 34">
            <a:extLst>
              <a:ext uri="{FF2B5EF4-FFF2-40B4-BE49-F238E27FC236}">
                <a16:creationId xmlns:a16="http://schemas.microsoft.com/office/drawing/2014/main" id="{0385D470-CE24-4A93-A4FB-1B5FC86C2E1C}"/>
              </a:ext>
            </a:extLst>
          </p:cNvPr>
          <p:cNvSpPr txBox="1"/>
          <p:nvPr/>
        </p:nvSpPr>
        <p:spPr>
          <a:xfrm>
            <a:off x="193406" y="4288417"/>
            <a:ext cx="1494934" cy="738664"/>
          </a:xfrm>
          <a:prstGeom prst="rect">
            <a:avLst/>
          </a:prstGeom>
          <a:noFill/>
        </p:spPr>
        <p:txBody>
          <a:bodyPr wrap="square" rtlCol="0">
            <a:spAutoFit/>
          </a:bodyPr>
          <a:lstStyle/>
          <a:p>
            <a:r>
              <a:rPr lang="en-NZ" sz="1050" b="1" dirty="0">
                <a:solidFill>
                  <a:schemeClr val="tx1">
                    <a:lumMod val="65000"/>
                    <a:lumOff val="35000"/>
                  </a:schemeClr>
                </a:solidFill>
                <a:latin typeface="+mj-lt"/>
              </a:rPr>
              <a:t>The arts are an important way of connecting with my culture</a:t>
            </a:r>
          </a:p>
        </p:txBody>
      </p:sp>
      <p:sp>
        <p:nvSpPr>
          <p:cNvPr id="36" name="TextBox 35">
            <a:extLst>
              <a:ext uri="{FF2B5EF4-FFF2-40B4-BE49-F238E27FC236}">
                <a16:creationId xmlns:a16="http://schemas.microsoft.com/office/drawing/2014/main" id="{52CB11A4-4DC6-462A-9C86-5B7856DA8A23}"/>
              </a:ext>
            </a:extLst>
          </p:cNvPr>
          <p:cNvSpPr txBox="1"/>
          <p:nvPr/>
        </p:nvSpPr>
        <p:spPr>
          <a:xfrm>
            <a:off x="193407" y="2156740"/>
            <a:ext cx="1494934" cy="577081"/>
          </a:xfrm>
          <a:prstGeom prst="rect">
            <a:avLst/>
          </a:prstGeom>
          <a:noFill/>
        </p:spPr>
        <p:txBody>
          <a:bodyPr wrap="square" rtlCol="0">
            <a:spAutoFit/>
          </a:bodyPr>
          <a:lstStyle/>
          <a:p>
            <a:r>
              <a:rPr lang="en-NZ" sz="1050" b="1" dirty="0">
                <a:solidFill>
                  <a:schemeClr val="tx1">
                    <a:lumMod val="65000"/>
                    <a:lumOff val="35000"/>
                  </a:schemeClr>
                </a:solidFill>
                <a:latin typeface="+mj-lt"/>
              </a:rPr>
              <a:t>The arts should reflect NZ’s cultural diversity</a:t>
            </a:r>
          </a:p>
        </p:txBody>
      </p:sp>
      <p:sp>
        <p:nvSpPr>
          <p:cNvPr id="37" name="TextBox 36">
            <a:extLst>
              <a:ext uri="{FF2B5EF4-FFF2-40B4-BE49-F238E27FC236}">
                <a16:creationId xmlns:a16="http://schemas.microsoft.com/office/drawing/2014/main" id="{0D4AE1AC-6F79-4457-8F38-6C39B8F17D95}"/>
              </a:ext>
            </a:extLst>
          </p:cNvPr>
          <p:cNvSpPr txBox="1"/>
          <p:nvPr/>
        </p:nvSpPr>
        <p:spPr>
          <a:xfrm>
            <a:off x="193406" y="2889810"/>
            <a:ext cx="1494934" cy="577081"/>
          </a:xfrm>
          <a:prstGeom prst="rect">
            <a:avLst/>
          </a:prstGeom>
          <a:noFill/>
        </p:spPr>
        <p:txBody>
          <a:bodyPr wrap="square" rtlCol="0">
            <a:spAutoFit/>
          </a:bodyPr>
          <a:lstStyle/>
          <a:p>
            <a:r>
              <a:rPr lang="en-NZ" sz="1050" b="1" dirty="0">
                <a:solidFill>
                  <a:schemeClr val="tx1">
                    <a:lumMod val="65000"/>
                    <a:lumOff val="35000"/>
                  </a:schemeClr>
                </a:solidFill>
                <a:latin typeface="+mj-lt"/>
              </a:rPr>
              <a:t>I learn about different cultures through the arts</a:t>
            </a:r>
          </a:p>
        </p:txBody>
      </p:sp>
      <p:sp>
        <p:nvSpPr>
          <p:cNvPr id="41" name="TextBox 40">
            <a:extLst>
              <a:ext uri="{FF2B5EF4-FFF2-40B4-BE49-F238E27FC236}">
                <a16:creationId xmlns:a16="http://schemas.microsoft.com/office/drawing/2014/main" id="{58D1E99E-35D3-4BDF-B82D-AF488687B42D}"/>
              </a:ext>
            </a:extLst>
          </p:cNvPr>
          <p:cNvSpPr txBox="1"/>
          <p:nvPr/>
        </p:nvSpPr>
        <p:spPr>
          <a:xfrm>
            <a:off x="193406" y="5109566"/>
            <a:ext cx="1494934" cy="577081"/>
          </a:xfrm>
          <a:prstGeom prst="rect">
            <a:avLst/>
          </a:prstGeom>
          <a:noFill/>
        </p:spPr>
        <p:txBody>
          <a:bodyPr wrap="square" rtlCol="0">
            <a:spAutoFit/>
          </a:bodyPr>
          <a:lstStyle/>
          <a:p>
            <a:r>
              <a:rPr lang="en-NZ" sz="1050" b="1" dirty="0">
                <a:solidFill>
                  <a:schemeClr val="tx1">
                    <a:lumMod val="65000"/>
                    <a:lumOff val="35000"/>
                  </a:schemeClr>
                </a:solidFill>
                <a:latin typeface="+mj-lt"/>
              </a:rPr>
              <a:t>Taking part in the arts supports my identity</a:t>
            </a:r>
          </a:p>
        </p:txBody>
      </p:sp>
      <p:grpSp>
        <p:nvGrpSpPr>
          <p:cNvPr id="53" name="Group 52">
            <a:extLst>
              <a:ext uri="{FF2B5EF4-FFF2-40B4-BE49-F238E27FC236}">
                <a16:creationId xmlns:a16="http://schemas.microsoft.com/office/drawing/2014/main" id="{A7827AA3-D307-400C-B46E-777DFD3E00EE}"/>
              </a:ext>
            </a:extLst>
          </p:cNvPr>
          <p:cNvGrpSpPr/>
          <p:nvPr/>
        </p:nvGrpSpPr>
        <p:grpSpPr>
          <a:xfrm>
            <a:off x="221877" y="2816306"/>
            <a:ext cx="7711205" cy="2188137"/>
            <a:chOff x="221877" y="2639743"/>
            <a:chExt cx="6712323" cy="2290617"/>
          </a:xfrm>
        </p:grpSpPr>
        <p:cxnSp>
          <p:nvCxnSpPr>
            <p:cNvPr id="38" name="Straight Connector 37">
              <a:extLst>
                <a:ext uri="{FF2B5EF4-FFF2-40B4-BE49-F238E27FC236}">
                  <a16:creationId xmlns:a16="http://schemas.microsoft.com/office/drawing/2014/main" id="{6826D84F-292D-499D-92BB-C1AC4813613E}"/>
                </a:ext>
              </a:extLst>
            </p:cNvPr>
            <p:cNvCxnSpPr>
              <a:cxnSpLocks/>
            </p:cNvCxnSpPr>
            <p:nvPr/>
          </p:nvCxnSpPr>
          <p:spPr>
            <a:xfrm>
              <a:off x="221877" y="2639743"/>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D877491-5D04-4FCE-BDAD-0CB8FAD2AF86}"/>
                </a:ext>
              </a:extLst>
            </p:cNvPr>
            <p:cNvCxnSpPr>
              <a:cxnSpLocks/>
            </p:cNvCxnSpPr>
            <p:nvPr/>
          </p:nvCxnSpPr>
          <p:spPr>
            <a:xfrm>
              <a:off x="231402" y="3398934"/>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6EC1910-FD60-4693-A408-0475133423C9}"/>
                </a:ext>
              </a:extLst>
            </p:cNvPr>
            <p:cNvCxnSpPr>
              <a:cxnSpLocks/>
            </p:cNvCxnSpPr>
            <p:nvPr/>
          </p:nvCxnSpPr>
          <p:spPr>
            <a:xfrm>
              <a:off x="240927" y="4162361"/>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17D33A6-6B20-40F9-89A2-6DEC71D9C9DD}"/>
                </a:ext>
              </a:extLst>
            </p:cNvPr>
            <p:cNvCxnSpPr>
              <a:cxnSpLocks/>
            </p:cNvCxnSpPr>
            <p:nvPr/>
          </p:nvCxnSpPr>
          <p:spPr>
            <a:xfrm>
              <a:off x="221877" y="4930360"/>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3F794CE7-51AB-4792-9FB4-3DD6ECC72A64}"/>
              </a:ext>
            </a:extLst>
          </p:cNvPr>
          <p:cNvSpPr txBox="1"/>
          <p:nvPr/>
        </p:nvSpPr>
        <p:spPr>
          <a:xfrm>
            <a:off x="6873418" y="1778526"/>
            <a:ext cx="631299" cy="4247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Pacific peoples</a:t>
            </a:r>
          </a:p>
        </p:txBody>
      </p:sp>
      <p:sp>
        <p:nvSpPr>
          <p:cNvPr id="44" name="TextBox 43">
            <a:extLst>
              <a:ext uri="{FF2B5EF4-FFF2-40B4-BE49-F238E27FC236}">
                <a16:creationId xmlns:a16="http://schemas.microsoft.com/office/drawing/2014/main" id="{B2BC1F6A-F5E5-4AE5-9AA8-9B521DDF604F}"/>
              </a:ext>
            </a:extLst>
          </p:cNvPr>
          <p:cNvSpPr txBox="1"/>
          <p:nvPr/>
        </p:nvSpPr>
        <p:spPr>
          <a:xfrm>
            <a:off x="7345874" y="1778526"/>
            <a:ext cx="631299" cy="3139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sp>
        <p:nvSpPr>
          <p:cNvPr id="45" name="TextBox 44">
            <a:extLst>
              <a:ext uri="{FF2B5EF4-FFF2-40B4-BE49-F238E27FC236}">
                <a16:creationId xmlns:a16="http://schemas.microsoft.com/office/drawing/2014/main" id="{17190A54-A3AB-48A5-8C57-BFC38742E769}"/>
              </a:ext>
            </a:extLst>
          </p:cNvPr>
          <p:cNvSpPr txBox="1"/>
          <p:nvPr/>
        </p:nvSpPr>
        <p:spPr>
          <a:xfrm>
            <a:off x="2266459" y="4721566"/>
            <a:ext cx="2526384" cy="261610"/>
          </a:xfrm>
          <a:prstGeom prst="rect">
            <a:avLst/>
          </a:prstGeom>
          <a:noFill/>
        </p:spPr>
        <p:txBody>
          <a:bodyPr wrap="square" rtlCol="0">
            <a:spAutoFit/>
          </a:bodyPr>
          <a:lstStyle/>
          <a:p>
            <a:r>
              <a:rPr lang="en-NZ" sz="1100" spc="150" dirty="0">
                <a:solidFill>
                  <a:schemeClr val="tx1">
                    <a:lumMod val="65000"/>
                    <a:lumOff val="35000"/>
                  </a:schemeClr>
                </a:solidFill>
                <a:latin typeface="Arial" panose="020B0604020202020204" pitchFamily="34" charset="0"/>
                <a:cs typeface="Arial" panose="020B0604020202020204" pitchFamily="34" charset="0"/>
              </a:rPr>
              <a:t>Not asked in 2017</a:t>
            </a:r>
          </a:p>
        </p:txBody>
      </p:sp>
      <p:sp>
        <p:nvSpPr>
          <p:cNvPr id="46" name="TextBox 45">
            <a:extLst>
              <a:ext uri="{FF2B5EF4-FFF2-40B4-BE49-F238E27FC236}">
                <a16:creationId xmlns:a16="http://schemas.microsoft.com/office/drawing/2014/main" id="{A90EBDA9-ED15-4010-921B-952067E448C0}"/>
              </a:ext>
            </a:extLst>
          </p:cNvPr>
          <p:cNvSpPr txBox="1"/>
          <p:nvPr/>
        </p:nvSpPr>
        <p:spPr>
          <a:xfrm>
            <a:off x="2266459" y="5463882"/>
            <a:ext cx="2526384" cy="261610"/>
          </a:xfrm>
          <a:prstGeom prst="rect">
            <a:avLst/>
          </a:prstGeom>
          <a:noFill/>
        </p:spPr>
        <p:txBody>
          <a:bodyPr wrap="square" rtlCol="0">
            <a:spAutoFit/>
          </a:bodyPr>
          <a:lstStyle>
            <a:defPPr>
              <a:defRPr lang="en-US"/>
            </a:defPPr>
            <a:lvl1pPr>
              <a:defRPr sz="1100" spc="150">
                <a:solidFill>
                  <a:schemeClr val="tx1">
                    <a:lumMod val="65000"/>
                    <a:lumOff val="35000"/>
                  </a:schemeClr>
                </a:solidFill>
                <a:latin typeface="Arial" panose="020B0604020202020204" pitchFamily="34" charset="0"/>
                <a:cs typeface="Arial" panose="020B0604020202020204" pitchFamily="34" charset="0"/>
              </a:defRPr>
            </a:lvl1pPr>
          </a:lstStyle>
          <a:p>
            <a:r>
              <a:rPr lang="en-NZ" dirty="0"/>
              <a:t>Not asked in 2017</a:t>
            </a:r>
          </a:p>
        </p:txBody>
      </p:sp>
      <p:graphicFrame>
        <p:nvGraphicFramePr>
          <p:cNvPr id="47" name="Table 47">
            <a:extLst>
              <a:ext uri="{FF2B5EF4-FFF2-40B4-BE49-F238E27FC236}">
                <a16:creationId xmlns:a16="http://schemas.microsoft.com/office/drawing/2014/main" id="{92758314-357D-4671-B7D8-B13E0BD0A5A5}"/>
              </a:ext>
            </a:extLst>
          </p:cNvPr>
          <p:cNvGraphicFramePr>
            <a:graphicFrameLocks noGrp="1"/>
          </p:cNvGraphicFramePr>
          <p:nvPr>
            <p:extLst>
              <p:ext uri="{D42A27DB-BD31-4B8C-83A1-F6EECF244321}">
                <p14:modId xmlns:p14="http://schemas.microsoft.com/office/powerpoint/2010/main" val="1777819310"/>
              </p:ext>
            </p:extLst>
          </p:nvPr>
        </p:nvGraphicFramePr>
        <p:xfrm>
          <a:off x="6983631" y="2055017"/>
          <a:ext cx="949452" cy="3760990"/>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376099">
                <a:tc>
                  <a:txBody>
                    <a:bodyPr/>
                    <a:lstStyle/>
                    <a:p>
                      <a:pPr algn="ctr"/>
                      <a:r>
                        <a:rPr lang="lv-LV" sz="1200" b="0" dirty="0">
                          <a:solidFill>
                            <a:schemeClr val="tx1"/>
                          </a:solidFill>
                          <a:latin typeface="Arial" panose="020B0604020202020204" pitchFamily="34" charset="0"/>
                          <a:cs typeface="Arial" panose="020B0604020202020204" pitchFamily="34" charset="0"/>
                        </a:rPr>
                        <a:t>73</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72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3760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b="0">
                          <a:solidFill>
                            <a:schemeClr val="tx1"/>
                          </a:solidFill>
                          <a:latin typeface="Arial" panose="020B0604020202020204" pitchFamily="34" charset="0"/>
                          <a:cs typeface="Arial" panose="020B0604020202020204" pitchFamily="34" charset="0"/>
                        </a:rPr>
                        <a:t>70</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67</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332471"/>
                  </a:ext>
                </a:extLst>
              </a:tr>
              <a:tr h="376099">
                <a:tc>
                  <a:txBody>
                    <a:bodyPr/>
                    <a:lstStyle/>
                    <a:p>
                      <a:pPr algn="ctr"/>
                      <a:r>
                        <a:rPr lang="lv-LV" sz="1200" b="0" dirty="0">
                          <a:solidFill>
                            <a:schemeClr val="tx1"/>
                          </a:solidFill>
                          <a:latin typeface="Arial" panose="020B0604020202020204" pitchFamily="34" charset="0"/>
                          <a:cs typeface="Arial" panose="020B0604020202020204" pitchFamily="34" charset="0"/>
                        </a:rPr>
                        <a:t>68</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2637043"/>
                  </a:ext>
                </a:extLst>
              </a:tr>
              <a:tr h="3760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b="0">
                          <a:solidFill>
                            <a:schemeClr val="tx1"/>
                          </a:solidFill>
                          <a:latin typeface="Arial" panose="020B0604020202020204" pitchFamily="34" charset="0"/>
                          <a:cs typeface="Arial" panose="020B0604020202020204" pitchFamily="34" charset="0"/>
                        </a:rPr>
                        <a:t>66</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1400434"/>
                  </a:ext>
                </a:extLst>
              </a:tr>
              <a:tr h="376099">
                <a:tc>
                  <a:txBody>
                    <a:bodyPr/>
                    <a:lstStyle/>
                    <a:p>
                      <a:pPr algn="ctr"/>
                      <a:r>
                        <a:rPr lang="lv-LV" sz="1200" b="0">
                          <a:solidFill>
                            <a:schemeClr val="tx1"/>
                          </a:solidFill>
                          <a:latin typeface="Arial" panose="020B0604020202020204" pitchFamily="34" charset="0"/>
                          <a:cs typeface="Arial" panose="020B0604020202020204" pitchFamily="34" charset="0"/>
                        </a:rPr>
                        <a:t>65</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6744540"/>
                  </a:ext>
                </a:extLst>
              </a:tr>
              <a:tr h="3760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b="0">
                          <a:solidFill>
                            <a:schemeClr val="tx1"/>
                          </a:solidFill>
                          <a:latin typeface="Arial" panose="020B0604020202020204" pitchFamily="34" charset="0"/>
                          <a:cs typeface="Arial" panose="020B0604020202020204" pitchFamily="34" charset="0"/>
                        </a:rPr>
                        <a:t>52</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82145741"/>
                  </a:ext>
                </a:extLst>
              </a:tr>
              <a:tr h="376099">
                <a:tc>
                  <a:txBody>
                    <a:bodyPr/>
                    <a:lstStyle/>
                    <a:p>
                      <a:pPr algn="ctr"/>
                      <a:r>
                        <a:rPr lang="lv-LV" sz="1200" b="0">
                          <a:solidFill>
                            <a:schemeClr val="tx1"/>
                          </a:solidFill>
                          <a:latin typeface="Arial" panose="020B0604020202020204" pitchFamily="34" charset="0"/>
                          <a:cs typeface="Arial" panose="020B0604020202020204" pitchFamily="34" charset="0"/>
                        </a:rPr>
                        <a:t>71</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986891"/>
                  </a:ext>
                </a:extLst>
              </a:tr>
              <a:tr h="376099">
                <a:tc>
                  <a:txBody>
                    <a:bodyPr/>
                    <a:lstStyle/>
                    <a:p>
                      <a:pPr algn="ctr"/>
                      <a:r>
                        <a:rPr lang="en-NZ" sz="1200" b="0"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96737404"/>
                  </a:ext>
                </a:extLst>
              </a:tr>
              <a:tr h="376099">
                <a:tc>
                  <a:txBody>
                    <a:bodyPr/>
                    <a:lstStyle/>
                    <a:p>
                      <a:pPr algn="ctr"/>
                      <a:r>
                        <a:rPr lang="lv-LV" sz="1200" b="0">
                          <a:solidFill>
                            <a:schemeClr val="tx1"/>
                          </a:solidFill>
                          <a:latin typeface="Arial" panose="020B0604020202020204" pitchFamily="34" charset="0"/>
                          <a:cs typeface="Arial" panose="020B0604020202020204" pitchFamily="34" charset="0"/>
                        </a:rPr>
                        <a:t>49</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37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2294802"/>
                  </a:ext>
                </a:extLst>
              </a:tr>
              <a:tr h="376099">
                <a:tc>
                  <a:txBody>
                    <a:bodyPr/>
                    <a:lstStyle/>
                    <a:p>
                      <a:pPr algn="ctr"/>
                      <a:r>
                        <a:rPr lang="en-NZ" sz="1200" b="0"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903712"/>
                  </a:ext>
                </a:extLst>
              </a:tr>
            </a:tbl>
          </a:graphicData>
        </a:graphic>
      </p:graphicFrame>
      <p:sp>
        <p:nvSpPr>
          <p:cNvPr id="55" name="Oval 54">
            <a:extLst>
              <a:ext uri="{FF2B5EF4-FFF2-40B4-BE49-F238E27FC236}">
                <a16:creationId xmlns:a16="http://schemas.microsoft.com/office/drawing/2014/main" id="{1853C504-4BBC-4A44-A53B-4AF1652D5795}"/>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8" name="TextBox 27">
            <a:extLst>
              <a:ext uri="{FF2B5EF4-FFF2-40B4-BE49-F238E27FC236}">
                <a16:creationId xmlns:a16="http://schemas.microsoft.com/office/drawing/2014/main" id="{2744A18F-4641-441C-AEC2-C6579F6BD5D2}"/>
              </a:ext>
            </a:extLst>
          </p:cNvPr>
          <p:cNvSpPr txBox="1"/>
          <p:nvPr/>
        </p:nvSpPr>
        <p:spPr>
          <a:xfrm>
            <a:off x="77056" y="6453253"/>
            <a:ext cx="5059649" cy="338554"/>
          </a:xfrm>
          <a:prstGeom prst="rect">
            <a:avLst/>
          </a:prstGeom>
          <a:noFill/>
        </p:spPr>
        <p:txBody>
          <a:bodyPr wrap="square" rtlCol="0">
            <a:spAutoFit/>
          </a:bodyPr>
          <a:lstStyle/>
          <a:p>
            <a:r>
              <a:rPr lang="pt-BR" sz="800" dirty="0">
                <a:solidFill>
                  <a:schemeClr val="tx1">
                    <a:lumMod val="65000"/>
                    <a:lumOff val="35000"/>
                  </a:schemeClr>
                </a:solidFill>
                <a:latin typeface="Arial" panose="020B0604020202020204" pitchFamily="34" charset="0"/>
                <a:cs typeface="Arial" panose="020B0604020202020204" pitchFamily="34" charset="0"/>
              </a:rPr>
              <a:t>Note: Nett agree is the sum of strongly agree and slightly agree </a:t>
            </a:r>
            <a:endParaRPr lang="en-NZ" sz="800" dirty="0">
              <a:solidFill>
                <a:schemeClr val="tx1">
                  <a:lumMod val="65000"/>
                  <a:lumOff val="35000"/>
                </a:schemeClr>
              </a:solidFill>
              <a:latin typeface="Arial" panose="020B0604020202020204" pitchFamily="34" charset="0"/>
              <a:cs typeface="Arial" panose="020B0604020202020204" pitchFamily="34" charset="0"/>
            </a:endParaRPr>
          </a:p>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2017 (n=176); 2020 (n=461) | New Zealand 2017 (n=6101); 2020 (n=6263)</a:t>
            </a:r>
          </a:p>
        </p:txBody>
      </p:sp>
      <p:grpSp>
        <p:nvGrpSpPr>
          <p:cNvPr id="29" name="Group 28">
            <a:extLst>
              <a:ext uri="{FF2B5EF4-FFF2-40B4-BE49-F238E27FC236}">
                <a16:creationId xmlns:a16="http://schemas.microsoft.com/office/drawing/2014/main" id="{75AEFE79-475C-4988-9868-9BDE65F780FD}"/>
              </a:ext>
            </a:extLst>
          </p:cNvPr>
          <p:cNvGrpSpPr/>
          <p:nvPr/>
        </p:nvGrpSpPr>
        <p:grpSpPr>
          <a:xfrm>
            <a:off x="5136705" y="6407321"/>
            <a:ext cx="2241162" cy="215444"/>
            <a:chOff x="163092" y="5772628"/>
            <a:chExt cx="2241162" cy="215444"/>
          </a:xfrm>
        </p:grpSpPr>
        <p:sp>
          <p:nvSpPr>
            <p:cNvPr id="30" name="TextBox 29">
              <a:extLst>
                <a:ext uri="{FF2B5EF4-FFF2-40B4-BE49-F238E27FC236}">
                  <a16:creationId xmlns:a16="http://schemas.microsoft.com/office/drawing/2014/main" id="{72FF533C-4CDA-478E-A3EC-A01E30A6F620}"/>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32" name="Isosceles Triangle 31">
              <a:extLst>
                <a:ext uri="{FF2B5EF4-FFF2-40B4-BE49-F238E27FC236}">
                  <a16:creationId xmlns:a16="http://schemas.microsoft.com/office/drawing/2014/main" id="{A20EA738-9E68-4E4A-B779-9FE2ABFA33A5}"/>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3" name="Isosceles Triangle 32">
              <a:extLst>
                <a:ext uri="{FF2B5EF4-FFF2-40B4-BE49-F238E27FC236}">
                  <a16:creationId xmlns:a16="http://schemas.microsoft.com/office/drawing/2014/main" id="{247C077E-28D8-4AED-AF36-B83087140097}"/>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56" name="Group 55">
            <a:extLst>
              <a:ext uri="{FF2B5EF4-FFF2-40B4-BE49-F238E27FC236}">
                <a16:creationId xmlns:a16="http://schemas.microsoft.com/office/drawing/2014/main" id="{BC97011B-58AB-47D5-A959-D16883F34138}"/>
              </a:ext>
            </a:extLst>
          </p:cNvPr>
          <p:cNvGrpSpPr/>
          <p:nvPr/>
        </p:nvGrpSpPr>
        <p:grpSpPr>
          <a:xfrm>
            <a:off x="5136705" y="6615308"/>
            <a:ext cx="2891981" cy="215444"/>
            <a:chOff x="163092" y="5772628"/>
            <a:chExt cx="2891981" cy="215444"/>
          </a:xfrm>
        </p:grpSpPr>
        <p:sp>
          <p:nvSpPr>
            <p:cNvPr id="57" name="TextBox 56">
              <a:extLst>
                <a:ext uri="{FF2B5EF4-FFF2-40B4-BE49-F238E27FC236}">
                  <a16:creationId xmlns:a16="http://schemas.microsoft.com/office/drawing/2014/main" id="{0B4DC7E8-3704-4653-AAE6-039E9E360276}"/>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58" name="Isosceles Triangle 57">
              <a:extLst>
                <a:ext uri="{FF2B5EF4-FFF2-40B4-BE49-F238E27FC236}">
                  <a16:creationId xmlns:a16="http://schemas.microsoft.com/office/drawing/2014/main" id="{9F8D5AD3-3CC7-4059-AD83-A95AFA30499E}"/>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9" name="Isosceles Triangle 58">
              <a:extLst>
                <a:ext uri="{FF2B5EF4-FFF2-40B4-BE49-F238E27FC236}">
                  <a16:creationId xmlns:a16="http://schemas.microsoft.com/office/drawing/2014/main" id="{F315CDF6-8547-4A08-A978-32754870635D}"/>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SigDiff">
            <a:extLst>
              <a:ext uri="{FF2B5EF4-FFF2-40B4-BE49-F238E27FC236}">
                <a16:creationId xmlns:a16="http://schemas.microsoft.com/office/drawing/2014/main" id="{558EEF3E-E499-4CD9-8B98-B6C80E067675}"/>
              </a:ext>
            </a:extLst>
          </p:cNvPr>
          <p:cNvSpPr/>
          <p:nvPr/>
        </p:nvSpPr>
        <p:spPr>
          <a:xfrm>
            <a:off x="7339675" y="3620462"/>
            <a:ext cx="88900" cy="889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SigDiff">
            <a:extLst>
              <a:ext uri="{FF2B5EF4-FFF2-40B4-BE49-F238E27FC236}">
                <a16:creationId xmlns:a16="http://schemas.microsoft.com/office/drawing/2014/main" id="{FFBB223D-F7F0-4E1F-B5E6-60AFD75DEAF4}"/>
              </a:ext>
            </a:extLst>
          </p:cNvPr>
          <p:cNvSpPr/>
          <p:nvPr/>
        </p:nvSpPr>
        <p:spPr>
          <a:xfrm>
            <a:off x="7357321" y="4427382"/>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 name="SigDiff">
            <a:extLst>
              <a:ext uri="{FF2B5EF4-FFF2-40B4-BE49-F238E27FC236}">
                <a16:creationId xmlns:a16="http://schemas.microsoft.com/office/drawing/2014/main" id="{4FB68691-05D3-4762-9542-9612BB0EB5A1}"/>
              </a:ext>
            </a:extLst>
          </p:cNvPr>
          <p:cNvSpPr/>
          <p:nvPr/>
        </p:nvSpPr>
        <p:spPr>
          <a:xfrm>
            <a:off x="7374968" y="5138048"/>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C6A42869-578E-4F4C-842F-82B5D56679C3}"/>
              </a:ext>
            </a:extLst>
          </p:cNvPr>
          <p:cNvSpPr/>
          <p:nvPr/>
        </p:nvSpPr>
        <p:spPr>
          <a:xfrm>
            <a:off x="8140968" y="1745890"/>
            <a:ext cx="3905101" cy="3939540"/>
          </a:xfrm>
          <a:prstGeom prst="rect">
            <a:avLst/>
          </a:prstGeom>
        </p:spPr>
        <p:txBody>
          <a:bodyPr wrap="square">
            <a:spAutoFit/>
          </a:bodyPr>
          <a:lstStyle/>
          <a:p>
            <a:r>
              <a:rPr lang="en-NZ" sz="1000" dirty="0"/>
              <a:t>The arts contribute to our sense of self, nationhood, and understanding of others. The arts play a particularly significant role within Pacific communities and is an integral form of expression, identity-building and belonging.</a:t>
            </a:r>
          </a:p>
          <a:p>
            <a:endParaRPr lang="en-NZ" sz="1000" dirty="0"/>
          </a:p>
          <a:p>
            <a:r>
              <a:rPr lang="en-NZ" sz="1000" dirty="0"/>
              <a:t>Seventy-three percent of Pacific peoples agree the arts should reflect New Zealand’s cultural diversity and 68% say they learn about other cultures through the arts.</a:t>
            </a:r>
          </a:p>
          <a:p>
            <a:endParaRPr lang="en-NZ" sz="1000" dirty="0"/>
          </a:p>
          <a:p>
            <a:r>
              <a:rPr lang="en-NZ" sz="1000" dirty="0"/>
              <a:t>Pacific peoples are significantly more likely to agree that the arts help define who we are as New Zealanders in 2020 (65%) than in 2017 (52%). </a:t>
            </a:r>
          </a:p>
          <a:p>
            <a:pPr>
              <a:spcBef>
                <a:spcPts val="600"/>
              </a:spcBef>
            </a:pPr>
            <a:r>
              <a:rPr lang="en-NZ" sz="1000" dirty="0">
                <a:solidFill>
                  <a:schemeClr val="tx1">
                    <a:lumMod val="85000"/>
                    <a:lumOff val="15000"/>
                  </a:schemeClr>
                </a:solidFill>
              </a:rPr>
              <a:t>In addition, Pacific peoples are more likely than all New Zealanders to feel the arts are an important way of connecting with their culture (71% vs. 54% overall) and supporting their identity (49% vs. 37%).</a:t>
            </a:r>
          </a:p>
          <a:p>
            <a:pPr>
              <a:spcBef>
                <a:spcPts val="600"/>
              </a:spcBef>
            </a:pPr>
            <a:endParaRPr lang="en-NZ" sz="1000" b="1" dirty="0">
              <a:solidFill>
                <a:schemeClr val="tx1">
                  <a:lumMod val="85000"/>
                  <a:lumOff val="15000"/>
                </a:schemeClr>
              </a:solidFill>
              <a:highlight>
                <a:srgbClr val="FFFF00"/>
              </a:highlight>
            </a:endParaRPr>
          </a:p>
          <a:p>
            <a:pPr lvl="0">
              <a:spcBef>
                <a:spcPts val="600"/>
              </a:spcBef>
            </a:pPr>
            <a:r>
              <a:rPr lang="en-NZ" sz="1000" b="1" dirty="0">
                <a:solidFill>
                  <a:schemeClr val="tx1">
                    <a:lumMod val="85000"/>
                    <a:lumOff val="15000"/>
                  </a:schemeClr>
                </a:solidFill>
              </a:rPr>
              <a:t>Sub-group differences among Pacific peoples:</a:t>
            </a:r>
          </a:p>
          <a:p>
            <a:pPr lvl="0">
              <a:spcBef>
                <a:spcPts val="600"/>
              </a:spcBef>
            </a:pPr>
            <a:r>
              <a:rPr lang="en-NZ" sz="1000" dirty="0">
                <a:solidFill>
                  <a:schemeClr val="tx1">
                    <a:lumMod val="85000"/>
                    <a:lumOff val="15000"/>
                  </a:schemeClr>
                </a:solidFill>
              </a:rPr>
              <a:t>In general, Pacific women express more positive attitudes about the arts. Pacific women are more likely than average to agree that they learn about different cultures (76%), and connect with their own culture through art (76%). They are also more likely to agree that the arts help define who we are as New Zealanders (70%).</a:t>
            </a:r>
          </a:p>
        </p:txBody>
      </p:sp>
    </p:spTree>
    <p:extLst>
      <p:ext uri="{BB962C8B-B14F-4D97-AF65-F5344CB8AC3E}">
        <p14:creationId xmlns:p14="http://schemas.microsoft.com/office/powerpoint/2010/main" val="2388370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Pacific peoples’ attitudes towards the arts: Individual’s relationship with the arts</a:t>
            </a:r>
          </a:p>
        </p:txBody>
      </p:sp>
      <p:sp>
        <p:nvSpPr>
          <p:cNvPr id="6" name="Text Placeholder 5">
            <a:extLst>
              <a:ext uri="{FF2B5EF4-FFF2-40B4-BE49-F238E27FC236}">
                <a16:creationId xmlns:a16="http://schemas.microsoft.com/office/drawing/2014/main" id="{985E4F6F-F1C1-4105-A2EC-016C959655A9}"/>
              </a:ext>
            </a:extLst>
          </p:cNvPr>
          <p:cNvSpPr>
            <a:spLocks noGrp="1"/>
          </p:cNvSpPr>
          <p:nvPr>
            <p:ph type="body" sz="quarter" idx="10"/>
          </p:nvPr>
        </p:nvSpPr>
        <p:spPr>
          <a:xfrm>
            <a:off x="758825" y="1320617"/>
            <a:ext cx="6953250" cy="419100"/>
          </a:xfrm>
        </p:spPr>
        <p:txBody>
          <a:bodyPr/>
          <a:lstStyle/>
          <a:p>
            <a:r>
              <a:rPr lang="en-NZ" sz="1200" dirty="0"/>
              <a:t>How much do you agree or disagree?</a:t>
            </a:r>
          </a:p>
        </p:txBody>
      </p:sp>
      <p:sp>
        <p:nvSpPr>
          <p:cNvPr id="57" name="TextBox 56">
            <a:extLst>
              <a:ext uri="{FF2B5EF4-FFF2-40B4-BE49-F238E27FC236}">
                <a16:creationId xmlns:a16="http://schemas.microsoft.com/office/drawing/2014/main" id="{F68F802D-AA68-40AC-8E9E-C281F600B6C9}"/>
              </a:ext>
            </a:extLst>
          </p:cNvPr>
          <p:cNvSpPr txBox="1"/>
          <p:nvPr/>
        </p:nvSpPr>
        <p:spPr>
          <a:xfrm>
            <a:off x="6873418" y="1856904"/>
            <a:ext cx="631299" cy="4247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Pacific peoples</a:t>
            </a:r>
          </a:p>
        </p:txBody>
      </p:sp>
      <p:sp>
        <p:nvSpPr>
          <p:cNvPr id="58" name="TextBox 57">
            <a:extLst>
              <a:ext uri="{FF2B5EF4-FFF2-40B4-BE49-F238E27FC236}">
                <a16:creationId xmlns:a16="http://schemas.microsoft.com/office/drawing/2014/main" id="{B8912CB4-4548-4086-803B-EB37E69703E6}"/>
              </a:ext>
            </a:extLst>
          </p:cNvPr>
          <p:cNvSpPr txBox="1"/>
          <p:nvPr/>
        </p:nvSpPr>
        <p:spPr>
          <a:xfrm>
            <a:off x="7345874" y="1856904"/>
            <a:ext cx="631299" cy="3139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graphicFrame>
        <p:nvGraphicFramePr>
          <p:cNvPr id="68" name="Chart 67">
            <a:extLst>
              <a:ext uri="{FF2B5EF4-FFF2-40B4-BE49-F238E27FC236}">
                <a16:creationId xmlns:a16="http://schemas.microsoft.com/office/drawing/2014/main" id="{65613C8D-FB40-44AE-BC09-BA69238CAA58}"/>
              </a:ext>
            </a:extLst>
          </p:cNvPr>
          <p:cNvGraphicFramePr/>
          <p:nvPr>
            <p:extLst>
              <p:ext uri="{D42A27DB-BD31-4B8C-83A1-F6EECF244321}">
                <p14:modId xmlns:p14="http://schemas.microsoft.com/office/powerpoint/2010/main" val="4088010340"/>
              </p:ext>
            </p:extLst>
          </p:nvPr>
        </p:nvGraphicFramePr>
        <p:xfrm>
          <a:off x="1247354" y="1499891"/>
          <a:ext cx="5724525" cy="4974280"/>
        </p:xfrm>
        <a:graphic>
          <a:graphicData uri="http://schemas.openxmlformats.org/drawingml/2006/chart">
            <c:chart xmlns:c="http://schemas.openxmlformats.org/drawingml/2006/chart" xmlns:r="http://schemas.openxmlformats.org/officeDocument/2006/relationships" r:id="rId3"/>
          </a:graphicData>
        </a:graphic>
      </p:graphicFrame>
      <p:sp>
        <p:nvSpPr>
          <p:cNvPr id="69" name="TextBox 68">
            <a:extLst>
              <a:ext uri="{FF2B5EF4-FFF2-40B4-BE49-F238E27FC236}">
                <a16:creationId xmlns:a16="http://schemas.microsoft.com/office/drawing/2014/main" id="{E863E36D-58E9-4C53-BEFD-571C67B511B6}"/>
              </a:ext>
            </a:extLst>
          </p:cNvPr>
          <p:cNvSpPr txBox="1"/>
          <p:nvPr/>
        </p:nvSpPr>
        <p:spPr>
          <a:xfrm>
            <a:off x="173373" y="3507286"/>
            <a:ext cx="1404000" cy="415498"/>
          </a:xfrm>
          <a:prstGeom prst="rect">
            <a:avLst/>
          </a:prstGeom>
          <a:noFill/>
        </p:spPr>
        <p:txBody>
          <a:bodyPr wrap="square" rtlCol="0">
            <a:spAutoFit/>
          </a:bodyPr>
          <a:lstStyle/>
          <a:p>
            <a:r>
              <a:rPr lang="en-NZ" sz="1050" b="1" dirty="0">
                <a:solidFill>
                  <a:schemeClr val="tx1">
                    <a:lumMod val="65000"/>
                    <a:lumOff val="35000"/>
                  </a:schemeClr>
                </a:solidFill>
                <a:latin typeface="+mj-lt"/>
              </a:rPr>
              <a:t>The arts are part of my everyday life</a:t>
            </a:r>
          </a:p>
        </p:txBody>
      </p:sp>
      <p:sp>
        <p:nvSpPr>
          <p:cNvPr id="70" name="TextBox 69">
            <a:extLst>
              <a:ext uri="{FF2B5EF4-FFF2-40B4-BE49-F238E27FC236}">
                <a16:creationId xmlns:a16="http://schemas.microsoft.com/office/drawing/2014/main" id="{CB4D639A-E4E5-42F4-B5A6-1D3702C90469}"/>
              </a:ext>
            </a:extLst>
          </p:cNvPr>
          <p:cNvSpPr txBox="1"/>
          <p:nvPr/>
        </p:nvSpPr>
        <p:spPr>
          <a:xfrm>
            <a:off x="173373" y="4081981"/>
            <a:ext cx="1404000" cy="577081"/>
          </a:xfrm>
          <a:prstGeom prst="rect">
            <a:avLst/>
          </a:prstGeom>
          <a:noFill/>
        </p:spPr>
        <p:txBody>
          <a:bodyPr wrap="square" rtlCol="0">
            <a:spAutoFit/>
          </a:bodyPr>
          <a:lstStyle/>
          <a:p>
            <a:r>
              <a:rPr lang="en-NZ" sz="1050" b="1" dirty="0">
                <a:solidFill>
                  <a:schemeClr val="tx1">
                    <a:lumMod val="65000"/>
                    <a:lumOff val="35000"/>
                  </a:schemeClr>
                </a:solidFill>
                <a:latin typeface="+mj-lt"/>
              </a:rPr>
              <a:t>The arts are only for certain types of people</a:t>
            </a:r>
          </a:p>
        </p:txBody>
      </p:sp>
      <p:sp>
        <p:nvSpPr>
          <p:cNvPr id="71" name="TextBox 70">
            <a:extLst>
              <a:ext uri="{FF2B5EF4-FFF2-40B4-BE49-F238E27FC236}">
                <a16:creationId xmlns:a16="http://schemas.microsoft.com/office/drawing/2014/main" id="{0460D424-044E-4689-A243-B58D51861CB0}"/>
              </a:ext>
            </a:extLst>
          </p:cNvPr>
          <p:cNvSpPr txBox="1"/>
          <p:nvPr/>
        </p:nvSpPr>
        <p:spPr>
          <a:xfrm>
            <a:off x="173373" y="2181551"/>
            <a:ext cx="1404000" cy="577081"/>
          </a:xfrm>
          <a:prstGeom prst="rect">
            <a:avLst/>
          </a:prstGeom>
          <a:noFill/>
        </p:spPr>
        <p:txBody>
          <a:bodyPr wrap="square" rtlCol="0">
            <a:spAutoFit/>
          </a:bodyPr>
          <a:lstStyle/>
          <a:p>
            <a:r>
              <a:rPr lang="en-NZ" sz="1050" b="1" dirty="0">
                <a:solidFill>
                  <a:schemeClr val="tx1">
                    <a:lumMod val="65000"/>
                    <a:lumOff val="35000"/>
                  </a:schemeClr>
                </a:solidFill>
                <a:latin typeface="+mj-lt"/>
              </a:rPr>
              <a:t>Some arts events interest me but I still don’t go much</a:t>
            </a:r>
          </a:p>
        </p:txBody>
      </p:sp>
      <p:sp>
        <p:nvSpPr>
          <p:cNvPr id="72" name="TextBox 71">
            <a:extLst>
              <a:ext uri="{FF2B5EF4-FFF2-40B4-BE49-F238E27FC236}">
                <a16:creationId xmlns:a16="http://schemas.microsoft.com/office/drawing/2014/main" id="{91FC9171-FD85-4B0F-8874-E1740A269B45}"/>
              </a:ext>
            </a:extLst>
          </p:cNvPr>
          <p:cNvSpPr txBox="1"/>
          <p:nvPr/>
        </p:nvSpPr>
        <p:spPr>
          <a:xfrm>
            <a:off x="173373" y="2878812"/>
            <a:ext cx="1404000" cy="430887"/>
          </a:xfrm>
          <a:prstGeom prst="rect">
            <a:avLst/>
          </a:prstGeom>
          <a:noFill/>
        </p:spPr>
        <p:txBody>
          <a:bodyPr wrap="square" rtlCol="0">
            <a:spAutoFit/>
          </a:bodyPr>
          <a:lstStyle/>
          <a:p>
            <a:r>
              <a:rPr lang="en-NZ" sz="1050" b="1" dirty="0">
                <a:solidFill>
                  <a:schemeClr val="tx1">
                    <a:lumMod val="65000"/>
                    <a:lumOff val="35000"/>
                  </a:schemeClr>
                </a:solidFill>
                <a:latin typeface="+mj-lt"/>
              </a:rPr>
              <a:t>The arts are for people like me</a:t>
            </a:r>
          </a:p>
        </p:txBody>
      </p:sp>
      <p:sp>
        <p:nvSpPr>
          <p:cNvPr id="73" name="TextBox 72">
            <a:extLst>
              <a:ext uri="{FF2B5EF4-FFF2-40B4-BE49-F238E27FC236}">
                <a16:creationId xmlns:a16="http://schemas.microsoft.com/office/drawing/2014/main" id="{1302A648-0F7F-4485-8E74-4A4FB32799F7}"/>
              </a:ext>
            </a:extLst>
          </p:cNvPr>
          <p:cNvSpPr txBox="1"/>
          <p:nvPr/>
        </p:nvSpPr>
        <p:spPr>
          <a:xfrm>
            <a:off x="173373" y="4777441"/>
            <a:ext cx="1404000" cy="415498"/>
          </a:xfrm>
          <a:prstGeom prst="rect">
            <a:avLst/>
          </a:prstGeom>
          <a:noFill/>
        </p:spPr>
        <p:txBody>
          <a:bodyPr wrap="square" rtlCol="0">
            <a:spAutoFit/>
          </a:bodyPr>
          <a:lstStyle/>
          <a:p>
            <a:r>
              <a:rPr lang="en-NZ" sz="1050" b="1" dirty="0">
                <a:solidFill>
                  <a:schemeClr val="tx1">
                    <a:lumMod val="65000"/>
                    <a:lumOff val="35000"/>
                  </a:schemeClr>
                </a:solidFill>
                <a:latin typeface="+mj-lt"/>
              </a:rPr>
              <a:t>I don’t find the arts all that interesting</a:t>
            </a:r>
          </a:p>
        </p:txBody>
      </p:sp>
      <p:grpSp>
        <p:nvGrpSpPr>
          <p:cNvPr id="74" name="Group 73">
            <a:extLst>
              <a:ext uri="{FF2B5EF4-FFF2-40B4-BE49-F238E27FC236}">
                <a16:creationId xmlns:a16="http://schemas.microsoft.com/office/drawing/2014/main" id="{F7449027-5C6C-4593-AA2A-3A7971826A96}"/>
              </a:ext>
            </a:extLst>
          </p:cNvPr>
          <p:cNvGrpSpPr/>
          <p:nvPr/>
        </p:nvGrpSpPr>
        <p:grpSpPr>
          <a:xfrm>
            <a:off x="164306" y="2768278"/>
            <a:ext cx="7711205" cy="2558745"/>
            <a:chOff x="221877" y="2432353"/>
            <a:chExt cx="6712323" cy="2600132"/>
          </a:xfrm>
        </p:grpSpPr>
        <p:cxnSp>
          <p:nvCxnSpPr>
            <p:cNvPr id="75" name="Straight Connector 74">
              <a:extLst>
                <a:ext uri="{FF2B5EF4-FFF2-40B4-BE49-F238E27FC236}">
                  <a16:creationId xmlns:a16="http://schemas.microsoft.com/office/drawing/2014/main" id="{60104764-B4AC-418F-879B-5F54F722EB09}"/>
                </a:ext>
              </a:extLst>
            </p:cNvPr>
            <p:cNvCxnSpPr>
              <a:cxnSpLocks/>
            </p:cNvCxnSpPr>
            <p:nvPr/>
          </p:nvCxnSpPr>
          <p:spPr>
            <a:xfrm>
              <a:off x="221877" y="2432353"/>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8A4E114-ABBD-4345-A779-A86667132B5D}"/>
                </a:ext>
              </a:extLst>
            </p:cNvPr>
            <p:cNvCxnSpPr>
              <a:cxnSpLocks/>
            </p:cNvCxnSpPr>
            <p:nvPr/>
          </p:nvCxnSpPr>
          <p:spPr>
            <a:xfrm>
              <a:off x="231402" y="3078420"/>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1A58D73-6D3A-4E5B-B7B2-CDC900AF1D35}"/>
                </a:ext>
              </a:extLst>
            </p:cNvPr>
            <p:cNvCxnSpPr>
              <a:cxnSpLocks/>
            </p:cNvCxnSpPr>
            <p:nvPr/>
          </p:nvCxnSpPr>
          <p:spPr>
            <a:xfrm>
              <a:off x="240927" y="3728728"/>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6D039C9-B887-46F2-9611-3FB9D3CD3216}"/>
                </a:ext>
              </a:extLst>
            </p:cNvPr>
            <p:cNvCxnSpPr>
              <a:cxnSpLocks/>
            </p:cNvCxnSpPr>
            <p:nvPr/>
          </p:nvCxnSpPr>
          <p:spPr>
            <a:xfrm>
              <a:off x="221877" y="4383605"/>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A549577-DA65-4953-8E8D-67AFA77715B9}"/>
                </a:ext>
              </a:extLst>
            </p:cNvPr>
            <p:cNvCxnSpPr>
              <a:cxnSpLocks/>
            </p:cNvCxnSpPr>
            <p:nvPr/>
          </p:nvCxnSpPr>
          <p:spPr>
            <a:xfrm>
              <a:off x="221877" y="5032485"/>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0" name="TextBox 79">
            <a:extLst>
              <a:ext uri="{FF2B5EF4-FFF2-40B4-BE49-F238E27FC236}">
                <a16:creationId xmlns:a16="http://schemas.microsoft.com/office/drawing/2014/main" id="{31FC4E51-385F-4D17-9539-A55597F32369}"/>
              </a:ext>
            </a:extLst>
          </p:cNvPr>
          <p:cNvSpPr txBox="1"/>
          <p:nvPr/>
        </p:nvSpPr>
        <p:spPr>
          <a:xfrm>
            <a:off x="173373" y="5412674"/>
            <a:ext cx="1404000" cy="430887"/>
          </a:xfrm>
          <a:prstGeom prst="rect">
            <a:avLst/>
          </a:prstGeom>
          <a:noFill/>
        </p:spPr>
        <p:txBody>
          <a:bodyPr wrap="square" rtlCol="0">
            <a:spAutoFit/>
          </a:bodyPr>
          <a:lstStyle/>
          <a:p>
            <a:r>
              <a:rPr lang="en-NZ" sz="1050" b="1" dirty="0">
                <a:solidFill>
                  <a:schemeClr val="tx1">
                    <a:lumMod val="65000"/>
                    <a:lumOff val="35000"/>
                  </a:schemeClr>
                </a:solidFill>
                <a:latin typeface="+mj-lt"/>
              </a:rPr>
              <a:t>The arts are a waste of time</a:t>
            </a:r>
          </a:p>
        </p:txBody>
      </p:sp>
      <p:sp>
        <p:nvSpPr>
          <p:cNvPr id="81" name="TextBox 80">
            <a:extLst>
              <a:ext uri="{FF2B5EF4-FFF2-40B4-BE49-F238E27FC236}">
                <a16:creationId xmlns:a16="http://schemas.microsoft.com/office/drawing/2014/main" id="{8DD73387-E898-440C-8ECF-1B6F158C5A74}"/>
              </a:ext>
            </a:extLst>
          </p:cNvPr>
          <p:cNvSpPr txBox="1"/>
          <p:nvPr/>
        </p:nvSpPr>
        <p:spPr>
          <a:xfrm>
            <a:off x="2208888" y="5670022"/>
            <a:ext cx="2526384" cy="261610"/>
          </a:xfrm>
          <a:prstGeom prst="rect">
            <a:avLst/>
          </a:prstGeom>
          <a:noFill/>
        </p:spPr>
        <p:txBody>
          <a:bodyPr wrap="square" rtlCol="0">
            <a:spAutoFit/>
          </a:bodyPr>
          <a:lstStyle>
            <a:defPPr>
              <a:defRPr lang="en-US"/>
            </a:defPPr>
            <a:lvl1pPr>
              <a:defRPr sz="1100" spc="150">
                <a:solidFill>
                  <a:schemeClr val="tx1">
                    <a:lumMod val="65000"/>
                    <a:lumOff val="35000"/>
                  </a:schemeClr>
                </a:solidFill>
                <a:latin typeface="Arial" panose="020B0604020202020204" pitchFamily="34" charset="0"/>
                <a:cs typeface="Arial" panose="020B0604020202020204" pitchFamily="34" charset="0"/>
              </a:defRPr>
            </a:lvl1pPr>
          </a:lstStyle>
          <a:p>
            <a:r>
              <a:rPr lang="en-NZ" dirty="0"/>
              <a:t>Not asked in 2017</a:t>
            </a:r>
          </a:p>
        </p:txBody>
      </p:sp>
      <p:graphicFrame>
        <p:nvGraphicFramePr>
          <p:cNvPr id="82" name="Table 47">
            <a:extLst>
              <a:ext uri="{FF2B5EF4-FFF2-40B4-BE49-F238E27FC236}">
                <a16:creationId xmlns:a16="http://schemas.microsoft.com/office/drawing/2014/main" id="{8C005F78-2C83-48A6-BDA7-70EF57199019}"/>
              </a:ext>
            </a:extLst>
          </p:cNvPr>
          <p:cNvGraphicFramePr>
            <a:graphicFrameLocks noGrp="1"/>
          </p:cNvGraphicFramePr>
          <p:nvPr>
            <p:extLst>
              <p:ext uri="{D42A27DB-BD31-4B8C-83A1-F6EECF244321}">
                <p14:modId xmlns:p14="http://schemas.microsoft.com/office/powerpoint/2010/main" val="3829536493"/>
              </p:ext>
            </p:extLst>
          </p:nvPr>
        </p:nvGraphicFramePr>
        <p:xfrm>
          <a:off x="6926060" y="2144412"/>
          <a:ext cx="949452" cy="3840384"/>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320032">
                <a:tc>
                  <a:txBody>
                    <a:bodyPr/>
                    <a:lstStyle/>
                    <a:p>
                      <a:pPr algn="ctr"/>
                      <a:r>
                        <a:rPr lang="lv-LV" sz="1200" b="0">
                          <a:solidFill>
                            <a:schemeClr val="tx1"/>
                          </a:solidFill>
                          <a:latin typeface="Arial" panose="020B0604020202020204" pitchFamily="34" charset="0"/>
                          <a:cs typeface="Arial" panose="020B0604020202020204" pitchFamily="34" charset="0"/>
                        </a:rPr>
                        <a:t>63</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320032">
                <a:tc>
                  <a:txBody>
                    <a:bodyPr/>
                    <a:lstStyle/>
                    <a:p>
                      <a:pPr algn="ctr"/>
                      <a:r>
                        <a:rPr kumimoji="0" lang="lv-L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53</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332471"/>
                  </a:ext>
                </a:extLst>
              </a:tr>
              <a:tr h="320032">
                <a:tc>
                  <a:txBody>
                    <a:bodyPr/>
                    <a:lstStyle/>
                    <a:p>
                      <a:pPr algn="ctr"/>
                      <a:r>
                        <a:rPr kumimoji="0" lang="lv-L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44</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45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2637043"/>
                  </a:ext>
                </a:extLst>
              </a:tr>
              <a:tr h="320032">
                <a:tc>
                  <a:txBody>
                    <a:bodyPr/>
                    <a:lstStyle/>
                    <a:p>
                      <a:pPr algn="ctr"/>
                      <a:r>
                        <a:rPr kumimoji="0" lang="lv-L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38</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43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1400434"/>
                  </a:ext>
                </a:extLst>
              </a:tr>
              <a:tr h="320032">
                <a:tc>
                  <a:txBody>
                    <a:bodyPr/>
                    <a:lstStyle/>
                    <a:p>
                      <a:pPr algn="ctr"/>
                      <a:r>
                        <a:rPr kumimoji="0" lang="lv-L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36</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37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6744540"/>
                  </a:ext>
                </a:extLst>
              </a:tr>
              <a:tr h="320032">
                <a:tc>
                  <a:txBody>
                    <a:bodyPr/>
                    <a:lstStyle/>
                    <a:p>
                      <a:pPr algn="ctr"/>
                      <a:r>
                        <a:rPr kumimoji="0" lang="lv-L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38</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35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82145741"/>
                  </a:ext>
                </a:extLst>
              </a:tr>
              <a:tr h="320032">
                <a:tc>
                  <a:txBody>
                    <a:bodyPr/>
                    <a:lstStyle/>
                    <a:p>
                      <a:pPr algn="ctr"/>
                      <a:r>
                        <a:rPr kumimoji="0" lang="lv-L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29</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30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986891"/>
                  </a:ext>
                </a:extLst>
              </a:tr>
              <a:tr h="320032">
                <a:tc>
                  <a:txBody>
                    <a:bodyPr/>
                    <a:lstStyle/>
                    <a:p>
                      <a:pPr algn="ctr"/>
                      <a:r>
                        <a:rPr kumimoji="0" lang="lv-L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35</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36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96737404"/>
                  </a:ext>
                </a:extLst>
              </a:tr>
              <a:tr h="320032">
                <a:tc>
                  <a:txBody>
                    <a:bodyPr/>
                    <a:lstStyle/>
                    <a:p>
                      <a:pPr algn="ctr"/>
                      <a:r>
                        <a:rPr kumimoji="0" lang="lv-L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23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2294802"/>
                  </a:ext>
                </a:extLst>
              </a:tr>
              <a:tr h="320032">
                <a:tc>
                  <a:txBody>
                    <a:bodyPr/>
                    <a:lstStyle/>
                    <a:p>
                      <a:pPr algn="ctr"/>
                      <a:r>
                        <a:rPr kumimoji="0" lang="lv-L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28</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23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903712"/>
                  </a:ext>
                </a:extLst>
              </a:tr>
              <a:tr h="320032">
                <a:tc>
                  <a:txBody>
                    <a:bodyPr/>
                    <a:lstStyle/>
                    <a:p>
                      <a:pPr algn="ctr"/>
                      <a:r>
                        <a:rPr kumimoji="0" lang="lv-L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9</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10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9543802"/>
                  </a:ext>
                </a:extLst>
              </a:tr>
              <a:tr h="320032">
                <a:tc>
                  <a:txBody>
                    <a:bodyPr/>
                    <a:lstStyle/>
                    <a:p>
                      <a:pPr algn="ctr"/>
                      <a:r>
                        <a:rPr lang="en-NZ" sz="1200" b="0"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2633077"/>
                  </a:ext>
                </a:extLst>
              </a:tr>
            </a:tbl>
          </a:graphicData>
        </a:graphic>
      </p:graphicFrame>
      <p:sp>
        <p:nvSpPr>
          <p:cNvPr id="83" name="Oval 82">
            <a:extLst>
              <a:ext uri="{FF2B5EF4-FFF2-40B4-BE49-F238E27FC236}">
                <a16:creationId xmlns:a16="http://schemas.microsoft.com/office/drawing/2014/main" id="{28077BA8-D89B-4691-9496-B92866D8DF88}"/>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31" name="TextBox 30">
            <a:extLst>
              <a:ext uri="{FF2B5EF4-FFF2-40B4-BE49-F238E27FC236}">
                <a16:creationId xmlns:a16="http://schemas.microsoft.com/office/drawing/2014/main" id="{9FE4F9B5-3549-4F9A-8D5B-553935F3B4B5}"/>
              </a:ext>
            </a:extLst>
          </p:cNvPr>
          <p:cNvSpPr txBox="1"/>
          <p:nvPr/>
        </p:nvSpPr>
        <p:spPr>
          <a:xfrm>
            <a:off x="77056" y="6453254"/>
            <a:ext cx="4905648" cy="338554"/>
          </a:xfrm>
          <a:prstGeom prst="rect">
            <a:avLst/>
          </a:prstGeom>
          <a:noFill/>
        </p:spPr>
        <p:txBody>
          <a:bodyPr wrap="square" rtlCol="0">
            <a:spAutoFit/>
          </a:bodyPr>
          <a:lstStyle/>
          <a:p>
            <a:r>
              <a:rPr lang="pt-BR" sz="800" dirty="0">
                <a:solidFill>
                  <a:schemeClr val="tx1">
                    <a:lumMod val="65000"/>
                    <a:lumOff val="35000"/>
                  </a:schemeClr>
                </a:solidFill>
                <a:latin typeface="Arial" panose="020B0604020202020204" pitchFamily="34" charset="0"/>
                <a:cs typeface="Arial" panose="020B0604020202020204" pitchFamily="34" charset="0"/>
              </a:rPr>
              <a:t>Note: Nett agree is the sum of strongly agree and slightly agree </a:t>
            </a:r>
            <a:endParaRPr lang="en-NZ" sz="800" dirty="0">
              <a:solidFill>
                <a:schemeClr val="tx1">
                  <a:lumMod val="65000"/>
                  <a:lumOff val="35000"/>
                </a:schemeClr>
              </a:solidFill>
              <a:latin typeface="Arial" panose="020B0604020202020204" pitchFamily="34" charset="0"/>
              <a:cs typeface="Arial" panose="020B0604020202020204" pitchFamily="34" charset="0"/>
            </a:endParaRPr>
          </a:p>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2017 (n=176); 2020 (n=461) | New Zealand 2017 (n=6101); 2020 (n=6263)</a:t>
            </a:r>
          </a:p>
        </p:txBody>
      </p:sp>
      <p:grpSp>
        <p:nvGrpSpPr>
          <p:cNvPr id="32" name="Group 31">
            <a:extLst>
              <a:ext uri="{FF2B5EF4-FFF2-40B4-BE49-F238E27FC236}">
                <a16:creationId xmlns:a16="http://schemas.microsoft.com/office/drawing/2014/main" id="{1DC61BEA-3280-4578-8CC0-B3B01A33EAC5}"/>
              </a:ext>
            </a:extLst>
          </p:cNvPr>
          <p:cNvGrpSpPr/>
          <p:nvPr/>
        </p:nvGrpSpPr>
        <p:grpSpPr>
          <a:xfrm>
            <a:off x="5136705" y="6407321"/>
            <a:ext cx="2241162" cy="215444"/>
            <a:chOff x="163092" y="5772628"/>
            <a:chExt cx="2241162" cy="215444"/>
          </a:xfrm>
        </p:grpSpPr>
        <p:sp>
          <p:nvSpPr>
            <p:cNvPr id="33" name="TextBox 32">
              <a:extLst>
                <a:ext uri="{FF2B5EF4-FFF2-40B4-BE49-F238E27FC236}">
                  <a16:creationId xmlns:a16="http://schemas.microsoft.com/office/drawing/2014/main" id="{F23FF1C7-A784-407D-BB7E-46919C9E5D1C}"/>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34" name="Isosceles Triangle 33">
              <a:extLst>
                <a:ext uri="{FF2B5EF4-FFF2-40B4-BE49-F238E27FC236}">
                  <a16:creationId xmlns:a16="http://schemas.microsoft.com/office/drawing/2014/main" id="{58E4241C-A7CE-4F10-BD34-66087DC61769}"/>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5" name="Isosceles Triangle 34">
              <a:extLst>
                <a:ext uri="{FF2B5EF4-FFF2-40B4-BE49-F238E27FC236}">
                  <a16:creationId xmlns:a16="http://schemas.microsoft.com/office/drawing/2014/main" id="{EE252CB7-CFA7-45B0-822B-FF0FB6FDF59A}"/>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36" name="Group 35">
            <a:extLst>
              <a:ext uri="{FF2B5EF4-FFF2-40B4-BE49-F238E27FC236}">
                <a16:creationId xmlns:a16="http://schemas.microsoft.com/office/drawing/2014/main" id="{5F87381B-BA35-46A4-B832-6F9DC232CEBF}"/>
              </a:ext>
            </a:extLst>
          </p:cNvPr>
          <p:cNvGrpSpPr/>
          <p:nvPr/>
        </p:nvGrpSpPr>
        <p:grpSpPr>
          <a:xfrm>
            <a:off x="5136705" y="6615308"/>
            <a:ext cx="2891981" cy="215444"/>
            <a:chOff x="163092" y="5772628"/>
            <a:chExt cx="2891981" cy="215444"/>
          </a:xfrm>
        </p:grpSpPr>
        <p:sp>
          <p:nvSpPr>
            <p:cNvPr id="37" name="TextBox 36">
              <a:extLst>
                <a:ext uri="{FF2B5EF4-FFF2-40B4-BE49-F238E27FC236}">
                  <a16:creationId xmlns:a16="http://schemas.microsoft.com/office/drawing/2014/main" id="{BEF03814-1B61-40EF-9394-21F000910755}"/>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38" name="Isosceles Triangle 37">
              <a:extLst>
                <a:ext uri="{FF2B5EF4-FFF2-40B4-BE49-F238E27FC236}">
                  <a16:creationId xmlns:a16="http://schemas.microsoft.com/office/drawing/2014/main" id="{8A8781FE-8E61-4A7B-8C4B-B7B9BB5C33E0}"/>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9" name="Isosceles Triangle 38">
              <a:extLst>
                <a:ext uri="{FF2B5EF4-FFF2-40B4-BE49-F238E27FC236}">
                  <a16:creationId xmlns:a16="http://schemas.microsoft.com/office/drawing/2014/main" id="{64CCF32A-185D-4A03-AA20-A8780DF4041F}"/>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40" name="SigDiff">
            <a:extLst>
              <a:ext uri="{FF2B5EF4-FFF2-40B4-BE49-F238E27FC236}">
                <a16:creationId xmlns:a16="http://schemas.microsoft.com/office/drawing/2014/main" id="{044DAB78-41C9-4460-8FC8-27133A4E1CB9}"/>
              </a:ext>
            </a:extLst>
          </p:cNvPr>
          <p:cNvSpPr/>
          <p:nvPr/>
        </p:nvSpPr>
        <p:spPr>
          <a:xfrm flipV="1">
            <a:off x="7357321" y="2252067"/>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A054C8B1-0C34-4A88-B9D2-D20104926804}"/>
              </a:ext>
            </a:extLst>
          </p:cNvPr>
          <p:cNvSpPr/>
          <p:nvPr/>
        </p:nvSpPr>
        <p:spPr>
          <a:xfrm>
            <a:off x="8142176" y="1856904"/>
            <a:ext cx="3897667" cy="4370427"/>
          </a:xfrm>
          <a:prstGeom prst="rect">
            <a:avLst/>
          </a:prstGeom>
        </p:spPr>
        <p:txBody>
          <a:bodyPr wrap="square">
            <a:spAutoFit/>
          </a:bodyPr>
          <a:lstStyle/>
          <a:p>
            <a:r>
              <a:rPr lang="en-NZ" sz="1000" dirty="0"/>
              <a:t>Pacific peoples have a strong personal connection to the arts. 44% feel the arts are for people like them, while 36% say the arts are part of their everyday life. This is consistent with the national average for New Zealanders.</a:t>
            </a:r>
          </a:p>
          <a:p>
            <a:endParaRPr lang="en-NZ" sz="1000" dirty="0"/>
          </a:p>
          <a:p>
            <a:r>
              <a:rPr lang="en-NZ" sz="1000" dirty="0"/>
              <a:t>In addition only a minority of Pacific Peoples say the arts aren’t that interesting (20%) or a waste of time (9%). Again this is broadly in line with the national average. </a:t>
            </a:r>
            <a:endParaRPr lang="en-NZ" sz="1000" dirty="0">
              <a:highlight>
                <a:srgbClr val="FFFF00"/>
              </a:highlight>
            </a:endParaRPr>
          </a:p>
          <a:p>
            <a:endParaRPr lang="en-NZ" sz="1000" dirty="0"/>
          </a:p>
          <a:p>
            <a:r>
              <a:rPr lang="en-NZ" sz="1000" dirty="0"/>
              <a:t>That said, there remains an opportunity to improve attendance at arts events. 63% of Pacific peoples are interested in some arts events but still don’t attend often. Though this is significantly lower than the average for all New Zealanders (68%) which suggests Pacific peoples are more likely to attend arts events that they are interested in.</a:t>
            </a:r>
          </a:p>
          <a:p>
            <a:endParaRPr lang="en-NZ" sz="1000" dirty="0"/>
          </a:p>
          <a:p>
            <a:pPr lvl="0">
              <a:spcBef>
                <a:spcPts val="600"/>
              </a:spcBef>
            </a:pPr>
            <a:r>
              <a:rPr lang="en-NZ" sz="1000" b="1" dirty="0">
                <a:solidFill>
                  <a:schemeClr val="tx1">
                    <a:lumMod val="85000"/>
                    <a:lumOff val="15000"/>
                  </a:schemeClr>
                </a:solidFill>
              </a:rPr>
              <a:t>Sub-group differences among Pacific peoples:</a:t>
            </a:r>
          </a:p>
          <a:p>
            <a:pPr lvl="0">
              <a:spcBef>
                <a:spcPts val="600"/>
              </a:spcBef>
            </a:pPr>
            <a:r>
              <a:rPr lang="en-NZ" sz="1000" dirty="0">
                <a:solidFill>
                  <a:schemeClr val="tx1">
                    <a:lumMod val="85000"/>
                    <a:lumOff val="15000"/>
                  </a:schemeClr>
                </a:solidFill>
              </a:rPr>
              <a:t>Pacific women are less likely than average to agree that the arts are not all that interesting (15% vs 20%). Similarly, they are also less likely than average to agree that the arts are a waste of time (5% vs 9%).</a:t>
            </a:r>
          </a:p>
          <a:p>
            <a:pPr lvl="0">
              <a:spcBef>
                <a:spcPts val="600"/>
              </a:spcBef>
            </a:pPr>
            <a:r>
              <a:rPr lang="en-NZ" sz="1000" dirty="0">
                <a:solidFill>
                  <a:schemeClr val="tx1">
                    <a:lumMod val="85000"/>
                    <a:lumOff val="15000"/>
                  </a:schemeClr>
                </a:solidFill>
              </a:rPr>
              <a:t>Pacific peoples with the lived experience of disabilities are more likely than average to see the arts as part of everyday life (50% vs. 36%).</a:t>
            </a:r>
          </a:p>
          <a:p>
            <a:pPr lvl="0">
              <a:spcBef>
                <a:spcPts val="600"/>
              </a:spcBef>
            </a:pPr>
            <a:endParaRPr lang="en-NZ" sz="800" dirty="0"/>
          </a:p>
        </p:txBody>
      </p:sp>
    </p:spTree>
    <p:extLst>
      <p:ext uri="{BB962C8B-B14F-4D97-AF65-F5344CB8AC3E}">
        <p14:creationId xmlns:p14="http://schemas.microsoft.com/office/powerpoint/2010/main" val="3476226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Pacific peoples’ attitudes towards the arts: How the arts benefit New Zealand</a:t>
            </a:r>
          </a:p>
        </p:txBody>
      </p:sp>
      <p:sp>
        <p:nvSpPr>
          <p:cNvPr id="6" name="Text Placeholder 5">
            <a:extLst>
              <a:ext uri="{FF2B5EF4-FFF2-40B4-BE49-F238E27FC236}">
                <a16:creationId xmlns:a16="http://schemas.microsoft.com/office/drawing/2014/main" id="{D0E494E5-9921-4189-8424-DC43E912386D}"/>
              </a:ext>
            </a:extLst>
          </p:cNvPr>
          <p:cNvSpPr>
            <a:spLocks noGrp="1"/>
          </p:cNvSpPr>
          <p:nvPr>
            <p:ph type="body" sz="quarter" idx="10"/>
          </p:nvPr>
        </p:nvSpPr>
        <p:spPr>
          <a:xfrm>
            <a:off x="758825" y="1291958"/>
            <a:ext cx="6953250" cy="419100"/>
          </a:xfrm>
        </p:spPr>
        <p:txBody>
          <a:bodyPr/>
          <a:lstStyle/>
          <a:p>
            <a:r>
              <a:rPr lang="en-NZ" sz="1200" dirty="0"/>
              <a:t>How much do you agree or disagree?</a:t>
            </a:r>
          </a:p>
          <a:p>
            <a:endParaRPr lang="en-NZ" dirty="0"/>
          </a:p>
        </p:txBody>
      </p:sp>
      <p:graphicFrame>
        <p:nvGraphicFramePr>
          <p:cNvPr id="28" name="Chart 27">
            <a:extLst>
              <a:ext uri="{FF2B5EF4-FFF2-40B4-BE49-F238E27FC236}">
                <a16:creationId xmlns:a16="http://schemas.microsoft.com/office/drawing/2014/main" id="{0C633C60-721E-491B-9AFE-5BC068B616E1}"/>
              </a:ext>
            </a:extLst>
          </p:cNvPr>
          <p:cNvGraphicFramePr/>
          <p:nvPr>
            <p:extLst>
              <p:ext uri="{D42A27DB-BD31-4B8C-83A1-F6EECF244321}">
                <p14:modId xmlns:p14="http://schemas.microsoft.com/office/powerpoint/2010/main" val="3811702435"/>
              </p:ext>
            </p:extLst>
          </p:nvPr>
        </p:nvGraphicFramePr>
        <p:xfrm>
          <a:off x="1304925" y="1403508"/>
          <a:ext cx="5724525" cy="4940142"/>
        </p:xfrm>
        <a:graphic>
          <a:graphicData uri="http://schemas.openxmlformats.org/drawingml/2006/chart">
            <c:chart xmlns:c="http://schemas.openxmlformats.org/drawingml/2006/chart" xmlns:r="http://schemas.openxmlformats.org/officeDocument/2006/relationships" r:id="rId2"/>
          </a:graphicData>
        </a:graphic>
      </p:graphicFrame>
      <p:sp>
        <p:nvSpPr>
          <p:cNvPr id="30" name="TextBox 29">
            <a:extLst>
              <a:ext uri="{FF2B5EF4-FFF2-40B4-BE49-F238E27FC236}">
                <a16:creationId xmlns:a16="http://schemas.microsoft.com/office/drawing/2014/main" id="{D0B557DF-3C42-4718-8BA9-46122641F2E8}"/>
              </a:ext>
            </a:extLst>
          </p:cNvPr>
          <p:cNvSpPr txBox="1"/>
          <p:nvPr/>
        </p:nvSpPr>
        <p:spPr>
          <a:xfrm>
            <a:off x="212819" y="2843453"/>
            <a:ext cx="1551364" cy="577081"/>
          </a:xfrm>
          <a:prstGeom prst="rect">
            <a:avLst/>
          </a:prstGeom>
          <a:noFill/>
        </p:spPr>
        <p:txBody>
          <a:bodyPr wrap="square" rtlCol="0">
            <a:spAutoFit/>
          </a:bodyPr>
          <a:lstStyle/>
          <a:p>
            <a:r>
              <a:rPr lang="en-NZ" sz="1050" b="1" dirty="0">
                <a:solidFill>
                  <a:schemeClr val="tx1">
                    <a:lumMod val="65000"/>
                    <a:lumOff val="35000"/>
                  </a:schemeClr>
                </a:solidFill>
                <a:latin typeface="+mj-lt"/>
              </a:rPr>
              <a:t>The arts contribute positively to our economy</a:t>
            </a:r>
          </a:p>
        </p:txBody>
      </p:sp>
      <p:sp>
        <p:nvSpPr>
          <p:cNvPr id="31" name="TextBox 30">
            <a:extLst>
              <a:ext uri="{FF2B5EF4-FFF2-40B4-BE49-F238E27FC236}">
                <a16:creationId xmlns:a16="http://schemas.microsoft.com/office/drawing/2014/main" id="{7EAA13D2-A81F-474C-85C9-553D0CEDF3F6}"/>
              </a:ext>
            </a:extLst>
          </p:cNvPr>
          <p:cNvSpPr txBox="1"/>
          <p:nvPr/>
        </p:nvSpPr>
        <p:spPr>
          <a:xfrm>
            <a:off x="212819" y="4414507"/>
            <a:ext cx="1551364" cy="577081"/>
          </a:xfrm>
          <a:prstGeom prst="rect">
            <a:avLst/>
          </a:prstGeom>
          <a:noFill/>
        </p:spPr>
        <p:txBody>
          <a:bodyPr wrap="square" rtlCol="0">
            <a:spAutoFit/>
          </a:bodyPr>
          <a:lstStyle/>
          <a:p>
            <a:r>
              <a:rPr lang="en-NZ" sz="1050" b="1" dirty="0">
                <a:solidFill>
                  <a:schemeClr val="tx1">
                    <a:lumMod val="65000"/>
                    <a:lumOff val="35000"/>
                  </a:schemeClr>
                </a:solidFill>
                <a:latin typeface="+mj-lt"/>
              </a:rPr>
              <a:t>The arts help improve New Zealand society</a:t>
            </a:r>
          </a:p>
        </p:txBody>
      </p:sp>
      <p:cxnSp>
        <p:nvCxnSpPr>
          <p:cNvPr id="32" name="Straight Connector 31">
            <a:extLst>
              <a:ext uri="{FF2B5EF4-FFF2-40B4-BE49-F238E27FC236}">
                <a16:creationId xmlns:a16="http://schemas.microsoft.com/office/drawing/2014/main" id="{A88323B1-46BA-4588-AEA1-E991E0112976}"/>
              </a:ext>
            </a:extLst>
          </p:cNvPr>
          <p:cNvCxnSpPr>
            <a:cxnSpLocks/>
          </p:cNvCxnSpPr>
          <p:nvPr/>
        </p:nvCxnSpPr>
        <p:spPr>
          <a:xfrm>
            <a:off x="277872" y="3849884"/>
            <a:ext cx="7699301" cy="11847"/>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5" name="Table 47">
            <a:extLst>
              <a:ext uri="{FF2B5EF4-FFF2-40B4-BE49-F238E27FC236}">
                <a16:creationId xmlns:a16="http://schemas.microsoft.com/office/drawing/2014/main" id="{6814812F-1F4A-45DD-88CE-033DD3F3563C}"/>
              </a:ext>
            </a:extLst>
          </p:cNvPr>
          <p:cNvGraphicFramePr>
            <a:graphicFrameLocks noGrp="1"/>
          </p:cNvGraphicFramePr>
          <p:nvPr>
            <p:extLst>
              <p:ext uri="{D42A27DB-BD31-4B8C-83A1-F6EECF244321}">
                <p14:modId xmlns:p14="http://schemas.microsoft.com/office/powerpoint/2010/main" val="311448980"/>
              </p:ext>
            </p:extLst>
          </p:nvPr>
        </p:nvGraphicFramePr>
        <p:xfrm>
          <a:off x="6971726" y="2229166"/>
          <a:ext cx="949452" cy="3225324"/>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806331">
                <a:tc>
                  <a:txBody>
                    <a:bodyPr/>
                    <a:lstStyle/>
                    <a:p>
                      <a:pPr algn="ctr"/>
                      <a:r>
                        <a:rPr lang="lv-LV" sz="1200" b="0">
                          <a:solidFill>
                            <a:schemeClr val="tx1"/>
                          </a:solidFill>
                          <a:latin typeface="Arial" panose="020B0604020202020204" pitchFamily="34" charset="0"/>
                          <a:cs typeface="Arial" panose="020B0604020202020204" pitchFamily="34" charset="0"/>
                        </a:rPr>
                        <a:t>66</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806331">
                <a:tc>
                  <a:txBody>
                    <a:bodyPr/>
                    <a:lstStyle/>
                    <a:p>
                      <a:pPr algn="ctr"/>
                      <a:r>
                        <a:rPr lang="lv-LV" sz="1200" b="0">
                          <a:solidFill>
                            <a:schemeClr val="tx1"/>
                          </a:solidFill>
                          <a:latin typeface="Arial" panose="020B0604020202020204" pitchFamily="34" charset="0"/>
                          <a:cs typeface="Arial" panose="020B0604020202020204" pitchFamily="34" charset="0"/>
                        </a:rPr>
                        <a:t>53</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59</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332471"/>
                  </a:ext>
                </a:extLst>
              </a:tr>
              <a:tr h="806331">
                <a:tc>
                  <a:txBody>
                    <a:bodyPr/>
                    <a:lstStyle/>
                    <a:p>
                      <a:pPr algn="ctr"/>
                      <a:r>
                        <a:rPr lang="lv-LV" sz="1200" b="0">
                          <a:solidFill>
                            <a:schemeClr val="tx1"/>
                          </a:solidFill>
                          <a:latin typeface="Arial" panose="020B0604020202020204" pitchFamily="34" charset="0"/>
                          <a:cs typeface="Arial" panose="020B0604020202020204" pitchFamily="34" charset="0"/>
                        </a:rPr>
                        <a:t>61</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1400434"/>
                  </a:ext>
                </a:extLst>
              </a:tr>
              <a:tr h="806331">
                <a:tc>
                  <a:txBody>
                    <a:bodyPr/>
                    <a:lstStyle/>
                    <a:p>
                      <a:pPr algn="ctr"/>
                      <a:r>
                        <a:rPr lang="lv-LV" sz="1200" b="0">
                          <a:solidFill>
                            <a:schemeClr val="tx1"/>
                          </a:solidFill>
                          <a:latin typeface="Arial" panose="020B0604020202020204" pitchFamily="34" charset="0"/>
                          <a:cs typeface="Arial" panose="020B0604020202020204" pitchFamily="34" charset="0"/>
                        </a:rPr>
                        <a:t>53</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6744540"/>
                  </a:ext>
                </a:extLst>
              </a:tr>
            </a:tbl>
          </a:graphicData>
        </a:graphic>
      </p:graphicFrame>
      <p:sp>
        <p:nvSpPr>
          <p:cNvPr id="25" name="Oval 24">
            <a:extLst>
              <a:ext uri="{FF2B5EF4-FFF2-40B4-BE49-F238E27FC236}">
                <a16:creationId xmlns:a16="http://schemas.microsoft.com/office/drawing/2014/main" id="{726D8BC1-9C5C-4026-87F6-C1380981655C}"/>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6" name="TextBox 25">
            <a:extLst>
              <a:ext uri="{FF2B5EF4-FFF2-40B4-BE49-F238E27FC236}">
                <a16:creationId xmlns:a16="http://schemas.microsoft.com/office/drawing/2014/main" id="{32D277A9-FFEB-4233-BA5F-814AC0DE4840}"/>
              </a:ext>
            </a:extLst>
          </p:cNvPr>
          <p:cNvSpPr txBox="1"/>
          <p:nvPr/>
        </p:nvSpPr>
        <p:spPr>
          <a:xfrm>
            <a:off x="6873418" y="1856904"/>
            <a:ext cx="631299" cy="4247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Pacific peoples</a:t>
            </a:r>
          </a:p>
        </p:txBody>
      </p:sp>
      <p:sp>
        <p:nvSpPr>
          <p:cNvPr id="36" name="TextBox 35">
            <a:extLst>
              <a:ext uri="{FF2B5EF4-FFF2-40B4-BE49-F238E27FC236}">
                <a16:creationId xmlns:a16="http://schemas.microsoft.com/office/drawing/2014/main" id="{9B4CCD04-98FA-43E5-832C-24CBC8BEC3C2}"/>
              </a:ext>
            </a:extLst>
          </p:cNvPr>
          <p:cNvSpPr txBox="1"/>
          <p:nvPr/>
        </p:nvSpPr>
        <p:spPr>
          <a:xfrm>
            <a:off x="7345874" y="1856904"/>
            <a:ext cx="631299" cy="3139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sp>
        <p:nvSpPr>
          <p:cNvPr id="20" name="TextBox 19">
            <a:extLst>
              <a:ext uri="{FF2B5EF4-FFF2-40B4-BE49-F238E27FC236}">
                <a16:creationId xmlns:a16="http://schemas.microsoft.com/office/drawing/2014/main" id="{5C7103B7-5D09-45D1-A546-F1F56436EB20}"/>
              </a:ext>
            </a:extLst>
          </p:cNvPr>
          <p:cNvSpPr txBox="1"/>
          <p:nvPr/>
        </p:nvSpPr>
        <p:spPr>
          <a:xfrm>
            <a:off x="77056" y="6443626"/>
            <a:ext cx="5203649" cy="338554"/>
          </a:xfrm>
          <a:prstGeom prst="rect">
            <a:avLst/>
          </a:prstGeom>
          <a:noFill/>
        </p:spPr>
        <p:txBody>
          <a:bodyPr wrap="square" rtlCol="0">
            <a:spAutoFit/>
          </a:bodyPr>
          <a:lstStyle/>
          <a:p>
            <a:r>
              <a:rPr lang="pt-BR" sz="800" dirty="0">
                <a:solidFill>
                  <a:schemeClr val="tx1">
                    <a:lumMod val="65000"/>
                    <a:lumOff val="35000"/>
                  </a:schemeClr>
                </a:solidFill>
                <a:latin typeface="Arial" panose="020B0604020202020204" pitchFamily="34" charset="0"/>
                <a:cs typeface="Arial" panose="020B0604020202020204" pitchFamily="34" charset="0"/>
              </a:rPr>
              <a:t>Note: Nett agree is the sum of strongly agree and slightly agree </a:t>
            </a:r>
            <a:endParaRPr lang="en-NZ" sz="800" dirty="0">
              <a:solidFill>
                <a:schemeClr val="tx1">
                  <a:lumMod val="65000"/>
                  <a:lumOff val="35000"/>
                </a:schemeClr>
              </a:solidFill>
              <a:latin typeface="Arial" panose="020B0604020202020204" pitchFamily="34" charset="0"/>
              <a:cs typeface="Arial" panose="020B0604020202020204" pitchFamily="34" charset="0"/>
            </a:endParaRPr>
          </a:p>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2017 (n=176); 2020 (n=461) | New Zealand 2017 (n=6101); 2020 (n=6263)</a:t>
            </a:r>
          </a:p>
        </p:txBody>
      </p:sp>
      <p:grpSp>
        <p:nvGrpSpPr>
          <p:cNvPr id="21" name="Group 20">
            <a:extLst>
              <a:ext uri="{FF2B5EF4-FFF2-40B4-BE49-F238E27FC236}">
                <a16:creationId xmlns:a16="http://schemas.microsoft.com/office/drawing/2014/main" id="{19B258F0-07A1-4836-94CD-A6CB7A4A7AF8}"/>
              </a:ext>
            </a:extLst>
          </p:cNvPr>
          <p:cNvGrpSpPr/>
          <p:nvPr/>
        </p:nvGrpSpPr>
        <p:grpSpPr>
          <a:xfrm>
            <a:off x="5136705" y="6407321"/>
            <a:ext cx="2241162" cy="215444"/>
            <a:chOff x="163092" y="5772628"/>
            <a:chExt cx="2241162" cy="215444"/>
          </a:xfrm>
        </p:grpSpPr>
        <p:sp>
          <p:nvSpPr>
            <p:cNvPr id="22" name="TextBox 21">
              <a:extLst>
                <a:ext uri="{FF2B5EF4-FFF2-40B4-BE49-F238E27FC236}">
                  <a16:creationId xmlns:a16="http://schemas.microsoft.com/office/drawing/2014/main" id="{8377C930-7025-4920-90FA-C72E34A7A1DD}"/>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23" name="Isosceles Triangle 22">
              <a:extLst>
                <a:ext uri="{FF2B5EF4-FFF2-40B4-BE49-F238E27FC236}">
                  <a16:creationId xmlns:a16="http://schemas.microsoft.com/office/drawing/2014/main" id="{F5C514B2-5F9C-42DC-8756-715BFA817879}"/>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Isosceles Triangle 23">
              <a:extLst>
                <a:ext uri="{FF2B5EF4-FFF2-40B4-BE49-F238E27FC236}">
                  <a16:creationId xmlns:a16="http://schemas.microsoft.com/office/drawing/2014/main" id="{6F5FB57F-A63D-4C5B-A78D-AFF414B42B52}"/>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27" name="Group 26">
            <a:extLst>
              <a:ext uri="{FF2B5EF4-FFF2-40B4-BE49-F238E27FC236}">
                <a16:creationId xmlns:a16="http://schemas.microsoft.com/office/drawing/2014/main" id="{7C5E12BF-AFEA-45FB-8E04-5AB577B50C45}"/>
              </a:ext>
            </a:extLst>
          </p:cNvPr>
          <p:cNvGrpSpPr/>
          <p:nvPr/>
        </p:nvGrpSpPr>
        <p:grpSpPr>
          <a:xfrm>
            <a:off x="5136705" y="6615308"/>
            <a:ext cx="2891981" cy="215444"/>
            <a:chOff x="163092" y="5772628"/>
            <a:chExt cx="2891981" cy="215444"/>
          </a:xfrm>
        </p:grpSpPr>
        <p:sp>
          <p:nvSpPr>
            <p:cNvPr id="29" name="TextBox 28">
              <a:extLst>
                <a:ext uri="{FF2B5EF4-FFF2-40B4-BE49-F238E27FC236}">
                  <a16:creationId xmlns:a16="http://schemas.microsoft.com/office/drawing/2014/main" id="{21142FF5-E561-462A-B493-7AB0ECCE4D71}"/>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33" name="Isosceles Triangle 32">
              <a:extLst>
                <a:ext uri="{FF2B5EF4-FFF2-40B4-BE49-F238E27FC236}">
                  <a16:creationId xmlns:a16="http://schemas.microsoft.com/office/drawing/2014/main" id="{4CA6718B-6CA7-4C9E-A950-89A0A9AF6D02}"/>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4" name="Isosceles Triangle 33">
              <a:extLst>
                <a:ext uri="{FF2B5EF4-FFF2-40B4-BE49-F238E27FC236}">
                  <a16:creationId xmlns:a16="http://schemas.microsoft.com/office/drawing/2014/main" id="{D2A9C82D-3A7A-4B5C-8E1C-27F6AAFFF552}"/>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SigDiff">
            <a:extLst>
              <a:ext uri="{FF2B5EF4-FFF2-40B4-BE49-F238E27FC236}">
                <a16:creationId xmlns:a16="http://schemas.microsoft.com/office/drawing/2014/main" id="{F84D9DCE-5253-499B-A97F-2EE7B520E7E2}"/>
              </a:ext>
            </a:extLst>
          </p:cNvPr>
          <p:cNvSpPr/>
          <p:nvPr/>
        </p:nvSpPr>
        <p:spPr>
          <a:xfrm>
            <a:off x="7327770" y="2505332"/>
            <a:ext cx="88900" cy="889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3E5379A5-E3FF-458C-936E-BA7952B7FF41}"/>
              </a:ext>
            </a:extLst>
          </p:cNvPr>
          <p:cNvSpPr/>
          <p:nvPr/>
        </p:nvSpPr>
        <p:spPr>
          <a:xfrm>
            <a:off x="8121556" y="1945471"/>
            <a:ext cx="3918287" cy="2862322"/>
          </a:xfrm>
          <a:prstGeom prst="rect">
            <a:avLst/>
          </a:prstGeom>
        </p:spPr>
        <p:txBody>
          <a:bodyPr wrap="square">
            <a:spAutoFit/>
          </a:bodyPr>
          <a:lstStyle/>
          <a:p>
            <a:r>
              <a:rPr lang="en-NZ" sz="1000" dirty="0"/>
              <a:t>Pacific peoples increasingly recognise the social and economic benefits of the arts. These attitudes are broadly consistent with all New Zealanders.</a:t>
            </a:r>
          </a:p>
          <a:p>
            <a:endParaRPr lang="en-NZ" sz="1000" dirty="0"/>
          </a:p>
          <a:p>
            <a:r>
              <a:rPr lang="en-NZ" sz="1000" dirty="0"/>
              <a:t>Sixty-six percent of Pacific peoples agree that arts positively contribute to our economy, compared with 53% in 2017. </a:t>
            </a:r>
          </a:p>
          <a:p>
            <a:endParaRPr lang="en-NZ" sz="1000" dirty="0"/>
          </a:p>
          <a:p>
            <a:r>
              <a:rPr lang="en-NZ" sz="1000" dirty="0"/>
              <a:t>In 2020, 61% of Pacific peoples agree that the arts help improve New Zealand society compared with 53% in 2017, albeit the difference is not statistically significant. </a:t>
            </a:r>
          </a:p>
          <a:p>
            <a:pPr lvl="0">
              <a:spcBef>
                <a:spcPts val="600"/>
              </a:spcBef>
            </a:pPr>
            <a:endParaRPr lang="en-NZ" sz="1000" b="1"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among </a:t>
            </a:r>
            <a:r>
              <a:rPr lang="en-NZ" sz="1000" b="1" dirty="0"/>
              <a:t>Pacific peoples</a:t>
            </a:r>
            <a:r>
              <a:rPr lang="en-NZ" sz="1000" b="1" dirty="0">
                <a:solidFill>
                  <a:schemeClr val="tx1">
                    <a:lumMod val="85000"/>
                    <a:lumOff val="15000"/>
                  </a:schemeClr>
                </a:solidFill>
              </a:rPr>
              <a:t>:</a:t>
            </a:r>
          </a:p>
          <a:p>
            <a:pPr lvl="0">
              <a:spcBef>
                <a:spcPts val="600"/>
              </a:spcBef>
            </a:pPr>
            <a:r>
              <a:rPr lang="en-NZ" sz="1000" dirty="0">
                <a:solidFill>
                  <a:schemeClr val="tx1">
                    <a:lumMod val="85000"/>
                    <a:lumOff val="15000"/>
                  </a:schemeClr>
                </a:solidFill>
              </a:rPr>
              <a:t>Pacific women are more likely than average to agree that the arts contribute positively to our economy (71% vs 66%).</a:t>
            </a:r>
          </a:p>
          <a:p>
            <a:pPr lvl="0">
              <a:spcBef>
                <a:spcPts val="600"/>
              </a:spcBef>
            </a:pPr>
            <a:r>
              <a:rPr lang="en-NZ" sz="1000" dirty="0">
                <a:solidFill>
                  <a:schemeClr val="tx1">
                    <a:lumMod val="85000"/>
                    <a:lumOff val="15000"/>
                  </a:schemeClr>
                </a:solidFill>
              </a:rPr>
              <a:t>Pacific peoples aged 50-59 are more likely than average to agree that arts improve New Zealand’s society (81% vs 61%).</a:t>
            </a:r>
          </a:p>
        </p:txBody>
      </p:sp>
    </p:spTree>
    <p:extLst>
      <p:ext uri="{BB962C8B-B14F-4D97-AF65-F5344CB8AC3E}">
        <p14:creationId xmlns:p14="http://schemas.microsoft.com/office/powerpoint/2010/main" val="2146965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Pacific peoples’ attitudes towards the arts: Funding support for the arts</a:t>
            </a:r>
          </a:p>
        </p:txBody>
      </p:sp>
      <p:sp>
        <p:nvSpPr>
          <p:cNvPr id="6" name="Text Placeholder 5">
            <a:extLst>
              <a:ext uri="{FF2B5EF4-FFF2-40B4-BE49-F238E27FC236}">
                <a16:creationId xmlns:a16="http://schemas.microsoft.com/office/drawing/2014/main" id="{7C74C152-90E8-41E6-91AB-462ADDA96A11}"/>
              </a:ext>
            </a:extLst>
          </p:cNvPr>
          <p:cNvSpPr>
            <a:spLocks noGrp="1"/>
          </p:cNvSpPr>
          <p:nvPr>
            <p:ph type="body" sz="quarter" idx="10"/>
          </p:nvPr>
        </p:nvSpPr>
        <p:spPr>
          <a:xfrm>
            <a:off x="758825" y="1318080"/>
            <a:ext cx="6953250" cy="303770"/>
          </a:xfrm>
        </p:spPr>
        <p:txBody>
          <a:bodyPr/>
          <a:lstStyle/>
          <a:p>
            <a:r>
              <a:rPr lang="en-NZ" sz="1200" dirty="0"/>
              <a:t>How much do you agree or disagree?</a:t>
            </a:r>
          </a:p>
        </p:txBody>
      </p:sp>
      <p:graphicFrame>
        <p:nvGraphicFramePr>
          <p:cNvPr id="28" name="Chart 27">
            <a:extLst>
              <a:ext uri="{FF2B5EF4-FFF2-40B4-BE49-F238E27FC236}">
                <a16:creationId xmlns:a16="http://schemas.microsoft.com/office/drawing/2014/main" id="{0C633C60-721E-491B-9AFE-5BC068B616E1}"/>
              </a:ext>
            </a:extLst>
          </p:cNvPr>
          <p:cNvGraphicFramePr/>
          <p:nvPr>
            <p:extLst>
              <p:ext uri="{D42A27DB-BD31-4B8C-83A1-F6EECF244321}">
                <p14:modId xmlns:p14="http://schemas.microsoft.com/office/powerpoint/2010/main" val="3023284570"/>
              </p:ext>
            </p:extLst>
          </p:nvPr>
        </p:nvGraphicFramePr>
        <p:xfrm>
          <a:off x="1329393" y="1880067"/>
          <a:ext cx="5724525" cy="4425792"/>
        </p:xfrm>
        <a:graphic>
          <a:graphicData uri="http://schemas.openxmlformats.org/drawingml/2006/chart">
            <c:chart xmlns:c="http://schemas.openxmlformats.org/drawingml/2006/chart" xmlns:r="http://schemas.openxmlformats.org/officeDocument/2006/relationships" r:id="rId2"/>
          </a:graphicData>
        </a:graphic>
      </p:graphicFrame>
      <p:cxnSp>
        <p:nvCxnSpPr>
          <p:cNvPr id="32" name="Straight Connector 31">
            <a:extLst>
              <a:ext uri="{FF2B5EF4-FFF2-40B4-BE49-F238E27FC236}">
                <a16:creationId xmlns:a16="http://schemas.microsoft.com/office/drawing/2014/main" id="{A88323B1-46BA-4588-AEA1-E991E0112976}"/>
              </a:ext>
            </a:extLst>
          </p:cNvPr>
          <p:cNvCxnSpPr>
            <a:cxnSpLocks/>
          </p:cNvCxnSpPr>
          <p:nvPr/>
        </p:nvCxnSpPr>
        <p:spPr>
          <a:xfrm>
            <a:off x="277872" y="3848703"/>
            <a:ext cx="7699301" cy="11846"/>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5" name="Table 47">
            <a:extLst>
              <a:ext uri="{FF2B5EF4-FFF2-40B4-BE49-F238E27FC236}">
                <a16:creationId xmlns:a16="http://schemas.microsoft.com/office/drawing/2014/main" id="{6814812F-1F4A-45DD-88CE-033DD3F3563C}"/>
              </a:ext>
            </a:extLst>
          </p:cNvPr>
          <p:cNvGraphicFramePr>
            <a:graphicFrameLocks noGrp="1"/>
          </p:cNvGraphicFramePr>
          <p:nvPr>
            <p:extLst>
              <p:ext uri="{D42A27DB-BD31-4B8C-83A1-F6EECF244321}">
                <p14:modId xmlns:p14="http://schemas.microsoft.com/office/powerpoint/2010/main" val="1237076458"/>
              </p:ext>
            </p:extLst>
          </p:nvPr>
        </p:nvGraphicFramePr>
        <p:xfrm>
          <a:off x="6971726" y="2195716"/>
          <a:ext cx="949452" cy="3264548"/>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816137">
                <a:tc>
                  <a:txBody>
                    <a:bodyPr/>
                    <a:lstStyle/>
                    <a:p>
                      <a:pPr algn="ctr"/>
                      <a:r>
                        <a:rPr lang="lv-LV" sz="1200" b="0" dirty="0">
                          <a:solidFill>
                            <a:schemeClr val="tx1"/>
                          </a:solidFill>
                          <a:latin typeface="Arial" panose="020B0604020202020204" pitchFamily="34" charset="0"/>
                          <a:cs typeface="Arial" panose="020B0604020202020204" pitchFamily="34" charset="0"/>
                        </a:rPr>
                        <a:t>60</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816137">
                <a:tc>
                  <a:txBody>
                    <a:bodyPr/>
                    <a:lstStyle/>
                    <a:p>
                      <a:pPr algn="ctr"/>
                      <a:r>
                        <a:rPr lang="lv-LV" sz="1200" b="0">
                          <a:solidFill>
                            <a:schemeClr val="tx1"/>
                          </a:solidFill>
                          <a:latin typeface="Arial" panose="020B0604020202020204" pitchFamily="34" charset="0"/>
                          <a:cs typeface="Arial" panose="020B0604020202020204" pitchFamily="34" charset="0"/>
                        </a:rPr>
                        <a:t>50</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53</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332471"/>
                  </a:ext>
                </a:extLst>
              </a:tr>
              <a:tr h="816137">
                <a:tc>
                  <a:txBody>
                    <a:bodyPr/>
                    <a:lstStyle/>
                    <a:p>
                      <a:pPr algn="ctr"/>
                      <a:r>
                        <a:rPr lang="lv-LV" sz="1200" b="0">
                          <a:solidFill>
                            <a:schemeClr val="tx1"/>
                          </a:solidFill>
                          <a:latin typeface="Arial" panose="020B0604020202020204" pitchFamily="34" charset="0"/>
                          <a:cs typeface="Arial" panose="020B0604020202020204" pitchFamily="34" charset="0"/>
                        </a:rPr>
                        <a:t>57</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1400434"/>
                  </a:ext>
                </a:extLst>
              </a:tr>
              <a:tr h="816137">
                <a:tc>
                  <a:txBody>
                    <a:bodyPr/>
                    <a:lstStyle/>
                    <a:p>
                      <a:pPr algn="ctr"/>
                      <a:r>
                        <a:rPr lang="lv-LV" sz="1200" b="0">
                          <a:solidFill>
                            <a:schemeClr val="tx1"/>
                          </a:solidFill>
                          <a:latin typeface="Arial" panose="020B0604020202020204" pitchFamily="34" charset="0"/>
                          <a:cs typeface="Arial" panose="020B0604020202020204" pitchFamily="34" charset="0"/>
                        </a:rPr>
                        <a:t>48</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47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6744540"/>
                  </a:ext>
                </a:extLst>
              </a:tr>
            </a:tbl>
          </a:graphicData>
        </a:graphic>
      </p:graphicFrame>
      <p:sp>
        <p:nvSpPr>
          <p:cNvPr id="22" name="TextBox 21">
            <a:extLst>
              <a:ext uri="{FF2B5EF4-FFF2-40B4-BE49-F238E27FC236}">
                <a16:creationId xmlns:a16="http://schemas.microsoft.com/office/drawing/2014/main" id="{2FC38490-F16F-42D7-802A-B3F118D7D751}"/>
              </a:ext>
            </a:extLst>
          </p:cNvPr>
          <p:cNvSpPr txBox="1"/>
          <p:nvPr/>
        </p:nvSpPr>
        <p:spPr>
          <a:xfrm>
            <a:off x="246577" y="4368797"/>
            <a:ext cx="1499357" cy="577081"/>
          </a:xfrm>
          <a:prstGeom prst="rect">
            <a:avLst/>
          </a:prstGeom>
          <a:noFill/>
        </p:spPr>
        <p:txBody>
          <a:bodyPr wrap="square" rtlCol="0">
            <a:spAutoFit/>
          </a:bodyPr>
          <a:lstStyle/>
          <a:p>
            <a:r>
              <a:rPr lang="en-NZ" sz="1050" b="1" dirty="0">
                <a:solidFill>
                  <a:schemeClr val="tx1">
                    <a:lumMod val="65000"/>
                    <a:lumOff val="35000"/>
                  </a:schemeClr>
                </a:solidFill>
                <a:latin typeface="+mj-lt"/>
              </a:rPr>
              <a:t>My local council should give money to support the arts</a:t>
            </a:r>
          </a:p>
        </p:txBody>
      </p:sp>
      <p:sp>
        <p:nvSpPr>
          <p:cNvPr id="23" name="TextBox 22">
            <a:extLst>
              <a:ext uri="{FF2B5EF4-FFF2-40B4-BE49-F238E27FC236}">
                <a16:creationId xmlns:a16="http://schemas.microsoft.com/office/drawing/2014/main" id="{A16D4D04-BE51-4946-B931-FB44418E8595}"/>
              </a:ext>
            </a:extLst>
          </p:cNvPr>
          <p:cNvSpPr txBox="1"/>
          <p:nvPr/>
        </p:nvSpPr>
        <p:spPr>
          <a:xfrm>
            <a:off x="304556" y="2740857"/>
            <a:ext cx="1532507" cy="577081"/>
          </a:xfrm>
          <a:prstGeom prst="rect">
            <a:avLst/>
          </a:prstGeom>
          <a:noFill/>
        </p:spPr>
        <p:txBody>
          <a:bodyPr wrap="square" rtlCol="0">
            <a:spAutoFit/>
          </a:bodyPr>
          <a:lstStyle/>
          <a:p>
            <a:r>
              <a:rPr lang="en-NZ" sz="1050" b="1" dirty="0">
                <a:solidFill>
                  <a:schemeClr val="tx1">
                    <a:lumMod val="65000"/>
                    <a:lumOff val="35000"/>
                  </a:schemeClr>
                </a:solidFill>
                <a:latin typeface="+mj-lt"/>
              </a:rPr>
              <a:t>The arts should receive public funding</a:t>
            </a:r>
          </a:p>
        </p:txBody>
      </p:sp>
      <p:sp>
        <p:nvSpPr>
          <p:cNvPr id="38" name="Oval 37">
            <a:extLst>
              <a:ext uri="{FF2B5EF4-FFF2-40B4-BE49-F238E27FC236}">
                <a16:creationId xmlns:a16="http://schemas.microsoft.com/office/drawing/2014/main" id="{B7E9B770-AB76-4DCE-B271-EBC6CBAF1386}"/>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39" name="TextBox 38">
            <a:extLst>
              <a:ext uri="{FF2B5EF4-FFF2-40B4-BE49-F238E27FC236}">
                <a16:creationId xmlns:a16="http://schemas.microsoft.com/office/drawing/2014/main" id="{980AA5BF-53E6-4366-B6B8-40DF03E82928}"/>
              </a:ext>
            </a:extLst>
          </p:cNvPr>
          <p:cNvSpPr txBox="1"/>
          <p:nvPr/>
        </p:nvSpPr>
        <p:spPr>
          <a:xfrm>
            <a:off x="6873418" y="1856904"/>
            <a:ext cx="631299" cy="4247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Pacific peoples</a:t>
            </a:r>
          </a:p>
        </p:txBody>
      </p:sp>
      <p:sp>
        <p:nvSpPr>
          <p:cNvPr id="40" name="TextBox 39">
            <a:extLst>
              <a:ext uri="{FF2B5EF4-FFF2-40B4-BE49-F238E27FC236}">
                <a16:creationId xmlns:a16="http://schemas.microsoft.com/office/drawing/2014/main" id="{4DAA4DFD-8C15-4D61-B000-E453AFCA6B41}"/>
              </a:ext>
            </a:extLst>
          </p:cNvPr>
          <p:cNvSpPr txBox="1"/>
          <p:nvPr/>
        </p:nvSpPr>
        <p:spPr>
          <a:xfrm>
            <a:off x="7345874" y="1856904"/>
            <a:ext cx="631299" cy="3139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sp>
        <p:nvSpPr>
          <p:cNvPr id="20" name="TextBox 19">
            <a:extLst>
              <a:ext uri="{FF2B5EF4-FFF2-40B4-BE49-F238E27FC236}">
                <a16:creationId xmlns:a16="http://schemas.microsoft.com/office/drawing/2014/main" id="{E2164061-62FE-4845-800E-7A1947585F7D}"/>
              </a:ext>
            </a:extLst>
          </p:cNvPr>
          <p:cNvSpPr txBox="1"/>
          <p:nvPr/>
        </p:nvSpPr>
        <p:spPr>
          <a:xfrm>
            <a:off x="77056" y="6453254"/>
            <a:ext cx="5059649" cy="338554"/>
          </a:xfrm>
          <a:prstGeom prst="rect">
            <a:avLst/>
          </a:prstGeom>
          <a:noFill/>
        </p:spPr>
        <p:txBody>
          <a:bodyPr wrap="square" rtlCol="0">
            <a:spAutoFit/>
          </a:bodyPr>
          <a:lstStyle/>
          <a:p>
            <a:r>
              <a:rPr lang="pt-BR" sz="800" dirty="0">
                <a:solidFill>
                  <a:schemeClr val="tx1">
                    <a:lumMod val="65000"/>
                    <a:lumOff val="35000"/>
                  </a:schemeClr>
                </a:solidFill>
                <a:latin typeface="Arial" panose="020B0604020202020204" pitchFamily="34" charset="0"/>
                <a:cs typeface="Arial" panose="020B0604020202020204" pitchFamily="34" charset="0"/>
              </a:rPr>
              <a:t>Note: Nett agree is the sum of strongly agree and slightly agree </a:t>
            </a:r>
            <a:endParaRPr lang="en-NZ" sz="800" dirty="0">
              <a:solidFill>
                <a:schemeClr val="tx1">
                  <a:lumMod val="65000"/>
                  <a:lumOff val="35000"/>
                </a:schemeClr>
              </a:solidFill>
              <a:latin typeface="Arial" panose="020B0604020202020204" pitchFamily="34" charset="0"/>
              <a:cs typeface="Arial" panose="020B0604020202020204" pitchFamily="34" charset="0"/>
            </a:endParaRPr>
          </a:p>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2017 (n=176); 2020 (n=461) | New Zealand 2017 (n=6101); 2020 (n=6263)</a:t>
            </a:r>
          </a:p>
        </p:txBody>
      </p:sp>
      <p:grpSp>
        <p:nvGrpSpPr>
          <p:cNvPr id="21" name="Group 20">
            <a:extLst>
              <a:ext uri="{FF2B5EF4-FFF2-40B4-BE49-F238E27FC236}">
                <a16:creationId xmlns:a16="http://schemas.microsoft.com/office/drawing/2014/main" id="{67E0C896-8AD5-4265-9CEC-54C2D42541E9}"/>
              </a:ext>
            </a:extLst>
          </p:cNvPr>
          <p:cNvGrpSpPr/>
          <p:nvPr/>
        </p:nvGrpSpPr>
        <p:grpSpPr>
          <a:xfrm>
            <a:off x="5136705" y="6407321"/>
            <a:ext cx="2241162" cy="215444"/>
            <a:chOff x="163092" y="5772628"/>
            <a:chExt cx="2241162" cy="215444"/>
          </a:xfrm>
        </p:grpSpPr>
        <p:sp>
          <p:nvSpPr>
            <p:cNvPr id="24" name="TextBox 23">
              <a:extLst>
                <a:ext uri="{FF2B5EF4-FFF2-40B4-BE49-F238E27FC236}">
                  <a16:creationId xmlns:a16="http://schemas.microsoft.com/office/drawing/2014/main" id="{73E56BD4-E019-414A-BE49-A6CF3E349005}"/>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27" name="Isosceles Triangle 26">
              <a:extLst>
                <a:ext uri="{FF2B5EF4-FFF2-40B4-BE49-F238E27FC236}">
                  <a16:creationId xmlns:a16="http://schemas.microsoft.com/office/drawing/2014/main" id="{EAFCE909-90FD-46AE-8703-8D05E2DC2C59}"/>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9" name="Isosceles Triangle 28">
              <a:extLst>
                <a:ext uri="{FF2B5EF4-FFF2-40B4-BE49-F238E27FC236}">
                  <a16:creationId xmlns:a16="http://schemas.microsoft.com/office/drawing/2014/main" id="{5CF37028-1DA5-4374-BCC1-4CE16E3EDC62}"/>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33" name="Group 32">
            <a:extLst>
              <a:ext uri="{FF2B5EF4-FFF2-40B4-BE49-F238E27FC236}">
                <a16:creationId xmlns:a16="http://schemas.microsoft.com/office/drawing/2014/main" id="{B3313467-C209-4168-BDD3-5E64BB8D3605}"/>
              </a:ext>
            </a:extLst>
          </p:cNvPr>
          <p:cNvGrpSpPr/>
          <p:nvPr/>
        </p:nvGrpSpPr>
        <p:grpSpPr>
          <a:xfrm>
            <a:off x="5136705" y="6615308"/>
            <a:ext cx="2891981" cy="215444"/>
            <a:chOff x="163092" y="5772628"/>
            <a:chExt cx="2891981" cy="215444"/>
          </a:xfrm>
        </p:grpSpPr>
        <p:sp>
          <p:nvSpPr>
            <p:cNvPr id="34" name="TextBox 33">
              <a:extLst>
                <a:ext uri="{FF2B5EF4-FFF2-40B4-BE49-F238E27FC236}">
                  <a16:creationId xmlns:a16="http://schemas.microsoft.com/office/drawing/2014/main" id="{97D40215-E829-477E-9034-C6A81026E200}"/>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37" name="Isosceles Triangle 36">
              <a:extLst>
                <a:ext uri="{FF2B5EF4-FFF2-40B4-BE49-F238E27FC236}">
                  <a16:creationId xmlns:a16="http://schemas.microsoft.com/office/drawing/2014/main" id="{99549ACC-BCAB-4A87-BE35-5780A5EAFFEB}"/>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2" name="Isosceles Triangle 41">
              <a:extLst>
                <a:ext uri="{FF2B5EF4-FFF2-40B4-BE49-F238E27FC236}">
                  <a16:creationId xmlns:a16="http://schemas.microsoft.com/office/drawing/2014/main" id="{CDFBC492-5C83-4F0D-860E-2B7EF5EB3E71}"/>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5" name="Rectangle 24">
            <a:extLst>
              <a:ext uri="{FF2B5EF4-FFF2-40B4-BE49-F238E27FC236}">
                <a16:creationId xmlns:a16="http://schemas.microsoft.com/office/drawing/2014/main" id="{F4910496-10F0-4EF9-8F25-73511A0A0AA0}"/>
              </a:ext>
            </a:extLst>
          </p:cNvPr>
          <p:cNvSpPr/>
          <p:nvPr/>
        </p:nvSpPr>
        <p:spPr>
          <a:xfrm>
            <a:off x="8162396" y="1945470"/>
            <a:ext cx="3877448" cy="4016484"/>
          </a:xfrm>
          <a:prstGeom prst="rect">
            <a:avLst/>
          </a:prstGeom>
        </p:spPr>
        <p:txBody>
          <a:bodyPr wrap="square">
            <a:spAutoFit/>
          </a:bodyPr>
          <a:lstStyle/>
          <a:p>
            <a:r>
              <a:rPr lang="en-NZ" sz="1000" dirty="0"/>
              <a:t>Pacific peoples’ support for public funding of the arts is trending upwards since 2017 albeit the differences are not statistically significant. </a:t>
            </a:r>
          </a:p>
          <a:p>
            <a:endParaRPr lang="en-NZ" sz="1000" dirty="0"/>
          </a:p>
          <a:p>
            <a:r>
              <a:rPr lang="en-NZ" sz="1000" dirty="0"/>
              <a:t>Sixty percent of Pacific peoples agree the arts should receive public funding, compared with 50% in 2017. This attitude is also deeper than before as 31% of Pacific peoples strongly agree compared with 18% in 2017.</a:t>
            </a:r>
          </a:p>
          <a:p>
            <a:endParaRPr lang="en-NZ" sz="1000" dirty="0"/>
          </a:p>
          <a:p>
            <a:r>
              <a:rPr lang="en-NZ" sz="1000" dirty="0"/>
              <a:t>There is also a similar level of support for local councils to help fund the arts, 57% of Pacific peoples agree with this idea. </a:t>
            </a:r>
          </a:p>
          <a:p>
            <a:endParaRPr lang="en-NZ" sz="1000" dirty="0"/>
          </a:p>
          <a:p>
            <a:r>
              <a:rPr lang="en-NZ" sz="1000" dirty="0"/>
              <a:t>Both attitudes are consistent with all New Zealanders. </a:t>
            </a:r>
          </a:p>
          <a:p>
            <a:endParaRPr lang="en-NZ" sz="1000" dirty="0"/>
          </a:p>
          <a:p>
            <a:pPr lvl="0">
              <a:spcBef>
                <a:spcPts val="600"/>
              </a:spcBef>
            </a:pPr>
            <a:r>
              <a:rPr lang="en-NZ" sz="1000" b="1" dirty="0">
                <a:solidFill>
                  <a:schemeClr val="tx1">
                    <a:lumMod val="85000"/>
                    <a:lumOff val="15000"/>
                  </a:schemeClr>
                </a:solidFill>
              </a:rPr>
              <a:t>Sub-group differences among Pacific peoples:</a:t>
            </a:r>
          </a:p>
          <a:p>
            <a:pPr>
              <a:spcBef>
                <a:spcPts val="600"/>
              </a:spcBef>
            </a:pPr>
            <a:r>
              <a:rPr lang="en-NZ" sz="1000" dirty="0">
                <a:solidFill>
                  <a:schemeClr val="tx1">
                    <a:lumMod val="85000"/>
                    <a:lumOff val="15000"/>
                  </a:schemeClr>
                </a:solidFill>
              </a:rPr>
              <a:t>Pacific women are more likely than average to support funding for the arts, with 65% agreeing that arts should receive public funding, and 60% agreeing that local councils should give money to the arts.</a:t>
            </a:r>
          </a:p>
          <a:p>
            <a:pPr>
              <a:spcBef>
                <a:spcPts val="600"/>
              </a:spcBef>
            </a:pPr>
            <a:r>
              <a:rPr lang="en-NZ" sz="1000" dirty="0">
                <a:solidFill>
                  <a:schemeClr val="tx1">
                    <a:lumMod val="85000"/>
                    <a:lumOff val="15000"/>
                  </a:schemeClr>
                </a:solidFill>
              </a:rPr>
              <a:t>Pacific peoples aged 50-59 are more likely than average (60%) to agree that the arts should receive public funding (74%). However Pacific peoples aged 30-39 are less likely than average to agree (50%). </a:t>
            </a:r>
          </a:p>
        </p:txBody>
      </p:sp>
    </p:spTree>
    <p:extLst>
      <p:ext uri="{BB962C8B-B14F-4D97-AF65-F5344CB8AC3E}">
        <p14:creationId xmlns:p14="http://schemas.microsoft.com/office/powerpoint/2010/main" val="861575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Pacific peoples’ attitudes towards the arts: New Zealand arts on the international stage</a:t>
            </a:r>
          </a:p>
        </p:txBody>
      </p:sp>
      <p:sp>
        <p:nvSpPr>
          <p:cNvPr id="7" name="Text Placeholder 6">
            <a:extLst>
              <a:ext uri="{FF2B5EF4-FFF2-40B4-BE49-F238E27FC236}">
                <a16:creationId xmlns:a16="http://schemas.microsoft.com/office/drawing/2014/main" id="{51192F69-C6F6-4393-99D1-BB235E21B605}"/>
              </a:ext>
            </a:extLst>
          </p:cNvPr>
          <p:cNvSpPr>
            <a:spLocks noGrp="1"/>
          </p:cNvSpPr>
          <p:nvPr>
            <p:ph type="body" sz="quarter" idx="10"/>
          </p:nvPr>
        </p:nvSpPr>
        <p:spPr>
          <a:xfrm>
            <a:off x="758825" y="1309372"/>
            <a:ext cx="6953250" cy="419100"/>
          </a:xfrm>
        </p:spPr>
        <p:txBody>
          <a:bodyPr/>
          <a:lstStyle/>
          <a:p>
            <a:r>
              <a:rPr lang="en-NZ" dirty="0"/>
              <a:t>How much do you agree or disagree?</a:t>
            </a:r>
          </a:p>
        </p:txBody>
      </p:sp>
      <p:graphicFrame>
        <p:nvGraphicFramePr>
          <p:cNvPr id="25" name="Chart 24">
            <a:extLst>
              <a:ext uri="{FF2B5EF4-FFF2-40B4-BE49-F238E27FC236}">
                <a16:creationId xmlns:a16="http://schemas.microsoft.com/office/drawing/2014/main" id="{4B4D2785-F762-452C-8FE1-40C5B9E122E0}"/>
              </a:ext>
            </a:extLst>
          </p:cNvPr>
          <p:cNvGraphicFramePr/>
          <p:nvPr>
            <p:extLst>
              <p:ext uri="{D42A27DB-BD31-4B8C-83A1-F6EECF244321}">
                <p14:modId xmlns:p14="http://schemas.microsoft.com/office/powerpoint/2010/main" val="493900077"/>
              </p:ext>
            </p:extLst>
          </p:nvPr>
        </p:nvGraphicFramePr>
        <p:xfrm>
          <a:off x="1304925" y="1403507"/>
          <a:ext cx="5724525" cy="5107744"/>
        </p:xfrm>
        <a:graphic>
          <a:graphicData uri="http://schemas.openxmlformats.org/drawingml/2006/chart">
            <c:chart xmlns:c="http://schemas.openxmlformats.org/drawingml/2006/chart" xmlns:r="http://schemas.openxmlformats.org/officeDocument/2006/relationships" r:id="rId2"/>
          </a:graphicData>
        </a:graphic>
      </p:graphicFrame>
      <p:sp>
        <p:nvSpPr>
          <p:cNvPr id="30" name="TextBox 29">
            <a:extLst>
              <a:ext uri="{FF2B5EF4-FFF2-40B4-BE49-F238E27FC236}">
                <a16:creationId xmlns:a16="http://schemas.microsoft.com/office/drawing/2014/main" id="{E6D76A0C-E0E3-4CBD-9AAA-7376103126CB}"/>
              </a:ext>
            </a:extLst>
          </p:cNvPr>
          <p:cNvSpPr txBox="1"/>
          <p:nvPr/>
        </p:nvSpPr>
        <p:spPr>
          <a:xfrm>
            <a:off x="175987" y="2392471"/>
            <a:ext cx="1551364" cy="577081"/>
          </a:xfrm>
          <a:prstGeom prst="rect">
            <a:avLst/>
          </a:prstGeom>
          <a:noFill/>
        </p:spPr>
        <p:txBody>
          <a:bodyPr wrap="square" rtlCol="0">
            <a:spAutoFit/>
          </a:bodyPr>
          <a:lstStyle/>
          <a:p>
            <a:r>
              <a:rPr lang="en-NZ" sz="1050" b="1" dirty="0">
                <a:solidFill>
                  <a:schemeClr val="tx1">
                    <a:lumMod val="65000"/>
                    <a:lumOff val="35000"/>
                  </a:schemeClr>
                </a:solidFill>
                <a:latin typeface="+mj-lt"/>
              </a:rPr>
              <a:t>I feel proud when New Zealand artists succeed overseas</a:t>
            </a:r>
          </a:p>
        </p:txBody>
      </p:sp>
      <p:sp>
        <p:nvSpPr>
          <p:cNvPr id="31" name="TextBox 30">
            <a:extLst>
              <a:ext uri="{FF2B5EF4-FFF2-40B4-BE49-F238E27FC236}">
                <a16:creationId xmlns:a16="http://schemas.microsoft.com/office/drawing/2014/main" id="{B970005A-0081-4938-9B81-45B8EBD89948}"/>
              </a:ext>
            </a:extLst>
          </p:cNvPr>
          <p:cNvSpPr txBox="1"/>
          <p:nvPr/>
        </p:nvSpPr>
        <p:spPr>
          <a:xfrm>
            <a:off x="175987" y="3484711"/>
            <a:ext cx="1475949" cy="577081"/>
          </a:xfrm>
          <a:prstGeom prst="rect">
            <a:avLst/>
          </a:prstGeom>
          <a:noFill/>
        </p:spPr>
        <p:txBody>
          <a:bodyPr wrap="square" rtlCol="0">
            <a:spAutoFit/>
          </a:bodyPr>
          <a:lstStyle/>
          <a:p>
            <a:r>
              <a:rPr lang="en-NZ" sz="1050" b="1" dirty="0">
                <a:solidFill>
                  <a:schemeClr val="tx1">
                    <a:lumMod val="65000"/>
                    <a:lumOff val="35000"/>
                  </a:schemeClr>
                </a:solidFill>
                <a:latin typeface="+mj-lt"/>
              </a:rPr>
              <a:t>Overall, New Zealand arts are of high quality</a:t>
            </a:r>
          </a:p>
        </p:txBody>
      </p:sp>
      <p:sp>
        <p:nvSpPr>
          <p:cNvPr id="37" name="TextBox 36">
            <a:extLst>
              <a:ext uri="{FF2B5EF4-FFF2-40B4-BE49-F238E27FC236}">
                <a16:creationId xmlns:a16="http://schemas.microsoft.com/office/drawing/2014/main" id="{6C0884C5-B222-4459-A8E7-569375F75F54}"/>
              </a:ext>
            </a:extLst>
          </p:cNvPr>
          <p:cNvSpPr txBox="1"/>
          <p:nvPr/>
        </p:nvSpPr>
        <p:spPr>
          <a:xfrm>
            <a:off x="175987" y="4645815"/>
            <a:ext cx="1475949" cy="577081"/>
          </a:xfrm>
          <a:prstGeom prst="rect">
            <a:avLst/>
          </a:prstGeom>
          <a:noFill/>
        </p:spPr>
        <p:txBody>
          <a:bodyPr wrap="square" rtlCol="0">
            <a:spAutoFit/>
          </a:bodyPr>
          <a:lstStyle/>
          <a:p>
            <a:r>
              <a:rPr lang="en-NZ" sz="1050" b="1" dirty="0">
                <a:solidFill>
                  <a:schemeClr val="tx1">
                    <a:lumMod val="65000"/>
                    <a:lumOff val="35000"/>
                  </a:schemeClr>
                </a:solidFill>
                <a:latin typeface="+mj-lt"/>
              </a:rPr>
              <a:t>The arts in New Zealand are world class</a:t>
            </a:r>
          </a:p>
        </p:txBody>
      </p:sp>
      <p:grpSp>
        <p:nvGrpSpPr>
          <p:cNvPr id="2" name="Group 1">
            <a:extLst>
              <a:ext uri="{FF2B5EF4-FFF2-40B4-BE49-F238E27FC236}">
                <a16:creationId xmlns:a16="http://schemas.microsoft.com/office/drawing/2014/main" id="{0139CE60-1CE0-4EBB-9DDE-7ABB2343FB27}"/>
              </a:ext>
            </a:extLst>
          </p:cNvPr>
          <p:cNvGrpSpPr/>
          <p:nvPr/>
        </p:nvGrpSpPr>
        <p:grpSpPr>
          <a:xfrm>
            <a:off x="221876" y="3201761"/>
            <a:ext cx="7725195" cy="1139856"/>
            <a:chOff x="221877" y="3201761"/>
            <a:chExt cx="6702798" cy="1139856"/>
          </a:xfrm>
        </p:grpSpPr>
        <p:cxnSp>
          <p:nvCxnSpPr>
            <p:cNvPr id="36" name="Straight Connector 35">
              <a:extLst>
                <a:ext uri="{FF2B5EF4-FFF2-40B4-BE49-F238E27FC236}">
                  <a16:creationId xmlns:a16="http://schemas.microsoft.com/office/drawing/2014/main" id="{91AF710E-0001-401C-9871-326FFAB5A557}"/>
                </a:ext>
              </a:extLst>
            </p:cNvPr>
            <p:cNvCxnSpPr>
              <a:cxnSpLocks/>
            </p:cNvCxnSpPr>
            <p:nvPr/>
          </p:nvCxnSpPr>
          <p:spPr>
            <a:xfrm>
              <a:off x="221877" y="3201761"/>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9F718BA-DE12-40CD-83A5-0F0411EC96E3}"/>
                </a:ext>
              </a:extLst>
            </p:cNvPr>
            <p:cNvCxnSpPr>
              <a:cxnSpLocks/>
            </p:cNvCxnSpPr>
            <p:nvPr/>
          </p:nvCxnSpPr>
          <p:spPr>
            <a:xfrm>
              <a:off x="231402" y="4341617"/>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41" name="Table 47">
            <a:extLst>
              <a:ext uri="{FF2B5EF4-FFF2-40B4-BE49-F238E27FC236}">
                <a16:creationId xmlns:a16="http://schemas.microsoft.com/office/drawing/2014/main" id="{2C1869A4-E1AA-44C3-9971-26C42EC93041}"/>
              </a:ext>
            </a:extLst>
          </p:cNvPr>
          <p:cNvGraphicFramePr>
            <a:graphicFrameLocks noGrp="1"/>
          </p:cNvGraphicFramePr>
          <p:nvPr>
            <p:extLst>
              <p:ext uri="{D42A27DB-BD31-4B8C-83A1-F6EECF244321}">
                <p14:modId xmlns:p14="http://schemas.microsoft.com/office/powerpoint/2010/main" val="2242292740"/>
              </p:ext>
            </p:extLst>
          </p:nvPr>
        </p:nvGraphicFramePr>
        <p:xfrm>
          <a:off x="6971726" y="2079323"/>
          <a:ext cx="949452" cy="3375168"/>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562528">
                <a:tc>
                  <a:txBody>
                    <a:bodyPr/>
                    <a:lstStyle/>
                    <a:p>
                      <a:pPr algn="ctr"/>
                      <a:r>
                        <a:rPr lang="lv-LV" sz="1200" b="0">
                          <a:solidFill>
                            <a:schemeClr val="tx1"/>
                          </a:solidFill>
                          <a:latin typeface="Arial" panose="020B0604020202020204" pitchFamily="34" charset="0"/>
                          <a:cs typeface="Arial" panose="020B0604020202020204" pitchFamily="34" charset="0"/>
                        </a:rPr>
                        <a:t>79</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80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562528">
                <a:tc>
                  <a:txBody>
                    <a:bodyPr/>
                    <a:lstStyle/>
                    <a:p>
                      <a:pPr algn="ctr"/>
                      <a:r>
                        <a:rPr lang="lv-LV" sz="1200" b="0">
                          <a:solidFill>
                            <a:schemeClr val="tx1"/>
                          </a:solidFill>
                          <a:latin typeface="Arial" panose="020B0604020202020204" pitchFamily="34" charset="0"/>
                          <a:cs typeface="Arial" panose="020B0604020202020204" pitchFamily="34" charset="0"/>
                        </a:rPr>
                        <a:t>73</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74</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332471"/>
                  </a:ext>
                </a:extLst>
              </a:tr>
              <a:tr h="562528">
                <a:tc>
                  <a:txBody>
                    <a:bodyPr/>
                    <a:lstStyle/>
                    <a:p>
                      <a:pPr algn="ctr"/>
                      <a:r>
                        <a:rPr lang="lv-LV" sz="1200" b="0">
                          <a:solidFill>
                            <a:schemeClr val="tx1"/>
                          </a:solidFill>
                          <a:latin typeface="Arial" panose="020B0604020202020204" pitchFamily="34" charset="0"/>
                          <a:cs typeface="Arial" panose="020B0604020202020204" pitchFamily="34" charset="0"/>
                        </a:rPr>
                        <a:t>64</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2637043"/>
                  </a:ext>
                </a:extLst>
              </a:tr>
              <a:tr h="562528">
                <a:tc>
                  <a:txBody>
                    <a:bodyPr/>
                    <a:lstStyle/>
                    <a:p>
                      <a:pPr algn="ctr"/>
                      <a:r>
                        <a:rPr lang="lv-LV" sz="1200" b="0">
                          <a:solidFill>
                            <a:schemeClr val="tx1"/>
                          </a:solidFill>
                          <a:latin typeface="Arial" panose="020B0604020202020204" pitchFamily="34" charset="0"/>
                          <a:cs typeface="Arial" panose="020B0604020202020204" pitchFamily="34" charset="0"/>
                        </a:rPr>
                        <a:t>69</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1400434"/>
                  </a:ext>
                </a:extLst>
              </a:tr>
              <a:tr h="562528">
                <a:tc>
                  <a:txBody>
                    <a:bodyPr/>
                    <a:lstStyle/>
                    <a:p>
                      <a:pPr algn="ctr"/>
                      <a:r>
                        <a:rPr lang="lv-LV" sz="1200" b="0">
                          <a:solidFill>
                            <a:schemeClr val="tx1"/>
                          </a:solidFill>
                          <a:latin typeface="Arial" panose="020B0604020202020204" pitchFamily="34" charset="0"/>
                          <a:cs typeface="Arial" panose="020B0604020202020204" pitchFamily="34" charset="0"/>
                        </a:rPr>
                        <a:t>60</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6744540"/>
                  </a:ext>
                </a:extLst>
              </a:tr>
              <a:tr h="562528">
                <a:tc>
                  <a:txBody>
                    <a:bodyPr/>
                    <a:lstStyle/>
                    <a:p>
                      <a:pPr algn="ctr"/>
                      <a:r>
                        <a:rPr lang="lv-LV" sz="1200" b="0">
                          <a:solidFill>
                            <a:schemeClr val="tx1"/>
                          </a:solidFill>
                          <a:latin typeface="Arial" panose="020B0604020202020204" pitchFamily="34" charset="0"/>
                          <a:cs typeface="Arial" panose="020B0604020202020204" pitchFamily="34" charset="0"/>
                        </a:rPr>
                        <a:t>59</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07748353"/>
                  </a:ext>
                </a:extLst>
              </a:tr>
            </a:tbl>
          </a:graphicData>
        </a:graphic>
      </p:graphicFrame>
      <p:sp>
        <p:nvSpPr>
          <p:cNvPr id="35" name="Oval 34">
            <a:extLst>
              <a:ext uri="{FF2B5EF4-FFF2-40B4-BE49-F238E27FC236}">
                <a16:creationId xmlns:a16="http://schemas.microsoft.com/office/drawing/2014/main" id="{BB5D6BE1-B98C-4609-8D70-02BFDB5387E4}"/>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42" name="TextBox 41">
            <a:extLst>
              <a:ext uri="{FF2B5EF4-FFF2-40B4-BE49-F238E27FC236}">
                <a16:creationId xmlns:a16="http://schemas.microsoft.com/office/drawing/2014/main" id="{00CB12FC-14CF-4900-BC01-AC7AA1544AB7}"/>
              </a:ext>
            </a:extLst>
          </p:cNvPr>
          <p:cNvSpPr txBox="1"/>
          <p:nvPr/>
        </p:nvSpPr>
        <p:spPr>
          <a:xfrm>
            <a:off x="6873418" y="1856904"/>
            <a:ext cx="631299" cy="4247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Pacific peoples</a:t>
            </a:r>
          </a:p>
        </p:txBody>
      </p:sp>
      <p:sp>
        <p:nvSpPr>
          <p:cNvPr id="43" name="TextBox 42">
            <a:extLst>
              <a:ext uri="{FF2B5EF4-FFF2-40B4-BE49-F238E27FC236}">
                <a16:creationId xmlns:a16="http://schemas.microsoft.com/office/drawing/2014/main" id="{A2FB3E9E-CDCA-4594-AD43-2C8E10AA1AAA}"/>
              </a:ext>
            </a:extLst>
          </p:cNvPr>
          <p:cNvSpPr txBox="1"/>
          <p:nvPr/>
        </p:nvSpPr>
        <p:spPr>
          <a:xfrm>
            <a:off x="7345874" y="1856904"/>
            <a:ext cx="631299" cy="3139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sp>
        <p:nvSpPr>
          <p:cNvPr id="23" name="TextBox 22">
            <a:extLst>
              <a:ext uri="{FF2B5EF4-FFF2-40B4-BE49-F238E27FC236}">
                <a16:creationId xmlns:a16="http://schemas.microsoft.com/office/drawing/2014/main" id="{AB1EFE1C-36C2-4553-B449-731FC8ADE554}"/>
              </a:ext>
            </a:extLst>
          </p:cNvPr>
          <p:cNvSpPr txBox="1"/>
          <p:nvPr/>
        </p:nvSpPr>
        <p:spPr>
          <a:xfrm>
            <a:off x="77056" y="6453255"/>
            <a:ext cx="5009233" cy="338554"/>
          </a:xfrm>
          <a:prstGeom prst="rect">
            <a:avLst/>
          </a:prstGeom>
          <a:noFill/>
        </p:spPr>
        <p:txBody>
          <a:bodyPr wrap="square" rtlCol="0">
            <a:spAutoFit/>
          </a:bodyPr>
          <a:lstStyle/>
          <a:p>
            <a:r>
              <a:rPr lang="pt-BR" sz="800" dirty="0">
                <a:solidFill>
                  <a:schemeClr val="tx1">
                    <a:lumMod val="65000"/>
                    <a:lumOff val="35000"/>
                  </a:schemeClr>
                </a:solidFill>
                <a:latin typeface="Arial" panose="020B0604020202020204" pitchFamily="34" charset="0"/>
                <a:cs typeface="Arial" panose="020B0604020202020204" pitchFamily="34" charset="0"/>
              </a:rPr>
              <a:t>Note: Nett agree is the sum of strongly agree and slightly agree </a:t>
            </a:r>
            <a:endParaRPr lang="en-NZ" sz="800" dirty="0">
              <a:solidFill>
                <a:schemeClr val="tx1">
                  <a:lumMod val="65000"/>
                  <a:lumOff val="35000"/>
                </a:schemeClr>
              </a:solidFill>
              <a:latin typeface="Arial" panose="020B0604020202020204" pitchFamily="34" charset="0"/>
              <a:cs typeface="Arial" panose="020B0604020202020204" pitchFamily="34" charset="0"/>
            </a:endParaRPr>
          </a:p>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2017 (n=176); 2020 (n=461) | New Zealand 2017 (n=6101); 2020 (n=6263)</a:t>
            </a:r>
          </a:p>
        </p:txBody>
      </p:sp>
      <p:grpSp>
        <p:nvGrpSpPr>
          <p:cNvPr id="24" name="Group 23">
            <a:extLst>
              <a:ext uri="{FF2B5EF4-FFF2-40B4-BE49-F238E27FC236}">
                <a16:creationId xmlns:a16="http://schemas.microsoft.com/office/drawing/2014/main" id="{58573F78-74BA-402A-B5A8-33ADCEAD2944}"/>
              </a:ext>
            </a:extLst>
          </p:cNvPr>
          <p:cNvGrpSpPr/>
          <p:nvPr/>
        </p:nvGrpSpPr>
        <p:grpSpPr>
          <a:xfrm>
            <a:off x="5136705" y="6407321"/>
            <a:ext cx="2241162" cy="215444"/>
            <a:chOff x="163092" y="5772628"/>
            <a:chExt cx="2241162" cy="215444"/>
          </a:xfrm>
        </p:grpSpPr>
        <p:sp>
          <p:nvSpPr>
            <p:cNvPr id="26" name="TextBox 25">
              <a:extLst>
                <a:ext uri="{FF2B5EF4-FFF2-40B4-BE49-F238E27FC236}">
                  <a16:creationId xmlns:a16="http://schemas.microsoft.com/office/drawing/2014/main" id="{32B0C51F-631A-420A-B0E6-F8E8B6DF98AC}"/>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27" name="Isosceles Triangle 26">
              <a:extLst>
                <a:ext uri="{FF2B5EF4-FFF2-40B4-BE49-F238E27FC236}">
                  <a16:creationId xmlns:a16="http://schemas.microsoft.com/office/drawing/2014/main" id="{79A86C5F-38C6-4134-96AC-C6F39B3B9D74}"/>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9" name="Isosceles Triangle 38">
              <a:extLst>
                <a:ext uri="{FF2B5EF4-FFF2-40B4-BE49-F238E27FC236}">
                  <a16:creationId xmlns:a16="http://schemas.microsoft.com/office/drawing/2014/main" id="{4B474E8D-33B3-42C6-8802-6997D97D5744}"/>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40" name="Group 39">
            <a:extLst>
              <a:ext uri="{FF2B5EF4-FFF2-40B4-BE49-F238E27FC236}">
                <a16:creationId xmlns:a16="http://schemas.microsoft.com/office/drawing/2014/main" id="{CD6D6B74-4541-4329-9B6F-46F4AFB7054F}"/>
              </a:ext>
            </a:extLst>
          </p:cNvPr>
          <p:cNvGrpSpPr/>
          <p:nvPr/>
        </p:nvGrpSpPr>
        <p:grpSpPr>
          <a:xfrm>
            <a:off x="5136705" y="6615308"/>
            <a:ext cx="2891981" cy="215444"/>
            <a:chOff x="163092" y="5772628"/>
            <a:chExt cx="2891981" cy="215444"/>
          </a:xfrm>
        </p:grpSpPr>
        <p:sp>
          <p:nvSpPr>
            <p:cNvPr id="45" name="TextBox 44">
              <a:extLst>
                <a:ext uri="{FF2B5EF4-FFF2-40B4-BE49-F238E27FC236}">
                  <a16:creationId xmlns:a16="http://schemas.microsoft.com/office/drawing/2014/main" id="{30C6B798-3082-4E51-BB0A-AC1F1D2E0924}"/>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46" name="Isosceles Triangle 45">
              <a:extLst>
                <a:ext uri="{FF2B5EF4-FFF2-40B4-BE49-F238E27FC236}">
                  <a16:creationId xmlns:a16="http://schemas.microsoft.com/office/drawing/2014/main" id="{304522D2-98EE-4429-BB8B-09BB2F5B0DCE}"/>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7" name="Isosceles Triangle 46">
              <a:extLst>
                <a:ext uri="{FF2B5EF4-FFF2-40B4-BE49-F238E27FC236}">
                  <a16:creationId xmlns:a16="http://schemas.microsoft.com/office/drawing/2014/main" id="{77AB75E6-03F2-460A-9A96-D364AEBC086F}"/>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8" name="Rectangle 27">
            <a:extLst>
              <a:ext uri="{FF2B5EF4-FFF2-40B4-BE49-F238E27FC236}">
                <a16:creationId xmlns:a16="http://schemas.microsoft.com/office/drawing/2014/main" id="{3CB69C50-EB89-4BA4-86FF-E90A7CC04A7C}"/>
              </a:ext>
            </a:extLst>
          </p:cNvPr>
          <p:cNvSpPr/>
          <p:nvPr/>
        </p:nvSpPr>
        <p:spPr>
          <a:xfrm>
            <a:off x="8158388" y="1963350"/>
            <a:ext cx="3881456" cy="3170099"/>
          </a:xfrm>
          <a:prstGeom prst="rect">
            <a:avLst/>
          </a:prstGeom>
        </p:spPr>
        <p:txBody>
          <a:bodyPr wrap="square">
            <a:spAutoFit/>
          </a:bodyPr>
          <a:lstStyle/>
          <a:p>
            <a:r>
              <a:rPr lang="en-NZ" sz="1000" dirty="0"/>
              <a:t>Pacific peoples are positive about the quality of the arts in New Zealand, and are enthused when they see New Zealand artists succeed overseas.</a:t>
            </a:r>
          </a:p>
          <a:p>
            <a:endParaRPr lang="en-NZ" sz="1000" dirty="0"/>
          </a:p>
          <a:p>
            <a:r>
              <a:rPr lang="en-NZ" sz="1000" dirty="0"/>
              <a:t>Seventy-nine percent of Pacific peoples feel pride when New Zealand artists  succeed overseas, compared to 73% in 2017, albeit the difference is not statistically significant.</a:t>
            </a:r>
          </a:p>
          <a:p>
            <a:endParaRPr lang="en-NZ" sz="1000" dirty="0"/>
          </a:p>
          <a:p>
            <a:r>
              <a:rPr lang="en-NZ" sz="1000" dirty="0"/>
              <a:t>In addition the decline in those who feel New Zealand arts are of high quality is not statistically significant (64% in 2020 vs. 69% in 2017). </a:t>
            </a:r>
          </a:p>
          <a:p>
            <a:endParaRPr lang="en-NZ" sz="1000" b="1" dirty="0">
              <a:solidFill>
                <a:schemeClr val="tx1">
                  <a:lumMod val="85000"/>
                  <a:lumOff val="15000"/>
                </a:schemeClr>
              </a:solidFill>
            </a:endParaRPr>
          </a:p>
          <a:p>
            <a:r>
              <a:rPr lang="en-NZ" sz="1000" dirty="0"/>
              <a:t>All the attitudes expressed are in line with the national average.</a:t>
            </a:r>
          </a:p>
          <a:p>
            <a:endParaRPr lang="en-NZ" sz="1000" b="1"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among Pacific peoples:</a:t>
            </a:r>
          </a:p>
          <a:p>
            <a:pPr lvl="0">
              <a:spcBef>
                <a:spcPts val="600"/>
              </a:spcBef>
            </a:pPr>
            <a:r>
              <a:rPr lang="en-NZ" sz="1000" dirty="0">
                <a:solidFill>
                  <a:schemeClr val="tx1">
                    <a:lumMod val="85000"/>
                    <a:lumOff val="15000"/>
                  </a:schemeClr>
                </a:solidFill>
              </a:rPr>
              <a:t>Pacific women are more likely than average to feel pride when seeing New Zealand artists succeed overseas (83%). Pacific peoples with the lived experience of disability are less likely to feel this (67%).</a:t>
            </a:r>
            <a:endParaRPr lang="en-NZ" sz="1000" dirty="0"/>
          </a:p>
        </p:txBody>
      </p:sp>
    </p:spTree>
    <p:extLst>
      <p:ext uri="{BB962C8B-B14F-4D97-AF65-F5344CB8AC3E}">
        <p14:creationId xmlns:p14="http://schemas.microsoft.com/office/powerpoint/2010/main" val="279039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742-F33B-4A95-9F4A-C45874C4CC4B}"/>
              </a:ext>
            </a:extLst>
          </p:cNvPr>
          <p:cNvSpPr>
            <a:spLocks noGrp="1"/>
          </p:cNvSpPr>
          <p:nvPr>
            <p:ph type="ctrTitle"/>
          </p:nvPr>
        </p:nvSpPr>
        <p:spPr/>
        <p:txBody>
          <a:bodyPr>
            <a:normAutofit/>
          </a:bodyPr>
          <a:lstStyle/>
          <a:p>
            <a:r>
              <a:rPr lang="en-NZ" sz="4000" dirty="0">
                <a:latin typeface="Georgia" panose="02040502050405020303" pitchFamily="18" charset="0"/>
              </a:rPr>
              <a:t>Introduction</a:t>
            </a:r>
          </a:p>
        </p:txBody>
      </p:sp>
    </p:spTree>
    <p:extLst>
      <p:ext uri="{BB962C8B-B14F-4D97-AF65-F5344CB8AC3E}">
        <p14:creationId xmlns:p14="http://schemas.microsoft.com/office/powerpoint/2010/main" val="770176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5889" y="235235"/>
            <a:ext cx="10228293" cy="714828"/>
          </a:xfrm>
        </p:spPr>
        <p:txBody>
          <a:bodyPr/>
          <a:lstStyle/>
          <a:p>
            <a:r>
              <a:rPr lang="en-NZ" dirty="0">
                <a:solidFill>
                  <a:schemeClr val="tx1">
                    <a:lumMod val="65000"/>
                    <a:lumOff val="35000"/>
                  </a:schemeClr>
                </a:solidFill>
              </a:rPr>
              <a:t>Pacific peoples’ attitudes towards the arts: Education and development</a:t>
            </a:r>
          </a:p>
        </p:txBody>
      </p:sp>
      <p:graphicFrame>
        <p:nvGraphicFramePr>
          <p:cNvPr id="28" name="Chart 27">
            <a:extLst>
              <a:ext uri="{FF2B5EF4-FFF2-40B4-BE49-F238E27FC236}">
                <a16:creationId xmlns:a16="http://schemas.microsoft.com/office/drawing/2014/main" id="{0C633C60-721E-491B-9AFE-5BC068B616E1}"/>
              </a:ext>
            </a:extLst>
          </p:cNvPr>
          <p:cNvGraphicFramePr/>
          <p:nvPr>
            <p:extLst>
              <p:ext uri="{D42A27DB-BD31-4B8C-83A1-F6EECF244321}">
                <p14:modId xmlns:p14="http://schemas.microsoft.com/office/powerpoint/2010/main" val="1038791155"/>
              </p:ext>
            </p:extLst>
          </p:nvPr>
        </p:nvGraphicFramePr>
        <p:xfrm>
          <a:off x="1331050" y="1481871"/>
          <a:ext cx="5724525" cy="5006133"/>
        </p:xfrm>
        <a:graphic>
          <a:graphicData uri="http://schemas.openxmlformats.org/drawingml/2006/chart">
            <c:chart xmlns:c="http://schemas.openxmlformats.org/drawingml/2006/chart" xmlns:r="http://schemas.openxmlformats.org/officeDocument/2006/relationships" r:id="rId2"/>
          </a:graphicData>
        </a:graphic>
      </p:graphicFrame>
      <p:cxnSp>
        <p:nvCxnSpPr>
          <p:cNvPr id="32" name="Straight Connector 31">
            <a:extLst>
              <a:ext uri="{FF2B5EF4-FFF2-40B4-BE49-F238E27FC236}">
                <a16:creationId xmlns:a16="http://schemas.microsoft.com/office/drawing/2014/main" id="{A88323B1-46BA-4588-AEA1-E991E0112976}"/>
              </a:ext>
            </a:extLst>
          </p:cNvPr>
          <p:cNvCxnSpPr>
            <a:cxnSpLocks/>
          </p:cNvCxnSpPr>
          <p:nvPr/>
        </p:nvCxnSpPr>
        <p:spPr>
          <a:xfrm flipV="1">
            <a:off x="277872" y="3777029"/>
            <a:ext cx="7699301"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5" name="Table 47">
            <a:extLst>
              <a:ext uri="{FF2B5EF4-FFF2-40B4-BE49-F238E27FC236}">
                <a16:creationId xmlns:a16="http://schemas.microsoft.com/office/drawing/2014/main" id="{6814812F-1F4A-45DD-88CE-033DD3F3563C}"/>
              </a:ext>
            </a:extLst>
          </p:cNvPr>
          <p:cNvGraphicFramePr>
            <a:graphicFrameLocks noGrp="1"/>
          </p:cNvGraphicFramePr>
          <p:nvPr>
            <p:extLst>
              <p:ext uri="{D42A27DB-BD31-4B8C-83A1-F6EECF244321}">
                <p14:modId xmlns:p14="http://schemas.microsoft.com/office/powerpoint/2010/main" val="546508562"/>
              </p:ext>
            </p:extLst>
          </p:nvPr>
        </p:nvGraphicFramePr>
        <p:xfrm>
          <a:off x="7029991" y="2328321"/>
          <a:ext cx="949452" cy="3047808"/>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761952">
                <a:tc>
                  <a:txBody>
                    <a:bodyPr/>
                    <a:lstStyle/>
                    <a:p>
                      <a:pPr algn="ctr"/>
                      <a:r>
                        <a:rPr lang="lv-LV" sz="1200" b="0">
                          <a:solidFill>
                            <a:schemeClr val="tx1"/>
                          </a:solidFill>
                          <a:latin typeface="Arial" panose="020B0604020202020204" pitchFamily="34" charset="0"/>
                          <a:cs typeface="Arial" panose="020B0604020202020204" pitchFamily="34" charset="0"/>
                        </a:rPr>
                        <a:t>75</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80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761952">
                <a:tc>
                  <a:txBody>
                    <a:bodyPr/>
                    <a:lstStyle/>
                    <a:p>
                      <a:pPr algn="ctr"/>
                      <a:r>
                        <a:rPr lang="en-NZ" sz="1200" b="0"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332471"/>
                  </a:ext>
                </a:extLst>
              </a:tr>
              <a:tr h="761952">
                <a:tc>
                  <a:txBody>
                    <a:bodyPr/>
                    <a:lstStyle/>
                    <a:p>
                      <a:pPr algn="ctr"/>
                      <a:r>
                        <a:rPr lang="lv-LV" sz="1200" b="0">
                          <a:solidFill>
                            <a:schemeClr val="tx1"/>
                          </a:solidFill>
                          <a:latin typeface="Arial" panose="020B0604020202020204" pitchFamily="34" charset="0"/>
                          <a:cs typeface="Arial" panose="020B0604020202020204" pitchFamily="34" charset="0"/>
                        </a:rPr>
                        <a:t>67</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1400434"/>
                  </a:ext>
                </a:extLst>
              </a:tr>
              <a:tr h="761952">
                <a:tc>
                  <a:txBody>
                    <a:bodyPr/>
                    <a:lstStyle/>
                    <a:p>
                      <a:pPr algn="ctr"/>
                      <a:r>
                        <a:rPr lang="lv-LV" sz="1200" b="0">
                          <a:solidFill>
                            <a:schemeClr val="tx1"/>
                          </a:solidFill>
                          <a:latin typeface="Arial" panose="020B0604020202020204" pitchFamily="34" charset="0"/>
                          <a:cs typeface="Arial" panose="020B0604020202020204" pitchFamily="34" charset="0"/>
                        </a:rPr>
                        <a:t>59</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6744540"/>
                  </a:ext>
                </a:extLst>
              </a:tr>
            </a:tbl>
          </a:graphicData>
        </a:graphic>
      </p:graphicFrame>
      <p:sp>
        <p:nvSpPr>
          <p:cNvPr id="22" name="TextBox 21">
            <a:extLst>
              <a:ext uri="{FF2B5EF4-FFF2-40B4-BE49-F238E27FC236}">
                <a16:creationId xmlns:a16="http://schemas.microsoft.com/office/drawing/2014/main" id="{2FC38490-F16F-42D7-802A-B3F118D7D751}"/>
              </a:ext>
            </a:extLst>
          </p:cNvPr>
          <p:cNvSpPr txBox="1"/>
          <p:nvPr/>
        </p:nvSpPr>
        <p:spPr>
          <a:xfrm>
            <a:off x="235137" y="4365065"/>
            <a:ext cx="1499357" cy="738664"/>
          </a:xfrm>
          <a:prstGeom prst="rect">
            <a:avLst/>
          </a:prstGeom>
          <a:noFill/>
        </p:spPr>
        <p:txBody>
          <a:bodyPr wrap="square" rtlCol="0">
            <a:spAutoFit/>
          </a:bodyPr>
          <a:lstStyle/>
          <a:p>
            <a:r>
              <a:rPr lang="en-NZ" sz="1050" b="1" dirty="0">
                <a:solidFill>
                  <a:schemeClr val="tx1">
                    <a:lumMod val="65000"/>
                    <a:lumOff val="35000"/>
                  </a:schemeClr>
                </a:solidFill>
                <a:latin typeface="+mj-lt"/>
              </a:rPr>
              <a:t>The arts should be part of the education of every New Zealander</a:t>
            </a:r>
          </a:p>
        </p:txBody>
      </p:sp>
      <p:sp>
        <p:nvSpPr>
          <p:cNvPr id="23" name="TextBox 22">
            <a:extLst>
              <a:ext uri="{FF2B5EF4-FFF2-40B4-BE49-F238E27FC236}">
                <a16:creationId xmlns:a16="http://schemas.microsoft.com/office/drawing/2014/main" id="{A16D4D04-BE51-4946-B931-FB44418E8595}"/>
              </a:ext>
            </a:extLst>
          </p:cNvPr>
          <p:cNvSpPr txBox="1"/>
          <p:nvPr/>
        </p:nvSpPr>
        <p:spPr>
          <a:xfrm>
            <a:off x="277872" y="2667705"/>
            <a:ext cx="1372253" cy="577081"/>
          </a:xfrm>
          <a:prstGeom prst="rect">
            <a:avLst/>
          </a:prstGeom>
          <a:noFill/>
        </p:spPr>
        <p:txBody>
          <a:bodyPr wrap="square" rtlCol="0">
            <a:spAutoFit/>
          </a:bodyPr>
          <a:lstStyle/>
          <a:p>
            <a:r>
              <a:rPr lang="en-NZ" sz="1050" b="1" dirty="0">
                <a:solidFill>
                  <a:schemeClr val="tx1">
                    <a:lumMod val="65000"/>
                    <a:lumOff val="35000"/>
                  </a:schemeClr>
                </a:solidFill>
                <a:latin typeface="+mj-lt"/>
              </a:rPr>
              <a:t>The arts help to develop and foster creativity</a:t>
            </a:r>
          </a:p>
        </p:txBody>
      </p:sp>
      <p:sp>
        <p:nvSpPr>
          <p:cNvPr id="37" name="TextBox 36">
            <a:extLst>
              <a:ext uri="{FF2B5EF4-FFF2-40B4-BE49-F238E27FC236}">
                <a16:creationId xmlns:a16="http://schemas.microsoft.com/office/drawing/2014/main" id="{F8F46714-91B1-45FE-9F0F-37AB64D04385}"/>
              </a:ext>
            </a:extLst>
          </p:cNvPr>
          <p:cNvSpPr txBox="1"/>
          <p:nvPr/>
        </p:nvSpPr>
        <p:spPr>
          <a:xfrm>
            <a:off x="6873418" y="1856904"/>
            <a:ext cx="631299" cy="4247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Pacific peoples</a:t>
            </a:r>
          </a:p>
        </p:txBody>
      </p:sp>
      <p:sp>
        <p:nvSpPr>
          <p:cNvPr id="38" name="TextBox 37">
            <a:extLst>
              <a:ext uri="{FF2B5EF4-FFF2-40B4-BE49-F238E27FC236}">
                <a16:creationId xmlns:a16="http://schemas.microsoft.com/office/drawing/2014/main" id="{CE9ED8AA-0305-4426-95E0-C66C74765639}"/>
              </a:ext>
            </a:extLst>
          </p:cNvPr>
          <p:cNvSpPr txBox="1"/>
          <p:nvPr/>
        </p:nvSpPr>
        <p:spPr>
          <a:xfrm>
            <a:off x="7345874" y="1856904"/>
            <a:ext cx="631299" cy="3139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sp>
        <p:nvSpPr>
          <p:cNvPr id="39" name="Oval 38">
            <a:extLst>
              <a:ext uri="{FF2B5EF4-FFF2-40B4-BE49-F238E27FC236}">
                <a16:creationId xmlns:a16="http://schemas.microsoft.com/office/drawing/2014/main" id="{A6962BAA-835D-4188-859A-5C1D6DE769FF}"/>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41" name="Text Placeholder 5">
            <a:extLst>
              <a:ext uri="{FF2B5EF4-FFF2-40B4-BE49-F238E27FC236}">
                <a16:creationId xmlns:a16="http://schemas.microsoft.com/office/drawing/2014/main" id="{15CBFFC9-8202-43BF-A2AC-64ADD3B6ACF1}"/>
              </a:ext>
            </a:extLst>
          </p:cNvPr>
          <p:cNvSpPr>
            <a:spLocks noGrp="1"/>
          </p:cNvSpPr>
          <p:nvPr>
            <p:ph type="body" sz="quarter" idx="10"/>
          </p:nvPr>
        </p:nvSpPr>
        <p:spPr>
          <a:xfrm>
            <a:off x="758825" y="1318080"/>
            <a:ext cx="6953250" cy="303770"/>
          </a:xfrm>
        </p:spPr>
        <p:txBody>
          <a:bodyPr/>
          <a:lstStyle/>
          <a:p>
            <a:r>
              <a:rPr lang="en-NZ" sz="1200" dirty="0"/>
              <a:t>How much do you agree or disagree?</a:t>
            </a:r>
          </a:p>
        </p:txBody>
      </p:sp>
      <p:sp>
        <p:nvSpPr>
          <p:cNvPr id="2" name="TextBox 1">
            <a:extLst>
              <a:ext uri="{FF2B5EF4-FFF2-40B4-BE49-F238E27FC236}">
                <a16:creationId xmlns:a16="http://schemas.microsoft.com/office/drawing/2014/main" id="{F20A6A76-0CEF-47A1-88D7-D6FB971FB7F4}"/>
              </a:ext>
            </a:extLst>
          </p:cNvPr>
          <p:cNvSpPr txBox="1"/>
          <p:nvPr/>
        </p:nvSpPr>
        <p:spPr>
          <a:xfrm>
            <a:off x="2330619" y="3320962"/>
            <a:ext cx="3593805" cy="261610"/>
          </a:xfrm>
          <a:prstGeom prst="rect">
            <a:avLst/>
          </a:prstGeom>
          <a:noFill/>
        </p:spPr>
        <p:txBody>
          <a:bodyPr wrap="square" rtlCol="0">
            <a:spAutoFit/>
          </a:bodyPr>
          <a:lstStyle/>
          <a:p>
            <a:r>
              <a:rPr lang="en-NZ" sz="1100" spc="150" dirty="0">
                <a:solidFill>
                  <a:schemeClr val="tx1">
                    <a:lumMod val="65000"/>
                    <a:lumOff val="35000"/>
                  </a:schemeClr>
                </a:solidFill>
                <a:latin typeface="Arial" panose="020B0604020202020204" pitchFamily="34" charset="0"/>
                <a:cs typeface="Arial" panose="020B0604020202020204" pitchFamily="34" charset="0"/>
              </a:rPr>
              <a:t>Not asked in 2017</a:t>
            </a:r>
          </a:p>
        </p:txBody>
      </p:sp>
      <p:sp>
        <p:nvSpPr>
          <p:cNvPr id="20" name="TextBox 19">
            <a:extLst>
              <a:ext uri="{FF2B5EF4-FFF2-40B4-BE49-F238E27FC236}">
                <a16:creationId xmlns:a16="http://schemas.microsoft.com/office/drawing/2014/main" id="{A0EF6809-8884-40A9-B3F7-9CB5DABD9AFC}"/>
              </a:ext>
            </a:extLst>
          </p:cNvPr>
          <p:cNvSpPr txBox="1"/>
          <p:nvPr/>
        </p:nvSpPr>
        <p:spPr>
          <a:xfrm>
            <a:off x="77057" y="6453254"/>
            <a:ext cx="4863482" cy="338554"/>
          </a:xfrm>
          <a:prstGeom prst="rect">
            <a:avLst/>
          </a:prstGeom>
          <a:noFill/>
        </p:spPr>
        <p:txBody>
          <a:bodyPr wrap="square" rtlCol="0">
            <a:spAutoFit/>
          </a:bodyPr>
          <a:lstStyle/>
          <a:p>
            <a:r>
              <a:rPr lang="pt-BR" sz="800" dirty="0">
                <a:solidFill>
                  <a:schemeClr val="tx1">
                    <a:lumMod val="65000"/>
                    <a:lumOff val="35000"/>
                  </a:schemeClr>
                </a:solidFill>
                <a:latin typeface="Arial" panose="020B0604020202020204" pitchFamily="34" charset="0"/>
                <a:cs typeface="Arial" panose="020B0604020202020204" pitchFamily="34" charset="0"/>
              </a:rPr>
              <a:t>Note: Nett agree is the sum of strongly agree and slightly agree </a:t>
            </a:r>
            <a:endParaRPr lang="en-NZ" sz="800" dirty="0">
              <a:solidFill>
                <a:schemeClr val="tx1">
                  <a:lumMod val="65000"/>
                  <a:lumOff val="35000"/>
                </a:schemeClr>
              </a:solidFill>
              <a:latin typeface="Arial" panose="020B0604020202020204" pitchFamily="34" charset="0"/>
              <a:cs typeface="Arial" panose="020B0604020202020204" pitchFamily="34" charset="0"/>
            </a:endParaRPr>
          </a:p>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2017 (n=176); 2020 (n=461) | New Zealand 2017 (n=6101); 2020 (n=6263)</a:t>
            </a:r>
          </a:p>
        </p:txBody>
      </p:sp>
      <p:grpSp>
        <p:nvGrpSpPr>
          <p:cNvPr id="21" name="Group 20">
            <a:extLst>
              <a:ext uri="{FF2B5EF4-FFF2-40B4-BE49-F238E27FC236}">
                <a16:creationId xmlns:a16="http://schemas.microsoft.com/office/drawing/2014/main" id="{F45C713B-59C8-4767-88C3-7C5D156DFCAC}"/>
              </a:ext>
            </a:extLst>
          </p:cNvPr>
          <p:cNvGrpSpPr/>
          <p:nvPr/>
        </p:nvGrpSpPr>
        <p:grpSpPr>
          <a:xfrm>
            <a:off x="5136705" y="6407321"/>
            <a:ext cx="2241162" cy="215444"/>
            <a:chOff x="163092" y="5772628"/>
            <a:chExt cx="2241162" cy="215444"/>
          </a:xfrm>
        </p:grpSpPr>
        <p:sp>
          <p:nvSpPr>
            <p:cNvPr id="24" name="TextBox 23">
              <a:extLst>
                <a:ext uri="{FF2B5EF4-FFF2-40B4-BE49-F238E27FC236}">
                  <a16:creationId xmlns:a16="http://schemas.microsoft.com/office/drawing/2014/main" id="{602FF7A1-B7E7-4D61-9A1C-6E2019B8D316}"/>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27" name="Isosceles Triangle 26">
              <a:extLst>
                <a:ext uri="{FF2B5EF4-FFF2-40B4-BE49-F238E27FC236}">
                  <a16:creationId xmlns:a16="http://schemas.microsoft.com/office/drawing/2014/main" id="{53A46C74-C7BF-4925-B59D-24BE794A895B}"/>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9" name="Isosceles Triangle 28">
              <a:extLst>
                <a:ext uri="{FF2B5EF4-FFF2-40B4-BE49-F238E27FC236}">
                  <a16:creationId xmlns:a16="http://schemas.microsoft.com/office/drawing/2014/main" id="{5AA9C45B-B01C-4985-8813-C7B1DCC6D075}"/>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33" name="Group 32">
            <a:extLst>
              <a:ext uri="{FF2B5EF4-FFF2-40B4-BE49-F238E27FC236}">
                <a16:creationId xmlns:a16="http://schemas.microsoft.com/office/drawing/2014/main" id="{C4FC6B88-FA51-449C-A27C-3C43B1226B35}"/>
              </a:ext>
            </a:extLst>
          </p:cNvPr>
          <p:cNvGrpSpPr/>
          <p:nvPr/>
        </p:nvGrpSpPr>
        <p:grpSpPr>
          <a:xfrm>
            <a:off x="5136705" y="6615308"/>
            <a:ext cx="2891981" cy="215444"/>
            <a:chOff x="163092" y="5772628"/>
            <a:chExt cx="2891981" cy="215444"/>
          </a:xfrm>
        </p:grpSpPr>
        <p:sp>
          <p:nvSpPr>
            <p:cNvPr id="34" name="TextBox 33">
              <a:extLst>
                <a:ext uri="{FF2B5EF4-FFF2-40B4-BE49-F238E27FC236}">
                  <a16:creationId xmlns:a16="http://schemas.microsoft.com/office/drawing/2014/main" id="{E3A3054C-FB61-4ABF-BD0F-BAF13B7418E3}"/>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42" name="Isosceles Triangle 41">
              <a:extLst>
                <a:ext uri="{FF2B5EF4-FFF2-40B4-BE49-F238E27FC236}">
                  <a16:creationId xmlns:a16="http://schemas.microsoft.com/office/drawing/2014/main" id="{ED2A7A57-C4F3-4F83-9DF0-1B2AE3B0E128}"/>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3" name="Isosceles Triangle 42">
              <a:extLst>
                <a:ext uri="{FF2B5EF4-FFF2-40B4-BE49-F238E27FC236}">
                  <a16:creationId xmlns:a16="http://schemas.microsoft.com/office/drawing/2014/main" id="{8A130381-AC17-4AAC-8C0B-840B2908D819}"/>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5" name="SigDiff">
            <a:extLst>
              <a:ext uri="{FF2B5EF4-FFF2-40B4-BE49-F238E27FC236}">
                <a16:creationId xmlns:a16="http://schemas.microsoft.com/office/drawing/2014/main" id="{DD729A31-8515-4643-9A84-774F675FAC71}"/>
              </a:ext>
            </a:extLst>
          </p:cNvPr>
          <p:cNvSpPr/>
          <p:nvPr/>
        </p:nvSpPr>
        <p:spPr>
          <a:xfrm flipV="1">
            <a:off x="7415072" y="2656331"/>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0B9442A7-77A8-4692-8C18-EFC6E083C683}"/>
              </a:ext>
            </a:extLst>
          </p:cNvPr>
          <p:cNvSpPr/>
          <p:nvPr/>
        </p:nvSpPr>
        <p:spPr>
          <a:xfrm>
            <a:off x="8161142" y="1945471"/>
            <a:ext cx="3878702" cy="3708708"/>
          </a:xfrm>
          <a:prstGeom prst="rect">
            <a:avLst/>
          </a:prstGeom>
        </p:spPr>
        <p:txBody>
          <a:bodyPr wrap="square">
            <a:spAutoFit/>
          </a:bodyPr>
          <a:lstStyle/>
          <a:p>
            <a:r>
              <a:rPr lang="en-NZ" sz="1000" dirty="0"/>
              <a:t>Most Pacific peoples recognise the value of the arts in fostering creativity, and this translates into broad support for the arts being part of the education of all New Zealanders. </a:t>
            </a:r>
          </a:p>
          <a:p>
            <a:endParaRPr lang="en-NZ" sz="1000" dirty="0"/>
          </a:p>
          <a:p>
            <a:r>
              <a:rPr lang="en-NZ" sz="1000" dirty="0"/>
              <a:t>Pacific peoples are significantly less likely to agree that arts help develop and foster creativity than all New Zealanders (75% vs 80%).</a:t>
            </a:r>
          </a:p>
          <a:p>
            <a:endParaRPr lang="en-NZ" sz="1000" dirty="0"/>
          </a:p>
          <a:p>
            <a:r>
              <a:rPr lang="en-NZ" sz="1000" dirty="0"/>
              <a:t>There is an indicative increase in the proportion of Pacific peoples who feel the arts should be part of the education of every New Zealander, from 59% to 67%, albeit the difference is not statistically significant. </a:t>
            </a:r>
          </a:p>
          <a:p>
            <a:endParaRPr lang="en-NZ" sz="1000" dirty="0"/>
          </a:p>
          <a:p>
            <a:pPr lvl="0">
              <a:spcBef>
                <a:spcPts val="600"/>
              </a:spcBef>
            </a:pPr>
            <a:r>
              <a:rPr lang="en-NZ" sz="1000" b="1" dirty="0">
                <a:solidFill>
                  <a:schemeClr val="tx1">
                    <a:lumMod val="85000"/>
                    <a:lumOff val="15000"/>
                  </a:schemeClr>
                </a:solidFill>
              </a:rPr>
              <a:t>Sub-group differences among Pacific peoples:</a:t>
            </a:r>
          </a:p>
          <a:p>
            <a:pPr>
              <a:spcBef>
                <a:spcPts val="600"/>
              </a:spcBef>
            </a:pPr>
            <a:r>
              <a:rPr lang="en-NZ" sz="1000" dirty="0">
                <a:solidFill>
                  <a:schemeClr val="tx1">
                    <a:lumMod val="85000"/>
                    <a:lumOff val="15000"/>
                  </a:schemeClr>
                </a:solidFill>
              </a:rPr>
              <a:t>Pacific women </a:t>
            </a:r>
            <a:r>
              <a:rPr lang="en-NZ" sz="1000" dirty="0"/>
              <a:t>are more </a:t>
            </a:r>
            <a:r>
              <a:rPr lang="en-NZ" sz="1000" dirty="0">
                <a:solidFill>
                  <a:schemeClr val="tx1">
                    <a:lumMod val="85000"/>
                    <a:lumOff val="15000"/>
                  </a:schemeClr>
                </a:solidFill>
              </a:rPr>
              <a:t>likely than average to agree that the arts help to foster and develop creativity (80% vs 75%). Pacific peoples with lived experience of disabilities (63%) and those aged 30-39 (65%) are less likely than average to agree.</a:t>
            </a:r>
          </a:p>
          <a:p>
            <a:pPr lvl="0">
              <a:spcBef>
                <a:spcPts val="600"/>
              </a:spcBef>
            </a:pPr>
            <a:r>
              <a:rPr lang="en-NZ" sz="1000" dirty="0">
                <a:solidFill>
                  <a:schemeClr val="tx1">
                    <a:lumMod val="85000"/>
                    <a:lumOff val="15000"/>
                  </a:schemeClr>
                </a:solidFill>
              </a:rPr>
              <a:t>Pacific women (71%) and those aged 50-59 (85%) are more likely than average (67%) to feel the arts should be part of the education of every New Zealander. However Pacific peoples aged 30-39 are less likely to support this (54%).</a:t>
            </a:r>
          </a:p>
        </p:txBody>
      </p:sp>
    </p:spTree>
    <p:extLst>
      <p:ext uri="{BB962C8B-B14F-4D97-AF65-F5344CB8AC3E}">
        <p14:creationId xmlns:p14="http://schemas.microsoft.com/office/powerpoint/2010/main" val="3740654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Pacific peoples’ attitudes towards the arts: Role of the arts in creating communities</a:t>
            </a:r>
          </a:p>
        </p:txBody>
      </p:sp>
      <p:sp>
        <p:nvSpPr>
          <p:cNvPr id="6" name="Text Placeholder 5">
            <a:extLst>
              <a:ext uri="{FF2B5EF4-FFF2-40B4-BE49-F238E27FC236}">
                <a16:creationId xmlns:a16="http://schemas.microsoft.com/office/drawing/2014/main" id="{8F74EE39-F59E-4159-876B-C2DCF424ED4F}"/>
              </a:ext>
            </a:extLst>
          </p:cNvPr>
          <p:cNvSpPr>
            <a:spLocks noGrp="1"/>
          </p:cNvSpPr>
          <p:nvPr>
            <p:ph type="body" sz="quarter" idx="10"/>
          </p:nvPr>
        </p:nvSpPr>
        <p:spPr>
          <a:xfrm>
            <a:off x="709566" y="1326770"/>
            <a:ext cx="6953250" cy="419100"/>
          </a:xfrm>
        </p:spPr>
        <p:txBody>
          <a:bodyPr/>
          <a:lstStyle/>
          <a:p>
            <a:r>
              <a:rPr lang="en-NZ" sz="1200" dirty="0"/>
              <a:t>How much do you agree or disagree?</a:t>
            </a:r>
          </a:p>
        </p:txBody>
      </p:sp>
      <p:graphicFrame>
        <p:nvGraphicFramePr>
          <p:cNvPr id="31" name="Chart 30">
            <a:extLst>
              <a:ext uri="{FF2B5EF4-FFF2-40B4-BE49-F238E27FC236}">
                <a16:creationId xmlns:a16="http://schemas.microsoft.com/office/drawing/2014/main" id="{4EFA1B6A-F8DE-483F-8147-47604A13EA9F}"/>
              </a:ext>
            </a:extLst>
          </p:cNvPr>
          <p:cNvGraphicFramePr/>
          <p:nvPr>
            <p:extLst>
              <p:ext uri="{D42A27DB-BD31-4B8C-83A1-F6EECF244321}">
                <p14:modId xmlns:p14="http://schemas.microsoft.com/office/powerpoint/2010/main" val="2989527869"/>
              </p:ext>
            </p:extLst>
          </p:nvPr>
        </p:nvGraphicFramePr>
        <p:xfrm>
          <a:off x="1304925" y="1483156"/>
          <a:ext cx="5724525" cy="4865389"/>
        </p:xfrm>
        <a:graphic>
          <a:graphicData uri="http://schemas.openxmlformats.org/drawingml/2006/chart">
            <c:chart xmlns:c="http://schemas.openxmlformats.org/drawingml/2006/chart" xmlns:r="http://schemas.openxmlformats.org/officeDocument/2006/relationships" r:id="rId2"/>
          </a:graphicData>
        </a:graphic>
      </p:graphicFrame>
      <p:grpSp>
        <p:nvGrpSpPr>
          <p:cNvPr id="53" name="Group 52">
            <a:extLst>
              <a:ext uri="{FF2B5EF4-FFF2-40B4-BE49-F238E27FC236}">
                <a16:creationId xmlns:a16="http://schemas.microsoft.com/office/drawing/2014/main" id="{A7827AA3-D307-400C-B46E-777DFD3E00EE}"/>
              </a:ext>
            </a:extLst>
          </p:cNvPr>
          <p:cNvGrpSpPr/>
          <p:nvPr/>
        </p:nvGrpSpPr>
        <p:grpSpPr>
          <a:xfrm>
            <a:off x="221877" y="2944549"/>
            <a:ext cx="7711205" cy="2290617"/>
            <a:chOff x="221877" y="2639743"/>
            <a:chExt cx="6712323" cy="2290617"/>
          </a:xfrm>
        </p:grpSpPr>
        <p:cxnSp>
          <p:nvCxnSpPr>
            <p:cNvPr id="38" name="Straight Connector 37">
              <a:extLst>
                <a:ext uri="{FF2B5EF4-FFF2-40B4-BE49-F238E27FC236}">
                  <a16:creationId xmlns:a16="http://schemas.microsoft.com/office/drawing/2014/main" id="{6826D84F-292D-499D-92BB-C1AC4813613E}"/>
                </a:ext>
              </a:extLst>
            </p:cNvPr>
            <p:cNvCxnSpPr>
              <a:cxnSpLocks/>
            </p:cNvCxnSpPr>
            <p:nvPr/>
          </p:nvCxnSpPr>
          <p:spPr>
            <a:xfrm>
              <a:off x="221877" y="2639743"/>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D877491-5D04-4FCE-BDAD-0CB8FAD2AF86}"/>
                </a:ext>
              </a:extLst>
            </p:cNvPr>
            <p:cNvCxnSpPr>
              <a:cxnSpLocks/>
            </p:cNvCxnSpPr>
            <p:nvPr/>
          </p:nvCxnSpPr>
          <p:spPr>
            <a:xfrm>
              <a:off x="231402" y="3398934"/>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6EC1910-FD60-4693-A408-0475133423C9}"/>
                </a:ext>
              </a:extLst>
            </p:cNvPr>
            <p:cNvCxnSpPr>
              <a:cxnSpLocks/>
            </p:cNvCxnSpPr>
            <p:nvPr/>
          </p:nvCxnSpPr>
          <p:spPr>
            <a:xfrm>
              <a:off x="240927" y="4162361"/>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17D33A6-6B20-40F9-89A2-6DEC71D9C9DD}"/>
                </a:ext>
              </a:extLst>
            </p:cNvPr>
            <p:cNvCxnSpPr>
              <a:cxnSpLocks/>
            </p:cNvCxnSpPr>
            <p:nvPr/>
          </p:nvCxnSpPr>
          <p:spPr>
            <a:xfrm>
              <a:off x="221877" y="4930360"/>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47" name="Table 47">
            <a:extLst>
              <a:ext uri="{FF2B5EF4-FFF2-40B4-BE49-F238E27FC236}">
                <a16:creationId xmlns:a16="http://schemas.microsoft.com/office/drawing/2014/main" id="{92758314-357D-4671-B7D8-B13E0BD0A5A5}"/>
              </a:ext>
            </a:extLst>
          </p:cNvPr>
          <p:cNvGraphicFramePr>
            <a:graphicFrameLocks noGrp="1"/>
          </p:cNvGraphicFramePr>
          <p:nvPr>
            <p:extLst>
              <p:ext uri="{D42A27DB-BD31-4B8C-83A1-F6EECF244321}">
                <p14:modId xmlns:p14="http://schemas.microsoft.com/office/powerpoint/2010/main" val="623165657"/>
              </p:ext>
            </p:extLst>
          </p:nvPr>
        </p:nvGraphicFramePr>
        <p:xfrm>
          <a:off x="6983631" y="2182809"/>
          <a:ext cx="949452" cy="3837980"/>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767596">
                <a:tc>
                  <a:txBody>
                    <a:bodyPr/>
                    <a:lstStyle/>
                    <a:p>
                      <a:pPr algn="ctr"/>
                      <a:r>
                        <a:rPr lang="lv-LV" sz="1200" b="0">
                          <a:solidFill>
                            <a:schemeClr val="tx1"/>
                          </a:solidFill>
                          <a:latin typeface="Arial" panose="020B0604020202020204" pitchFamily="34" charset="0"/>
                          <a:cs typeface="Arial" panose="020B0604020202020204" pitchFamily="34" charset="0"/>
                        </a:rPr>
                        <a:t>68</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767596">
                <a:tc>
                  <a:txBody>
                    <a:bodyPr/>
                    <a:lstStyle/>
                    <a:p>
                      <a:pPr algn="ctr"/>
                      <a:r>
                        <a:rPr lang="lv-LV" sz="1200" b="0">
                          <a:solidFill>
                            <a:schemeClr val="tx1"/>
                          </a:solidFill>
                          <a:latin typeface="Arial" panose="020B0604020202020204" pitchFamily="34" charset="0"/>
                          <a:cs typeface="Arial" panose="020B0604020202020204" pitchFamily="34" charset="0"/>
                        </a:rPr>
                        <a:t>63</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2637043"/>
                  </a:ext>
                </a:extLst>
              </a:tr>
              <a:tr h="767596">
                <a:tc>
                  <a:txBody>
                    <a:bodyPr/>
                    <a:lstStyle/>
                    <a:p>
                      <a:pPr algn="ctr"/>
                      <a:r>
                        <a:rPr lang="lv-LV" sz="1200" b="0">
                          <a:solidFill>
                            <a:schemeClr val="tx1"/>
                          </a:solidFill>
                          <a:latin typeface="Arial" panose="020B0604020202020204" pitchFamily="34" charset="0"/>
                          <a:cs typeface="Arial" panose="020B0604020202020204" pitchFamily="34" charset="0"/>
                        </a:rPr>
                        <a:t>68</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6744540"/>
                  </a:ext>
                </a:extLst>
              </a:tr>
              <a:tr h="767596">
                <a:tc>
                  <a:txBody>
                    <a:bodyPr/>
                    <a:lstStyle/>
                    <a:p>
                      <a:pPr algn="ctr"/>
                      <a:r>
                        <a:rPr lang="lv-LV" sz="1200" b="0">
                          <a:solidFill>
                            <a:schemeClr val="tx1"/>
                          </a:solidFill>
                          <a:latin typeface="Arial" panose="020B0604020202020204" pitchFamily="34" charset="0"/>
                          <a:cs typeface="Arial" panose="020B0604020202020204" pitchFamily="34" charset="0"/>
                        </a:rPr>
                        <a:t>61</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986891"/>
                  </a:ext>
                </a:extLst>
              </a:tr>
              <a:tr h="767596">
                <a:tc>
                  <a:txBody>
                    <a:bodyPr/>
                    <a:lstStyle/>
                    <a:p>
                      <a:pPr algn="ctr"/>
                      <a:r>
                        <a:rPr lang="lv-LV" sz="1200" b="0">
                          <a:solidFill>
                            <a:schemeClr val="tx1"/>
                          </a:solidFill>
                          <a:latin typeface="Arial" panose="020B0604020202020204" pitchFamily="34" charset="0"/>
                          <a:cs typeface="Arial" panose="020B0604020202020204" pitchFamily="34" charset="0"/>
                        </a:rPr>
                        <a:t>45</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2294802"/>
                  </a:ext>
                </a:extLst>
              </a:tr>
            </a:tbl>
          </a:graphicData>
        </a:graphic>
      </p:graphicFrame>
      <p:sp>
        <p:nvSpPr>
          <p:cNvPr id="48" name="TextBox 47">
            <a:extLst>
              <a:ext uri="{FF2B5EF4-FFF2-40B4-BE49-F238E27FC236}">
                <a16:creationId xmlns:a16="http://schemas.microsoft.com/office/drawing/2014/main" id="{287B901C-FC9A-4674-90CE-1C26A1D44E01}"/>
              </a:ext>
            </a:extLst>
          </p:cNvPr>
          <p:cNvSpPr txBox="1"/>
          <p:nvPr/>
        </p:nvSpPr>
        <p:spPr>
          <a:xfrm>
            <a:off x="123736" y="3815091"/>
            <a:ext cx="1624027" cy="553998"/>
          </a:xfrm>
          <a:prstGeom prst="rect">
            <a:avLst/>
          </a:prstGeom>
          <a:noFill/>
        </p:spPr>
        <p:txBody>
          <a:bodyPr wrap="square" rtlCol="0">
            <a:spAutoFit/>
          </a:bodyPr>
          <a:lstStyle/>
          <a:p>
            <a:r>
              <a:rPr lang="en-NZ" sz="1000" b="1" dirty="0">
                <a:solidFill>
                  <a:schemeClr val="tx1">
                    <a:lumMod val="65000"/>
                    <a:lumOff val="35000"/>
                  </a:schemeClr>
                </a:solidFill>
                <a:latin typeface="+mj-lt"/>
              </a:rPr>
              <a:t>Arts and culture have a vital role to play in the future of where I live</a:t>
            </a:r>
          </a:p>
        </p:txBody>
      </p:sp>
      <p:sp>
        <p:nvSpPr>
          <p:cNvPr id="49" name="TextBox 48">
            <a:extLst>
              <a:ext uri="{FF2B5EF4-FFF2-40B4-BE49-F238E27FC236}">
                <a16:creationId xmlns:a16="http://schemas.microsoft.com/office/drawing/2014/main" id="{BF1AA6E4-E084-45F1-A650-1C6C54BE49FC}"/>
              </a:ext>
            </a:extLst>
          </p:cNvPr>
          <p:cNvSpPr txBox="1"/>
          <p:nvPr/>
        </p:nvSpPr>
        <p:spPr>
          <a:xfrm>
            <a:off x="123736" y="4496663"/>
            <a:ext cx="1624027" cy="707886"/>
          </a:xfrm>
          <a:prstGeom prst="rect">
            <a:avLst/>
          </a:prstGeom>
          <a:noFill/>
        </p:spPr>
        <p:txBody>
          <a:bodyPr wrap="square" rtlCol="0">
            <a:spAutoFit/>
          </a:bodyPr>
          <a:lstStyle/>
          <a:p>
            <a:r>
              <a:rPr lang="en-NZ" sz="1000" b="1" dirty="0">
                <a:solidFill>
                  <a:schemeClr val="tx1">
                    <a:lumMod val="65000"/>
                    <a:lumOff val="35000"/>
                  </a:schemeClr>
                </a:solidFill>
                <a:latin typeface="+mj-lt"/>
              </a:rPr>
              <a:t>The arts make an important contribution to community resilience &amp; wellbeing</a:t>
            </a:r>
          </a:p>
        </p:txBody>
      </p:sp>
      <p:sp>
        <p:nvSpPr>
          <p:cNvPr id="50" name="TextBox 49">
            <a:extLst>
              <a:ext uri="{FF2B5EF4-FFF2-40B4-BE49-F238E27FC236}">
                <a16:creationId xmlns:a16="http://schemas.microsoft.com/office/drawing/2014/main" id="{67888040-1259-467E-BF17-90F254FE94F7}"/>
              </a:ext>
            </a:extLst>
          </p:cNvPr>
          <p:cNvSpPr txBox="1"/>
          <p:nvPr/>
        </p:nvSpPr>
        <p:spPr>
          <a:xfrm>
            <a:off x="123736" y="2232244"/>
            <a:ext cx="1692766" cy="707886"/>
          </a:xfrm>
          <a:prstGeom prst="rect">
            <a:avLst/>
          </a:prstGeom>
          <a:noFill/>
        </p:spPr>
        <p:txBody>
          <a:bodyPr wrap="square" rtlCol="0">
            <a:spAutoFit/>
          </a:bodyPr>
          <a:lstStyle/>
          <a:p>
            <a:r>
              <a:rPr lang="en-NZ" sz="1000" b="1" dirty="0">
                <a:solidFill>
                  <a:schemeClr val="tx1">
                    <a:lumMod val="65000"/>
                    <a:lumOff val="35000"/>
                  </a:schemeClr>
                </a:solidFill>
                <a:latin typeface="+mj-lt"/>
              </a:rPr>
              <a:t>It’s important where I live is recognised as a place that supports excellence in the arts</a:t>
            </a:r>
          </a:p>
        </p:txBody>
      </p:sp>
      <p:sp>
        <p:nvSpPr>
          <p:cNvPr id="51" name="TextBox 50">
            <a:extLst>
              <a:ext uri="{FF2B5EF4-FFF2-40B4-BE49-F238E27FC236}">
                <a16:creationId xmlns:a16="http://schemas.microsoft.com/office/drawing/2014/main" id="{02258B5C-6BB9-472C-AFB6-0C79C5A29A76}"/>
              </a:ext>
            </a:extLst>
          </p:cNvPr>
          <p:cNvSpPr txBox="1"/>
          <p:nvPr/>
        </p:nvSpPr>
        <p:spPr>
          <a:xfrm>
            <a:off x="123736" y="3053436"/>
            <a:ext cx="1692766" cy="553998"/>
          </a:xfrm>
          <a:prstGeom prst="rect">
            <a:avLst/>
          </a:prstGeom>
          <a:noFill/>
        </p:spPr>
        <p:txBody>
          <a:bodyPr wrap="square" rtlCol="0">
            <a:spAutoFit/>
          </a:bodyPr>
          <a:lstStyle/>
          <a:p>
            <a:r>
              <a:rPr lang="en-NZ" sz="1000" b="1" dirty="0">
                <a:solidFill>
                  <a:schemeClr val="tx1">
                    <a:lumMod val="65000"/>
                    <a:lumOff val="35000"/>
                  </a:schemeClr>
                </a:solidFill>
                <a:latin typeface="+mj-lt"/>
              </a:rPr>
              <a:t>Major arts facilities are important to create a vibrant place to live</a:t>
            </a:r>
          </a:p>
        </p:txBody>
      </p:sp>
      <p:sp>
        <p:nvSpPr>
          <p:cNvPr id="52" name="TextBox 51">
            <a:extLst>
              <a:ext uri="{FF2B5EF4-FFF2-40B4-BE49-F238E27FC236}">
                <a16:creationId xmlns:a16="http://schemas.microsoft.com/office/drawing/2014/main" id="{0433DE46-4200-4EC4-9CBE-223594CBF2CB}"/>
              </a:ext>
            </a:extLst>
          </p:cNvPr>
          <p:cNvSpPr txBox="1"/>
          <p:nvPr/>
        </p:nvSpPr>
        <p:spPr>
          <a:xfrm>
            <a:off x="123736" y="5324458"/>
            <a:ext cx="1504230" cy="553998"/>
          </a:xfrm>
          <a:prstGeom prst="rect">
            <a:avLst/>
          </a:prstGeom>
          <a:noFill/>
        </p:spPr>
        <p:txBody>
          <a:bodyPr wrap="square" rtlCol="0">
            <a:spAutoFit/>
          </a:bodyPr>
          <a:lstStyle/>
          <a:p>
            <a:r>
              <a:rPr lang="en-NZ" sz="1000" b="1" dirty="0">
                <a:solidFill>
                  <a:schemeClr val="tx1">
                    <a:lumMod val="65000"/>
                    <a:lumOff val="35000"/>
                  </a:schemeClr>
                </a:solidFill>
                <a:latin typeface="+mj-lt"/>
              </a:rPr>
              <a:t>My community would be poorer without the arts</a:t>
            </a:r>
          </a:p>
        </p:txBody>
      </p:sp>
      <p:sp>
        <p:nvSpPr>
          <p:cNvPr id="35" name="TextBox 34">
            <a:extLst>
              <a:ext uri="{FF2B5EF4-FFF2-40B4-BE49-F238E27FC236}">
                <a16:creationId xmlns:a16="http://schemas.microsoft.com/office/drawing/2014/main" id="{5284D62D-B2BC-4D96-B802-7892A4E84D68}"/>
              </a:ext>
            </a:extLst>
          </p:cNvPr>
          <p:cNvSpPr txBox="1"/>
          <p:nvPr/>
        </p:nvSpPr>
        <p:spPr>
          <a:xfrm>
            <a:off x="6873418" y="1856904"/>
            <a:ext cx="631299" cy="4247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Pacific peoples</a:t>
            </a:r>
          </a:p>
        </p:txBody>
      </p:sp>
      <p:sp>
        <p:nvSpPr>
          <p:cNvPr id="36" name="TextBox 35">
            <a:extLst>
              <a:ext uri="{FF2B5EF4-FFF2-40B4-BE49-F238E27FC236}">
                <a16:creationId xmlns:a16="http://schemas.microsoft.com/office/drawing/2014/main" id="{12A3DC8F-C21C-40BB-A562-2DD3CDBD2B96}"/>
              </a:ext>
            </a:extLst>
          </p:cNvPr>
          <p:cNvSpPr txBox="1"/>
          <p:nvPr/>
        </p:nvSpPr>
        <p:spPr>
          <a:xfrm>
            <a:off x="7345874" y="1856904"/>
            <a:ext cx="631299" cy="3139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sp>
        <p:nvSpPr>
          <p:cNvPr id="37" name="Oval 36">
            <a:extLst>
              <a:ext uri="{FF2B5EF4-FFF2-40B4-BE49-F238E27FC236}">
                <a16:creationId xmlns:a16="http://schemas.microsoft.com/office/drawing/2014/main" id="{7952F260-6FD6-416E-8E62-8B1E8B771606}"/>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2" name="TextBox 21">
            <a:extLst>
              <a:ext uri="{FF2B5EF4-FFF2-40B4-BE49-F238E27FC236}">
                <a16:creationId xmlns:a16="http://schemas.microsoft.com/office/drawing/2014/main" id="{23D45214-4734-4A86-BCC8-79D06D4EC275}"/>
              </a:ext>
            </a:extLst>
          </p:cNvPr>
          <p:cNvSpPr txBox="1"/>
          <p:nvPr/>
        </p:nvSpPr>
        <p:spPr>
          <a:xfrm>
            <a:off x="123735" y="6453312"/>
            <a:ext cx="4267511" cy="338554"/>
          </a:xfrm>
          <a:prstGeom prst="rect">
            <a:avLst/>
          </a:prstGeom>
          <a:noFill/>
        </p:spPr>
        <p:txBody>
          <a:bodyPr wrap="square" rtlCol="0">
            <a:spAutoFit/>
          </a:bodyPr>
          <a:lstStyle/>
          <a:p>
            <a:r>
              <a:rPr lang="pt-BR" sz="800" dirty="0">
                <a:solidFill>
                  <a:schemeClr val="tx1">
                    <a:lumMod val="65000"/>
                    <a:lumOff val="35000"/>
                  </a:schemeClr>
                </a:solidFill>
                <a:latin typeface="Arial" panose="020B0604020202020204" pitchFamily="34" charset="0"/>
                <a:cs typeface="Arial" panose="020B0604020202020204" pitchFamily="34" charset="0"/>
              </a:rPr>
              <a:t>Note: Nett agree is the sum of strongly agree and slightly agree </a:t>
            </a:r>
            <a:endParaRPr lang="en-NZ" sz="800" dirty="0">
              <a:solidFill>
                <a:schemeClr val="tx1">
                  <a:lumMod val="65000"/>
                  <a:lumOff val="35000"/>
                </a:schemeClr>
              </a:solidFill>
              <a:latin typeface="Arial" panose="020B0604020202020204" pitchFamily="34" charset="0"/>
              <a:cs typeface="Arial" panose="020B0604020202020204" pitchFamily="34" charset="0"/>
            </a:endParaRPr>
          </a:p>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2020 (n=461); New Zealand 2020 (n=6263)</a:t>
            </a:r>
          </a:p>
        </p:txBody>
      </p:sp>
      <p:grpSp>
        <p:nvGrpSpPr>
          <p:cNvPr id="27" name="Group 26">
            <a:extLst>
              <a:ext uri="{FF2B5EF4-FFF2-40B4-BE49-F238E27FC236}">
                <a16:creationId xmlns:a16="http://schemas.microsoft.com/office/drawing/2014/main" id="{C5F79B2A-D9E7-41B5-8765-762520B62E94}"/>
              </a:ext>
            </a:extLst>
          </p:cNvPr>
          <p:cNvGrpSpPr/>
          <p:nvPr/>
        </p:nvGrpSpPr>
        <p:grpSpPr>
          <a:xfrm>
            <a:off x="5136705" y="6519613"/>
            <a:ext cx="2891981" cy="215444"/>
            <a:chOff x="163092" y="5772628"/>
            <a:chExt cx="2891981" cy="215444"/>
          </a:xfrm>
        </p:grpSpPr>
        <p:sp>
          <p:nvSpPr>
            <p:cNvPr id="28" name="TextBox 27">
              <a:extLst>
                <a:ext uri="{FF2B5EF4-FFF2-40B4-BE49-F238E27FC236}">
                  <a16:creationId xmlns:a16="http://schemas.microsoft.com/office/drawing/2014/main" id="{C1C08DDD-7CF5-42D8-B55B-7D4B77AD7636}"/>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30" name="Isosceles Triangle 29">
              <a:extLst>
                <a:ext uri="{FF2B5EF4-FFF2-40B4-BE49-F238E27FC236}">
                  <a16:creationId xmlns:a16="http://schemas.microsoft.com/office/drawing/2014/main" id="{74FC29BB-8E3E-4FAB-8CC2-02277828ED8D}"/>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2" name="Isosceles Triangle 31">
              <a:extLst>
                <a:ext uri="{FF2B5EF4-FFF2-40B4-BE49-F238E27FC236}">
                  <a16:creationId xmlns:a16="http://schemas.microsoft.com/office/drawing/2014/main" id="{BB10DFEE-1B0F-499D-9F85-9A558CB5D869}"/>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5" name="SigDiff">
            <a:extLst>
              <a:ext uri="{FF2B5EF4-FFF2-40B4-BE49-F238E27FC236}">
                <a16:creationId xmlns:a16="http://schemas.microsoft.com/office/drawing/2014/main" id="{202F955F-536A-4904-A15A-A7B6487A8811}"/>
              </a:ext>
            </a:extLst>
          </p:cNvPr>
          <p:cNvSpPr/>
          <p:nvPr/>
        </p:nvSpPr>
        <p:spPr>
          <a:xfrm flipV="1">
            <a:off x="7395821" y="5572791"/>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57D6D33B-533A-4456-94BB-D9865C7534C7}"/>
              </a:ext>
            </a:extLst>
          </p:cNvPr>
          <p:cNvSpPr/>
          <p:nvPr/>
        </p:nvSpPr>
        <p:spPr>
          <a:xfrm>
            <a:off x="8163356" y="1718979"/>
            <a:ext cx="3865545" cy="5709255"/>
          </a:xfrm>
          <a:prstGeom prst="rect">
            <a:avLst/>
          </a:prstGeom>
        </p:spPr>
        <p:txBody>
          <a:bodyPr wrap="square">
            <a:spAutoFit/>
          </a:bodyPr>
          <a:lstStyle/>
          <a:p>
            <a:r>
              <a:rPr lang="en-NZ" sz="1000" dirty="0"/>
              <a:t>A series of new attitudes were added into 2020 about the role of the arts in creating communities.</a:t>
            </a:r>
          </a:p>
          <a:p>
            <a:endParaRPr lang="en-NZ" sz="1000" dirty="0"/>
          </a:p>
          <a:p>
            <a:r>
              <a:rPr lang="en-NZ" sz="1000" dirty="0">
                <a:solidFill>
                  <a:schemeClr val="tx1">
                    <a:lumMod val="85000"/>
                    <a:lumOff val="15000"/>
                  </a:schemeClr>
                </a:solidFill>
              </a:rPr>
              <a:t>For Pacific peoples, living in a place that supports excellence in the arts and the role of arts and culture in the future of the community is important. There is also broad agreement that the arts make an important contribution to community resilience and wellbeing.</a:t>
            </a:r>
          </a:p>
          <a:p>
            <a:endParaRPr lang="en-NZ" sz="1000" dirty="0"/>
          </a:p>
          <a:p>
            <a:r>
              <a:rPr lang="en-NZ" sz="1000" dirty="0"/>
              <a:t>Pacific peoples feelings towards the role of the arts on communities tend to be in line the national average. </a:t>
            </a:r>
            <a:r>
              <a:rPr lang="en-NZ" sz="1000" dirty="0">
                <a:solidFill>
                  <a:schemeClr val="tx1">
                    <a:lumMod val="85000"/>
                    <a:lumOff val="15000"/>
                  </a:schemeClr>
                </a:solidFill>
              </a:rPr>
              <a:t>The one exception is that fewer Pacific peoples feel their communities would be poorer without the arts (45% vs. 54% of all New Zealanders). Still Pacific peoples are much more likely to agree than disagree with this idea (45% vs. 14%). </a:t>
            </a:r>
          </a:p>
          <a:p>
            <a:pPr lvl="0">
              <a:spcBef>
                <a:spcPts val="600"/>
              </a:spcBef>
            </a:pPr>
            <a:endParaRPr lang="en-NZ" sz="1000"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among Pacific peoples:</a:t>
            </a:r>
          </a:p>
          <a:p>
            <a:pPr>
              <a:spcBef>
                <a:spcPts val="600"/>
              </a:spcBef>
            </a:pPr>
            <a:r>
              <a:rPr lang="en-NZ" sz="1000" dirty="0">
                <a:solidFill>
                  <a:schemeClr val="tx1">
                    <a:lumMod val="85000"/>
                    <a:lumOff val="15000"/>
                  </a:schemeClr>
                </a:solidFill>
              </a:rPr>
              <a:t>Pacific peoples who are aged 15-29 are less likely than average to agree that the arts contribute to community resilience and well-being (50%). Pacific women are more likely than average to agree (67%).</a:t>
            </a:r>
          </a:p>
          <a:p>
            <a:pPr>
              <a:spcBef>
                <a:spcPts val="600"/>
              </a:spcBef>
            </a:pPr>
            <a:r>
              <a:rPr lang="en-NZ" sz="1000" dirty="0">
                <a:solidFill>
                  <a:schemeClr val="tx1">
                    <a:lumMod val="85000"/>
                    <a:lumOff val="15000"/>
                  </a:schemeClr>
                </a:solidFill>
              </a:rPr>
              <a:t>Pacific women are also more likely than average to agree that it’s important that where they live supports excellence in the arts (72% vs 68%), and that arts are important to create a vibrant place to live (67%). </a:t>
            </a:r>
          </a:p>
          <a:p>
            <a:pPr>
              <a:spcBef>
                <a:spcPts val="600"/>
              </a:spcBef>
            </a:pPr>
            <a:r>
              <a:rPr lang="en-NZ" sz="1000" dirty="0">
                <a:solidFill>
                  <a:schemeClr val="tx1">
                    <a:lumMod val="85000"/>
                    <a:lumOff val="15000"/>
                  </a:schemeClr>
                </a:solidFill>
              </a:rPr>
              <a:t>Eighty </a:t>
            </a:r>
            <a:r>
              <a:rPr lang="en-NZ" sz="1000">
                <a:solidFill>
                  <a:schemeClr val="tx1">
                    <a:lumMod val="85000"/>
                    <a:lumOff val="15000"/>
                  </a:schemeClr>
                </a:solidFill>
              </a:rPr>
              <a:t>four percent </a:t>
            </a:r>
            <a:r>
              <a:rPr lang="en-NZ" sz="1000" dirty="0">
                <a:solidFill>
                  <a:schemeClr val="tx1">
                    <a:lumMod val="85000"/>
                    <a:lumOff val="15000"/>
                  </a:schemeClr>
                </a:solidFill>
              </a:rPr>
              <a:t>of Pacific peoples aged 50-59 agree that arts and culture should play a vital role in the future of where they live.</a:t>
            </a:r>
          </a:p>
          <a:p>
            <a:pPr>
              <a:spcBef>
                <a:spcPts val="600"/>
              </a:spcBef>
            </a:pPr>
            <a:endParaRPr lang="en-NZ" sz="1000" dirty="0">
              <a:solidFill>
                <a:schemeClr val="tx1">
                  <a:lumMod val="85000"/>
                  <a:lumOff val="15000"/>
                </a:schemeClr>
              </a:solidFill>
            </a:endParaRPr>
          </a:p>
          <a:p>
            <a:pPr lvl="0">
              <a:spcBef>
                <a:spcPts val="600"/>
              </a:spcBef>
            </a:pPr>
            <a:endParaRPr lang="en-NZ" sz="1000" dirty="0">
              <a:solidFill>
                <a:schemeClr val="tx1">
                  <a:lumMod val="85000"/>
                  <a:lumOff val="15000"/>
                </a:schemeClr>
              </a:solidFill>
            </a:endParaRPr>
          </a:p>
          <a:p>
            <a:pPr>
              <a:spcBef>
                <a:spcPts val="600"/>
              </a:spcBef>
            </a:pPr>
            <a:endParaRPr lang="en-NZ" sz="1000" dirty="0">
              <a:solidFill>
                <a:schemeClr val="tx1">
                  <a:lumMod val="85000"/>
                  <a:lumOff val="15000"/>
                </a:schemeClr>
              </a:solidFill>
            </a:endParaRPr>
          </a:p>
          <a:p>
            <a:pPr lvl="0">
              <a:spcBef>
                <a:spcPts val="600"/>
              </a:spcBef>
            </a:pPr>
            <a:endParaRPr lang="en-NZ" sz="1000" dirty="0">
              <a:solidFill>
                <a:schemeClr val="tx1">
                  <a:lumMod val="85000"/>
                  <a:lumOff val="15000"/>
                </a:schemeClr>
              </a:solidFill>
            </a:endParaRPr>
          </a:p>
        </p:txBody>
      </p:sp>
    </p:spTree>
    <p:extLst>
      <p:ext uri="{BB962C8B-B14F-4D97-AF65-F5344CB8AC3E}">
        <p14:creationId xmlns:p14="http://schemas.microsoft.com/office/powerpoint/2010/main" val="3997896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Pacific peoples’ attitudes towards the arts: Accessibility and inclusiveness</a:t>
            </a:r>
          </a:p>
        </p:txBody>
      </p:sp>
      <p:sp>
        <p:nvSpPr>
          <p:cNvPr id="6" name="Text Placeholder 5">
            <a:extLst>
              <a:ext uri="{FF2B5EF4-FFF2-40B4-BE49-F238E27FC236}">
                <a16:creationId xmlns:a16="http://schemas.microsoft.com/office/drawing/2014/main" id="{D7B2E76A-3E85-4A4D-AC0E-43C31D3A76B4}"/>
              </a:ext>
            </a:extLst>
          </p:cNvPr>
          <p:cNvSpPr>
            <a:spLocks noGrp="1"/>
          </p:cNvSpPr>
          <p:nvPr>
            <p:ph type="body" sz="quarter" idx="10"/>
          </p:nvPr>
        </p:nvSpPr>
        <p:spPr>
          <a:xfrm>
            <a:off x="758825" y="1326789"/>
            <a:ext cx="6953250" cy="419100"/>
          </a:xfrm>
        </p:spPr>
        <p:txBody>
          <a:bodyPr/>
          <a:lstStyle/>
          <a:p>
            <a:r>
              <a:rPr lang="en-NZ" sz="1200" dirty="0"/>
              <a:t>How much do you agree or disagree?</a:t>
            </a:r>
          </a:p>
        </p:txBody>
      </p:sp>
      <p:graphicFrame>
        <p:nvGraphicFramePr>
          <p:cNvPr id="28" name="Chart 27">
            <a:extLst>
              <a:ext uri="{FF2B5EF4-FFF2-40B4-BE49-F238E27FC236}">
                <a16:creationId xmlns:a16="http://schemas.microsoft.com/office/drawing/2014/main" id="{28FC698A-3FD5-4679-9753-ED6A8148C9B4}"/>
              </a:ext>
            </a:extLst>
          </p:cNvPr>
          <p:cNvGraphicFramePr/>
          <p:nvPr>
            <p:extLst>
              <p:ext uri="{D42A27DB-BD31-4B8C-83A1-F6EECF244321}">
                <p14:modId xmlns:p14="http://schemas.microsoft.com/office/powerpoint/2010/main" val="1167676914"/>
              </p:ext>
            </p:extLst>
          </p:nvPr>
        </p:nvGraphicFramePr>
        <p:xfrm>
          <a:off x="1304925" y="1515315"/>
          <a:ext cx="5724525" cy="5117980"/>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C0F3E41B-F6E7-49AC-8E98-BF2EF9198A77}"/>
              </a:ext>
            </a:extLst>
          </p:cNvPr>
          <p:cNvGrpSpPr/>
          <p:nvPr/>
        </p:nvGrpSpPr>
        <p:grpSpPr>
          <a:xfrm>
            <a:off x="221877" y="2745869"/>
            <a:ext cx="7711205" cy="2600132"/>
            <a:chOff x="221877" y="2432353"/>
            <a:chExt cx="6712323" cy="2600132"/>
          </a:xfrm>
        </p:grpSpPr>
        <p:cxnSp>
          <p:nvCxnSpPr>
            <p:cNvPr id="34" name="Straight Connector 33">
              <a:extLst>
                <a:ext uri="{FF2B5EF4-FFF2-40B4-BE49-F238E27FC236}">
                  <a16:creationId xmlns:a16="http://schemas.microsoft.com/office/drawing/2014/main" id="{66100300-A652-462D-933E-1F4A18B2A01E}"/>
                </a:ext>
              </a:extLst>
            </p:cNvPr>
            <p:cNvCxnSpPr>
              <a:cxnSpLocks/>
            </p:cNvCxnSpPr>
            <p:nvPr/>
          </p:nvCxnSpPr>
          <p:spPr>
            <a:xfrm>
              <a:off x="221877" y="2432353"/>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F20B019-B324-4589-AFE9-37270A8BA805}"/>
                </a:ext>
              </a:extLst>
            </p:cNvPr>
            <p:cNvCxnSpPr>
              <a:cxnSpLocks/>
            </p:cNvCxnSpPr>
            <p:nvPr/>
          </p:nvCxnSpPr>
          <p:spPr>
            <a:xfrm>
              <a:off x="231402" y="3078420"/>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3F29B8D-598E-4F65-ADFF-9C96DD0A4905}"/>
                </a:ext>
              </a:extLst>
            </p:cNvPr>
            <p:cNvCxnSpPr>
              <a:cxnSpLocks/>
            </p:cNvCxnSpPr>
            <p:nvPr/>
          </p:nvCxnSpPr>
          <p:spPr>
            <a:xfrm>
              <a:off x="240927" y="3728728"/>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C304725-8EA8-403F-A265-A22BD01D6237}"/>
                </a:ext>
              </a:extLst>
            </p:cNvPr>
            <p:cNvCxnSpPr>
              <a:cxnSpLocks/>
            </p:cNvCxnSpPr>
            <p:nvPr/>
          </p:nvCxnSpPr>
          <p:spPr>
            <a:xfrm>
              <a:off x="221877" y="4383605"/>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E7DE24F-9046-4856-A256-C728CC1BFB65}"/>
                </a:ext>
              </a:extLst>
            </p:cNvPr>
            <p:cNvCxnSpPr>
              <a:cxnSpLocks/>
            </p:cNvCxnSpPr>
            <p:nvPr/>
          </p:nvCxnSpPr>
          <p:spPr>
            <a:xfrm>
              <a:off x="221877" y="5032485"/>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45" name="Table 47">
            <a:extLst>
              <a:ext uri="{FF2B5EF4-FFF2-40B4-BE49-F238E27FC236}">
                <a16:creationId xmlns:a16="http://schemas.microsoft.com/office/drawing/2014/main" id="{A953B08C-7468-43E8-928C-3E8894969026}"/>
              </a:ext>
            </a:extLst>
          </p:cNvPr>
          <p:cNvGraphicFramePr>
            <a:graphicFrameLocks noGrp="1"/>
          </p:cNvGraphicFramePr>
          <p:nvPr>
            <p:extLst>
              <p:ext uri="{D42A27DB-BD31-4B8C-83A1-F6EECF244321}">
                <p14:modId xmlns:p14="http://schemas.microsoft.com/office/powerpoint/2010/main" val="39386980"/>
              </p:ext>
            </p:extLst>
          </p:nvPr>
        </p:nvGraphicFramePr>
        <p:xfrm>
          <a:off x="6983631" y="2106671"/>
          <a:ext cx="949452" cy="3911904"/>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651984">
                <a:tc>
                  <a:txBody>
                    <a:bodyPr/>
                    <a:lstStyle/>
                    <a:p>
                      <a:pPr algn="ctr"/>
                      <a:r>
                        <a:rPr lang="lv-LV" sz="1200" b="0">
                          <a:solidFill>
                            <a:schemeClr val="tx1"/>
                          </a:solidFill>
                          <a:latin typeface="Arial" panose="020B0604020202020204" pitchFamily="34" charset="0"/>
                          <a:cs typeface="Arial" panose="020B0604020202020204" pitchFamily="34" charset="0"/>
                        </a:rPr>
                        <a:t>47</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651984">
                <a:tc>
                  <a:txBody>
                    <a:bodyPr/>
                    <a:lstStyle/>
                    <a:p>
                      <a:pPr algn="ctr"/>
                      <a:r>
                        <a:rPr lang="lv-LV" sz="1200" b="0">
                          <a:solidFill>
                            <a:schemeClr val="tx1"/>
                          </a:solidFill>
                          <a:latin typeface="Arial" panose="020B0604020202020204" pitchFamily="34" charset="0"/>
                          <a:cs typeface="Arial" panose="020B0604020202020204" pitchFamily="34" charset="0"/>
                        </a:rPr>
                        <a:t>55</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2637043"/>
                  </a:ext>
                </a:extLst>
              </a:tr>
              <a:tr h="651984">
                <a:tc>
                  <a:txBody>
                    <a:bodyPr/>
                    <a:lstStyle/>
                    <a:p>
                      <a:pPr algn="ctr"/>
                      <a:r>
                        <a:rPr lang="lv-LV" sz="1200" b="0">
                          <a:solidFill>
                            <a:schemeClr val="tx1"/>
                          </a:solidFill>
                          <a:latin typeface="Arial" panose="020B0604020202020204" pitchFamily="34" charset="0"/>
                          <a:cs typeface="Arial" panose="020B0604020202020204" pitchFamily="34" charset="0"/>
                        </a:rPr>
                        <a:t>42</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47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6744540"/>
                  </a:ext>
                </a:extLst>
              </a:tr>
              <a:tr h="651984">
                <a:tc>
                  <a:txBody>
                    <a:bodyPr/>
                    <a:lstStyle/>
                    <a:p>
                      <a:pPr algn="ctr"/>
                      <a:r>
                        <a:rPr lang="lv-LV" sz="1200" b="0">
                          <a:solidFill>
                            <a:schemeClr val="tx1"/>
                          </a:solidFill>
                          <a:latin typeface="Arial" panose="020B0604020202020204" pitchFamily="34" charset="0"/>
                          <a:cs typeface="Arial" panose="020B0604020202020204" pitchFamily="34" charset="0"/>
                        </a:rPr>
                        <a:t>41</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47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986891"/>
                  </a:ext>
                </a:extLst>
              </a:tr>
              <a:tr h="651984">
                <a:tc>
                  <a:txBody>
                    <a:bodyPr/>
                    <a:lstStyle/>
                    <a:p>
                      <a:pPr algn="ctr"/>
                      <a:r>
                        <a:rPr lang="lv-LV" sz="1200" b="0">
                          <a:solidFill>
                            <a:schemeClr val="tx1"/>
                          </a:solidFill>
                          <a:latin typeface="Arial" panose="020B0604020202020204" pitchFamily="34" charset="0"/>
                          <a:cs typeface="Arial" panose="020B0604020202020204" pitchFamily="34" charset="0"/>
                        </a:rPr>
                        <a:t>41</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44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2294802"/>
                  </a:ext>
                </a:extLst>
              </a:tr>
              <a:tr h="651984">
                <a:tc>
                  <a:txBody>
                    <a:bodyPr/>
                    <a:lstStyle/>
                    <a:p>
                      <a:pPr algn="ctr"/>
                      <a:r>
                        <a:rPr lang="lv-LV" sz="1200" b="0">
                          <a:solidFill>
                            <a:schemeClr val="tx1"/>
                          </a:solidFill>
                          <a:latin typeface="Arial" panose="020B0604020202020204" pitchFamily="34" charset="0"/>
                          <a:cs typeface="Arial" panose="020B0604020202020204" pitchFamily="34" charset="0"/>
                        </a:rPr>
                        <a:t>38</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34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9543802"/>
                  </a:ext>
                </a:extLst>
              </a:tr>
            </a:tbl>
          </a:graphicData>
        </a:graphic>
      </p:graphicFrame>
      <p:sp>
        <p:nvSpPr>
          <p:cNvPr id="46" name="TextBox 45">
            <a:extLst>
              <a:ext uri="{FF2B5EF4-FFF2-40B4-BE49-F238E27FC236}">
                <a16:creationId xmlns:a16="http://schemas.microsoft.com/office/drawing/2014/main" id="{EA391C86-DD34-49EE-92EC-A67C8B1F2F17}"/>
              </a:ext>
            </a:extLst>
          </p:cNvPr>
          <p:cNvSpPr txBox="1"/>
          <p:nvPr/>
        </p:nvSpPr>
        <p:spPr>
          <a:xfrm>
            <a:off x="123736" y="3396226"/>
            <a:ext cx="1787034" cy="646331"/>
          </a:xfrm>
          <a:prstGeom prst="rect">
            <a:avLst/>
          </a:prstGeom>
          <a:noFill/>
        </p:spPr>
        <p:txBody>
          <a:bodyPr wrap="square" rtlCol="0">
            <a:spAutoFit/>
          </a:bodyPr>
          <a:lstStyle/>
          <a:p>
            <a:pPr>
              <a:lnSpc>
                <a:spcPct val="90000"/>
              </a:lnSpc>
            </a:pPr>
            <a:r>
              <a:rPr lang="en-NZ" sz="1000" b="1" dirty="0">
                <a:solidFill>
                  <a:schemeClr val="tx1">
                    <a:lumMod val="65000"/>
                    <a:lumOff val="35000"/>
                  </a:schemeClr>
                </a:solidFill>
                <a:latin typeface="+mj-lt"/>
              </a:rPr>
              <a:t>My community has a broad range of arts &amp; artistic activities I can experience</a:t>
            </a:r>
          </a:p>
        </p:txBody>
      </p:sp>
      <p:sp>
        <p:nvSpPr>
          <p:cNvPr id="47" name="TextBox 46">
            <a:extLst>
              <a:ext uri="{FF2B5EF4-FFF2-40B4-BE49-F238E27FC236}">
                <a16:creationId xmlns:a16="http://schemas.microsoft.com/office/drawing/2014/main" id="{F0A1FF76-5B97-46E7-A0C8-502AD0B32D53}"/>
              </a:ext>
            </a:extLst>
          </p:cNvPr>
          <p:cNvSpPr txBox="1"/>
          <p:nvPr/>
        </p:nvSpPr>
        <p:spPr>
          <a:xfrm>
            <a:off x="123736" y="4119223"/>
            <a:ext cx="1711620" cy="507831"/>
          </a:xfrm>
          <a:prstGeom prst="rect">
            <a:avLst/>
          </a:prstGeom>
          <a:noFill/>
        </p:spPr>
        <p:txBody>
          <a:bodyPr wrap="square" rtlCol="0">
            <a:spAutoFit/>
          </a:bodyPr>
          <a:lstStyle/>
          <a:p>
            <a:pPr>
              <a:lnSpc>
                <a:spcPct val="90000"/>
              </a:lnSpc>
            </a:pPr>
            <a:r>
              <a:rPr lang="en-NZ" sz="1000" b="1" dirty="0">
                <a:solidFill>
                  <a:schemeClr val="tx1">
                    <a:lumMod val="65000"/>
                    <a:lumOff val="35000"/>
                  </a:schemeClr>
                </a:solidFill>
                <a:latin typeface="+mj-lt"/>
              </a:rPr>
              <a:t>I can afford to participate in creative activities in my community</a:t>
            </a:r>
          </a:p>
        </p:txBody>
      </p:sp>
      <p:sp>
        <p:nvSpPr>
          <p:cNvPr id="48" name="TextBox 47">
            <a:extLst>
              <a:ext uri="{FF2B5EF4-FFF2-40B4-BE49-F238E27FC236}">
                <a16:creationId xmlns:a16="http://schemas.microsoft.com/office/drawing/2014/main" id="{FFE4E117-30DD-43A4-AB35-0E2BF9186C78}"/>
              </a:ext>
            </a:extLst>
          </p:cNvPr>
          <p:cNvSpPr txBox="1"/>
          <p:nvPr/>
        </p:nvSpPr>
        <p:spPr>
          <a:xfrm>
            <a:off x="123736" y="2828589"/>
            <a:ext cx="1598738" cy="507831"/>
          </a:xfrm>
          <a:prstGeom prst="rect">
            <a:avLst/>
          </a:prstGeom>
          <a:noFill/>
        </p:spPr>
        <p:txBody>
          <a:bodyPr wrap="square" rtlCol="0">
            <a:spAutoFit/>
          </a:bodyPr>
          <a:lstStyle/>
          <a:p>
            <a:pPr>
              <a:lnSpc>
                <a:spcPct val="90000"/>
              </a:lnSpc>
            </a:pPr>
            <a:r>
              <a:rPr lang="en-NZ" sz="1000" b="1" dirty="0">
                <a:solidFill>
                  <a:schemeClr val="tx1">
                    <a:lumMod val="65000"/>
                    <a:lumOff val="35000"/>
                  </a:schemeClr>
                </a:solidFill>
                <a:latin typeface="+mj-lt"/>
              </a:rPr>
              <a:t>The arts in my area reflect the diversity of its communities</a:t>
            </a:r>
          </a:p>
        </p:txBody>
      </p:sp>
      <p:sp>
        <p:nvSpPr>
          <p:cNvPr id="49" name="TextBox 48">
            <a:extLst>
              <a:ext uri="{FF2B5EF4-FFF2-40B4-BE49-F238E27FC236}">
                <a16:creationId xmlns:a16="http://schemas.microsoft.com/office/drawing/2014/main" id="{58AC6201-E78D-45EF-BA02-CD5BB5BE972C}"/>
              </a:ext>
            </a:extLst>
          </p:cNvPr>
          <p:cNvSpPr txBox="1"/>
          <p:nvPr/>
        </p:nvSpPr>
        <p:spPr>
          <a:xfrm>
            <a:off x="123736" y="2235125"/>
            <a:ext cx="1711620" cy="507831"/>
          </a:xfrm>
          <a:prstGeom prst="rect">
            <a:avLst/>
          </a:prstGeom>
          <a:noFill/>
        </p:spPr>
        <p:txBody>
          <a:bodyPr wrap="square" rtlCol="0">
            <a:spAutoFit/>
          </a:bodyPr>
          <a:lstStyle/>
          <a:p>
            <a:pPr>
              <a:lnSpc>
                <a:spcPct val="90000"/>
              </a:lnSpc>
            </a:pPr>
            <a:r>
              <a:rPr lang="en-NZ" sz="1000" b="1" dirty="0">
                <a:solidFill>
                  <a:schemeClr val="tx1">
                    <a:lumMod val="65000"/>
                    <a:lumOff val="35000"/>
                  </a:schemeClr>
                </a:solidFill>
                <a:latin typeface="+mj-lt"/>
              </a:rPr>
              <a:t>I am easily able to access the arts in my community</a:t>
            </a:r>
          </a:p>
        </p:txBody>
      </p:sp>
      <p:sp>
        <p:nvSpPr>
          <p:cNvPr id="50" name="TextBox 49">
            <a:extLst>
              <a:ext uri="{FF2B5EF4-FFF2-40B4-BE49-F238E27FC236}">
                <a16:creationId xmlns:a16="http://schemas.microsoft.com/office/drawing/2014/main" id="{73F8BD64-83AC-49F0-9E55-D17C41E6FB46}"/>
              </a:ext>
            </a:extLst>
          </p:cNvPr>
          <p:cNvSpPr txBox="1"/>
          <p:nvPr/>
        </p:nvSpPr>
        <p:spPr>
          <a:xfrm>
            <a:off x="123736" y="4708708"/>
            <a:ext cx="1787034" cy="646331"/>
          </a:xfrm>
          <a:prstGeom prst="rect">
            <a:avLst/>
          </a:prstGeom>
          <a:noFill/>
        </p:spPr>
        <p:txBody>
          <a:bodyPr wrap="square" rtlCol="0">
            <a:spAutoFit/>
          </a:bodyPr>
          <a:lstStyle/>
          <a:p>
            <a:pPr>
              <a:lnSpc>
                <a:spcPct val="90000"/>
              </a:lnSpc>
            </a:pPr>
            <a:r>
              <a:rPr lang="en-NZ" sz="1000" b="1" dirty="0">
                <a:solidFill>
                  <a:schemeClr val="tx1">
                    <a:lumMod val="65000"/>
                    <a:lumOff val="35000"/>
                  </a:schemeClr>
                </a:solidFill>
                <a:latin typeface="+mj-lt"/>
              </a:rPr>
              <a:t>Young people have many opportunities to access affordable arts experiences in my area</a:t>
            </a:r>
          </a:p>
        </p:txBody>
      </p:sp>
      <p:sp>
        <p:nvSpPr>
          <p:cNvPr id="51" name="TextBox 50">
            <a:extLst>
              <a:ext uri="{FF2B5EF4-FFF2-40B4-BE49-F238E27FC236}">
                <a16:creationId xmlns:a16="http://schemas.microsoft.com/office/drawing/2014/main" id="{1F582E02-FD34-4381-990C-3B6B4659FA4F}"/>
              </a:ext>
            </a:extLst>
          </p:cNvPr>
          <p:cNvSpPr txBox="1"/>
          <p:nvPr/>
        </p:nvSpPr>
        <p:spPr>
          <a:xfrm>
            <a:off x="123736" y="5336144"/>
            <a:ext cx="1711620" cy="618631"/>
          </a:xfrm>
          <a:prstGeom prst="rect">
            <a:avLst/>
          </a:prstGeom>
          <a:noFill/>
        </p:spPr>
        <p:txBody>
          <a:bodyPr wrap="square" rtlCol="0">
            <a:spAutoFit/>
          </a:bodyPr>
          <a:lstStyle/>
          <a:p>
            <a:pPr>
              <a:lnSpc>
                <a:spcPct val="90000"/>
              </a:lnSpc>
            </a:pPr>
            <a:r>
              <a:rPr lang="en-NZ" sz="950" b="1" dirty="0">
                <a:solidFill>
                  <a:schemeClr val="tx1">
                    <a:lumMod val="65000"/>
                    <a:lumOff val="35000"/>
                  </a:schemeClr>
                </a:solidFill>
                <a:latin typeface="+mj-lt"/>
              </a:rPr>
              <a:t>The availability of good arts activities &amp; events is an important reason why I like living where I do</a:t>
            </a:r>
          </a:p>
        </p:txBody>
      </p:sp>
      <p:sp>
        <p:nvSpPr>
          <p:cNvPr id="64" name="TextBox 63">
            <a:extLst>
              <a:ext uri="{FF2B5EF4-FFF2-40B4-BE49-F238E27FC236}">
                <a16:creationId xmlns:a16="http://schemas.microsoft.com/office/drawing/2014/main" id="{66185F6E-5308-4BAE-B312-D43C760B8B91}"/>
              </a:ext>
            </a:extLst>
          </p:cNvPr>
          <p:cNvSpPr txBox="1"/>
          <p:nvPr/>
        </p:nvSpPr>
        <p:spPr>
          <a:xfrm>
            <a:off x="6873418" y="1856904"/>
            <a:ext cx="631299" cy="4247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Pacific peoples</a:t>
            </a:r>
          </a:p>
        </p:txBody>
      </p:sp>
      <p:sp>
        <p:nvSpPr>
          <p:cNvPr id="65" name="TextBox 64">
            <a:extLst>
              <a:ext uri="{FF2B5EF4-FFF2-40B4-BE49-F238E27FC236}">
                <a16:creationId xmlns:a16="http://schemas.microsoft.com/office/drawing/2014/main" id="{E955D2E7-0ED0-4910-9E8C-8568BD7F8CD4}"/>
              </a:ext>
            </a:extLst>
          </p:cNvPr>
          <p:cNvSpPr txBox="1"/>
          <p:nvPr/>
        </p:nvSpPr>
        <p:spPr>
          <a:xfrm>
            <a:off x="7345874" y="1856904"/>
            <a:ext cx="631299" cy="3139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sp>
        <p:nvSpPr>
          <p:cNvPr id="66" name="Oval 65">
            <a:extLst>
              <a:ext uri="{FF2B5EF4-FFF2-40B4-BE49-F238E27FC236}">
                <a16:creationId xmlns:a16="http://schemas.microsoft.com/office/drawing/2014/main" id="{6B2AA1C4-650E-4C20-8C68-D302D7145DDB}"/>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4" name="TextBox 23">
            <a:extLst>
              <a:ext uri="{FF2B5EF4-FFF2-40B4-BE49-F238E27FC236}">
                <a16:creationId xmlns:a16="http://schemas.microsoft.com/office/drawing/2014/main" id="{74AC860A-DE48-4FC2-8E30-E09EAAE9219A}"/>
              </a:ext>
            </a:extLst>
          </p:cNvPr>
          <p:cNvSpPr txBox="1"/>
          <p:nvPr/>
        </p:nvSpPr>
        <p:spPr>
          <a:xfrm>
            <a:off x="123736" y="6462939"/>
            <a:ext cx="4131222" cy="338554"/>
          </a:xfrm>
          <a:prstGeom prst="rect">
            <a:avLst/>
          </a:prstGeom>
          <a:noFill/>
        </p:spPr>
        <p:txBody>
          <a:bodyPr wrap="square" rtlCol="0">
            <a:spAutoFit/>
          </a:bodyPr>
          <a:lstStyle/>
          <a:p>
            <a:r>
              <a:rPr lang="pt-BR" sz="800" dirty="0">
                <a:solidFill>
                  <a:schemeClr val="tx1">
                    <a:lumMod val="65000"/>
                    <a:lumOff val="35000"/>
                  </a:schemeClr>
                </a:solidFill>
                <a:latin typeface="Arial" panose="020B0604020202020204" pitchFamily="34" charset="0"/>
                <a:cs typeface="Arial" panose="020B0604020202020204" pitchFamily="34" charset="0"/>
              </a:rPr>
              <a:t>Note: Nett agree is the sum of strongly agree and slightly agree </a:t>
            </a:r>
            <a:endParaRPr lang="en-NZ" sz="800" dirty="0">
              <a:solidFill>
                <a:schemeClr val="tx1">
                  <a:lumMod val="65000"/>
                  <a:lumOff val="35000"/>
                </a:schemeClr>
              </a:solidFill>
              <a:latin typeface="Arial" panose="020B0604020202020204" pitchFamily="34" charset="0"/>
              <a:cs typeface="Arial" panose="020B0604020202020204" pitchFamily="34" charset="0"/>
            </a:endParaRPr>
          </a:p>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2020 (n=461); New Zealand 2020 (n=6263)</a:t>
            </a:r>
          </a:p>
        </p:txBody>
      </p:sp>
      <p:grpSp>
        <p:nvGrpSpPr>
          <p:cNvPr id="25" name="Group 24">
            <a:extLst>
              <a:ext uri="{FF2B5EF4-FFF2-40B4-BE49-F238E27FC236}">
                <a16:creationId xmlns:a16="http://schemas.microsoft.com/office/drawing/2014/main" id="{DC16374B-9415-4334-BBED-60EF51BD777E}"/>
              </a:ext>
            </a:extLst>
          </p:cNvPr>
          <p:cNvGrpSpPr/>
          <p:nvPr/>
        </p:nvGrpSpPr>
        <p:grpSpPr>
          <a:xfrm>
            <a:off x="5136705" y="6519613"/>
            <a:ext cx="2891981" cy="215444"/>
            <a:chOff x="163092" y="5772628"/>
            <a:chExt cx="2891981" cy="215444"/>
          </a:xfrm>
        </p:grpSpPr>
        <p:sp>
          <p:nvSpPr>
            <p:cNvPr id="26" name="TextBox 25">
              <a:extLst>
                <a:ext uri="{FF2B5EF4-FFF2-40B4-BE49-F238E27FC236}">
                  <a16:creationId xmlns:a16="http://schemas.microsoft.com/office/drawing/2014/main" id="{E6E3DCEA-6999-44CD-85E3-17EB6140989C}"/>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27" name="Isosceles Triangle 26">
              <a:extLst>
                <a:ext uri="{FF2B5EF4-FFF2-40B4-BE49-F238E27FC236}">
                  <a16:creationId xmlns:a16="http://schemas.microsoft.com/office/drawing/2014/main" id="{AEF2EF52-C8F4-40F2-A69A-6555BD524F41}"/>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9" name="Isosceles Triangle 28">
              <a:extLst>
                <a:ext uri="{FF2B5EF4-FFF2-40B4-BE49-F238E27FC236}">
                  <a16:creationId xmlns:a16="http://schemas.microsoft.com/office/drawing/2014/main" id="{60AA9E14-FBAF-4959-9005-A19651F75CC2}"/>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30" name="SigDiff">
            <a:extLst>
              <a:ext uri="{FF2B5EF4-FFF2-40B4-BE49-F238E27FC236}">
                <a16:creationId xmlns:a16="http://schemas.microsoft.com/office/drawing/2014/main" id="{69791C5E-9D26-4781-AA2B-E21A938DE31D}"/>
              </a:ext>
            </a:extLst>
          </p:cNvPr>
          <p:cNvSpPr/>
          <p:nvPr/>
        </p:nvSpPr>
        <p:spPr>
          <a:xfrm flipV="1">
            <a:off x="7395821" y="3705489"/>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SigDiff">
            <a:extLst>
              <a:ext uri="{FF2B5EF4-FFF2-40B4-BE49-F238E27FC236}">
                <a16:creationId xmlns:a16="http://schemas.microsoft.com/office/drawing/2014/main" id="{63E440DD-5A02-406A-884E-DDF7B6CAAD8F}"/>
              </a:ext>
            </a:extLst>
          </p:cNvPr>
          <p:cNvSpPr/>
          <p:nvPr/>
        </p:nvSpPr>
        <p:spPr>
          <a:xfrm flipV="1">
            <a:off x="7413468" y="4348778"/>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SigDiff">
            <a:extLst>
              <a:ext uri="{FF2B5EF4-FFF2-40B4-BE49-F238E27FC236}">
                <a16:creationId xmlns:a16="http://schemas.microsoft.com/office/drawing/2014/main" id="{8B53A612-8245-46D6-A3E4-141C868062B9}"/>
              </a:ext>
            </a:extLst>
          </p:cNvPr>
          <p:cNvSpPr/>
          <p:nvPr/>
        </p:nvSpPr>
        <p:spPr>
          <a:xfrm flipV="1">
            <a:off x="7421489" y="2364365"/>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9AF40EF8-A66A-4EE1-8B5F-27AEEE3D55DB}"/>
              </a:ext>
            </a:extLst>
          </p:cNvPr>
          <p:cNvSpPr/>
          <p:nvPr/>
        </p:nvSpPr>
        <p:spPr>
          <a:xfrm>
            <a:off x="8210638" y="1945470"/>
            <a:ext cx="3856873" cy="3016210"/>
          </a:xfrm>
          <a:prstGeom prst="rect">
            <a:avLst/>
          </a:prstGeom>
        </p:spPr>
        <p:txBody>
          <a:bodyPr wrap="square">
            <a:spAutoFit/>
          </a:bodyPr>
          <a:lstStyle/>
          <a:p>
            <a:r>
              <a:rPr lang="en-NZ" sz="1000" dirty="0"/>
              <a:t>A series of new attitudes were added into 2020 about the extent to which the arts are accessible and inclusive.</a:t>
            </a:r>
          </a:p>
          <a:p>
            <a:endParaRPr lang="en-NZ" sz="1000" dirty="0"/>
          </a:p>
          <a:p>
            <a:r>
              <a:rPr lang="en-NZ" sz="1000" dirty="0"/>
              <a:t>Overall, Pacific peoples’ attitudes about the extent to which are arts in their community are accessible and inclusive tend to be more negative than all New Zealanders. </a:t>
            </a:r>
          </a:p>
          <a:p>
            <a:endParaRPr lang="en-NZ" sz="1000" dirty="0"/>
          </a:p>
          <a:p>
            <a:r>
              <a:rPr lang="en-NZ" sz="1000" dirty="0"/>
              <a:t>Affordability is an issue with 41% agreeing that they can afford to participate in creative activities in their community, this is significantly lower than the overall national average (47%). In addition, Pacific peoples are less likely to agree that they are able to easily access the arts in their communities or to that their community has a broad range of arts activities they can experience.</a:t>
            </a:r>
          </a:p>
          <a:p>
            <a:endParaRPr lang="en-NZ" sz="1000" dirty="0"/>
          </a:p>
          <a:p>
            <a:r>
              <a:rPr lang="en-NZ" sz="1000" b="1" dirty="0">
                <a:solidFill>
                  <a:schemeClr val="tx1">
                    <a:lumMod val="85000"/>
                    <a:lumOff val="15000"/>
                  </a:schemeClr>
                </a:solidFill>
              </a:rPr>
              <a:t>Sub-group differences among Pacific peoples:</a:t>
            </a:r>
          </a:p>
          <a:p>
            <a:pPr lvl="0">
              <a:spcBef>
                <a:spcPts val="600"/>
              </a:spcBef>
            </a:pPr>
            <a:r>
              <a:rPr lang="en-NZ" sz="1000" dirty="0">
                <a:solidFill>
                  <a:schemeClr val="tx1">
                    <a:lumMod val="85000"/>
                    <a:lumOff val="15000"/>
                  </a:schemeClr>
                </a:solidFill>
              </a:rPr>
              <a:t>There are no sub-group differences of </a:t>
            </a:r>
            <a:r>
              <a:rPr lang="en-NZ" sz="1000" dirty="0"/>
              <a:t>note.</a:t>
            </a:r>
          </a:p>
          <a:p>
            <a:pPr lvl="0">
              <a:spcBef>
                <a:spcPts val="600"/>
              </a:spcBef>
            </a:pPr>
            <a:endParaRPr lang="en-NZ" sz="1000" dirty="0">
              <a:solidFill>
                <a:schemeClr val="tx1">
                  <a:lumMod val="85000"/>
                  <a:lumOff val="15000"/>
                </a:schemeClr>
              </a:solidFill>
            </a:endParaRPr>
          </a:p>
        </p:txBody>
      </p:sp>
    </p:spTree>
    <p:extLst>
      <p:ext uri="{BB962C8B-B14F-4D97-AF65-F5344CB8AC3E}">
        <p14:creationId xmlns:p14="http://schemas.microsoft.com/office/powerpoint/2010/main" val="2892179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742-F33B-4A95-9F4A-C45874C4CC4B}"/>
              </a:ext>
            </a:extLst>
          </p:cNvPr>
          <p:cNvSpPr>
            <a:spLocks noGrp="1"/>
          </p:cNvSpPr>
          <p:nvPr>
            <p:ph type="ctrTitle"/>
          </p:nvPr>
        </p:nvSpPr>
        <p:spPr/>
        <p:txBody>
          <a:bodyPr>
            <a:noAutofit/>
          </a:bodyPr>
          <a:lstStyle/>
          <a:p>
            <a:r>
              <a:rPr lang="en-NZ" sz="4000" dirty="0">
                <a:latin typeface="Georgia" panose="02040502050405020303" pitchFamily="18" charset="0"/>
              </a:rPr>
              <a:t>Attitudes towards Ngā Toi Māori and Pacific arts among pacific peoples</a:t>
            </a:r>
          </a:p>
        </p:txBody>
      </p:sp>
    </p:spTree>
    <p:extLst>
      <p:ext uri="{BB962C8B-B14F-4D97-AF65-F5344CB8AC3E}">
        <p14:creationId xmlns:p14="http://schemas.microsoft.com/office/powerpoint/2010/main" val="3936774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Pacific peoples’ attitudes towards Ngā Toi Māori (Māori arts)</a:t>
            </a:r>
          </a:p>
        </p:txBody>
      </p:sp>
      <p:sp>
        <p:nvSpPr>
          <p:cNvPr id="2" name="Text Placeholder 1">
            <a:extLst>
              <a:ext uri="{FF2B5EF4-FFF2-40B4-BE49-F238E27FC236}">
                <a16:creationId xmlns:a16="http://schemas.microsoft.com/office/drawing/2014/main" id="{6CD750FB-86BA-4488-9112-20A3D368058F}"/>
              </a:ext>
            </a:extLst>
          </p:cNvPr>
          <p:cNvSpPr>
            <a:spLocks noGrp="1"/>
          </p:cNvSpPr>
          <p:nvPr>
            <p:ph type="body" sz="quarter" idx="10"/>
          </p:nvPr>
        </p:nvSpPr>
        <p:spPr>
          <a:xfrm>
            <a:off x="758825" y="1326793"/>
            <a:ext cx="6953250" cy="419100"/>
          </a:xfrm>
        </p:spPr>
        <p:txBody>
          <a:bodyPr/>
          <a:lstStyle/>
          <a:p>
            <a:r>
              <a:rPr lang="en-NZ" dirty="0"/>
              <a:t>How much do you agree or disagree with the following about </a:t>
            </a:r>
            <a:r>
              <a:rPr lang="en-NZ" dirty="0" err="1"/>
              <a:t>Ngā</a:t>
            </a:r>
            <a:r>
              <a:rPr lang="en-NZ" dirty="0"/>
              <a:t> Toi Māori (Māori arts)?</a:t>
            </a:r>
          </a:p>
        </p:txBody>
      </p:sp>
      <p:graphicFrame>
        <p:nvGraphicFramePr>
          <p:cNvPr id="31" name="Chart 30">
            <a:extLst>
              <a:ext uri="{FF2B5EF4-FFF2-40B4-BE49-F238E27FC236}">
                <a16:creationId xmlns:a16="http://schemas.microsoft.com/office/drawing/2014/main" id="{4EFA1B6A-F8DE-483F-8147-47604A13EA9F}"/>
              </a:ext>
            </a:extLst>
          </p:cNvPr>
          <p:cNvGraphicFramePr/>
          <p:nvPr>
            <p:extLst>
              <p:ext uri="{D42A27DB-BD31-4B8C-83A1-F6EECF244321}">
                <p14:modId xmlns:p14="http://schemas.microsoft.com/office/powerpoint/2010/main" val="304267023"/>
              </p:ext>
            </p:extLst>
          </p:nvPr>
        </p:nvGraphicFramePr>
        <p:xfrm>
          <a:off x="1304925" y="1361235"/>
          <a:ext cx="5724525" cy="5295815"/>
        </p:xfrm>
        <a:graphic>
          <a:graphicData uri="http://schemas.openxmlformats.org/drawingml/2006/chart">
            <c:chart xmlns:c="http://schemas.openxmlformats.org/drawingml/2006/chart" xmlns:r="http://schemas.openxmlformats.org/officeDocument/2006/relationships" r:id="rId2"/>
          </a:graphicData>
        </a:graphic>
      </p:graphicFrame>
      <p:grpSp>
        <p:nvGrpSpPr>
          <p:cNvPr id="53" name="Group 52">
            <a:extLst>
              <a:ext uri="{FF2B5EF4-FFF2-40B4-BE49-F238E27FC236}">
                <a16:creationId xmlns:a16="http://schemas.microsoft.com/office/drawing/2014/main" id="{A7827AA3-D307-400C-B46E-777DFD3E00EE}"/>
              </a:ext>
            </a:extLst>
          </p:cNvPr>
          <p:cNvGrpSpPr/>
          <p:nvPr/>
        </p:nvGrpSpPr>
        <p:grpSpPr>
          <a:xfrm>
            <a:off x="221877" y="2868018"/>
            <a:ext cx="7711205" cy="2234594"/>
            <a:chOff x="221877" y="2639743"/>
            <a:chExt cx="6712323" cy="2290617"/>
          </a:xfrm>
        </p:grpSpPr>
        <p:cxnSp>
          <p:nvCxnSpPr>
            <p:cNvPr id="38" name="Straight Connector 37">
              <a:extLst>
                <a:ext uri="{FF2B5EF4-FFF2-40B4-BE49-F238E27FC236}">
                  <a16:creationId xmlns:a16="http://schemas.microsoft.com/office/drawing/2014/main" id="{6826D84F-292D-499D-92BB-C1AC4813613E}"/>
                </a:ext>
              </a:extLst>
            </p:cNvPr>
            <p:cNvCxnSpPr>
              <a:cxnSpLocks/>
            </p:cNvCxnSpPr>
            <p:nvPr/>
          </p:nvCxnSpPr>
          <p:spPr>
            <a:xfrm>
              <a:off x="221877" y="2639743"/>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D877491-5D04-4FCE-BDAD-0CB8FAD2AF86}"/>
                </a:ext>
              </a:extLst>
            </p:cNvPr>
            <p:cNvCxnSpPr>
              <a:cxnSpLocks/>
            </p:cNvCxnSpPr>
            <p:nvPr/>
          </p:nvCxnSpPr>
          <p:spPr>
            <a:xfrm>
              <a:off x="231402" y="3398934"/>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6EC1910-FD60-4693-A408-0475133423C9}"/>
                </a:ext>
              </a:extLst>
            </p:cNvPr>
            <p:cNvCxnSpPr>
              <a:cxnSpLocks/>
            </p:cNvCxnSpPr>
            <p:nvPr/>
          </p:nvCxnSpPr>
          <p:spPr>
            <a:xfrm>
              <a:off x="240927" y="4162361"/>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17D33A6-6B20-40F9-89A2-6DEC71D9C9DD}"/>
                </a:ext>
              </a:extLst>
            </p:cNvPr>
            <p:cNvCxnSpPr>
              <a:cxnSpLocks/>
            </p:cNvCxnSpPr>
            <p:nvPr/>
          </p:nvCxnSpPr>
          <p:spPr>
            <a:xfrm>
              <a:off x="221877" y="4930360"/>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47" name="Table 47">
            <a:extLst>
              <a:ext uri="{FF2B5EF4-FFF2-40B4-BE49-F238E27FC236}">
                <a16:creationId xmlns:a16="http://schemas.microsoft.com/office/drawing/2014/main" id="{92758314-357D-4671-B7D8-B13E0BD0A5A5}"/>
              </a:ext>
            </a:extLst>
          </p:cNvPr>
          <p:cNvGraphicFramePr>
            <a:graphicFrameLocks noGrp="1"/>
          </p:cNvGraphicFramePr>
          <p:nvPr>
            <p:extLst>
              <p:ext uri="{D42A27DB-BD31-4B8C-83A1-F6EECF244321}">
                <p14:modId xmlns:p14="http://schemas.microsoft.com/office/powerpoint/2010/main" val="2240388059"/>
              </p:ext>
            </p:extLst>
          </p:nvPr>
        </p:nvGraphicFramePr>
        <p:xfrm>
          <a:off x="6983631" y="2124686"/>
          <a:ext cx="949452" cy="3744490"/>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374449">
                <a:tc>
                  <a:txBody>
                    <a:bodyPr/>
                    <a:lstStyle/>
                    <a:p>
                      <a:pPr algn="ctr"/>
                      <a:r>
                        <a:rPr lang="lv-LV" sz="1200" b="0">
                          <a:solidFill>
                            <a:schemeClr val="tx1"/>
                          </a:solidFill>
                          <a:latin typeface="Arial" panose="020B0604020202020204" pitchFamily="34" charset="0"/>
                          <a:cs typeface="Arial" panose="020B0604020202020204" pitchFamily="34" charset="0"/>
                        </a:rPr>
                        <a:t>58</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374449">
                <a:tc>
                  <a:txBody>
                    <a:bodyPr/>
                    <a:lstStyle/>
                    <a:p>
                      <a:pPr algn="ctr"/>
                      <a:r>
                        <a:rPr lang="lv-LV" sz="1200" b="0">
                          <a:solidFill>
                            <a:schemeClr val="tx1"/>
                          </a:solidFill>
                          <a:latin typeface="Arial" panose="020B0604020202020204" pitchFamily="34" charset="0"/>
                          <a:cs typeface="Arial" panose="020B0604020202020204" pitchFamily="34" charset="0"/>
                        </a:rPr>
                        <a:t>67</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332471"/>
                  </a:ext>
                </a:extLst>
              </a:tr>
              <a:tr h="374449">
                <a:tc>
                  <a:txBody>
                    <a:bodyPr/>
                    <a:lstStyle/>
                    <a:p>
                      <a:pPr algn="ctr"/>
                      <a:r>
                        <a:rPr lang="lv-LV" sz="1200" b="0">
                          <a:solidFill>
                            <a:schemeClr val="tx1"/>
                          </a:solidFill>
                          <a:latin typeface="Arial" panose="020B0604020202020204" pitchFamily="34" charset="0"/>
                          <a:cs typeface="Arial" panose="020B0604020202020204" pitchFamily="34" charset="0"/>
                        </a:rPr>
                        <a:t>47</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45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2637043"/>
                  </a:ext>
                </a:extLst>
              </a:tr>
              <a:tr h="374449">
                <a:tc>
                  <a:txBody>
                    <a:bodyPr/>
                    <a:lstStyle/>
                    <a:p>
                      <a:pPr algn="ctr"/>
                      <a:r>
                        <a:rPr lang="lv-LV" sz="1200" b="0">
                          <a:solidFill>
                            <a:schemeClr val="tx1"/>
                          </a:solidFill>
                          <a:latin typeface="Arial" panose="020B0604020202020204" pitchFamily="34" charset="0"/>
                          <a:cs typeface="Arial" panose="020B0604020202020204" pitchFamily="34" charset="0"/>
                        </a:rPr>
                        <a:t>47</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45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1400434"/>
                  </a:ext>
                </a:extLst>
              </a:tr>
              <a:tr h="374449">
                <a:tc>
                  <a:txBody>
                    <a:bodyPr/>
                    <a:lstStyle/>
                    <a:p>
                      <a:pPr algn="ctr"/>
                      <a:r>
                        <a:rPr lang="lv-LV" sz="1200" b="0">
                          <a:solidFill>
                            <a:schemeClr val="tx1"/>
                          </a:solidFill>
                          <a:latin typeface="Arial" panose="020B0604020202020204" pitchFamily="34" charset="0"/>
                          <a:cs typeface="Arial" panose="020B0604020202020204" pitchFamily="34" charset="0"/>
                        </a:rPr>
                        <a:t>39</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32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6744540"/>
                  </a:ext>
                </a:extLst>
              </a:tr>
              <a:tr h="374449">
                <a:tc>
                  <a:txBody>
                    <a:bodyPr/>
                    <a:lstStyle/>
                    <a:p>
                      <a:pPr algn="ctr"/>
                      <a:r>
                        <a:rPr lang="en-NZ" sz="1200" b="0"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82145741"/>
                  </a:ext>
                </a:extLst>
              </a:tr>
              <a:tr h="374449">
                <a:tc>
                  <a:txBody>
                    <a:bodyPr/>
                    <a:lstStyle/>
                    <a:p>
                      <a:pPr algn="ctr"/>
                      <a:r>
                        <a:rPr lang="lv-LV" sz="1200" b="0">
                          <a:solidFill>
                            <a:schemeClr val="tx1"/>
                          </a:solidFill>
                          <a:latin typeface="Arial" panose="020B0604020202020204" pitchFamily="34" charset="0"/>
                          <a:cs typeface="Arial" panose="020B0604020202020204" pitchFamily="34" charset="0"/>
                        </a:rPr>
                        <a:t>35</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29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986891"/>
                  </a:ext>
                </a:extLst>
              </a:tr>
              <a:tr h="374449">
                <a:tc>
                  <a:txBody>
                    <a:bodyPr/>
                    <a:lstStyle/>
                    <a:p>
                      <a:pPr algn="ctr"/>
                      <a:r>
                        <a:rPr lang="lv-LV" sz="1200" b="0">
                          <a:solidFill>
                            <a:schemeClr val="tx1"/>
                          </a:solidFill>
                          <a:latin typeface="Arial" panose="020B0604020202020204" pitchFamily="34" charset="0"/>
                          <a:cs typeface="Arial" panose="020B0604020202020204" pitchFamily="34" charset="0"/>
                        </a:rPr>
                        <a:t>37</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24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96737404"/>
                  </a:ext>
                </a:extLst>
              </a:tr>
              <a:tr h="374449">
                <a:tc>
                  <a:txBody>
                    <a:bodyPr/>
                    <a:lstStyle/>
                    <a:p>
                      <a:pPr algn="ctr"/>
                      <a:r>
                        <a:rPr lang="lv-LV" sz="1200" b="0">
                          <a:solidFill>
                            <a:schemeClr val="tx1"/>
                          </a:solidFill>
                          <a:latin typeface="Arial" panose="020B0604020202020204" pitchFamily="34" charset="0"/>
                          <a:cs typeface="Arial" panose="020B0604020202020204" pitchFamily="34" charset="0"/>
                        </a:rPr>
                        <a:t>38</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28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2294802"/>
                  </a:ext>
                </a:extLst>
              </a:tr>
              <a:tr h="374449">
                <a:tc>
                  <a:txBody>
                    <a:bodyPr/>
                    <a:lstStyle/>
                    <a:p>
                      <a:pPr algn="ctr"/>
                      <a:r>
                        <a:rPr lang="lv-LV" sz="1200" b="0">
                          <a:solidFill>
                            <a:schemeClr val="tx1"/>
                          </a:solidFill>
                          <a:latin typeface="Arial" panose="020B0604020202020204" pitchFamily="34" charset="0"/>
                          <a:cs typeface="Arial" panose="020B0604020202020204" pitchFamily="34" charset="0"/>
                        </a:rPr>
                        <a:t>37</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25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903712"/>
                  </a:ext>
                </a:extLst>
              </a:tr>
            </a:tbl>
          </a:graphicData>
        </a:graphic>
      </p:graphicFrame>
      <p:sp>
        <p:nvSpPr>
          <p:cNvPr id="34" name="TextBox 33">
            <a:extLst>
              <a:ext uri="{FF2B5EF4-FFF2-40B4-BE49-F238E27FC236}">
                <a16:creationId xmlns:a16="http://schemas.microsoft.com/office/drawing/2014/main" id="{8D4A1A92-4315-48EB-869A-B02842FD9C4D}"/>
              </a:ext>
            </a:extLst>
          </p:cNvPr>
          <p:cNvSpPr txBox="1"/>
          <p:nvPr/>
        </p:nvSpPr>
        <p:spPr>
          <a:xfrm>
            <a:off x="165855" y="2956521"/>
            <a:ext cx="1512000" cy="553998"/>
          </a:xfrm>
          <a:prstGeom prst="rect">
            <a:avLst/>
          </a:prstGeom>
          <a:noFill/>
        </p:spPr>
        <p:txBody>
          <a:bodyPr wrap="square" rtlCol="0">
            <a:spAutoFit/>
          </a:bodyPr>
          <a:lstStyle/>
          <a:p>
            <a:r>
              <a:rPr lang="en-NZ" sz="1000" b="1" dirty="0">
                <a:solidFill>
                  <a:schemeClr val="tx1">
                    <a:lumMod val="65000"/>
                    <a:lumOff val="35000"/>
                  </a:schemeClr>
                </a:solidFill>
              </a:rPr>
              <a:t>I learn about Māori culture through Ngā Toi Māori</a:t>
            </a:r>
            <a:endParaRPr lang="en-NZ" sz="1000" b="1" dirty="0">
              <a:solidFill>
                <a:schemeClr val="tx1">
                  <a:lumMod val="65000"/>
                  <a:lumOff val="35000"/>
                </a:schemeClr>
              </a:solidFill>
              <a:latin typeface="+mj-lt"/>
            </a:endParaRPr>
          </a:p>
        </p:txBody>
      </p:sp>
      <p:sp>
        <p:nvSpPr>
          <p:cNvPr id="35" name="TextBox 34">
            <a:extLst>
              <a:ext uri="{FF2B5EF4-FFF2-40B4-BE49-F238E27FC236}">
                <a16:creationId xmlns:a16="http://schemas.microsoft.com/office/drawing/2014/main" id="{1779354B-802B-4EA7-B8DF-4ED2FB42465D}"/>
              </a:ext>
            </a:extLst>
          </p:cNvPr>
          <p:cNvSpPr txBox="1"/>
          <p:nvPr/>
        </p:nvSpPr>
        <p:spPr>
          <a:xfrm>
            <a:off x="165855" y="3694749"/>
            <a:ext cx="1417979" cy="553998"/>
          </a:xfrm>
          <a:prstGeom prst="rect">
            <a:avLst/>
          </a:prstGeom>
          <a:noFill/>
        </p:spPr>
        <p:txBody>
          <a:bodyPr wrap="square" rtlCol="0">
            <a:spAutoFit/>
          </a:bodyPr>
          <a:lstStyle/>
          <a:p>
            <a:r>
              <a:rPr lang="en-NZ" sz="1000" b="1" dirty="0">
                <a:solidFill>
                  <a:schemeClr val="tx1">
                    <a:lumMod val="65000"/>
                    <a:lumOff val="35000"/>
                  </a:schemeClr>
                </a:solidFill>
              </a:rPr>
              <a:t>Ngā Toi Māori motivates me </a:t>
            </a:r>
            <a:r>
              <a:rPr lang="lv-LV" sz="1000" b="1" dirty="0">
                <a:solidFill>
                  <a:schemeClr val="tx1">
                    <a:lumMod val="65000"/>
                    <a:lumOff val="35000"/>
                  </a:schemeClr>
                </a:solidFill>
              </a:rPr>
              <a:t>to </a:t>
            </a:r>
            <a:r>
              <a:rPr lang="en-NZ" sz="1000" b="1" dirty="0">
                <a:solidFill>
                  <a:schemeClr val="tx1">
                    <a:lumMod val="65000"/>
                    <a:lumOff val="35000"/>
                  </a:schemeClr>
                </a:solidFill>
              </a:rPr>
              <a:t>learn te reo</a:t>
            </a:r>
          </a:p>
        </p:txBody>
      </p:sp>
      <p:sp>
        <p:nvSpPr>
          <p:cNvPr id="36" name="TextBox 35">
            <a:extLst>
              <a:ext uri="{FF2B5EF4-FFF2-40B4-BE49-F238E27FC236}">
                <a16:creationId xmlns:a16="http://schemas.microsoft.com/office/drawing/2014/main" id="{677C8E60-D8E7-49D3-AFC1-E79108758179}"/>
              </a:ext>
            </a:extLst>
          </p:cNvPr>
          <p:cNvSpPr txBox="1"/>
          <p:nvPr/>
        </p:nvSpPr>
        <p:spPr>
          <a:xfrm>
            <a:off x="165855" y="2224877"/>
            <a:ext cx="1512000" cy="553998"/>
          </a:xfrm>
          <a:prstGeom prst="rect">
            <a:avLst/>
          </a:prstGeom>
          <a:noFill/>
        </p:spPr>
        <p:txBody>
          <a:bodyPr wrap="square" rtlCol="0">
            <a:spAutoFit/>
          </a:bodyPr>
          <a:lstStyle/>
          <a:p>
            <a:r>
              <a:rPr lang="en-NZ" sz="1000" b="1" dirty="0">
                <a:solidFill>
                  <a:schemeClr val="tx1">
                    <a:lumMod val="65000"/>
                    <a:lumOff val="35000"/>
                  </a:schemeClr>
                </a:solidFill>
                <a:latin typeface="+mj-lt"/>
              </a:rPr>
              <a:t>Ngā Toi Māori help define who we are as New Zealanders</a:t>
            </a:r>
          </a:p>
        </p:txBody>
      </p:sp>
      <p:sp>
        <p:nvSpPr>
          <p:cNvPr id="37" name="TextBox 36">
            <a:extLst>
              <a:ext uri="{FF2B5EF4-FFF2-40B4-BE49-F238E27FC236}">
                <a16:creationId xmlns:a16="http://schemas.microsoft.com/office/drawing/2014/main" id="{8E335259-B17C-4F73-8857-5100D336ED24}"/>
              </a:ext>
            </a:extLst>
          </p:cNvPr>
          <p:cNvSpPr txBox="1"/>
          <p:nvPr/>
        </p:nvSpPr>
        <p:spPr>
          <a:xfrm>
            <a:off x="165855" y="4454411"/>
            <a:ext cx="1512000" cy="553998"/>
          </a:xfrm>
          <a:prstGeom prst="rect">
            <a:avLst/>
          </a:prstGeom>
          <a:noFill/>
        </p:spPr>
        <p:txBody>
          <a:bodyPr wrap="square" rtlCol="0">
            <a:spAutoFit/>
          </a:bodyPr>
          <a:lstStyle/>
          <a:p>
            <a:r>
              <a:rPr lang="en-NZ" sz="1000" b="1" dirty="0">
                <a:solidFill>
                  <a:schemeClr val="tx1">
                    <a:lumMod val="65000"/>
                    <a:lumOff val="35000"/>
                  </a:schemeClr>
                </a:solidFill>
              </a:rPr>
              <a:t>Ngā Toi Māori motivates me to </a:t>
            </a:r>
            <a:r>
              <a:rPr lang="en-NZ" sz="1000" b="1" dirty="0" err="1">
                <a:solidFill>
                  <a:schemeClr val="tx1">
                    <a:lumMod val="65000"/>
                    <a:lumOff val="35000"/>
                  </a:schemeClr>
                </a:solidFill>
              </a:rPr>
              <a:t>kōrero</a:t>
            </a:r>
            <a:r>
              <a:rPr lang="en-NZ" sz="1000" b="1" dirty="0">
                <a:solidFill>
                  <a:schemeClr val="tx1">
                    <a:lumMod val="65000"/>
                    <a:lumOff val="35000"/>
                  </a:schemeClr>
                </a:solidFill>
              </a:rPr>
              <a:t> Māori</a:t>
            </a:r>
            <a:endParaRPr lang="en-NZ" sz="1000" b="1" dirty="0">
              <a:solidFill>
                <a:schemeClr val="tx1">
                  <a:lumMod val="65000"/>
                  <a:lumOff val="35000"/>
                </a:schemeClr>
              </a:solidFill>
              <a:latin typeface="+mj-lt"/>
            </a:endParaRPr>
          </a:p>
        </p:txBody>
      </p:sp>
      <p:sp>
        <p:nvSpPr>
          <p:cNvPr id="41" name="TextBox 40">
            <a:extLst>
              <a:ext uri="{FF2B5EF4-FFF2-40B4-BE49-F238E27FC236}">
                <a16:creationId xmlns:a16="http://schemas.microsoft.com/office/drawing/2014/main" id="{BC1EDFF5-3349-4ACE-A846-38CE1678AEC8}"/>
              </a:ext>
            </a:extLst>
          </p:cNvPr>
          <p:cNvSpPr txBox="1"/>
          <p:nvPr/>
        </p:nvSpPr>
        <p:spPr>
          <a:xfrm>
            <a:off x="165855" y="5222331"/>
            <a:ext cx="1512000" cy="553998"/>
          </a:xfrm>
          <a:prstGeom prst="rect">
            <a:avLst/>
          </a:prstGeom>
          <a:noFill/>
        </p:spPr>
        <p:txBody>
          <a:bodyPr wrap="square" rtlCol="0">
            <a:spAutoFit/>
          </a:bodyPr>
          <a:lstStyle/>
          <a:p>
            <a:r>
              <a:rPr lang="en-NZ" sz="1000" b="1" dirty="0">
                <a:solidFill>
                  <a:schemeClr val="tx1">
                    <a:lumMod val="65000"/>
                    <a:lumOff val="35000"/>
                  </a:schemeClr>
                </a:solidFill>
              </a:rPr>
              <a:t>Ngā Toi Māori improve how I feel about life in general</a:t>
            </a:r>
          </a:p>
        </p:txBody>
      </p:sp>
      <p:sp>
        <p:nvSpPr>
          <p:cNvPr id="45" name="TextBox 44">
            <a:extLst>
              <a:ext uri="{FF2B5EF4-FFF2-40B4-BE49-F238E27FC236}">
                <a16:creationId xmlns:a16="http://schemas.microsoft.com/office/drawing/2014/main" id="{FCD90621-5C02-4B1B-BC83-C35A1BD0E138}"/>
              </a:ext>
            </a:extLst>
          </p:cNvPr>
          <p:cNvSpPr txBox="1"/>
          <p:nvPr/>
        </p:nvSpPr>
        <p:spPr>
          <a:xfrm>
            <a:off x="2266459" y="3991534"/>
            <a:ext cx="2526384" cy="261610"/>
          </a:xfrm>
          <a:prstGeom prst="rect">
            <a:avLst/>
          </a:prstGeom>
          <a:noFill/>
        </p:spPr>
        <p:txBody>
          <a:bodyPr wrap="square" rtlCol="0">
            <a:spAutoFit/>
          </a:bodyPr>
          <a:lstStyle>
            <a:defPPr>
              <a:defRPr lang="en-US"/>
            </a:defPPr>
            <a:lvl1pPr>
              <a:defRPr sz="1100" spc="150">
                <a:solidFill>
                  <a:schemeClr val="tx1">
                    <a:lumMod val="65000"/>
                    <a:lumOff val="35000"/>
                  </a:schemeClr>
                </a:solidFill>
                <a:latin typeface="Arial" panose="020B0604020202020204" pitchFamily="34" charset="0"/>
                <a:cs typeface="Arial" panose="020B0604020202020204" pitchFamily="34" charset="0"/>
              </a:defRPr>
            </a:lvl1pPr>
          </a:lstStyle>
          <a:p>
            <a:r>
              <a:rPr lang="en-NZ" dirty="0"/>
              <a:t>Not asked in 2017</a:t>
            </a:r>
          </a:p>
        </p:txBody>
      </p:sp>
      <p:sp>
        <p:nvSpPr>
          <p:cNvPr id="52" name="TextBox 51">
            <a:extLst>
              <a:ext uri="{FF2B5EF4-FFF2-40B4-BE49-F238E27FC236}">
                <a16:creationId xmlns:a16="http://schemas.microsoft.com/office/drawing/2014/main" id="{AF69BC66-CE47-4F9C-BA74-F090FBCD7A96}"/>
              </a:ext>
            </a:extLst>
          </p:cNvPr>
          <p:cNvSpPr txBox="1"/>
          <p:nvPr/>
        </p:nvSpPr>
        <p:spPr>
          <a:xfrm>
            <a:off x="6873418" y="1856904"/>
            <a:ext cx="631299" cy="4247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Pacific peoples</a:t>
            </a:r>
          </a:p>
        </p:txBody>
      </p:sp>
      <p:sp>
        <p:nvSpPr>
          <p:cNvPr id="54" name="TextBox 53">
            <a:extLst>
              <a:ext uri="{FF2B5EF4-FFF2-40B4-BE49-F238E27FC236}">
                <a16:creationId xmlns:a16="http://schemas.microsoft.com/office/drawing/2014/main" id="{6DCBEEB0-47E6-46F7-9D55-9392FE4A44A0}"/>
              </a:ext>
            </a:extLst>
          </p:cNvPr>
          <p:cNvSpPr txBox="1"/>
          <p:nvPr/>
        </p:nvSpPr>
        <p:spPr>
          <a:xfrm>
            <a:off x="7345874" y="1856904"/>
            <a:ext cx="631299" cy="3139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sp>
        <p:nvSpPr>
          <p:cNvPr id="55" name="Oval 54">
            <a:extLst>
              <a:ext uri="{FF2B5EF4-FFF2-40B4-BE49-F238E27FC236}">
                <a16:creationId xmlns:a16="http://schemas.microsoft.com/office/drawing/2014/main" id="{16D1431C-6460-4CF2-BA0B-188416633FDD}"/>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grpSp>
        <p:nvGrpSpPr>
          <p:cNvPr id="28" name="Group 27">
            <a:extLst>
              <a:ext uri="{FF2B5EF4-FFF2-40B4-BE49-F238E27FC236}">
                <a16:creationId xmlns:a16="http://schemas.microsoft.com/office/drawing/2014/main" id="{04874451-B2DE-4A70-9BCD-E11080EAD510}"/>
              </a:ext>
            </a:extLst>
          </p:cNvPr>
          <p:cNvGrpSpPr/>
          <p:nvPr/>
        </p:nvGrpSpPr>
        <p:grpSpPr>
          <a:xfrm>
            <a:off x="5136705" y="6407321"/>
            <a:ext cx="2241162" cy="215444"/>
            <a:chOff x="163092" y="5772628"/>
            <a:chExt cx="2241162" cy="215444"/>
          </a:xfrm>
        </p:grpSpPr>
        <p:sp>
          <p:nvSpPr>
            <p:cNvPr id="29" name="TextBox 28">
              <a:extLst>
                <a:ext uri="{FF2B5EF4-FFF2-40B4-BE49-F238E27FC236}">
                  <a16:creationId xmlns:a16="http://schemas.microsoft.com/office/drawing/2014/main" id="{03AA5FFB-9975-48CE-AD82-A4E72CEA568B}"/>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32" name="Isosceles Triangle 31">
              <a:extLst>
                <a:ext uri="{FF2B5EF4-FFF2-40B4-BE49-F238E27FC236}">
                  <a16:creationId xmlns:a16="http://schemas.microsoft.com/office/drawing/2014/main" id="{AB09697B-9C1B-40D1-B9CC-01570D5A4047}"/>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3" name="Isosceles Triangle 32">
              <a:extLst>
                <a:ext uri="{FF2B5EF4-FFF2-40B4-BE49-F238E27FC236}">
                  <a16:creationId xmlns:a16="http://schemas.microsoft.com/office/drawing/2014/main" id="{96503F50-0F81-4307-83B1-8C0DC73E3FA8}"/>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43" name="Group 42">
            <a:extLst>
              <a:ext uri="{FF2B5EF4-FFF2-40B4-BE49-F238E27FC236}">
                <a16:creationId xmlns:a16="http://schemas.microsoft.com/office/drawing/2014/main" id="{1E7A1FC1-3463-4353-BB34-1D62352245A6}"/>
              </a:ext>
            </a:extLst>
          </p:cNvPr>
          <p:cNvGrpSpPr/>
          <p:nvPr/>
        </p:nvGrpSpPr>
        <p:grpSpPr>
          <a:xfrm>
            <a:off x="5136705" y="6615308"/>
            <a:ext cx="2891981" cy="215444"/>
            <a:chOff x="163092" y="5772628"/>
            <a:chExt cx="2891981" cy="215444"/>
          </a:xfrm>
        </p:grpSpPr>
        <p:sp>
          <p:nvSpPr>
            <p:cNvPr id="44" name="TextBox 43">
              <a:extLst>
                <a:ext uri="{FF2B5EF4-FFF2-40B4-BE49-F238E27FC236}">
                  <a16:creationId xmlns:a16="http://schemas.microsoft.com/office/drawing/2014/main" id="{4201B4C1-2696-40EA-99F8-8BB091656D80}"/>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56" name="Isosceles Triangle 55">
              <a:extLst>
                <a:ext uri="{FF2B5EF4-FFF2-40B4-BE49-F238E27FC236}">
                  <a16:creationId xmlns:a16="http://schemas.microsoft.com/office/drawing/2014/main" id="{6ED3F968-5216-4023-9B63-06E9267CBC9B}"/>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7" name="Isosceles Triangle 56">
              <a:extLst>
                <a:ext uri="{FF2B5EF4-FFF2-40B4-BE49-F238E27FC236}">
                  <a16:creationId xmlns:a16="http://schemas.microsoft.com/office/drawing/2014/main" id="{6384C1E8-C1B9-45DD-80E8-138D9CAAEA96}"/>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64" name="TextBox 63">
            <a:extLst>
              <a:ext uri="{FF2B5EF4-FFF2-40B4-BE49-F238E27FC236}">
                <a16:creationId xmlns:a16="http://schemas.microsoft.com/office/drawing/2014/main" id="{80857E71-E3DF-4D33-BD2F-350240D3ECF5}"/>
              </a:ext>
            </a:extLst>
          </p:cNvPr>
          <p:cNvSpPr txBox="1"/>
          <p:nvPr/>
        </p:nvSpPr>
        <p:spPr>
          <a:xfrm>
            <a:off x="77057" y="6462879"/>
            <a:ext cx="3419396" cy="33855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2017 (n=176); 2020 (n=461) | New Zealand 2017 (n=6101); 2020 (n=6263)</a:t>
            </a:r>
          </a:p>
        </p:txBody>
      </p:sp>
      <p:sp>
        <p:nvSpPr>
          <p:cNvPr id="30" name="SigDiff">
            <a:extLst>
              <a:ext uri="{FF2B5EF4-FFF2-40B4-BE49-F238E27FC236}">
                <a16:creationId xmlns:a16="http://schemas.microsoft.com/office/drawing/2014/main" id="{56D1577A-ED7C-40DF-BB08-40A650EEEF50}"/>
              </a:ext>
            </a:extLst>
          </p:cNvPr>
          <p:cNvSpPr/>
          <p:nvPr/>
        </p:nvSpPr>
        <p:spPr>
          <a:xfrm>
            <a:off x="7413468" y="4493159"/>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SigDiff">
            <a:extLst>
              <a:ext uri="{FF2B5EF4-FFF2-40B4-BE49-F238E27FC236}">
                <a16:creationId xmlns:a16="http://schemas.microsoft.com/office/drawing/2014/main" id="{A79C7782-74C1-4A1F-A6FF-0DD3677B5540}"/>
              </a:ext>
            </a:extLst>
          </p:cNvPr>
          <p:cNvSpPr/>
          <p:nvPr/>
        </p:nvSpPr>
        <p:spPr>
          <a:xfrm>
            <a:off x="7421489" y="5251952"/>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SigDiff">
            <a:extLst>
              <a:ext uri="{FF2B5EF4-FFF2-40B4-BE49-F238E27FC236}">
                <a16:creationId xmlns:a16="http://schemas.microsoft.com/office/drawing/2014/main" id="{CFDD7379-D912-4509-A3EB-222F83FF46CB}"/>
              </a:ext>
            </a:extLst>
          </p:cNvPr>
          <p:cNvSpPr/>
          <p:nvPr/>
        </p:nvSpPr>
        <p:spPr>
          <a:xfrm>
            <a:off x="7413468" y="3728947"/>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51B2C47F-9550-4011-8822-F4151096C176}"/>
              </a:ext>
            </a:extLst>
          </p:cNvPr>
          <p:cNvSpPr/>
          <p:nvPr/>
        </p:nvSpPr>
        <p:spPr>
          <a:xfrm>
            <a:off x="8227622" y="1808539"/>
            <a:ext cx="3710438" cy="4401205"/>
          </a:xfrm>
          <a:prstGeom prst="rect">
            <a:avLst/>
          </a:prstGeom>
        </p:spPr>
        <p:txBody>
          <a:bodyPr wrap="square">
            <a:spAutoFit/>
          </a:bodyPr>
          <a:lstStyle/>
          <a:p>
            <a:r>
              <a:rPr lang="en-NZ" sz="1000" dirty="0"/>
              <a:t>Pacific peoples broadly recognise multiple benefits from Ngā Toi Māori. </a:t>
            </a:r>
          </a:p>
          <a:p>
            <a:endParaRPr lang="en-NZ" sz="1000" dirty="0"/>
          </a:p>
          <a:p>
            <a:r>
              <a:rPr lang="en-NZ" sz="1000" dirty="0"/>
              <a:t>Fifty-eight percent of Pacific peoples agree that Ngā Toi Māori helps define who we are as New Zealanders, and 47% agree they learn about Māori culture through Ngā Toi Māori. These findings are consistent with the national average for New Zealanders.</a:t>
            </a:r>
          </a:p>
          <a:p>
            <a:endParaRPr lang="en-NZ" sz="1000" dirty="0"/>
          </a:p>
          <a:p>
            <a:r>
              <a:rPr lang="en-NZ" sz="1000" dirty="0"/>
              <a:t>Ngā Toi Māori also acts as a catalyst for Pacific peoples to learn (39%) or speak te reo (35%). These findings are higher than the national average.</a:t>
            </a:r>
          </a:p>
          <a:p>
            <a:endParaRPr lang="en-NZ" sz="1000" dirty="0"/>
          </a:p>
          <a:p>
            <a:r>
              <a:rPr lang="en-NZ" sz="1000" dirty="0"/>
              <a:t>Finally, 38% of Pacific peoples say Ngā Toi Māori makes them feel better about life in general, which is significantly higher than for all New Zealanders (28%).</a:t>
            </a:r>
          </a:p>
          <a:p>
            <a:endParaRPr lang="en-NZ" sz="1000" b="1"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among Pacific peoples:</a:t>
            </a:r>
          </a:p>
          <a:p>
            <a:pPr>
              <a:spcBef>
                <a:spcPts val="600"/>
              </a:spcBef>
            </a:pPr>
            <a:r>
              <a:rPr lang="en-NZ" sz="1000" dirty="0">
                <a:solidFill>
                  <a:schemeClr val="tx1">
                    <a:lumMod val="85000"/>
                    <a:lumOff val="15000"/>
                  </a:schemeClr>
                </a:solidFill>
              </a:rPr>
              <a:t>Pacific peoples with lived experience of disability are less likely than average to agree that Ngā Toi Māori help define who we are as New Zealanders (44% vs. 58%).</a:t>
            </a:r>
          </a:p>
          <a:p>
            <a:pPr lvl="0">
              <a:spcBef>
                <a:spcPts val="600"/>
              </a:spcBef>
            </a:pPr>
            <a:r>
              <a:rPr lang="en-NZ" sz="1000" dirty="0">
                <a:solidFill>
                  <a:schemeClr val="tx1">
                    <a:lumMod val="85000"/>
                    <a:lumOff val="15000"/>
                  </a:schemeClr>
                </a:solidFill>
              </a:rPr>
              <a:t>Pacific women are more likely than average to learn about Māori culture through Ngā Toi Māori (51% vs 47%).</a:t>
            </a:r>
          </a:p>
          <a:p>
            <a:pPr lvl="0">
              <a:spcBef>
                <a:spcPts val="600"/>
              </a:spcBef>
            </a:pPr>
            <a:r>
              <a:rPr lang="en-NZ" sz="1000" dirty="0">
                <a:solidFill>
                  <a:schemeClr val="tx1">
                    <a:lumMod val="85000"/>
                    <a:lumOff val="15000"/>
                  </a:schemeClr>
                </a:solidFill>
              </a:rPr>
              <a:t>Pacific peoples from homes with a household income between $51,000 - $80,000 are more likely than average to agree Ng</a:t>
            </a:r>
            <a:r>
              <a:rPr lang="mi-NZ" sz="1000" dirty="0">
                <a:solidFill>
                  <a:schemeClr val="tx1">
                    <a:lumMod val="85000"/>
                    <a:lumOff val="15000"/>
                  </a:schemeClr>
                </a:solidFill>
              </a:rPr>
              <a:t>ā Toi Māori motivates them to kōrero Māori (49% vs 35%).</a:t>
            </a:r>
            <a:endParaRPr lang="en-NZ" sz="1000" dirty="0">
              <a:solidFill>
                <a:schemeClr val="tx1">
                  <a:lumMod val="85000"/>
                  <a:lumOff val="15000"/>
                </a:schemeClr>
              </a:solidFill>
            </a:endParaRPr>
          </a:p>
        </p:txBody>
      </p:sp>
    </p:spTree>
    <p:extLst>
      <p:ext uri="{BB962C8B-B14F-4D97-AF65-F5344CB8AC3E}">
        <p14:creationId xmlns:p14="http://schemas.microsoft.com/office/powerpoint/2010/main" val="3103216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Pacific peoples’ attitudes towards Pacific arts</a:t>
            </a:r>
          </a:p>
        </p:txBody>
      </p:sp>
      <p:sp>
        <p:nvSpPr>
          <p:cNvPr id="2" name="Text Placeholder 1">
            <a:extLst>
              <a:ext uri="{FF2B5EF4-FFF2-40B4-BE49-F238E27FC236}">
                <a16:creationId xmlns:a16="http://schemas.microsoft.com/office/drawing/2014/main" id="{CA89E925-0976-41F1-8A36-825D7CC1F759}"/>
              </a:ext>
            </a:extLst>
          </p:cNvPr>
          <p:cNvSpPr>
            <a:spLocks noGrp="1"/>
          </p:cNvSpPr>
          <p:nvPr>
            <p:ph type="body" sz="quarter" idx="10"/>
          </p:nvPr>
        </p:nvSpPr>
        <p:spPr>
          <a:xfrm>
            <a:off x="758825" y="1318083"/>
            <a:ext cx="6953250" cy="419100"/>
          </a:xfrm>
        </p:spPr>
        <p:txBody>
          <a:bodyPr/>
          <a:lstStyle/>
          <a:p>
            <a:r>
              <a:rPr lang="en-NZ" dirty="0"/>
              <a:t>How much do you agree or disagree with the following about the Pacific arts? </a:t>
            </a:r>
          </a:p>
        </p:txBody>
      </p:sp>
      <p:graphicFrame>
        <p:nvGraphicFramePr>
          <p:cNvPr id="31" name="Chart 30">
            <a:extLst>
              <a:ext uri="{FF2B5EF4-FFF2-40B4-BE49-F238E27FC236}">
                <a16:creationId xmlns:a16="http://schemas.microsoft.com/office/drawing/2014/main" id="{4EFA1B6A-F8DE-483F-8147-47604A13EA9F}"/>
              </a:ext>
            </a:extLst>
          </p:cNvPr>
          <p:cNvGraphicFramePr/>
          <p:nvPr>
            <p:extLst>
              <p:ext uri="{D42A27DB-BD31-4B8C-83A1-F6EECF244321}">
                <p14:modId xmlns:p14="http://schemas.microsoft.com/office/powerpoint/2010/main" val="3276791019"/>
              </p:ext>
            </p:extLst>
          </p:nvPr>
        </p:nvGraphicFramePr>
        <p:xfrm>
          <a:off x="1304925" y="1352527"/>
          <a:ext cx="5724525" cy="5074401"/>
        </p:xfrm>
        <a:graphic>
          <a:graphicData uri="http://schemas.openxmlformats.org/drawingml/2006/chart">
            <c:chart xmlns:c="http://schemas.openxmlformats.org/drawingml/2006/chart" xmlns:r="http://schemas.openxmlformats.org/officeDocument/2006/relationships" r:id="rId2"/>
          </a:graphicData>
        </a:graphic>
      </p:graphicFrame>
      <p:cxnSp>
        <p:nvCxnSpPr>
          <p:cNvPr id="38" name="Straight Connector 37">
            <a:extLst>
              <a:ext uri="{FF2B5EF4-FFF2-40B4-BE49-F238E27FC236}">
                <a16:creationId xmlns:a16="http://schemas.microsoft.com/office/drawing/2014/main" id="{6826D84F-292D-499D-92BB-C1AC4813613E}"/>
              </a:ext>
            </a:extLst>
          </p:cNvPr>
          <p:cNvCxnSpPr>
            <a:cxnSpLocks/>
          </p:cNvCxnSpPr>
          <p:nvPr/>
        </p:nvCxnSpPr>
        <p:spPr>
          <a:xfrm>
            <a:off x="166536" y="2954836"/>
            <a:ext cx="778847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D877491-5D04-4FCE-BDAD-0CB8FAD2AF86}"/>
              </a:ext>
            </a:extLst>
          </p:cNvPr>
          <p:cNvCxnSpPr>
            <a:cxnSpLocks/>
          </p:cNvCxnSpPr>
          <p:nvPr/>
        </p:nvCxnSpPr>
        <p:spPr>
          <a:xfrm>
            <a:off x="188703" y="3868694"/>
            <a:ext cx="778847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6EC1910-FD60-4693-A408-0475133423C9}"/>
              </a:ext>
            </a:extLst>
          </p:cNvPr>
          <p:cNvCxnSpPr>
            <a:cxnSpLocks/>
          </p:cNvCxnSpPr>
          <p:nvPr/>
        </p:nvCxnSpPr>
        <p:spPr>
          <a:xfrm>
            <a:off x="166536" y="4719144"/>
            <a:ext cx="778847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47" name="Table 47">
            <a:extLst>
              <a:ext uri="{FF2B5EF4-FFF2-40B4-BE49-F238E27FC236}">
                <a16:creationId xmlns:a16="http://schemas.microsoft.com/office/drawing/2014/main" id="{92758314-357D-4671-B7D8-B13E0BD0A5A5}"/>
              </a:ext>
            </a:extLst>
          </p:cNvPr>
          <p:cNvGraphicFramePr>
            <a:graphicFrameLocks noGrp="1"/>
          </p:cNvGraphicFramePr>
          <p:nvPr>
            <p:extLst>
              <p:ext uri="{D42A27DB-BD31-4B8C-83A1-F6EECF244321}">
                <p14:modId xmlns:p14="http://schemas.microsoft.com/office/powerpoint/2010/main" val="1749997060"/>
              </p:ext>
            </p:extLst>
          </p:nvPr>
        </p:nvGraphicFramePr>
        <p:xfrm>
          <a:off x="6940864" y="2028497"/>
          <a:ext cx="949452" cy="3600032"/>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900008">
                <a:tc>
                  <a:txBody>
                    <a:bodyPr/>
                    <a:lstStyle/>
                    <a:p>
                      <a:pPr algn="ctr"/>
                      <a:r>
                        <a:rPr lang="lv-LV" sz="1200" b="0">
                          <a:solidFill>
                            <a:schemeClr val="tx1"/>
                          </a:solidFill>
                          <a:latin typeface="Arial" panose="020B0604020202020204" pitchFamily="34" charset="0"/>
                          <a:cs typeface="Arial" panose="020B0604020202020204" pitchFamily="34" charset="0"/>
                        </a:rPr>
                        <a:t>64</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47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900008">
                <a:tc>
                  <a:txBody>
                    <a:bodyPr/>
                    <a:lstStyle/>
                    <a:p>
                      <a:pPr algn="ctr"/>
                      <a:r>
                        <a:rPr lang="lv-LV" sz="1200" b="0">
                          <a:solidFill>
                            <a:schemeClr val="tx1"/>
                          </a:solidFill>
                          <a:latin typeface="Arial" panose="020B0604020202020204" pitchFamily="34" charset="0"/>
                          <a:cs typeface="Arial" panose="020B0604020202020204" pitchFamily="34" charset="0"/>
                        </a:rPr>
                        <a:t>65</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44</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332471"/>
                  </a:ext>
                </a:extLst>
              </a:tr>
              <a:tr h="900008">
                <a:tc>
                  <a:txBody>
                    <a:bodyPr/>
                    <a:lstStyle/>
                    <a:p>
                      <a:pPr algn="ctr"/>
                      <a:r>
                        <a:rPr lang="lv-LV" sz="1200" b="0">
                          <a:solidFill>
                            <a:schemeClr val="tx1"/>
                          </a:solidFill>
                          <a:latin typeface="Arial" panose="020B0604020202020204" pitchFamily="34" charset="0"/>
                          <a:cs typeface="Arial" panose="020B0604020202020204" pitchFamily="34" charset="0"/>
                        </a:rPr>
                        <a:t>56</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24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2637043"/>
                  </a:ext>
                </a:extLst>
              </a:tr>
              <a:tr h="900008">
                <a:tc>
                  <a:txBody>
                    <a:bodyPr/>
                    <a:lstStyle/>
                    <a:p>
                      <a:pPr algn="ctr"/>
                      <a:r>
                        <a:rPr lang="lv-LV" sz="1200" b="0">
                          <a:solidFill>
                            <a:schemeClr val="tx1"/>
                          </a:solidFill>
                          <a:latin typeface="Arial" panose="020B0604020202020204" pitchFamily="34" charset="0"/>
                          <a:cs typeface="Arial" panose="020B0604020202020204" pitchFamily="34" charset="0"/>
                        </a:rPr>
                        <a:t>54</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15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1400434"/>
                  </a:ext>
                </a:extLst>
              </a:tr>
            </a:tbl>
          </a:graphicData>
        </a:graphic>
      </p:graphicFrame>
      <p:sp>
        <p:nvSpPr>
          <p:cNvPr id="30" name="TextBox 29">
            <a:extLst>
              <a:ext uri="{FF2B5EF4-FFF2-40B4-BE49-F238E27FC236}">
                <a16:creationId xmlns:a16="http://schemas.microsoft.com/office/drawing/2014/main" id="{19E4628D-2AC9-4A4F-A99B-7F4215CBDE30}"/>
              </a:ext>
            </a:extLst>
          </p:cNvPr>
          <p:cNvSpPr txBox="1"/>
          <p:nvPr/>
        </p:nvSpPr>
        <p:spPr>
          <a:xfrm>
            <a:off x="351424" y="3119099"/>
            <a:ext cx="1404000" cy="553998"/>
          </a:xfrm>
          <a:prstGeom prst="rect">
            <a:avLst/>
          </a:prstGeom>
          <a:noFill/>
        </p:spPr>
        <p:txBody>
          <a:bodyPr wrap="square" rtlCol="0">
            <a:spAutoFit/>
          </a:bodyPr>
          <a:lstStyle/>
          <a:p>
            <a:r>
              <a:rPr lang="en-NZ" sz="1000" b="1" dirty="0">
                <a:solidFill>
                  <a:schemeClr val="tx1">
                    <a:lumMod val="65000"/>
                    <a:lumOff val="35000"/>
                  </a:schemeClr>
                </a:solidFill>
                <a:latin typeface="+mj-lt"/>
              </a:rPr>
              <a:t>Pacific arts help define who we are as New Zealanders</a:t>
            </a:r>
          </a:p>
        </p:txBody>
      </p:sp>
      <p:sp>
        <p:nvSpPr>
          <p:cNvPr id="46" name="TextBox 45">
            <a:extLst>
              <a:ext uri="{FF2B5EF4-FFF2-40B4-BE49-F238E27FC236}">
                <a16:creationId xmlns:a16="http://schemas.microsoft.com/office/drawing/2014/main" id="{BFD67C4B-D00F-4162-8427-7A5272FDF2D4}"/>
              </a:ext>
            </a:extLst>
          </p:cNvPr>
          <p:cNvSpPr txBox="1"/>
          <p:nvPr/>
        </p:nvSpPr>
        <p:spPr>
          <a:xfrm>
            <a:off x="329875" y="4032957"/>
            <a:ext cx="1404000" cy="553998"/>
          </a:xfrm>
          <a:prstGeom prst="rect">
            <a:avLst/>
          </a:prstGeom>
          <a:noFill/>
        </p:spPr>
        <p:txBody>
          <a:bodyPr wrap="square" rtlCol="0">
            <a:spAutoFit/>
          </a:bodyPr>
          <a:lstStyle/>
          <a:p>
            <a:r>
              <a:rPr lang="en-NZ" sz="1000" b="1" dirty="0">
                <a:solidFill>
                  <a:schemeClr val="tx1">
                    <a:lumMod val="65000"/>
                    <a:lumOff val="35000"/>
                  </a:schemeClr>
                </a:solidFill>
                <a:latin typeface="+mj-lt"/>
              </a:rPr>
              <a:t>Pacific arts improve how I feel about life in general</a:t>
            </a:r>
          </a:p>
        </p:txBody>
      </p:sp>
      <p:sp>
        <p:nvSpPr>
          <p:cNvPr id="49" name="TextBox 48">
            <a:extLst>
              <a:ext uri="{FF2B5EF4-FFF2-40B4-BE49-F238E27FC236}">
                <a16:creationId xmlns:a16="http://schemas.microsoft.com/office/drawing/2014/main" id="{E80FD2B5-93D1-4CEE-8288-9800564CF67F}"/>
              </a:ext>
            </a:extLst>
          </p:cNvPr>
          <p:cNvSpPr txBox="1"/>
          <p:nvPr/>
        </p:nvSpPr>
        <p:spPr>
          <a:xfrm>
            <a:off x="360747" y="2297202"/>
            <a:ext cx="1404000" cy="553998"/>
          </a:xfrm>
          <a:prstGeom prst="rect">
            <a:avLst/>
          </a:prstGeom>
          <a:noFill/>
        </p:spPr>
        <p:txBody>
          <a:bodyPr wrap="square" rtlCol="0">
            <a:spAutoFit/>
          </a:bodyPr>
          <a:lstStyle/>
          <a:p>
            <a:r>
              <a:rPr lang="en-NZ" sz="1000" b="1" dirty="0">
                <a:solidFill>
                  <a:schemeClr val="tx1">
                    <a:lumMod val="65000"/>
                    <a:lumOff val="35000"/>
                  </a:schemeClr>
                </a:solidFill>
                <a:latin typeface="+mj-lt"/>
              </a:rPr>
              <a:t>I learn about Pacific culture through Pacific arts</a:t>
            </a:r>
          </a:p>
        </p:txBody>
      </p:sp>
      <p:sp>
        <p:nvSpPr>
          <p:cNvPr id="50" name="TextBox 49">
            <a:extLst>
              <a:ext uri="{FF2B5EF4-FFF2-40B4-BE49-F238E27FC236}">
                <a16:creationId xmlns:a16="http://schemas.microsoft.com/office/drawing/2014/main" id="{ED8AD5B2-5E1A-4538-884A-1EFA622A0F6F}"/>
              </a:ext>
            </a:extLst>
          </p:cNvPr>
          <p:cNvSpPr txBox="1"/>
          <p:nvPr/>
        </p:nvSpPr>
        <p:spPr>
          <a:xfrm>
            <a:off x="339192" y="4862201"/>
            <a:ext cx="1404000" cy="553998"/>
          </a:xfrm>
          <a:prstGeom prst="rect">
            <a:avLst/>
          </a:prstGeom>
          <a:noFill/>
        </p:spPr>
        <p:txBody>
          <a:bodyPr wrap="square" rtlCol="0">
            <a:spAutoFit/>
          </a:bodyPr>
          <a:lstStyle/>
          <a:p>
            <a:r>
              <a:rPr lang="en-NZ" sz="1000" b="1" dirty="0">
                <a:solidFill>
                  <a:schemeClr val="tx1">
                    <a:lumMod val="65000"/>
                    <a:lumOff val="35000"/>
                  </a:schemeClr>
                </a:solidFill>
                <a:latin typeface="+mj-lt"/>
              </a:rPr>
              <a:t>Pacific arts motivate me to speak a Pacific language</a:t>
            </a:r>
          </a:p>
        </p:txBody>
      </p:sp>
      <p:sp>
        <p:nvSpPr>
          <p:cNvPr id="41" name="TextBox 40">
            <a:extLst>
              <a:ext uri="{FF2B5EF4-FFF2-40B4-BE49-F238E27FC236}">
                <a16:creationId xmlns:a16="http://schemas.microsoft.com/office/drawing/2014/main" id="{CD4D7CBA-BBF0-4A8C-BF5D-47C507CB827B}"/>
              </a:ext>
            </a:extLst>
          </p:cNvPr>
          <p:cNvSpPr txBox="1"/>
          <p:nvPr/>
        </p:nvSpPr>
        <p:spPr>
          <a:xfrm>
            <a:off x="6873418" y="1856904"/>
            <a:ext cx="631299" cy="4247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Pacific peoples</a:t>
            </a:r>
          </a:p>
        </p:txBody>
      </p:sp>
      <p:sp>
        <p:nvSpPr>
          <p:cNvPr id="42" name="TextBox 41">
            <a:extLst>
              <a:ext uri="{FF2B5EF4-FFF2-40B4-BE49-F238E27FC236}">
                <a16:creationId xmlns:a16="http://schemas.microsoft.com/office/drawing/2014/main" id="{137DB04B-6676-4BF1-B5C9-B54D6AB3F186}"/>
              </a:ext>
            </a:extLst>
          </p:cNvPr>
          <p:cNvSpPr txBox="1"/>
          <p:nvPr/>
        </p:nvSpPr>
        <p:spPr>
          <a:xfrm>
            <a:off x="7345874" y="1856904"/>
            <a:ext cx="631299" cy="3139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sp>
        <p:nvSpPr>
          <p:cNvPr id="45" name="Oval 44">
            <a:extLst>
              <a:ext uri="{FF2B5EF4-FFF2-40B4-BE49-F238E27FC236}">
                <a16:creationId xmlns:a16="http://schemas.microsoft.com/office/drawing/2014/main" id="{7C7890C6-D47D-4D7B-8B64-BBA1F68C9185}"/>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0" name="TextBox 19">
            <a:extLst>
              <a:ext uri="{FF2B5EF4-FFF2-40B4-BE49-F238E27FC236}">
                <a16:creationId xmlns:a16="http://schemas.microsoft.com/office/drawing/2014/main" id="{DF3B61B3-C3C4-48BA-8069-FC6A7469A78F}"/>
              </a:ext>
            </a:extLst>
          </p:cNvPr>
          <p:cNvSpPr txBox="1"/>
          <p:nvPr/>
        </p:nvSpPr>
        <p:spPr>
          <a:xfrm>
            <a:off x="123735" y="6520689"/>
            <a:ext cx="4235613"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2020 (n=461); New Zealand 2020 (n=6263)</a:t>
            </a:r>
          </a:p>
        </p:txBody>
      </p:sp>
      <p:grpSp>
        <p:nvGrpSpPr>
          <p:cNvPr id="21" name="Group 20">
            <a:extLst>
              <a:ext uri="{FF2B5EF4-FFF2-40B4-BE49-F238E27FC236}">
                <a16:creationId xmlns:a16="http://schemas.microsoft.com/office/drawing/2014/main" id="{DF2E87B0-5A24-4538-BCB8-C5D2844ADDBD}"/>
              </a:ext>
            </a:extLst>
          </p:cNvPr>
          <p:cNvGrpSpPr/>
          <p:nvPr/>
        </p:nvGrpSpPr>
        <p:grpSpPr>
          <a:xfrm>
            <a:off x="5136705" y="6519613"/>
            <a:ext cx="2891981" cy="215444"/>
            <a:chOff x="163092" y="5772628"/>
            <a:chExt cx="2891981" cy="215444"/>
          </a:xfrm>
        </p:grpSpPr>
        <p:sp>
          <p:nvSpPr>
            <p:cNvPr id="22" name="TextBox 21">
              <a:extLst>
                <a:ext uri="{FF2B5EF4-FFF2-40B4-BE49-F238E27FC236}">
                  <a16:creationId xmlns:a16="http://schemas.microsoft.com/office/drawing/2014/main" id="{9820319D-6D4F-4582-BD78-5BD72B6052E1}"/>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24" name="Isosceles Triangle 23">
              <a:extLst>
                <a:ext uri="{FF2B5EF4-FFF2-40B4-BE49-F238E27FC236}">
                  <a16:creationId xmlns:a16="http://schemas.microsoft.com/office/drawing/2014/main" id="{1C843A55-02B1-4065-8A9A-B43246FF58D1}"/>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5" name="Isosceles Triangle 24">
              <a:extLst>
                <a:ext uri="{FF2B5EF4-FFF2-40B4-BE49-F238E27FC236}">
                  <a16:creationId xmlns:a16="http://schemas.microsoft.com/office/drawing/2014/main" id="{4342DFA2-5CAB-447E-ACB5-A573D9EA112F}"/>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3" name="SigDiff">
            <a:extLst>
              <a:ext uri="{FF2B5EF4-FFF2-40B4-BE49-F238E27FC236}">
                <a16:creationId xmlns:a16="http://schemas.microsoft.com/office/drawing/2014/main" id="{1EE8DC29-C539-40C1-823E-A66DDC2B9A95}"/>
              </a:ext>
            </a:extLst>
          </p:cNvPr>
          <p:cNvSpPr/>
          <p:nvPr/>
        </p:nvSpPr>
        <p:spPr>
          <a:xfrm>
            <a:off x="7336466" y="2429536"/>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SigDiff">
            <a:extLst>
              <a:ext uri="{FF2B5EF4-FFF2-40B4-BE49-F238E27FC236}">
                <a16:creationId xmlns:a16="http://schemas.microsoft.com/office/drawing/2014/main" id="{B506D0D9-38CF-434D-8C75-6C554B16417D}"/>
              </a:ext>
            </a:extLst>
          </p:cNvPr>
          <p:cNvSpPr/>
          <p:nvPr/>
        </p:nvSpPr>
        <p:spPr>
          <a:xfrm>
            <a:off x="7334861" y="3342333"/>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SigDiff">
            <a:extLst>
              <a:ext uri="{FF2B5EF4-FFF2-40B4-BE49-F238E27FC236}">
                <a16:creationId xmlns:a16="http://schemas.microsoft.com/office/drawing/2014/main" id="{0C777AE0-2ECB-416F-9F94-68A0D66A5180}"/>
              </a:ext>
            </a:extLst>
          </p:cNvPr>
          <p:cNvSpPr/>
          <p:nvPr/>
        </p:nvSpPr>
        <p:spPr>
          <a:xfrm>
            <a:off x="7342880" y="4226255"/>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SigDiff">
            <a:extLst>
              <a:ext uri="{FF2B5EF4-FFF2-40B4-BE49-F238E27FC236}">
                <a16:creationId xmlns:a16="http://schemas.microsoft.com/office/drawing/2014/main" id="{AECFB246-43F6-4D30-9349-9FCFB079D248}"/>
              </a:ext>
            </a:extLst>
          </p:cNvPr>
          <p:cNvSpPr/>
          <p:nvPr/>
        </p:nvSpPr>
        <p:spPr>
          <a:xfrm>
            <a:off x="7350899" y="5110175"/>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CA12431A-3296-411D-A171-764C8170D7A3}"/>
              </a:ext>
            </a:extLst>
          </p:cNvPr>
          <p:cNvSpPr/>
          <p:nvPr/>
        </p:nvSpPr>
        <p:spPr>
          <a:xfrm>
            <a:off x="8195727" y="1945470"/>
            <a:ext cx="3844117" cy="3016210"/>
          </a:xfrm>
          <a:prstGeom prst="rect">
            <a:avLst/>
          </a:prstGeom>
        </p:spPr>
        <p:txBody>
          <a:bodyPr wrap="square">
            <a:spAutoFit/>
          </a:bodyPr>
          <a:lstStyle/>
          <a:p>
            <a:r>
              <a:rPr lang="en-NZ" sz="1000" dirty="0"/>
              <a:t>The majority of Pacific peoples experience each of the potential benefits detailed on the survey. They are much more likely to recognise each of these benefits than all New Zealanders. </a:t>
            </a:r>
          </a:p>
          <a:p>
            <a:endParaRPr lang="en-NZ" sz="1000" dirty="0"/>
          </a:p>
          <a:p>
            <a:r>
              <a:rPr lang="en-NZ" sz="1000" dirty="0"/>
              <a:t>Sixty-four percent agree that they learn about Pacific culture through Pacific arts and 65% agree that it helps define who we are as New Zealanders. </a:t>
            </a:r>
          </a:p>
          <a:p>
            <a:endParaRPr lang="en-NZ" sz="1000" dirty="0"/>
          </a:p>
          <a:p>
            <a:r>
              <a:rPr lang="en-NZ" sz="1000" dirty="0"/>
              <a:t>Importantly, 56% of Pacific peoples agree that Pacific arts improves how they feel about life in general.</a:t>
            </a:r>
            <a:endParaRPr lang="en-NZ" sz="1000" strike="sngStrike" dirty="0">
              <a:highlight>
                <a:srgbClr val="FFFF00"/>
              </a:highlight>
            </a:endParaRPr>
          </a:p>
          <a:p>
            <a:endParaRPr lang="en-NZ" sz="1000" dirty="0"/>
          </a:p>
          <a:p>
            <a:r>
              <a:rPr lang="en-NZ" sz="1000" dirty="0"/>
              <a:t>Finally, 54% of Pacific peoples also say Pacific arts motivates them to speak a Pacific language. </a:t>
            </a:r>
          </a:p>
          <a:p>
            <a:endParaRPr lang="en-NZ" sz="1000" b="1"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among Pacific peoples:</a:t>
            </a:r>
          </a:p>
          <a:p>
            <a:pPr>
              <a:spcBef>
                <a:spcPts val="600"/>
              </a:spcBef>
            </a:pPr>
            <a:r>
              <a:rPr lang="en-NZ" sz="1000" dirty="0">
                <a:solidFill>
                  <a:schemeClr val="tx1">
                    <a:lumMod val="85000"/>
                    <a:lumOff val="15000"/>
                  </a:schemeClr>
                </a:solidFill>
              </a:rPr>
              <a:t>Pacific women are more likely than men to agree that Pacific arts is an important way to connect to Pacific culture and identity (80% vs. 65%).</a:t>
            </a:r>
          </a:p>
        </p:txBody>
      </p:sp>
    </p:spTree>
    <p:extLst>
      <p:ext uri="{BB962C8B-B14F-4D97-AF65-F5344CB8AC3E}">
        <p14:creationId xmlns:p14="http://schemas.microsoft.com/office/powerpoint/2010/main" val="301811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742-F33B-4A95-9F4A-C45874C4CC4B}"/>
              </a:ext>
            </a:extLst>
          </p:cNvPr>
          <p:cNvSpPr>
            <a:spLocks noGrp="1"/>
          </p:cNvSpPr>
          <p:nvPr>
            <p:ph type="ctrTitle"/>
          </p:nvPr>
        </p:nvSpPr>
        <p:spPr/>
        <p:txBody>
          <a:bodyPr>
            <a:normAutofit/>
          </a:bodyPr>
          <a:lstStyle/>
          <a:p>
            <a:r>
              <a:rPr lang="en-NZ" sz="4000" dirty="0">
                <a:latin typeface="Georgia" panose="02040502050405020303" pitchFamily="18" charset="0"/>
              </a:rPr>
              <a:t>Attendance by artform among pacific peoples</a:t>
            </a:r>
          </a:p>
        </p:txBody>
      </p:sp>
    </p:spTree>
    <p:extLst>
      <p:ext uri="{BB962C8B-B14F-4D97-AF65-F5344CB8AC3E}">
        <p14:creationId xmlns:p14="http://schemas.microsoft.com/office/powerpoint/2010/main" val="1442504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Pacific peoples’ attendance by art form</a:t>
            </a:r>
          </a:p>
        </p:txBody>
      </p:sp>
      <p:sp>
        <p:nvSpPr>
          <p:cNvPr id="6" name="Text Placeholder 5">
            <a:extLst>
              <a:ext uri="{FF2B5EF4-FFF2-40B4-BE49-F238E27FC236}">
                <a16:creationId xmlns:a16="http://schemas.microsoft.com/office/drawing/2014/main" id="{AF57F287-16AE-4879-8901-FDDDA88CF1C4}"/>
              </a:ext>
            </a:extLst>
          </p:cNvPr>
          <p:cNvSpPr>
            <a:spLocks noGrp="1"/>
          </p:cNvSpPr>
          <p:nvPr>
            <p:ph type="body" sz="quarter" idx="10"/>
          </p:nvPr>
        </p:nvSpPr>
        <p:spPr>
          <a:xfrm>
            <a:off x="758825" y="1283891"/>
            <a:ext cx="6953250" cy="419100"/>
          </a:xfrm>
        </p:spPr>
        <p:txBody>
          <a:bodyPr/>
          <a:lstStyle/>
          <a:p>
            <a:r>
              <a:rPr lang="en-NZ" dirty="0"/>
              <a:t>Proportion who have attended different art forms in the last 12 months</a:t>
            </a:r>
          </a:p>
        </p:txBody>
      </p:sp>
      <p:graphicFrame>
        <p:nvGraphicFramePr>
          <p:cNvPr id="20" name="Chart 19">
            <a:extLst>
              <a:ext uri="{FF2B5EF4-FFF2-40B4-BE49-F238E27FC236}">
                <a16:creationId xmlns:a16="http://schemas.microsoft.com/office/drawing/2014/main" id="{097EF5E6-972A-41ED-95D5-27C04EF12411}"/>
              </a:ext>
            </a:extLst>
          </p:cNvPr>
          <p:cNvGraphicFramePr/>
          <p:nvPr>
            <p:extLst>
              <p:ext uri="{D42A27DB-BD31-4B8C-83A1-F6EECF244321}">
                <p14:modId xmlns:p14="http://schemas.microsoft.com/office/powerpoint/2010/main" val="1813580900"/>
              </p:ext>
            </p:extLst>
          </p:nvPr>
        </p:nvGraphicFramePr>
        <p:xfrm>
          <a:off x="1075958" y="1615671"/>
          <a:ext cx="6979796" cy="45226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Table 22">
            <a:extLst>
              <a:ext uri="{FF2B5EF4-FFF2-40B4-BE49-F238E27FC236}">
                <a16:creationId xmlns:a16="http://schemas.microsoft.com/office/drawing/2014/main" id="{8111DB02-680A-4896-A313-8EC806DFD2A8}"/>
              </a:ext>
            </a:extLst>
          </p:cNvPr>
          <p:cNvGraphicFramePr>
            <a:graphicFrameLocks noGrp="1"/>
          </p:cNvGraphicFramePr>
          <p:nvPr>
            <p:extLst>
              <p:ext uri="{D42A27DB-BD31-4B8C-83A1-F6EECF244321}">
                <p14:modId xmlns:p14="http://schemas.microsoft.com/office/powerpoint/2010/main" val="884084409"/>
              </p:ext>
            </p:extLst>
          </p:nvPr>
        </p:nvGraphicFramePr>
        <p:xfrm>
          <a:off x="230043" y="5357797"/>
          <a:ext cx="7483426" cy="370840"/>
        </p:xfrm>
        <a:graphic>
          <a:graphicData uri="http://schemas.openxmlformats.org/drawingml/2006/table">
            <a:tbl>
              <a:tblPr firstRow="1" bandRow="1">
                <a:tableStyleId>{5C22544A-7EE6-4342-B048-85BDC9FD1C3A}</a:tableStyleId>
              </a:tblPr>
              <a:tblGrid>
                <a:gridCol w="1186320">
                  <a:extLst>
                    <a:ext uri="{9D8B030D-6E8A-4147-A177-3AD203B41FA5}">
                      <a16:colId xmlns:a16="http://schemas.microsoft.com/office/drawing/2014/main" val="2850442898"/>
                    </a:ext>
                  </a:extLst>
                </a:gridCol>
                <a:gridCol w="370418">
                  <a:extLst>
                    <a:ext uri="{9D8B030D-6E8A-4147-A177-3AD203B41FA5}">
                      <a16:colId xmlns:a16="http://schemas.microsoft.com/office/drawing/2014/main" val="1206571357"/>
                    </a:ext>
                  </a:extLst>
                </a:gridCol>
                <a:gridCol w="370418">
                  <a:extLst>
                    <a:ext uri="{9D8B030D-6E8A-4147-A177-3AD203B41FA5}">
                      <a16:colId xmlns:a16="http://schemas.microsoft.com/office/drawing/2014/main" val="3296643545"/>
                    </a:ext>
                  </a:extLst>
                </a:gridCol>
                <a:gridCol w="370418">
                  <a:extLst>
                    <a:ext uri="{9D8B030D-6E8A-4147-A177-3AD203B41FA5}">
                      <a16:colId xmlns:a16="http://schemas.microsoft.com/office/drawing/2014/main" val="2559777008"/>
                    </a:ext>
                  </a:extLst>
                </a:gridCol>
                <a:gridCol w="370418">
                  <a:extLst>
                    <a:ext uri="{9D8B030D-6E8A-4147-A177-3AD203B41FA5}">
                      <a16:colId xmlns:a16="http://schemas.microsoft.com/office/drawing/2014/main" val="118805350"/>
                    </a:ext>
                  </a:extLst>
                </a:gridCol>
                <a:gridCol w="370418">
                  <a:extLst>
                    <a:ext uri="{9D8B030D-6E8A-4147-A177-3AD203B41FA5}">
                      <a16:colId xmlns:a16="http://schemas.microsoft.com/office/drawing/2014/main" val="2423527295"/>
                    </a:ext>
                  </a:extLst>
                </a:gridCol>
                <a:gridCol w="370418">
                  <a:extLst>
                    <a:ext uri="{9D8B030D-6E8A-4147-A177-3AD203B41FA5}">
                      <a16:colId xmlns:a16="http://schemas.microsoft.com/office/drawing/2014/main" val="2120204513"/>
                    </a:ext>
                  </a:extLst>
                </a:gridCol>
                <a:gridCol w="370418">
                  <a:extLst>
                    <a:ext uri="{9D8B030D-6E8A-4147-A177-3AD203B41FA5}">
                      <a16:colId xmlns:a16="http://schemas.microsoft.com/office/drawing/2014/main" val="2929471515"/>
                    </a:ext>
                  </a:extLst>
                </a:gridCol>
                <a:gridCol w="370418">
                  <a:extLst>
                    <a:ext uri="{9D8B030D-6E8A-4147-A177-3AD203B41FA5}">
                      <a16:colId xmlns:a16="http://schemas.microsoft.com/office/drawing/2014/main" val="2777325739"/>
                    </a:ext>
                  </a:extLst>
                </a:gridCol>
                <a:gridCol w="370418">
                  <a:extLst>
                    <a:ext uri="{9D8B030D-6E8A-4147-A177-3AD203B41FA5}">
                      <a16:colId xmlns:a16="http://schemas.microsoft.com/office/drawing/2014/main" val="1578983323"/>
                    </a:ext>
                  </a:extLst>
                </a:gridCol>
                <a:gridCol w="370418">
                  <a:extLst>
                    <a:ext uri="{9D8B030D-6E8A-4147-A177-3AD203B41FA5}">
                      <a16:colId xmlns:a16="http://schemas.microsoft.com/office/drawing/2014/main" val="3364797833"/>
                    </a:ext>
                  </a:extLst>
                </a:gridCol>
                <a:gridCol w="370418">
                  <a:extLst>
                    <a:ext uri="{9D8B030D-6E8A-4147-A177-3AD203B41FA5}">
                      <a16:colId xmlns:a16="http://schemas.microsoft.com/office/drawing/2014/main" val="2576610404"/>
                    </a:ext>
                  </a:extLst>
                </a:gridCol>
                <a:gridCol w="370418">
                  <a:extLst>
                    <a:ext uri="{9D8B030D-6E8A-4147-A177-3AD203B41FA5}">
                      <a16:colId xmlns:a16="http://schemas.microsoft.com/office/drawing/2014/main" val="3662835437"/>
                    </a:ext>
                  </a:extLst>
                </a:gridCol>
                <a:gridCol w="370418">
                  <a:extLst>
                    <a:ext uri="{9D8B030D-6E8A-4147-A177-3AD203B41FA5}">
                      <a16:colId xmlns:a16="http://schemas.microsoft.com/office/drawing/2014/main" val="57643138"/>
                    </a:ext>
                  </a:extLst>
                </a:gridCol>
                <a:gridCol w="370418">
                  <a:extLst>
                    <a:ext uri="{9D8B030D-6E8A-4147-A177-3AD203B41FA5}">
                      <a16:colId xmlns:a16="http://schemas.microsoft.com/office/drawing/2014/main" val="1332429101"/>
                    </a:ext>
                  </a:extLst>
                </a:gridCol>
                <a:gridCol w="370418">
                  <a:extLst>
                    <a:ext uri="{9D8B030D-6E8A-4147-A177-3AD203B41FA5}">
                      <a16:colId xmlns:a16="http://schemas.microsoft.com/office/drawing/2014/main" val="276604778"/>
                    </a:ext>
                  </a:extLst>
                </a:gridCol>
                <a:gridCol w="370418">
                  <a:extLst>
                    <a:ext uri="{9D8B030D-6E8A-4147-A177-3AD203B41FA5}">
                      <a16:colId xmlns:a16="http://schemas.microsoft.com/office/drawing/2014/main" val="1981497754"/>
                    </a:ext>
                  </a:extLst>
                </a:gridCol>
                <a:gridCol w="370418">
                  <a:extLst>
                    <a:ext uri="{9D8B030D-6E8A-4147-A177-3AD203B41FA5}">
                      <a16:colId xmlns:a16="http://schemas.microsoft.com/office/drawing/2014/main" val="1246917233"/>
                    </a:ext>
                  </a:extLst>
                </a:gridCol>
              </a:tblGrid>
              <a:tr h="370840">
                <a:tc>
                  <a:txBody>
                    <a:bodyPr/>
                    <a:lstStyle/>
                    <a:p>
                      <a:pPr algn="r"/>
                      <a:r>
                        <a:rPr lang="en-NZ" sz="1200" b="1" dirty="0">
                          <a:solidFill>
                            <a:schemeClr val="tx1"/>
                          </a:solidFill>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45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47</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NZ"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51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45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NZ"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39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39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NZ"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22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26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NZ"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18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18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NZ"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10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10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2792899"/>
                  </a:ext>
                </a:extLst>
              </a:tr>
            </a:tbl>
          </a:graphicData>
        </a:graphic>
      </p:graphicFrame>
      <p:sp>
        <p:nvSpPr>
          <p:cNvPr id="26" name="Oval 25">
            <a:extLst>
              <a:ext uri="{FF2B5EF4-FFF2-40B4-BE49-F238E27FC236}">
                <a16:creationId xmlns:a16="http://schemas.microsoft.com/office/drawing/2014/main" id="{768A40C4-C0D2-418F-BC06-602987CFB9CC}"/>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7" name="Rectangle 26">
            <a:extLst>
              <a:ext uri="{FF2B5EF4-FFF2-40B4-BE49-F238E27FC236}">
                <a16:creationId xmlns:a16="http://schemas.microsoft.com/office/drawing/2014/main" id="{FD617895-8AC4-4F85-B0CA-55B495E8E171}"/>
              </a:ext>
            </a:extLst>
          </p:cNvPr>
          <p:cNvSpPr/>
          <p:nvPr/>
        </p:nvSpPr>
        <p:spPr>
          <a:xfrm>
            <a:off x="1262743" y="2490396"/>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0BE13AE-B211-4763-BA90-AC257124262C}"/>
              </a:ext>
            </a:extLst>
          </p:cNvPr>
          <p:cNvSpPr/>
          <p:nvPr/>
        </p:nvSpPr>
        <p:spPr>
          <a:xfrm>
            <a:off x="77058" y="5345353"/>
            <a:ext cx="1125629" cy="276999"/>
          </a:xfrm>
          <a:prstGeom prst="rect">
            <a:avLst/>
          </a:prstGeom>
        </p:spPr>
        <p:txBody>
          <a:bodyPr wrap="none">
            <a:spAutoFit/>
          </a:bodyPr>
          <a:lstStyle/>
          <a:p>
            <a:r>
              <a:rPr lang="en-NZ" sz="1200" b="1" dirty="0">
                <a:solidFill>
                  <a:prstClr val="black"/>
                </a:solidFill>
              </a:rPr>
              <a:t>New Zealand</a:t>
            </a:r>
            <a:endParaRPr lang="en-NZ" dirty="0"/>
          </a:p>
        </p:txBody>
      </p:sp>
      <p:sp>
        <p:nvSpPr>
          <p:cNvPr id="29" name="Rectangle 28">
            <a:extLst>
              <a:ext uri="{FF2B5EF4-FFF2-40B4-BE49-F238E27FC236}">
                <a16:creationId xmlns:a16="http://schemas.microsoft.com/office/drawing/2014/main" id="{D82459DD-0247-4B81-B2A8-99A6D5C51AE9}"/>
              </a:ext>
            </a:extLst>
          </p:cNvPr>
          <p:cNvSpPr/>
          <p:nvPr/>
        </p:nvSpPr>
        <p:spPr>
          <a:xfrm>
            <a:off x="2379598" y="2490395"/>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369F2FC3-3D34-404B-B15C-EEF0E1CE4F08}"/>
              </a:ext>
            </a:extLst>
          </p:cNvPr>
          <p:cNvSpPr/>
          <p:nvPr/>
        </p:nvSpPr>
        <p:spPr>
          <a:xfrm>
            <a:off x="3496453" y="2490394"/>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610732F7-8A16-43AB-AA0F-05EB79F470C0}"/>
              </a:ext>
            </a:extLst>
          </p:cNvPr>
          <p:cNvSpPr/>
          <p:nvPr/>
        </p:nvSpPr>
        <p:spPr>
          <a:xfrm>
            <a:off x="4613308" y="2490393"/>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3A1B31B6-0331-4D75-9CEE-2EB100D3AFB1}"/>
              </a:ext>
            </a:extLst>
          </p:cNvPr>
          <p:cNvSpPr/>
          <p:nvPr/>
        </p:nvSpPr>
        <p:spPr>
          <a:xfrm>
            <a:off x="5730163" y="2490392"/>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3D9D2E48-7EDB-4B2D-B710-5186A2D24EE5}"/>
              </a:ext>
            </a:extLst>
          </p:cNvPr>
          <p:cNvSpPr/>
          <p:nvPr/>
        </p:nvSpPr>
        <p:spPr>
          <a:xfrm>
            <a:off x="6847018" y="2490391"/>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7D824D08-607A-4C12-93C2-C1C07C1971D3}"/>
              </a:ext>
            </a:extLst>
          </p:cNvPr>
          <p:cNvSpPr txBox="1"/>
          <p:nvPr/>
        </p:nvSpPr>
        <p:spPr>
          <a:xfrm>
            <a:off x="77057" y="6462879"/>
            <a:ext cx="3419396" cy="33855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2017 (n=176); 2020 (n=461) | New Zealand 2017 (n=6101); 2020 (n=6263)</a:t>
            </a:r>
          </a:p>
        </p:txBody>
      </p:sp>
      <p:grpSp>
        <p:nvGrpSpPr>
          <p:cNvPr id="34" name="Group 33">
            <a:extLst>
              <a:ext uri="{FF2B5EF4-FFF2-40B4-BE49-F238E27FC236}">
                <a16:creationId xmlns:a16="http://schemas.microsoft.com/office/drawing/2014/main" id="{524DEA63-C134-4A28-9F4A-D05DF2ADC4FB}"/>
              </a:ext>
            </a:extLst>
          </p:cNvPr>
          <p:cNvGrpSpPr/>
          <p:nvPr/>
        </p:nvGrpSpPr>
        <p:grpSpPr>
          <a:xfrm>
            <a:off x="5136705" y="6407321"/>
            <a:ext cx="2241162" cy="215444"/>
            <a:chOff x="163092" y="5772628"/>
            <a:chExt cx="2241162" cy="215444"/>
          </a:xfrm>
        </p:grpSpPr>
        <p:sp>
          <p:nvSpPr>
            <p:cNvPr id="35" name="TextBox 34">
              <a:extLst>
                <a:ext uri="{FF2B5EF4-FFF2-40B4-BE49-F238E27FC236}">
                  <a16:creationId xmlns:a16="http://schemas.microsoft.com/office/drawing/2014/main" id="{C192EAB2-E309-4806-8F21-7CB2407163B0}"/>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36" name="Isosceles Triangle 35">
              <a:extLst>
                <a:ext uri="{FF2B5EF4-FFF2-40B4-BE49-F238E27FC236}">
                  <a16:creationId xmlns:a16="http://schemas.microsoft.com/office/drawing/2014/main" id="{3F28600F-DB4D-4C0B-AD72-0DD6DC227706}"/>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7" name="Isosceles Triangle 36">
              <a:extLst>
                <a:ext uri="{FF2B5EF4-FFF2-40B4-BE49-F238E27FC236}">
                  <a16:creationId xmlns:a16="http://schemas.microsoft.com/office/drawing/2014/main" id="{E6B410CB-1AD7-4C16-B0B4-F2F6795AAAD3}"/>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38" name="Group 37">
            <a:extLst>
              <a:ext uri="{FF2B5EF4-FFF2-40B4-BE49-F238E27FC236}">
                <a16:creationId xmlns:a16="http://schemas.microsoft.com/office/drawing/2014/main" id="{893C61A9-7226-4E2F-9E7C-F4FC5934D0D4}"/>
              </a:ext>
            </a:extLst>
          </p:cNvPr>
          <p:cNvGrpSpPr/>
          <p:nvPr/>
        </p:nvGrpSpPr>
        <p:grpSpPr>
          <a:xfrm>
            <a:off x="5136705" y="6615308"/>
            <a:ext cx="2891981" cy="215444"/>
            <a:chOff x="163092" y="5772628"/>
            <a:chExt cx="2891981" cy="215444"/>
          </a:xfrm>
        </p:grpSpPr>
        <p:sp>
          <p:nvSpPr>
            <p:cNvPr id="39" name="TextBox 38">
              <a:extLst>
                <a:ext uri="{FF2B5EF4-FFF2-40B4-BE49-F238E27FC236}">
                  <a16:creationId xmlns:a16="http://schemas.microsoft.com/office/drawing/2014/main" id="{05DE0FC4-D49D-43E1-9ED0-6C5A97323BA9}"/>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40" name="Isosceles Triangle 39">
              <a:extLst>
                <a:ext uri="{FF2B5EF4-FFF2-40B4-BE49-F238E27FC236}">
                  <a16:creationId xmlns:a16="http://schemas.microsoft.com/office/drawing/2014/main" id="{AE4FFA11-B585-4219-8D80-B4DB9B942781}"/>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1" name="Isosceles Triangle 40">
              <a:extLst>
                <a:ext uri="{FF2B5EF4-FFF2-40B4-BE49-F238E27FC236}">
                  <a16:creationId xmlns:a16="http://schemas.microsoft.com/office/drawing/2014/main" id="{91D74E81-2E54-4427-B29F-98C9711688DA}"/>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SigDiff">
            <a:extLst>
              <a:ext uri="{FF2B5EF4-FFF2-40B4-BE49-F238E27FC236}">
                <a16:creationId xmlns:a16="http://schemas.microsoft.com/office/drawing/2014/main" id="{D3AB5762-8204-442A-97F6-C307120332AE}"/>
              </a:ext>
            </a:extLst>
          </p:cNvPr>
          <p:cNvSpPr/>
          <p:nvPr/>
        </p:nvSpPr>
        <p:spPr>
          <a:xfrm>
            <a:off x="1837627" y="3009757"/>
            <a:ext cx="152400" cy="1524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Isosceles Triangle 41">
            <a:extLst>
              <a:ext uri="{FF2B5EF4-FFF2-40B4-BE49-F238E27FC236}">
                <a16:creationId xmlns:a16="http://schemas.microsoft.com/office/drawing/2014/main" id="{7F482C99-2601-41E2-A21C-CE401769A0F6}"/>
              </a:ext>
            </a:extLst>
          </p:cNvPr>
          <p:cNvSpPr>
            <a:spLocks noChangeAspect="1"/>
          </p:cNvSpPr>
          <p:nvPr/>
        </p:nvSpPr>
        <p:spPr>
          <a:xfrm>
            <a:off x="6377906" y="5661289"/>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3" name="Isosceles Triangle 42">
            <a:extLst>
              <a:ext uri="{FF2B5EF4-FFF2-40B4-BE49-F238E27FC236}">
                <a16:creationId xmlns:a16="http://schemas.microsoft.com/office/drawing/2014/main" id="{EC520BB9-0F39-4BEB-8F69-B1DC90E9040F}"/>
              </a:ext>
            </a:extLst>
          </p:cNvPr>
          <p:cNvSpPr>
            <a:spLocks noChangeAspect="1"/>
          </p:cNvSpPr>
          <p:nvPr/>
        </p:nvSpPr>
        <p:spPr>
          <a:xfrm>
            <a:off x="7520806" y="5661288"/>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4" name="Rectangle 43">
            <a:extLst>
              <a:ext uri="{FF2B5EF4-FFF2-40B4-BE49-F238E27FC236}">
                <a16:creationId xmlns:a16="http://schemas.microsoft.com/office/drawing/2014/main" id="{C0A35C66-C0DE-4667-BE44-E46823808B9F}"/>
              </a:ext>
            </a:extLst>
          </p:cNvPr>
          <p:cNvSpPr/>
          <p:nvPr/>
        </p:nvSpPr>
        <p:spPr>
          <a:xfrm>
            <a:off x="8242539" y="1945470"/>
            <a:ext cx="3797305" cy="3477875"/>
          </a:xfrm>
          <a:prstGeom prst="rect">
            <a:avLst/>
          </a:prstGeom>
        </p:spPr>
        <p:txBody>
          <a:bodyPr wrap="square">
            <a:spAutoFit/>
          </a:bodyPr>
          <a:lstStyle/>
          <a:p>
            <a:r>
              <a:rPr lang="en-NZ" sz="1000" dirty="0"/>
              <a:t>The chart shows the proportion of Pacific peoples who have been actively involved in each art form at least once in the last 12 months.</a:t>
            </a:r>
          </a:p>
          <a:p>
            <a:br>
              <a:rPr lang="en-NZ" sz="1000" dirty="0"/>
            </a:br>
            <a:r>
              <a:rPr lang="en-NZ" sz="1000" dirty="0"/>
              <a:t>Pacific peoples’ attendance at visual arts has increased significantly from 36% in 2017 to 47%, and alongside performing arts (48%) it is now the most popular art form. </a:t>
            </a:r>
          </a:p>
          <a:p>
            <a:endParaRPr lang="en-NZ" sz="1000" dirty="0"/>
          </a:p>
          <a:p>
            <a:r>
              <a:rPr lang="en-NZ" sz="1000" dirty="0"/>
              <a:t>Pacific arts was previously the most popular art form, but attendance has declined from 52% in 2017 to 43% in 2020, albeit this difference is not statistically significant. </a:t>
            </a:r>
          </a:p>
          <a:p>
            <a:endParaRPr lang="en-NZ" sz="1000" dirty="0"/>
          </a:p>
          <a:p>
            <a:r>
              <a:rPr lang="en-NZ" sz="1000" dirty="0"/>
              <a:t>Demographic analysis shows that Pacific peoples are more likely to attend Pacific arts than all New Zealanders and they are also more likely to attend literary arts.</a:t>
            </a:r>
          </a:p>
          <a:p>
            <a:br>
              <a:rPr lang="en-NZ" sz="1000" dirty="0"/>
            </a:br>
            <a:r>
              <a:rPr lang="en-NZ" sz="1000" dirty="0"/>
              <a:t>Further analysis of each art form (including sub-group differences) is presented in the following slides.</a:t>
            </a:r>
            <a:br>
              <a:rPr lang="en-NZ" sz="1000" dirty="0"/>
            </a:br>
            <a:endParaRPr lang="en-NZ" sz="1000" dirty="0">
              <a:solidFill>
                <a:schemeClr val="tx1">
                  <a:lumMod val="85000"/>
                  <a:lumOff val="15000"/>
                </a:schemeClr>
              </a:solidFill>
            </a:endParaRPr>
          </a:p>
          <a:p>
            <a:pPr lvl="0">
              <a:spcBef>
                <a:spcPts val="600"/>
              </a:spcBef>
            </a:pPr>
            <a:endParaRPr lang="en-NZ" sz="1000" b="1" dirty="0">
              <a:solidFill>
                <a:schemeClr val="tx1">
                  <a:lumMod val="85000"/>
                  <a:lumOff val="15000"/>
                </a:schemeClr>
              </a:solidFill>
            </a:endParaRPr>
          </a:p>
          <a:p>
            <a:pPr lvl="0">
              <a:spcBef>
                <a:spcPts val="600"/>
              </a:spcBef>
            </a:pPr>
            <a:endParaRPr lang="en-NZ" sz="1000" b="1" dirty="0">
              <a:solidFill>
                <a:schemeClr val="tx1">
                  <a:lumMod val="85000"/>
                  <a:lumOff val="15000"/>
                </a:schemeClr>
              </a:solidFill>
            </a:endParaRPr>
          </a:p>
        </p:txBody>
      </p:sp>
    </p:spTree>
    <p:extLst>
      <p:ext uri="{BB962C8B-B14F-4D97-AF65-F5344CB8AC3E}">
        <p14:creationId xmlns:p14="http://schemas.microsoft.com/office/powerpoint/2010/main" val="2003170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Pacific peoples: Craft and object art attendance</a:t>
            </a:r>
          </a:p>
        </p:txBody>
      </p:sp>
      <p:sp>
        <p:nvSpPr>
          <p:cNvPr id="26" name="TextBox 25"/>
          <p:cNvSpPr txBox="1"/>
          <p:nvPr/>
        </p:nvSpPr>
        <p:spPr>
          <a:xfrm>
            <a:off x="262838" y="3428610"/>
            <a:ext cx="3811444"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2017 (n=176); 2020 (n=461)</a:t>
            </a:r>
          </a:p>
        </p:txBody>
      </p:sp>
      <p:graphicFrame>
        <p:nvGraphicFramePr>
          <p:cNvPr id="22" name="Chart 21">
            <a:extLst>
              <a:ext uri="{FF2B5EF4-FFF2-40B4-BE49-F238E27FC236}">
                <a16:creationId xmlns:a16="http://schemas.microsoft.com/office/drawing/2014/main" id="{901EBA4B-F128-4587-92A9-AAEC422EECA3}"/>
              </a:ext>
            </a:extLst>
          </p:cNvPr>
          <p:cNvGraphicFramePr/>
          <p:nvPr>
            <p:extLst>
              <p:ext uri="{D42A27DB-BD31-4B8C-83A1-F6EECF244321}">
                <p14:modId xmlns:p14="http://schemas.microsoft.com/office/powerpoint/2010/main" val="3010053607"/>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22">
            <a:extLst>
              <a:ext uri="{FF2B5EF4-FFF2-40B4-BE49-F238E27FC236}">
                <a16:creationId xmlns:a16="http://schemas.microsoft.com/office/drawing/2014/main" id="{AD4149C6-D788-4B1C-A734-D403A35D6537}"/>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who have attended the craft and object arts 2017 (n=59); 2020 (n=183)</a:t>
            </a:r>
          </a:p>
        </p:txBody>
      </p:sp>
      <p:graphicFrame>
        <p:nvGraphicFramePr>
          <p:cNvPr id="32" name="Chart 31">
            <a:extLst>
              <a:ext uri="{FF2B5EF4-FFF2-40B4-BE49-F238E27FC236}">
                <a16:creationId xmlns:a16="http://schemas.microsoft.com/office/drawing/2014/main" id="{669B82CF-408D-449E-99D5-7AE3B41ACD34}"/>
              </a:ext>
            </a:extLst>
          </p:cNvPr>
          <p:cNvGraphicFramePr/>
          <p:nvPr>
            <p:extLst>
              <p:ext uri="{D42A27DB-BD31-4B8C-83A1-F6EECF244321}">
                <p14:modId xmlns:p14="http://schemas.microsoft.com/office/powerpoint/2010/main" val="1025244376"/>
              </p:ext>
            </p:extLst>
          </p:nvPr>
        </p:nvGraphicFramePr>
        <p:xfrm>
          <a:off x="329868" y="1920736"/>
          <a:ext cx="4120875" cy="1445539"/>
        </p:xfrm>
        <a:graphic>
          <a:graphicData uri="http://schemas.openxmlformats.org/drawingml/2006/chart">
            <c:chart xmlns:c="http://schemas.openxmlformats.org/drawingml/2006/chart" xmlns:r="http://schemas.openxmlformats.org/officeDocument/2006/relationships" r:id="rId3"/>
          </a:graphicData>
        </a:graphic>
      </p:graphicFrame>
      <p:sp>
        <p:nvSpPr>
          <p:cNvPr id="35" name="Oval 34">
            <a:extLst>
              <a:ext uri="{FF2B5EF4-FFF2-40B4-BE49-F238E27FC236}">
                <a16:creationId xmlns:a16="http://schemas.microsoft.com/office/drawing/2014/main" id="{8505A0F3-AA3F-4B4D-9CAB-FA1DCFD7F529}"/>
              </a:ext>
            </a:extLst>
          </p:cNvPr>
          <p:cNvSpPr/>
          <p:nvPr/>
        </p:nvSpPr>
        <p:spPr>
          <a:xfrm>
            <a:off x="4764228" y="1981340"/>
            <a:ext cx="504000" cy="504000"/>
          </a:xfrm>
          <a:prstGeom prst="ellipse">
            <a:avLst/>
          </a:prstGeom>
          <a:solidFill>
            <a:srgbClr val="CD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6" name="Graphic 35" descr="User">
            <a:extLst>
              <a:ext uri="{FF2B5EF4-FFF2-40B4-BE49-F238E27FC236}">
                <a16:creationId xmlns:a16="http://schemas.microsoft.com/office/drawing/2014/main" id="{D0286043-75AB-4B86-BC7E-6CCFC5589B7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12863" y="2009129"/>
            <a:ext cx="398803" cy="398803"/>
          </a:xfrm>
          <a:prstGeom prst="rect">
            <a:avLst/>
          </a:prstGeom>
        </p:spPr>
      </p:pic>
      <p:sp>
        <p:nvSpPr>
          <p:cNvPr id="37" name="Oval 36">
            <a:extLst>
              <a:ext uri="{FF2B5EF4-FFF2-40B4-BE49-F238E27FC236}">
                <a16:creationId xmlns:a16="http://schemas.microsoft.com/office/drawing/2014/main" id="{D33FA622-D28C-4A80-AD7A-D6BC53E60A94}"/>
              </a:ext>
            </a:extLst>
          </p:cNvPr>
          <p:cNvSpPr/>
          <p:nvPr/>
        </p:nvSpPr>
        <p:spPr>
          <a:xfrm>
            <a:off x="4760264" y="2623305"/>
            <a:ext cx="504000" cy="504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8" name="Graphic 37" descr="Internet">
            <a:extLst>
              <a:ext uri="{FF2B5EF4-FFF2-40B4-BE49-F238E27FC236}">
                <a16:creationId xmlns:a16="http://schemas.microsoft.com/office/drawing/2014/main" id="{B8F71040-2B98-441B-8FD4-3F4251DCD10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10568" y="2666939"/>
            <a:ext cx="403391" cy="403391"/>
          </a:xfrm>
          <a:prstGeom prst="rect">
            <a:avLst/>
          </a:prstGeom>
        </p:spPr>
      </p:pic>
      <p:sp>
        <p:nvSpPr>
          <p:cNvPr id="44" name="TextBox 43">
            <a:extLst>
              <a:ext uri="{FF2B5EF4-FFF2-40B4-BE49-F238E27FC236}">
                <a16:creationId xmlns:a16="http://schemas.microsoft.com/office/drawing/2014/main" id="{A907ACF0-1A36-4E31-9246-3A2C4E2DE03B}"/>
              </a:ext>
            </a:extLst>
          </p:cNvPr>
          <p:cNvSpPr txBox="1"/>
          <p:nvPr/>
        </p:nvSpPr>
        <p:spPr>
          <a:xfrm>
            <a:off x="4404507" y="3308486"/>
            <a:ext cx="3370675" cy="33855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who have attended craft and object arts 2020 (n=183)</a:t>
            </a:r>
          </a:p>
        </p:txBody>
      </p:sp>
      <p:sp>
        <p:nvSpPr>
          <p:cNvPr id="40" name="Rectangle 39">
            <a:extLst>
              <a:ext uri="{FF2B5EF4-FFF2-40B4-BE49-F238E27FC236}">
                <a16:creationId xmlns:a16="http://schemas.microsoft.com/office/drawing/2014/main" id="{99DA0ADC-5417-4636-A990-15EA7081A6B9}"/>
              </a:ext>
            </a:extLst>
          </p:cNvPr>
          <p:cNvSpPr/>
          <p:nvPr/>
        </p:nvSpPr>
        <p:spPr>
          <a:xfrm>
            <a:off x="8045206" y="1078301"/>
            <a:ext cx="4156522" cy="529200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Rectangle: Rounded Corners 47">
            <a:extLst>
              <a:ext uri="{FF2B5EF4-FFF2-40B4-BE49-F238E27FC236}">
                <a16:creationId xmlns:a16="http://schemas.microsoft.com/office/drawing/2014/main" id="{1A745562-5DB7-404C-9A32-A94E2865020B}"/>
              </a:ext>
            </a:extLst>
          </p:cNvPr>
          <p:cNvSpPr/>
          <p:nvPr/>
        </p:nvSpPr>
        <p:spPr>
          <a:xfrm>
            <a:off x="8466982" y="1273544"/>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2206AB63-0B57-42C4-BF06-4508EA73DF9D}"/>
              </a:ext>
            </a:extLst>
          </p:cNvPr>
          <p:cNvSpPr/>
          <p:nvPr/>
        </p:nvSpPr>
        <p:spPr>
          <a:xfrm>
            <a:off x="9219087" y="1298356"/>
            <a:ext cx="1849609" cy="307777"/>
          </a:xfrm>
          <a:prstGeom prst="rect">
            <a:avLst/>
          </a:prstGeom>
        </p:spPr>
        <p:txBody>
          <a:bodyPr wrap="non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NZ" sz="1400" b="0" i="0" u="none" strike="noStrike" kern="1200" cap="none" spc="300" normalizeH="0" baseline="0" noProof="0" dirty="0">
                <a:ln>
                  <a:noFill/>
                </a:ln>
                <a:solidFill>
                  <a:srgbClr val="7ED2BB"/>
                </a:solidFill>
                <a:effectLst/>
                <a:uLnTx/>
                <a:uFillTx/>
                <a:latin typeface="+mj-lt"/>
                <a:ea typeface="+mn-ea"/>
                <a:cs typeface="+mn-cs"/>
              </a:rPr>
              <a:t>COMMENTARY</a:t>
            </a:r>
          </a:p>
        </p:txBody>
      </p:sp>
      <p:grpSp>
        <p:nvGrpSpPr>
          <p:cNvPr id="11" name="Group 10">
            <a:extLst>
              <a:ext uri="{FF2B5EF4-FFF2-40B4-BE49-F238E27FC236}">
                <a16:creationId xmlns:a16="http://schemas.microsoft.com/office/drawing/2014/main" id="{1DDF5EF7-804E-4731-BCE2-A9A34BCC36A9}"/>
              </a:ext>
            </a:extLst>
          </p:cNvPr>
          <p:cNvGrpSpPr/>
          <p:nvPr/>
        </p:nvGrpSpPr>
        <p:grpSpPr>
          <a:xfrm>
            <a:off x="441623" y="1322093"/>
            <a:ext cx="3547043" cy="480358"/>
            <a:chOff x="441623" y="1312661"/>
            <a:chExt cx="3547043" cy="480358"/>
          </a:xfrm>
        </p:grpSpPr>
        <p:sp>
          <p:nvSpPr>
            <p:cNvPr id="45" name="Rectangle 44">
              <a:extLst>
                <a:ext uri="{FF2B5EF4-FFF2-40B4-BE49-F238E27FC236}">
                  <a16:creationId xmlns:a16="http://schemas.microsoft.com/office/drawing/2014/main" id="{DCFA4173-FCF3-4797-8176-630097F533ED}"/>
                </a:ext>
              </a:extLst>
            </p:cNvPr>
            <p:cNvSpPr/>
            <p:nvPr/>
          </p:nvSpPr>
          <p:spPr>
            <a:xfrm>
              <a:off x="869116" y="1312661"/>
              <a:ext cx="3119550"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63A157E3-10D2-45C7-9717-B6FFA8E997F1}"/>
                </a:ext>
              </a:extLst>
            </p:cNvPr>
            <p:cNvGrpSpPr/>
            <p:nvPr/>
          </p:nvGrpSpPr>
          <p:grpSpPr>
            <a:xfrm>
              <a:off x="441623" y="1312661"/>
              <a:ext cx="431322" cy="480358"/>
              <a:chOff x="-420060" y="172"/>
              <a:chExt cx="431322" cy="480358"/>
            </a:xfrm>
          </p:grpSpPr>
          <p:sp>
            <p:nvSpPr>
              <p:cNvPr id="46" name="Rectangle 45">
                <a:extLst>
                  <a:ext uri="{FF2B5EF4-FFF2-40B4-BE49-F238E27FC236}">
                    <a16:creationId xmlns:a16="http://schemas.microsoft.com/office/drawing/2014/main" id="{A02C26BC-8492-4C4E-B001-C0DCD21EFB1D}"/>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5ABC6DEA-974F-46B8-9644-4C1F947B7A85}"/>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50" name="Text Placeholder 17">
              <a:extLst>
                <a:ext uri="{FF2B5EF4-FFF2-40B4-BE49-F238E27FC236}">
                  <a16:creationId xmlns:a16="http://schemas.microsoft.com/office/drawing/2014/main" id="{C32373C2-2CAE-4CD1-AA05-51AE27569604}"/>
                </a:ext>
              </a:extLst>
            </p:cNvPr>
            <p:cNvSpPr txBox="1">
              <a:spLocks/>
            </p:cNvSpPr>
            <p:nvPr/>
          </p:nvSpPr>
          <p:spPr>
            <a:xfrm>
              <a:off x="887013" y="1316629"/>
              <a:ext cx="3077489" cy="419100"/>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Have you seen any craft and object artworks at an exhibition, festival, art gallery, museum, library, or online in the last 12 months?</a:t>
              </a:r>
            </a:p>
          </p:txBody>
        </p:sp>
      </p:grpSp>
      <p:sp>
        <p:nvSpPr>
          <p:cNvPr id="51" name="Rectangle 50">
            <a:extLst>
              <a:ext uri="{FF2B5EF4-FFF2-40B4-BE49-F238E27FC236}">
                <a16:creationId xmlns:a16="http://schemas.microsoft.com/office/drawing/2014/main" id="{1F92BF1B-DEEE-4AFC-A2F7-5FC891566B2F}"/>
              </a:ext>
            </a:extLst>
          </p:cNvPr>
          <p:cNvSpPr/>
          <p:nvPr/>
        </p:nvSpPr>
        <p:spPr>
          <a:xfrm>
            <a:off x="217951" y="1238497"/>
            <a:ext cx="3938571"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B02D40DE-F848-4948-992F-AB8561C6A7E8}"/>
              </a:ext>
            </a:extLst>
          </p:cNvPr>
          <p:cNvSpPr/>
          <p:nvPr/>
        </p:nvSpPr>
        <p:spPr>
          <a:xfrm>
            <a:off x="80273" y="114231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53" name="Rectangle 52">
            <a:extLst>
              <a:ext uri="{FF2B5EF4-FFF2-40B4-BE49-F238E27FC236}">
                <a16:creationId xmlns:a16="http://schemas.microsoft.com/office/drawing/2014/main" id="{23C78E0A-6750-457A-A6BC-A07E89972480}"/>
              </a:ext>
            </a:extLst>
          </p:cNvPr>
          <p:cNvSpPr/>
          <p:nvPr/>
        </p:nvSpPr>
        <p:spPr>
          <a:xfrm>
            <a:off x="4284475" y="1238497"/>
            <a:ext cx="3583147"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54" name="Group 53">
            <a:extLst>
              <a:ext uri="{FF2B5EF4-FFF2-40B4-BE49-F238E27FC236}">
                <a16:creationId xmlns:a16="http://schemas.microsoft.com/office/drawing/2014/main" id="{34ABD360-EEA8-4BA8-9120-F54EE0444000}"/>
              </a:ext>
            </a:extLst>
          </p:cNvPr>
          <p:cNvGrpSpPr/>
          <p:nvPr/>
        </p:nvGrpSpPr>
        <p:grpSpPr>
          <a:xfrm>
            <a:off x="4404507" y="1322093"/>
            <a:ext cx="3370675" cy="480358"/>
            <a:chOff x="441623" y="1312661"/>
            <a:chExt cx="3370675" cy="480358"/>
          </a:xfrm>
        </p:grpSpPr>
        <p:sp>
          <p:nvSpPr>
            <p:cNvPr id="55" name="Rectangle 54">
              <a:extLst>
                <a:ext uri="{FF2B5EF4-FFF2-40B4-BE49-F238E27FC236}">
                  <a16:creationId xmlns:a16="http://schemas.microsoft.com/office/drawing/2014/main" id="{41E51813-5B13-4477-BFAF-943595F6CEF3}"/>
                </a:ext>
              </a:extLst>
            </p:cNvPr>
            <p:cNvSpPr/>
            <p:nvPr/>
          </p:nvSpPr>
          <p:spPr>
            <a:xfrm>
              <a:off x="869116" y="1312661"/>
              <a:ext cx="2943182"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56" name="Group 55">
              <a:extLst>
                <a:ext uri="{FF2B5EF4-FFF2-40B4-BE49-F238E27FC236}">
                  <a16:creationId xmlns:a16="http://schemas.microsoft.com/office/drawing/2014/main" id="{7B4ADA53-0E8A-48FD-A4E4-6F61F16E5F8D}"/>
                </a:ext>
              </a:extLst>
            </p:cNvPr>
            <p:cNvGrpSpPr/>
            <p:nvPr/>
          </p:nvGrpSpPr>
          <p:grpSpPr>
            <a:xfrm>
              <a:off x="441623" y="1312661"/>
              <a:ext cx="431322" cy="480358"/>
              <a:chOff x="-420060" y="172"/>
              <a:chExt cx="431322" cy="480358"/>
            </a:xfrm>
          </p:grpSpPr>
          <p:sp>
            <p:nvSpPr>
              <p:cNvPr id="58" name="Rectangle 57">
                <a:extLst>
                  <a:ext uri="{FF2B5EF4-FFF2-40B4-BE49-F238E27FC236}">
                    <a16:creationId xmlns:a16="http://schemas.microsoft.com/office/drawing/2014/main" id="{F3733C4F-DFF5-4207-BCF4-780A29DB8B58}"/>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D1560931-5CFF-4B40-B59B-9DF4F6361434}"/>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57" name="Text Placeholder 17">
              <a:extLst>
                <a:ext uri="{FF2B5EF4-FFF2-40B4-BE49-F238E27FC236}">
                  <a16:creationId xmlns:a16="http://schemas.microsoft.com/office/drawing/2014/main" id="{D8099329-A2B6-4866-A004-A463220288A6}"/>
                </a:ext>
              </a:extLst>
            </p:cNvPr>
            <p:cNvSpPr txBox="1">
              <a:spLocks/>
            </p:cNvSpPr>
            <p:nvPr/>
          </p:nvSpPr>
          <p:spPr>
            <a:xfrm>
              <a:off x="887014" y="1438548"/>
              <a:ext cx="2056000" cy="280072"/>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Did you do this...</a:t>
              </a:r>
            </a:p>
          </p:txBody>
        </p:sp>
      </p:grpSp>
      <p:sp>
        <p:nvSpPr>
          <p:cNvPr id="61" name="Rectangle 60">
            <a:extLst>
              <a:ext uri="{FF2B5EF4-FFF2-40B4-BE49-F238E27FC236}">
                <a16:creationId xmlns:a16="http://schemas.microsoft.com/office/drawing/2014/main" id="{7F3088F6-1E92-4234-A957-8026F58CEE64}"/>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FA8CCD5C-3F03-4900-BF1C-626FD3DA07FE}"/>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4" name="Group 63">
            <a:extLst>
              <a:ext uri="{FF2B5EF4-FFF2-40B4-BE49-F238E27FC236}">
                <a16:creationId xmlns:a16="http://schemas.microsoft.com/office/drawing/2014/main" id="{36D227B9-8529-483D-8163-2916B8AA03D2}"/>
              </a:ext>
            </a:extLst>
          </p:cNvPr>
          <p:cNvGrpSpPr/>
          <p:nvPr/>
        </p:nvGrpSpPr>
        <p:grpSpPr>
          <a:xfrm>
            <a:off x="441623" y="3885690"/>
            <a:ext cx="431322" cy="480358"/>
            <a:chOff x="-420060" y="172"/>
            <a:chExt cx="431322" cy="480358"/>
          </a:xfrm>
        </p:grpSpPr>
        <p:sp>
          <p:nvSpPr>
            <p:cNvPr id="66" name="Rectangle 65">
              <a:extLst>
                <a:ext uri="{FF2B5EF4-FFF2-40B4-BE49-F238E27FC236}">
                  <a16:creationId xmlns:a16="http://schemas.microsoft.com/office/drawing/2014/main" id="{7F8E53AA-1514-427D-898D-11FD7A0DF75F}"/>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6EC6E453-B431-4CF8-A0C7-9ABD2E03E501}"/>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65" name="Text Placeholder 17">
            <a:extLst>
              <a:ext uri="{FF2B5EF4-FFF2-40B4-BE49-F238E27FC236}">
                <a16:creationId xmlns:a16="http://schemas.microsoft.com/office/drawing/2014/main" id="{2E843B94-FE21-4A3C-89D4-E4C0302F8F2C}"/>
              </a:ext>
            </a:extLst>
          </p:cNvPr>
          <p:cNvSpPr txBox="1">
            <a:spLocks/>
          </p:cNvSpPr>
          <p:nvPr/>
        </p:nvSpPr>
        <p:spPr>
          <a:xfrm>
            <a:off x="887013" y="4037707"/>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70" name="TextBox 69">
            <a:extLst>
              <a:ext uri="{FF2B5EF4-FFF2-40B4-BE49-F238E27FC236}">
                <a16:creationId xmlns:a16="http://schemas.microsoft.com/office/drawing/2014/main" id="{27413243-101B-47BE-BC56-38CBB5ADEEFC}"/>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grpSp>
        <p:nvGrpSpPr>
          <p:cNvPr id="71" name="Group 70">
            <a:extLst>
              <a:ext uri="{FF2B5EF4-FFF2-40B4-BE49-F238E27FC236}">
                <a16:creationId xmlns:a16="http://schemas.microsoft.com/office/drawing/2014/main" id="{BA5A2EF4-5EF0-43FA-8F82-37DD8F9C6AF8}"/>
              </a:ext>
            </a:extLst>
          </p:cNvPr>
          <p:cNvGrpSpPr/>
          <p:nvPr/>
        </p:nvGrpSpPr>
        <p:grpSpPr>
          <a:xfrm>
            <a:off x="5149673" y="6517123"/>
            <a:ext cx="2241162" cy="215444"/>
            <a:chOff x="163092" y="5772628"/>
            <a:chExt cx="2241162" cy="215444"/>
          </a:xfrm>
        </p:grpSpPr>
        <p:sp>
          <p:nvSpPr>
            <p:cNvPr id="72" name="TextBox 71">
              <a:extLst>
                <a:ext uri="{FF2B5EF4-FFF2-40B4-BE49-F238E27FC236}">
                  <a16:creationId xmlns:a16="http://schemas.microsoft.com/office/drawing/2014/main" id="{C235BDE3-0D6E-45C8-8368-CEB38F14422D}"/>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73" name="Isosceles Triangle 72">
              <a:extLst>
                <a:ext uri="{FF2B5EF4-FFF2-40B4-BE49-F238E27FC236}">
                  <a16:creationId xmlns:a16="http://schemas.microsoft.com/office/drawing/2014/main" id="{11097100-06EA-4438-AA54-A034395265CC}"/>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4" name="Isosceles Triangle 73">
              <a:extLst>
                <a:ext uri="{FF2B5EF4-FFF2-40B4-BE49-F238E27FC236}">
                  <a16:creationId xmlns:a16="http://schemas.microsoft.com/office/drawing/2014/main" id="{5F18FD3C-011E-4F8F-960C-0B6FB3A0809F}"/>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75" name="TextBox 74">
            <a:extLst>
              <a:ext uri="{FF2B5EF4-FFF2-40B4-BE49-F238E27FC236}">
                <a16:creationId xmlns:a16="http://schemas.microsoft.com/office/drawing/2014/main" id="{C1254626-D83E-4294-8E69-7EB0E5D89D33}"/>
              </a:ext>
            </a:extLst>
          </p:cNvPr>
          <p:cNvSpPr txBox="1"/>
          <p:nvPr/>
        </p:nvSpPr>
        <p:spPr>
          <a:xfrm>
            <a:off x="5992416" y="2036720"/>
            <a:ext cx="14466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a:ea typeface="+mn-ea"/>
                <a:cs typeface="+mn-cs"/>
              </a:rPr>
              <a:t>in person</a:t>
            </a:r>
          </a:p>
        </p:txBody>
      </p:sp>
      <p:sp>
        <p:nvSpPr>
          <p:cNvPr id="76" name="TextBox 75">
            <a:extLst>
              <a:ext uri="{FF2B5EF4-FFF2-40B4-BE49-F238E27FC236}">
                <a16:creationId xmlns:a16="http://schemas.microsoft.com/office/drawing/2014/main" id="{BB62CECC-584C-4E28-BB09-38087A8EA933}"/>
              </a:ext>
            </a:extLst>
          </p:cNvPr>
          <p:cNvSpPr txBox="1"/>
          <p:nvPr/>
        </p:nvSpPr>
        <p:spPr>
          <a:xfrm>
            <a:off x="5408339" y="2039104"/>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CD005F"/>
                </a:solidFill>
                <a:effectLst/>
                <a:uLnTx/>
                <a:uFillTx/>
                <a:latin typeface="Arial"/>
                <a:ea typeface="+mn-ea"/>
                <a:cs typeface="+mn-cs"/>
              </a:rPr>
              <a:t>70%</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77" name="TextBox 76">
            <a:extLst>
              <a:ext uri="{FF2B5EF4-FFF2-40B4-BE49-F238E27FC236}">
                <a16:creationId xmlns:a16="http://schemas.microsoft.com/office/drawing/2014/main" id="{FE02C881-3ACC-41F6-B676-9FEB45206186}"/>
              </a:ext>
            </a:extLst>
          </p:cNvPr>
          <p:cNvSpPr txBox="1"/>
          <p:nvPr/>
        </p:nvSpPr>
        <p:spPr>
          <a:xfrm>
            <a:off x="5972178" y="2656091"/>
            <a:ext cx="16990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Arial"/>
                <a:ea typeface="+mn-ea"/>
                <a:cs typeface="+mn-cs"/>
              </a:rPr>
              <a:t>online</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78" name="TextBox 77">
            <a:extLst>
              <a:ext uri="{FF2B5EF4-FFF2-40B4-BE49-F238E27FC236}">
                <a16:creationId xmlns:a16="http://schemas.microsoft.com/office/drawing/2014/main" id="{3A1B9A0A-D808-45D5-BDC1-7124C2C5A8A2}"/>
              </a:ext>
            </a:extLst>
          </p:cNvPr>
          <p:cNvSpPr txBox="1"/>
          <p:nvPr/>
        </p:nvSpPr>
        <p:spPr>
          <a:xfrm>
            <a:off x="5408285" y="2656132"/>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7F7F7F"/>
                </a:solidFill>
                <a:effectLst/>
                <a:uLnTx/>
                <a:uFillTx/>
                <a:latin typeface="Arial"/>
                <a:ea typeface="+mn-ea"/>
                <a:cs typeface="+mn-cs"/>
              </a:rPr>
              <a:t>56%</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62" name="Rectangle 61">
            <a:extLst>
              <a:ext uri="{FF2B5EF4-FFF2-40B4-BE49-F238E27FC236}">
                <a16:creationId xmlns:a16="http://schemas.microsoft.com/office/drawing/2014/main" id="{5143F503-374D-44DA-A84F-53786B2CD147}"/>
              </a:ext>
            </a:extLst>
          </p:cNvPr>
          <p:cNvSpPr/>
          <p:nvPr/>
        </p:nvSpPr>
        <p:spPr>
          <a:xfrm>
            <a:off x="8145116" y="1945470"/>
            <a:ext cx="3965759" cy="3939540"/>
          </a:xfrm>
          <a:prstGeom prst="rect">
            <a:avLst/>
          </a:prstGeom>
        </p:spPr>
        <p:txBody>
          <a:bodyPr wrap="square">
            <a:spAutoFit/>
          </a:bodyPr>
          <a:lstStyle/>
          <a:p>
            <a:r>
              <a:rPr lang="en-NZ" sz="1000" dirty="0"/>
              <a:t>Thirty-seven percent of Pacific peoples have attended craft and object art in the last 12 months. This compares to 32% attendance in 2017, albeit the difference is not statistically significant.</a:t>
            </a:r>
          </a:p>
          <a:p>
            <a:endParaRPr lang="en-NZ" sz="1000" dirty="0"/>
          </a:p>
          <a:p>
            <a:pPr lvl="0"/>
            <a:r>
              <a:rPr lang="en-NZ" sz="1000" dirty="0">
                <a:solidFill>
                  <a:schemeClr val="tx1">
                    <a:lumMod val="85000"/>
                    <a:lumOff val="15000"/>
                  </a:schemeClr>
                </a:solidFill>
              </a:rPr>
              <a:t>For the first time, the survey asked participants whether they attended in person or online for each art form. Participants might have done both, so the percentages add to more than 100%.</a:t>
            </a:r>
          </a:p>
          <a:p>
            <a:pPr lvl="0"/>
            <a:endParaRPr lang="en-NZ" sz="1000" dirty="0">
              <a:solidFill>
                <a:schemeClr val="tx1">
                  <a:lumMod val="85000"/>
                  <a:lumOff val="15000"/>
                </a:schemeClr>
              </a:solidFill>
            </a:endParaRPr>
          </a:p>
          <a:p>
            <a:r>
              <a:rPr lang="en-NZ" sz="1000" dirty="0"/>
              <a:t>Those people who are attending craft and object art are more likely to do so in person (70%), but over half (56%) attended online. It is worth noting that Pacific peoples generally have some of the highest levels of attendance online for the arts of the groups surveyed.</a:t>
            </a:r>
          </a:p>
          <a:p>
            <a:endParaRPr lang="en-NZ" sz="1000" dirty="0">
              <a:solidFill>
                <a:schemeClr val="tx1">
                  <a:lumMod val="85000"/>
                  <a:lumOff val="15000"/>
                </a:schemeClr>
              </a:solidFill>
            </a:endParaRPr>
          </a:p>
          <a:p>
            <a:r>
              <a:rPr lang="en-NZ" sz="1000" dirty="0"/>
              <a:t>The frequency with which attendees are going to craft and object art is broadly consistent with 2017.</a:t>
            </a:r>
            <a:endParaRPr lang="en-NZ" sz="1000" dirty="0">
              <a:solidFill>
                <a:schemeClr val="tx1">
                  <a:lumMod val="85000"/>
                  <a:lumOff val="15000"/>
                </a:schemeClr>
              </a:solidFill>
            </a:endParaRPr>
          </a:p>
          <a:p>
            <a:endParaRPr lang="en-NZ" sz="1000" b="1"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among Pacific peoples:</a:t>
            </a:r>
          </a:p>
          <a:p>
            <a:pPr lvl="0">
              <a:spcBef>
                <a:spcPts val="600"/>
              </a:spcBef>
            </a:pPr>
            <a:r>
              <a:rPr lang="en-NZ" sz="1000" dirty="0">
                <a:solidFill>
                  <a:schemeClr val="tx1">
                    <a:lumMod val="85000"/>
                    <a:lumOff val="15000"/>
                  </a:schemeClr>
                </a:solidFill>
              </a:rPr>
              <a:t>The following groups attend craft and object art events more than average for Pacific peoples (37%):</a:t>
            </a:r>
          </a:p>
          <a:p>
            <a:pPr marL="228600" lvl="0" indent="-228600">
              <a:spcBef>
                <a:spcPts val="600"/>
              </a:spcBef>
              <a:buFont typeface="Arial" panose="020B0604020202020204" pitchFamily="34" charset="0"/>
              <a:buChar char="•"/>
            </a:pPr>
            <a:r>
              <a:rPr lang="en-NZ" sz="1000" dirty="0">
                <a:solidFill>
                  <a:schemeClr val="tx1">
                    <a:lumMod val="85000"/>
                    <a:lumOff val="15000"/>
                  </a:schemeClr>
                </a:solidFill>
              </a:rPr>
              <a:t>Pacific peoples with a household income of up to $50,000 (48%)</a:t>
            </a:r>
          </a:p>
          <a:p>
            <a:pPr marL="228600" indent="-228600">
              <a:spcBef>
                <a:spcPts val="600"/>
              </a:spcBef>
              <a:buFont typeface="Arial" panose="020B0604020202020204" pitchFamily="34" charset="0"/>
              <a:buChar char="•"/>
            </a:pPr>
            <a:r>
              <a:rPr lang="en-NZ" sz="1000" dirty="0">
                <a:solidFill>
                  <a:schemeClr val="tx1">
                    <a:lumMod val="85000"/>
                    <a:lumOff val="15000"/>
                  </a:schemeClr>
                </a:solidFill>
              </a:rPr>
              <a:t>Pacific women (42%).</a:t>
            </a:r>
          </a:p>
        </p:txBody>
      </p:sp>
    </p:spTree>
    <p:extLst>
      <p:ext uri="{BB962C8B-B14F-4D97-AF65-F5344CB8AC3E}">
        <p14:creationId xmlns:p14="http://schemas.microsoft.com/office/powerpoint/2010/main" val="648812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Pacific peoples: Literary arts attendance</a:t>
            </a:r>
          </a:p>
        </p:txBody>
      </p:sp>
      <p:sp>
        <p:nvSpPr>
          <p:cNvPr id="40" name="TextBox 39">
            <a:extLst>
              <a:ext uri="{FF2B5EF4-FFF2-40B4-BE49-F238E27FC236}">
                <a16:creationId xmlns:a16="http://schemas.microsoft.com/office/drawing/2014/main" id="{932F741B-D856-4221-BBF3-F415BB3772E4}"/>
              </a:ext>
            </a:extLst>
          </p:cNvPr>
          <p:cNvSpPr txBox="1"/>
          <p:nvPr/>
        </p:nvSpPr>
        <p:spPr>
          <a:xfrm>
            <a:off x="262838" y="3428610"/>
            <a:ext cx="3811444"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2017 (n=176); 2020 (n=461)</a:t>
            </a:r>
          </a:p>
        </p:txBody>
      </p:sp>
      <p:graphicFrame>
        <p:nvGraphicFramePr>
          <p:cNvPr id="45" name="Chart 44">
            <a:extLst>
              <a:ext uri="{FF2B5EF4-FFF2-40B4-BE49-F238E27FC236}">
                <a16:creationId xmlns:a16="http://schemas.microsoft.com/office/drawing/2014/main" id="{C8AFE276-45F1-4EB1-A0A4-74A990B08F76}"/>
              </a:ext>
            </a:extLst>
          </p:cNvPr>
          <p:cNvGraphicFramePr/>
          <p:nvPr>
            <p:extLst>
              <p:ext uri="{D42A27DB-BD31-4B8C-83A1-F6EECF244321}">
                <p14:modId xmlns:p14="http://schemas.microsoft.com/office/powerpoint/2010/main" val="2921529176"/>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3"/>
          </a:graphicData>
        </a:graphic>
      </p:graphicFrame>
      <p:sp>
        <p:nvSpPr>
          <p:cNvPr id="46" name="TextBox 45">
            <a:extLst>
              <a:ext uri="{FF2B5EF4-FFF2-40B4-BE49-F238E27FC236}">
                <a16:creationId xmlns:a16="http://schemas.microsoft.com/office/drawing/2014/main" id="{EE386EB4-FA7C-49B3-85A6-94C7AEA687CF}"/>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who have attended the literary arts; 2020 (n=65)</a:t>
            </a:r>
          </a:p>
        </p:txBody>
      </p:sp>
      <p:graphicFrame>
        <p:nvGraphicFramePr>
          <p:cNvPr id="47" name="Chart 46">
            <a:extLst>
              <a:ext uri="{FF2B5EF4-FFF2-40B4-BE49-F238E27FC236}">
                <a16:creationId xmlns:a16="http://schemas.microsoft.com/office/drawing/2014/main" id="{DDC2B064-4241-4003-80AC-ED182D56364F}"/>
              </a:ext>
            </a:extLst>
          </p:cNvPr>
          <p:cNvGraphicFramePr/>
          <p:nvPr>
            <p:extLst>
              <p:ext uri="{D42A27DB-BD31-4B8C-83A1-F6EECF244321}">
                <p14:modId xmlns:p14="http://schemas.microsoft.com/office/powerpoint/2010/main" val="3744878055"/>
              </p:ext>
            </p:extLst>
          </p:nvPr>
        </p:nvGraphicFramePr>
        <p:xfrm>
          <a:off x="329868" y="1920736"/>
          <a:ext cx="4120875" cy="1445539"/>
        </p:xfrm>
        <a:graphic>
          <a:graphicData uri="http://schemas.openxmlformats.org/drawingml/2006/chart">
            <c:chart xmlns:c="http://schemas.openxmlformats.org/drawingml/2006/chart" xmlns:r="http://schemas.openxmlformats.org/officeDocument/2006/relationships" r:id="rId4"/>
          </a:graphicData>
        </a:graphic>
      </p:graphicFrame>
      <p:sp>
        <p:nvSpPr>
          <p:cNvPr id="48" name="Oval 47">
            <a:extLst>
              <a:ext uri="{FF2B5EF4-FFF2-40B4-BE49-F238E27FC236}">
                <a16:creationId xmlns:a16="http://schemas.microsoft.com/office/drawing/2014/main" id="{7D830938-89CA-4EF3-8041-B3486D51F476}"/>
              </a:ext>
            </a:extLst>
          </p:cNvPr>
          <p:cNvSpPr/>
          <p:nvPr/>
        </p:nvSpPr>
        <p:spPr>
          <a:xfrm>
            <a:off x="4764228" y="1981340"/>
            <a:ext cx="504000" cy="504000"/>
          </a:xfrm>
          <a:prstGeom prst="ellipse">
            <a:avLst/>
          </a:prstGeom>
          <a:solidFill>
            <a:srgbClr val="CD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9" name="Graphic 48" descr="User">
            <a:extLst>
              <a:ext uri="{FF2B5EF4-FFF2-40B4-BE49-F238E27FC236}">
                <a16:creationId xmlns:a16="http://schemas.microsoft.com/office/drawing/2014/main" id="{A144E51E-FC34-4B32-8CC8-2251782422D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12863" y="2009129"/>
            <a:ext cx="398803" cy="398803"/>
          </a:xfrm>
          <a:prstGeom prst="rect">
            <a:avLst/>
          </a:prstGeom>
        </p:spPr>
      </p:pic>
      <p:sp>
        <p:nvSpPr>
          <p:cNvPr id="50" name="Oval 49">
            <a:extLst>
              <a:ext uri="{FF2B5EF4-FFF2-40B4-BE49-F238E27FC236}">
                <a16:creationId xmlns:a16="http://schemas.microsoft.com/office/drawing/2014/main" id="{56F2C9C8-7AEF-4544-AD31-5F0E31CD64C1}"/>
              </a:ext>
            </a:extLst>
          </p:cNvPr>
          <p:cNvSpPr/>
          <p:nvPr/>
        </p:nvSpPr>
        <p:spPr>
          <a:xfrm>
            <a:off x="4760264" y="2623305"/>
            <a:ext cx="504000" cy="504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1" name="Graphic 50" descr="Internet">
            <a:extLst>
              <a:ext uri="{FF2B5EF4-FFF2-40B4-BE49-F238E27FC236}">
                <a16:creationId xmlns:a16="http://schemas.microsoft.com/office/drawing/2014/main" id="{019FCDC8-B2A7-4B70-9AE0-96478070DB4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810568" y="2666939"/>
            <a:ext cx="403391" cy="403391"/>
          </a:xfrm>
          <a:prstGeom prst="rect">
            <a:avLst/>
          </a:prstGeom>
        </p:spPr>
      </p:pic>
      <p:sp>
        <p:nvSpPr>
          <p:cNvPr id="54" name="TextBox 53">
            <a:extLst>
              <a:ext uri="{FF2B5EF4-FFF2-40B4-BE49-F238E27FC236}">
                <a16:creationId xmlns:a16="http://schemas.microsoft.com/office/drawing/2014/main" id="{947A97A9-BA2F-488D-8E93-D5738DA67FE7}"/>
              </a:ext>
            </a:extLst>
          </p:cNvPr>
          <p:cNvSpPr txBox="1"/>
          <p:nvPr/>
        </p:nvSpPr>
        <p:spPr>
          <a:xfrm>
            <a:off x="4404507" y="3308486"/>
            <a:ext cx="3370675" cy="33855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who have attended the literary arts 2020 (n=65)</a:t>
            </a:r>
          </a:p>
        </p:txBody>
      </p:sp>
      <p:sp>
        <p:nvSpPr>
          <p:cNvPr id="55" name="Rectangle 54">
            <a:extLst>
              <a:ext uri="{FF2B5EF4-FFF2-40B4-BE49-F238E27FC236}">
                <a16:creationId xmlns:a16="http://schemas.microsoft.com/office/drawing/2014/main" id="{39864B96-FA96-45DD-B833-1B9E2277060D}"/>
              </a:ext>
            </a:extLst>
          </p:cNvPr>
          <p:cNvSpPr/>
          <p:nvPr/>
        </p:nvSpPr>
        <p:spPr>
          <a:xfrm>
            <a:off x="8035478" y="1078301"/>
            <a:ext cx="4156522" cy="529200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 name="Rectangle: Rounded Corners 55">
            <a:extLst>
              <a:ext uri="{FF2B5EF4-FFF2-40B4-BE49-F238E27FC236}">
                <a16:creationId xmlns:a16="http://schemas.microsoft.com/office/drawing/2014/main" id="{DA289B26-526B-4F14-BF06-87053C2BC0DE}"/>
              </a:ext>
            </a:extLst>
          </p:cNvPr>
          <p:cNvSpPr/>
          <p:nvPr/>
        </p:nvSpPr>
        <p:spPr>
          <a:xfrm>
            <a:off x="8466982" y="1273544"/>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A7A5412C-BB58-4EEA-AC78-02539977AB01}"/>
              </a:ext>
            </a:extLst>
          </p:cNvPr>
          <p:cNvSpPr/>
          <p:nvPr/>
        </p:nvSpPr>
        <p:spPr>
          <a:xfrm>
            <a:off x="9219087" y="1298356"/>
            <a:ext cx="1849609" cy="307777"/>
          </a:xfrm>
          <a:prstGeom prst="rect">
            <a:avLst/>
          </a:prstGeom>
        </p:spPr>
        <p:txBody>
          <a:bodyPr wrap="non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NZ" sz="1400" b="0" i="0" u="none" strike="noStrike" kern="1200" cap="none" spc="300" normalizeH="0" baseline="0" noProof="0" dirty="0">
                <a:ln>
                  <a:noFill/>
                </a:ln>
                <a:solidFill>
                  <a:srgbClr val="7ED2BB"/>
                </a:solidFill>
                <a:effectLst/>
                <a:uLnTx/>
                <a:uFillTx/>
                <a:latin typeface="+mj-lt"/>
                <a:ea typeface="+mn-ea"/>
                <a:cs typeface="+mn-cs"/>
              </a:rPr>
              <a:t>COMMENTARY</a:t>
            </a:r>
          </a:p>
        </p:txBody>
      </p:sp>
      <p:grpSp>
        <p:nvGrpSpPr>
          <p:cNvPr id="58" name="Group 57">
            <a:extLst>
              <a:ext uri="{FF2B5EF4-FFF2-40B4-BE49-F238E27FC236}">
                <a16:creationId xmlns:a16="http://schemas.microsoft.com/office/drawing/2014/main" id="{64F10C99-630C-4E33-919B-CE775F596BC4}"/>
              </a:ext>
            </a:extLst>
          </p:cNvPr>
          <p:cNvGrpSpPr/>
          <p:nvPr/>
        </p:nvGrpSpPr>
        <p:grpSpPr>
          <a:xfrm>
            <a:off x="441623" y="1322093"/>
            <a:ext cx="3547043" cy="480358"/>
            <a:chOff x="441623" y="1312661"/>
            <a:chExt cx="3547043" cy="480358"/>
          </a:xfrm>
        </p:grpSpPr>
        <p:sp>
          <p:nvSpPr>
            <p:cNvPr id="59" name="Rectangle 58">
              <a:extLst>
                <a:ext uri="{FF2B5EF4-FFF2-40B4-BE49-F238E27FC236}">
                  <a16:creationId xmlns:a16="http://schemas.microsoft.com/office/drawing/2014/main" id="{C8AA84C3-2677-478A-B4D9-396BCABFCC55}"/>
                </a:ext>
              </a:extLst>
            </p:cNvPr>
            <p:cNvSpPr/>
            <p:nvPr/>
          </p:nvSpPr>
          <p:spPr>
            <a:xfrm>
              <a:off x="869116" y="1312661"/>
              <a:ext cx="3119550"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0" name="Group 59">
              <a:extLst>
                <a:ext uri="{FF2B5EF4-FFF2-40B4-BE49-F238E27FC236}">
                  <a16:creationId xmlns:a16="http://schemas.microsoft.com/office/drawing/2014/main" id="{A5A76BC9-7704-47A7-BC2E-E2E606AE5B5E}"/>
                </a:ext>
              </a:extLst>
            </p:cNvPr>
            <p:cNvGrpSpPr/>
            <p:nvPr/>
          </p:nvGrpSpPr>
          <p:grpSpPr>
            <a:xfrm>
              <a:off x="441623" y="1312661"/>
              <a:ext cx="431322" cy="480358"/>
              <a:chOff x="-420060" y="172"/>
              <a:chExt cx="431322" cy="480358"/>
            </a:xfrm>
          </p:grpSpPr>
          <p:sp>
            <p:nvSpPr>
              <p:cNvPr id="62" name="Rectangle 61">
                <a:extLst>
                  <a:ext uri="{FF2B5EF4-FFF2-40B4-BE49-F238E27FC236}">
                    <a16:creationId xmlns:a16="http://schemas.microsoft.com/office/drawing/2014/main" id="{A55A7CEF-C096-4537-9551-273EF3FABB0F}"/>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267BD92F-F250-46EB-97DB-27508CB5438B}"/>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61" name="Text Placeholder 17">
              <a:extLst>
                <a:ext uri="{FF2B5EF4-FFF2-40B4-BE49-F238E27FC236}">
                  <a16:creationId xmlns:a16="http://schemas.microsoft.com/office/drawing/2014/main" id="{0D92B577-39F0-4952-80E2-258BFC5129D9}"/>
                </a:ext>
              </a:extLst>
            </p:cNvPr>
            <p:cNvSpPr txBox="1">
              <a:spLocks/>
            </p:cNvSpPr>
            <p:nvPr/>
          </p:nvSpPr>
          <p:spPr>
            <a:xfrm>
              <a:off x="887013" y="1316629"/>
              <a:ext cx="3077489" cy="419100"/>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Have you gone to any spoken word, poetry or book readings, or literary festivals or events in the last 12 months?</a:t>
              </a:r>
            </a:p>
          </p:txBody>
        </p:sp>
      </p:grpSp>
      <p:sp>
        <p:nvSpPr>
          <p:cNvPr id="64" name="Rectangle 63">
            <a:extLst>
              <a:ext uri="{FF2B5EF4-FFF2-40B4-BE49-F238E27FC236}">
                <a16:creationId xmlns:a16="http://schemas.microsoft.com/office/drawing/2014/main" id="{44830819-1DAA-42C1-AE41-FCDFF76A9119}"/>
              </a:ext>
            </a:extLst>
          </p:cNvPr>
          <p:cNvSpPr/>
          <p:nvPr/>
        </p:nvSpPr>
        <p:spPr>
          <a:xfrm>
            <a:off x="217951" y="1238497"/>
            <a:ext cx="3938571"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 name="Oval 64">
            <a:extLst>
              <a:ext uri="{FF2B5EF4-FFF2-40B4-BE49-F238E27FC236}">
                <a16:creationId xmlns:a16="http://schemas.microsoft.com/office/drawing/2014/main" id="{EC598B1D-9BDA-471B-8A20-802F3A3E77F6}"/>
              </a:ext>
            </a:extLst>
          </p:cNvPr>
          <p:cNvSpPr/>
          <p:nvPr/>
        </p:nvSpPr>
        <p:spPr>
          <a:xfrm>
            <a:off x="80273" y="114231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66" name="Rectangle 65">
            <a:extLst>
              <a:ext uri="{FF2B5EF4-FFF2-40B4-BE49-F238E27FC236}">
                <a16:creationId xmlns:a16="http://schemas.microsoft.com/office/drawing/2014/main" id="{64958E8F-DBB5-4C6B-80E1-BD37541447DA}"/>
              </a:ext>
            </a:extLst>
          </p:cNvPr>
          <p:cNvSpPr/>
          <p:nvPr/>
        </p:nvSpPr>
        <p:spPr>
          <a:xfrm>
            <a:off x="4284475" y="1238497"/>
            <a:ext cx="3583147"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7" name="Group 66">
            <a:extLst>
              <a:ext uri="{FF2B5EF4-FFF2-40B4-BE49-F238E27FC236}">
                <a16:creationId xmlns:a16="http://schemas.microsoft.com/office/drawing/2014/main" id="{E64326FE-636A-414D-8E26-563DD4B20AC0}"/>
              </a:ext>
            </a:extLst>
          </p:cNvPr>
          <p:cNvGrpSpPr/>
          <p:nvPr/>
        </p:nvGrpSpPr>
        <p:grpSpPr>
          <a:xfrm>
            <a:off x="4404507" y="1322093"/>
            <a:ext cx="3370675" cy="480358"/>
            <a:chOff x="441623" y="1312661"/>
            <a:chExt cx="3370675" cy="480358"/>
          </a:xfrm>
        </p:grpSpPr>
        <p:sp>
          <p:nvSpPr>
            <p:cNvPr id="68" name="Rectangle 67">
              <a:extLst>
                <a:ext uri="{FF2B5EF4-FFF2-40B4-BE49-F238E27FC236}">
                  <a16:creationId xmlns:a16="http://schemas.microsoft.com/office/drawing/2014/main" id="{5E92678D-F874-4C95-8D67-495B59B7AB72}"/>
                </a:ext>
              </a:extLst>
            </p:cNvPr>
            <p:cNvSpPr/>
            <p:nvPr/>
          </p:nvSpPr>
          <p:spPr>
            <a:xfrm>
              <a:off x="869116" y="1312661"/>
              <a:ext cx="2943182"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9" name="Group 68">
              <a:extLst>
                <a:ext uri="{FF2B5EF4-FFF2-40B4-BE49-F238E27FC236}">
                  <a16:creationId xmlns:a16="http://schemas.microsoft.com/office/drawing/2014/main" id="{3C0C8648-091D-41B0-86D2-2940DF53C297}"/>
                </a:ext>
              </a:extLst>
            </p:cNvPr>
            <p:cNvGrpSpPr/>
            <p:nvPr/>
          </p:nvGrpSpPr>
          <p:grpSpPr>
            <a:xfrm>
              <a:off x="441623" y="1312661"/>
              <a:ext cx="431322" cy="480358"/>
              <a:chOff x="-420060" y="172"/>
              <a:chExt cx="431322" cy="480358"/>
            </a:xfrm>
          </p:grpSpPr>
          <p:sp>
            <p:nvSpPr>
              <p:cNvPr id="71" name="Rectangle 70">
                <a:extLst>
                  <a:ext uri="{FF2B5EF4-FFF2-40B4-BE49-F238E27FC236}">
                    <a16:creationId xmlns:a16="http://schemas.microsoft.com/office/drawing/2014/main" id="{151B9E82-356F-4C40-A1C3-89246C523BA6}"/>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2" name="TextBox 71">
                <a:extLst>
                  <a:ext uri="{FF2B5EF4-FFF2-40B4-BE49-F238E27FC236}">
                    <a16:creationId xmlns:a16="http://schemas.microsoft.com/office/drawing/2014/main" id="{C9DB736F-4FC0-4DB5-92F0-8020C5F01D89}"/>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70" name="Text Placeholder 17">
              <a:extLst>
                <a:ext uri="{FF2B5EF4-FFF2-40B4-BE49-F238E27FC236}">
                  <a16:creationId xmlns:a16="http://schemas.microsoft.com/office/drawing/2014/main" id="{201BF80A-31B8-44F4-8685-4652C5C7D031}"/>
                </a:ext>
              </a:extLst>
            </p:cNvPr>
            <p:cNvSpPr txBox="1">
              <a:spLocks/>
            </p:cNvSpPr>
            <p:nvPr/>
          </p:nvSpPr>
          <p:spPr>
            <a:xfrm>
              <a:off x="887014" y="1438548"/>
              <a:ext cx="2056000" cy="280072"/>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Did you do this...</a:t>
              </a:r>
            </a:p>
          </p:txBody>
        </p:sp>
      </p:grpSp>
      <p:sp>
        <p:nvSpPr>
          <p:cNvPr id="74" name="Rectangle 73">
            <a:extLst>
              <a:ext uri="{FF2B5EF4-FFF2-40B4-BE49-F238E27FC236}">
                <a16:creationId xmlns:a16="http://schemas.microsoft.com/office/drawing/2014/main" id="{BD17E17B-1C3B-4E47-A171-BBBFBBC8FE33}"/>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B59BB091-438A-49A6-AB47-04898D53D285}"/>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6" name="Group 75">
            <a:extLst>
              <a:ext uri="{FF2B5EF4-FFF2-40B4-BE49-F238E27FC236}">
                <a16:creationId xmlns:a16="http://schemas.microsoft.com/office/drawing/2014/main" id="{A4268E73-CEA2-44C7-92BD-E046FA0E3298}"/>
              </a:ext>
            </a:extLst>
          </p:cNvPr>
          <p:cNvGrpSpPr/>
          <p:nvPr/>
        </p:nvGrpSpPr>
        <p:grpSpPr>
          <a:xfrm>
            <a:off x="441623" y="3885690"/>
            <a:ext cx="431322" cy="480358"/>
            <a:chOff x="-420060" y="172"/>
            <a:chExt cx="431322" cy="480358"/>
          </a:xfrm>
        </p:grpSpPr>
        <p:sp>
          <p:nvSpPr>
            <p:cNvPr id="77" name="Rectangle 76">
              <a:extLst>
                <a:ext uri="{FF2B5EF4-FFF2-40B4-BE49-F238E27FC236}">
                  <a16:creationId xmlns:a16="http://schemas.microsoft.com/office/drawing/2014/main" id="{4359B4E2-D8F4-4BB0-82CF-62C678BE2C9F}"/>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TextBox 77">
              <a:extLst>
                <a:ext uri="{FF2B5EF4-FFF2-40B4-BE49-F238E27FC236}">
                  <a16:creationId xmlns:a16="http://schemas.microsoft.com/office/drawing/2014/main" id="{CFC3D2BE-D561-45CE-B310-C72B461455E9}"/>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79" name="Text Placeholder 17">
            <a:extLst>
              <a:ext uri="{FF2B5EF4-FFF2-40B4-BE49-F238E27FC236}">
                <a16:creationId xmlns:a16="http://schemas.microsoft.com/office/drawing/2014/main" id="{4C5F598C-BEC0-491F-B2B4-ED66CEA2DD44}"/>
              </a:ext>
            </a:extLst>
          </p:cNvPr>
          <p:cNvSpPr txBox="1">
            <a:spLocks/>
          </p:cNvSpPr>
          <p:nvPr/>
        </p:nvSpPr>
        <p:spPr>
          <a:xfrm>
            <a:off x="887013" y="4037707"/>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85" name="TextBox 84">
            <a:extLst>
              <a:ext uri="{FF2B5EF4-FFF2-40B4-BE49-F238E27FC236}">
                <a16:creationId xmlns:a16="http://schemas.microsoft.com/office/drawing/2014/main" id="{EF69591D-37B1-4809-8EFA-F0445479C804}"/>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grpSp>
        <p:nvGrpSpPr>
          <p:cNvPr id="86" name="Group 85">
            <a:extLst>
              <a:ext uri="{FF2B5EF4-FFF2-40B4-BE49-F238E27FC236}">
                <a16:creationId xmlns:a16="http://schemas.microsoft.com/office/drawing/2014/main" id="{A8B6B289-B938-4F8D-9C9E-9E3BE55CAD07}"/>
              </a:ext>
            </a:extLst>
          </p:cNvPr>
          <p:cNvGrpSpPr/>
          <p:nvPr/>
        </p:nvGrpSpPr>
        <p:grpSpPr>
          <a:xfrm>
            <a:off x="5149673" y="6517123"/>
            <a:ext cx="2241162" cy="215444"/>
            <a:chOff x="163092" y="5772628"/>
            <a:chExt cx="2241162" cy="215444"/>
          </a:xfrm>
        </p:grpSpPr>
        <p:sp>
          <p:nvSpPr>
            <p:cNvPr id="87" name="TextBox 86">
              <a:extLst>
                <a:ext uri="{FF2B5EF4-FFF2-40B4-BE49-F238E27FC236}">
                  <a16:creationId xmlns:a16="http://schemas.microsoft.com/office/drawing/2014/main" id="{E505E03C-3AC6-4D95-B55C-2C9ECF671E94}"/>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88" name="Isosceles Triangle 87">
              <a:extLst>
                <a:ext uri="{FF2B5EF4-FFF2-40B4-BE49-F238E27FC236}">
                  <a16:creationId xmlns:a16="http://schemas.microsoft.com/office/drawing/2014/main" id="{59734D58-B723-42CF-A196-679B30D06B2B}"/>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9" name="Isosceles Triangle 88">
              <a:extLst>
                <a:ext uri="{FF2B5EF4-FFF2-40B4-BE49-F238E27FC236}">
                  <a16:creationId xmlns:a16="http://schemas.microsoft.com/office/drawing/2014/main" id="{50BD395D-3AF7-4DD4-A1C9-384C392BDC84}"/>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80" name="TextBox 79">
            <a:extLst>
              <a:ext uri="{FF2B5EF4-FFF2-40B4-BE49-F238E27FC236}">
                <a16:creationId xmlns:a16="http://schemas.microsoft.com/office/drawing/2014/main" id="{25CBFE71-A8C8-4938-87B9-8068D8A88B0A}"/>
              </a:ext>
            </a:extLst>
          </p:cNvPr>
          <p:cNvSpPr txBox="1"/>
          <p:nvPr/>
        </p:nvSpPr>
        <p:spPr>
          <a:xfrm>
            <a:off x="5992416" y="2021480"/>
            <a:ext cx="14466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a:ea typeface="+mn-ea"/>
                <a:cs typeface="+mn-cs"/>
              </a:rPr>
              <a:t>in person</a:t>
            </a:r>
          </a:p>
        </p:txBody>
      </p:sp>
      <p:sp>
        <p:nvSpPr>
          <p:cNvPr id="81" name="TextBox 80">
            <a:extLst>
              <a:ext uri="{FF2B5EF4-FFF2-40B4-BE49-F238E27FC236}">
                <a16:creationId xmlns:a16="http://schemas.microsoft.com/office/drawing/2014/main" id="{574038A2-A543-499E-ABD1-DF4EC69F6B13}"/>
              </a:ext>
            </a:extLst>
          </p:cNvPr>
          <p:cNvSpPr txBox="1"/>
          <p:nvPr/>
        </p:nvSpPr>
        <p:spPr>
          <a:xfrm>
            <a:off x="5408339" y="2023864"/>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CD005F"/>
                </a:solidFill>
                <a:effectLst/>
                <a:uLnTx/>
                <a:uFillTx/>
                <a:latin typeface="Arial"/>
                <a:ea typeface="+mn-ea"/>
                <a:cs typeface="+mn-cs"/>
              </a:rPr>
              <a:t>64%</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2" name="TextBox 81">
            <a:extLst>
              <a:ext uri="{FF2B5EF4-FFF2-40B4-BE49-F238E27FC236}">
                <a16:creationId xmlns:a16="http://schemas.microsoft.com/office/drawing/2014/main" id="{0184B80C-1876-4CC6-9650-4A9C5F75FF5B}"/>
              </a:ext>
            </a:extLst>
          </p:cNvPr>
          <p:cNvSpPr txBox="1"/>
          <p:nvPr/>
        </p:nvSpPr>
        <p:spPr>
          <a:xfrm>
            <a:off x="5972178" y="2640851"/>
            <a:ext cx="16990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Arial"/>
                <a:ea typeface="+mn-ea"/>
                <a:cs typeface="+mn-cs"/>
              </a:rPr>
              <a:t>online</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3" name="TextBox 82">
            <a:extLst>
              <a:ext uri="{FF2B5EF4-FFF2-40B4-BE49-F238E27FC236}">
                <a16:creationId xmlns:a16="http://schemas.microsoft.com/office/drawing/2014/main" id="{A02EA1BF-B1AD-423C-97EE-BF1E9ADE31C6}"/>
              </a:ext>
            </a:extLst>
          </p:cNvPr>
          <p:cNvSpPr txBox="1"/>
          <p:nvPr/>
        </p:nvSpPr>
        <p:spPr>
          <a:xfrm>
            <a:off x="5408285" y="2640892"/>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7F7F7F"/>
                </a:solidFill>
                <a:effectLst/>
                <a:uLnTx/>
                <a:uFillTx/>
                <a:latin typeface="Arial"/>
                <a:ea typeface="+mn-ea"/>
                <a:cs typeface="+mn-cs"/>
              </a:rPr>
              <a:t>65%</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C4C4B8AD-69F5-4C75-B799-30A1E9DD4553}"/>
              </a:ext>
            </a:extLst>
          </p:cNvPr>
          <p:cNvSpPr/>
          <p:nvPr/>
        </p:nvSpPr>
        <p:spPr>
          <a:xfrm>
            <a:off x="8177143" y="1945470"/>
            <a:ext cx="3684989" cy="2169825"/>
          </a:xfrm>
          <a:prstGeom prst="rect">
            <a:avLst/>
          </a:prstGeom>
        </p:spPr>
        <p:txBody>
          <a:bodyPr wrap="square">
            <a:spAutoFit/>
          </a:bodyPr>
          <a:lstStyle/>
          <a:p>
            <a:r>
              <a:rPr lang="en-NZ" sz="1000" dirty="0"/>
              <a:t>Sixteen percent of Pacific peoples attended literary arts festivals. This figure is in line with 2017.</a:t>
            </a:r>
          </a:p>
          <a:p>
            <a:br>
              <a:rPr lang="en-NZ" sz="1000" dirty="0"/>
            </a:br>
            <a:r>
              <a:rPr lang="en-NZ" sz="1000" dirty="0"/>
              <a:t>In 2020, 39% of those who attend only did so once. The 2017 results are not shown due to the low sample size.</a:t>
            </a:r>
          </a:p>
          <a:p>
            <a:endParaRPr lang="en-NZ" sz="1000" dirty="0"/>
          </a:p>
          <a:p>
            <a:r>
              <a:rPr lang="en-NZ" sz="1000" dirty="0"/>
              <a:t>Those people who are attending literary arts events are doing so in person (64%) and online (65%).</a:t>
            </a:r>
          </a:p>
          <a:p>
            <a:endParaRPr lang="en-NZ" sz="1000"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among Pacific peoples:</a:t>
            </a:r>
          </a:p>
          <a:p>
            <a:pPr>
              <a:spcBef>
                <a:spcPts val="600"/>
              </a:spcBef>
            </a:pPr>
            <a:r>
              <a:rPr lang="en-NZ" sz="1000" dirty="0">
                <a:solidFill>
                  <a:schemeClr val="tx1">
                    <a:lumMod val="85000"/>
                    <a:lumOff val="15000"/>
                  </a:schemeClr>
                </a:solidFill>
              </a:rPr>
              <a:t>There are no sub-group differences of </a:t>
            </a:r>
            <a:r>
              <a:rPr lang="en-NZ" sz="1000" dirty="0"/>
              <a:t>note</a:t>
            </a:r>
            <a:r>
              <a:rPr lang="en-NZ" sz="1000" dirty="0">
                <a:solidFill>
                  <a:schemeClr val="tx1">
                    <a:lumMod val="85000"/>
                    <a:lumOff val="15000"/>
                  </a:schemeClr>
                </a:solidFill>
              </a:rPr>
              <a:t>.</a:t>
            </a:r>
          </a:p>
          <a:p>
            <a:pPr lvl="0">
              <a:spcBef>
                <a:spcPts val="600"/>
              </a:spcBef>
            </a:pPr>
            <a:endParaRPr lang="en-NZ" sz="1000" dirty="0">
              <a:solidFill>
                <a:schemeClr val="tx1">
                  <a:lumMod val="85000"/>
                  <a:lumOff val="15000"/>
                </a:schemeClr>
              </a:solidFill>
            </a:endParaRPr>
          </a:p>
        </p:txBody>
      </p:sp>
    </p:spTree>
    <p:extLst>
      <p:ext uri="{BB962C8B-B14F-4D97-AF65-F5344CB8AC3E}">
        <p14:creationId xmlns:p14="http://schemas.microsoft.com/office/powerpoint/2010/main" val="1997316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F9503-BA8D-4011-BEF7-F772B6D35D77}"/>
              </a:ext>
            </a:extLst>
          </p:cNvPr>
          <p:cNvSpPr>
            <a:spLocks noGrp="1"/>
          </p:cNvSpPr>
          <p:nvPr>
            <p:ph type="title"/>
          </p:nvPr>
        </p:nvSpPr>
        <p:spPr>
          <a:xfrm>
            <a:off x="166536" y="116115"/>
            <a:ext cx="10228293" cy="714828"/>
          </a:xfrm>
        </p:spPr>
        <p:txBody>
          <a:bodyPr/>
          <a:lstStyle/>
          <a:p>
            <a:r>
              <a:rPr lang="en-NZ" dirty="0"/>
              <a:t>Background and objectives of the research</a:t>
            </a:r>
          </a:p>
        </p:txBody>
      </p:sp>
      <p:sp>
        <p:nvSpPr>
          <p:cNvPr id="3" name="Content Placeholder 2">
            <a:extLst>
              <a:ext uri="{FF2B5EF4-FFF2-40B4-BE49-F238E27FC236}">
                <a16:creationId xmlns:a16="http://schemas.microsoft.com/office/drawing/2014/main" id="{064161BF-07D5-4868-B964-4DF9B08F07F6}"/>
              </a:ext>
            </a:extLst>
          </p:cNvPr>
          <p:cNvSpPr>
            <a:spLocks noGrp="1"/>
          </p:cNvSpPr>
          <p:nvPr>
            <p:ph idx="1"/>
          </p:nvPr>
        </p:nvSpPr>
        <p:spPr>
          <a:xfrm>
            <a:off x="166536" y="1193659"/>
            <a:ext cx="8411407" cy="2071321"/>
          </a:xfrm>
        </p:spPr>
        <p:txBody>
          <a:bodyPr>
            <a:noAutofit/>
          </a:bodyPr>
          <a:lstStyle/>
          <a:p>
            <a:pPr>
              <a:spcBef>
                <a:spcPts val="500"/>
              </a:spcBef>
            </a:pPr>
            <a:r>
              <a:rPr lang="en-NZ" sz="1100" dirty="0">
                <a:cs typeface="Arial" panose="020B0604020202020204" pitchFamily="34" charset="0"/>
              </a:rPr>
              <a:t>Since 2005 Creative New Zealand has conducted research to measure New Zealanders engagement with the arts. This includes attendance and participation in different art forms, as well as wider attitudes to the arts. The research comprises two separate surveys (one of adults aged 15+; and one of young people aged 10-14). The surveys are repeated every three years. </a:t>
            </a:r>
          </a:p>
          <a:p>
            <a:pPr>
              <a:spcBef>
                <a:spcPts val="500"/>
              </a:spcBef>
            </a:pPr>
            <a:r>
              <a:rPr lang="en-NZ" sz="1100" dirty="0">
                <a:cs typeface="Arial" panose="020B0604020202020204" pitchFamily="34" charset="0"/>
              </a:rPr>
              <a:t>The research is used in a number of ways. It provides:</a:t>
            </a:r>
          </a:p>
          <a:p>
            <a:pPr marL="171450" indent="-171450">
              <a:spcBef>
                <a:spcPts val="500"/>
              </a:spcBef>
              <a:buFont typeface="Arial" panose="020B0604020202020204" pitchFamily="34" charset="0"/>
              <a:buChar char="-"/>
            </a:pPr>
            <a:r>
              <a:rPr lang="en-NZ" sz="1100" dirty="0">
                <a:cs typeface="Arial" panose="020B0604020202020204" pitchFamily="34" charset="0"/>
              </a:rPr>
              <a:t>Vital insights for Creative New Zealand, selected agencies and arts organisations about the national levels of cultural engagement </a:t>
            </a:r>
          </a:p>
          <a:p>
            <a:pPr marL="171450" indent="-171450">
              <a:spcBef>
                <a:spcPts val="500"/>
              </a:spcBef>
              <a:buFont typeface="Arial" panose="020B0604020202020204" pitchFamily="34" charset="0"/>
              <a:buChar char="-"/>
            </a:pPr>
            <a:r>
              <a:rPr lang="en-NZ" sz="1100" dirty="0">
                <a:cs typeface="Arial" panose="020B0604020202020204" pitchFamily="34" charset="0"/>
              </a:rPr>
              <a:t>Stories to advocate for the arts</a:t>
            </a:r>
          </a:p>
          <a:p>
            <a:pPr marL="171450" indent="-171450">
              <a:spcBef>
                <a:spcPts val="500"/>
              </a:spcBef>
              <a:buFont typeface="Arial" panose="020B0604020202020204" pitchFamily="34" charset="0"/>
              <a:buChar char="-"/>
            </a:pPr>
            <a:r>
              <a:rPr lang="en-NZ" sz="1100" dirty="0">
                <a:cs typeface="Arial" panose="020B0604020202020204" pitchFamily="34" charset="0"/>
              </a:rPr>
              <a:t>Up-to-date data that arts organisations can use to develop marketing programming and income generation strategies. </a:t>
            </a:r>
          </a:p>
          <a:p>
            <a:pPr>
              <a:spcBef>
                <a:spcPts val="500"/>
              </a:spcBef>
            </a:pPr>
            <a:r>
              <a:rPr lang="en-NZ" sz="1100" b="1" dirty="0">
                <a:cs typeface="Arial" panose="020B0604020202020204" pitchFamily="34" charset="0"/>
              </a:rPr>
              <a:t>This report presents findings on public attitudes, attendance and participation in the arts among Pacific Peoples*. The findings are compared to all New Zealanders (aged 15+).</a:t>
            </a:r>
          </a:p>
        </p:txBody>
      </p:sp>
      <p:grpSp>
        <p:nvGrpSpPr>
          <p:cNvPr id="11" name="Group 10">
            <a:extLst>
              <a:ext uri="{FF2B5EF4-FFF2-40B4-BE49-F238E27FC236}">
                <a16:creationId xmlns:a16="http://schemas.microsoft.com/office/drawing/2014/main" id="{DAA10CA5-7411-46C0-9303-5082C4182690}"/>
              </a:ext>
            </a:extLst>
          </p:cNvPr>
          <p:cNvGrpSpPr/>
          <p:nvPr/>
        </p:nvGrpSpPr>
        <p:grpSpPr>
          <a:xfrm>
            <a:off x="166537" y="3264980"/>
            <a:ext cx="11895596" cy="3030511"/>
            <a:chOff x="166536" y="3245004"/>
            <a:chExt cx="11808241" cy="3006756"/>
          </a:xfrm>
        </p:grpSpPr>
        <p:sp>
          <p:nvSpPr>
            <p:cNvPr id="6" name="TextBox 5">
              <a:extLst>
                <a:ext uri="{FF2B5EF4-FFF2-40B4-BE49-F238E27FC236}">
                  <a16:creationId xmlns:a16="http://schemas.microsoft.com/office/drawing/2014/main" id="{0CBD3646-75E5-466A-BA89-9CF7EC8DA75E}"/>
                </a:ext>
              </a:extLst>
            </p:cNvPr>
            <p:cNvSpPr txBox="1"/>
            <p:nvPr/>
          </p:nvSpPr>
          <p:spPr>
            <a:xfrm>
              <a:off x="6578713" y="3245004"/>
              <a:ext cx="5396064" cy="2338552"/>
            </a:xfrm>
            <a:prstGeom prst="rect">
              <a:avLst/>
            </a:prstGeom>
            <a:solidFill>
              <a:srgbClr val="282D41"/>
            </a:solidFill>
          </p:spPr>
          <p:txBody>
            <a:bodyPr wrap="square" lIns="108000" tIns="108000" bIns="72000" rtlCol="0" anchor="t">
              <a:noAutofit/>
            </a:bodyPr>
            <a:lstStyle/>
            <a:p>
              <a:r>
                <a:rPr lang="en-NZ" sz="1200" b="1" dirty="0">
                  <a:solidFill>
                    <a:srgbClr val="DAAB2D"/>
                  </a:solidFill>
                  <a:cs typeface="Arial" panose="020B0604020202020204" pitchFamily="34" charset="0"/>
                </a:rPr>
                <a:t>‘Attendance’ </a:t>
              </a:r>
              <a:r>
                <a:rPr lang="en-NZ" sz="1200" dirty="0">
                  <a:solidFill>
                    <a:schemeClr val="bg1"/>
                  </a:solidFill>
                  <a:cs typeface="Arial" panose="020B0604020202020204" pitchFamily="34" charset="0"/>
                </a:rPr>
                <a:t>is defined as going to:</a:t>
              </a:r>
            </a:p>
            <a:p>
              <a:pPr marL="171450" lvl="0" indent="-171450">
                <a:spcBef>
                  <a:spcPts val="300"/>
                </a:spcBef>
                <a:buFont typeface="Arial" panose="020B0604020202020204" pitchFamily="34" charset="0"/>
                <a:buChar char="-"/>
              </a:pPr>
              <a:r>
                <a:rPr lang="en-NZ" sz="1100" dirty="0">
                  <a:solidFill>
                    <a:schemeClr val="bg1"/>
                  </a:solidFill>
                </a:rPr>
                <a:t>Seeing craft and object artworks at an exhibition, festival, art gallery, museum, library or online.</a:t>
              </a:r>
            </a:p>
            <a:p>
              <a:pPr marL="171450" lvl="0" indent="-171450">
                <a:spcBef>
                  <a:spcPts val="300"/>
                </a:spcBef>
                <a:buFont typeface="Arial" panose="020B0604020202020204" pitchFamily="34" charset="0"/>
                <a:buChar char="-"/>
              </a:pPr>
              <a:r>
                <a:rPr lang="en-NZ" sz="1100" dirty="0">
                  <a:solidFill>
                    <a:schemeClr val="bg1"/>
                  </a:solidFill>
                </a:rPr>
                <a:t>Attending spoken word, poetry or book readings, or literary festivals or events. </a:t>
              </a:r>
            </a:p>
            <a:p>
              <a:pPr marL="171450" lvl="0" indent="-171450">
                <a:spcBef>
                  <a:spcPts val="300"/>
                </a:spcBef>
                <a:buFont typeface="Arial" panose="020B0604020202020204" pitchFamily="34" charset="0"/>
                <a:buChar char="-"/>
              </a:pPr>
              <a:r>
                <a:rPr lang="en-NZ" sz="1100" dirty="0">
                  <a:solidFill>
                    <a:schemeClr val="bg1"/>
                  </a:solidFill>
                </a:rPr>
                <a:t>Seeing any artworks by Māori artists or going to any Māori arts or cultural performances, Toi Ahurei, festivals or exhibitions.</a:t>
              </a:r>
            </a:p>
            <a:p>
              <a:pPr marL="171450" indent="-171450">
                <a:spcBef>
                  <a:spcPts val="300"/>
                </a:spcBef>
                <a:buFont typeface="Arial" panose="020B0604020202020204" pitchFamily="34" charset="0"/>
                <a:buChar char="-"/>
              </a:pPr>
              <a:r>
                <a:rPr lang="en-NZ" sz="1100" dirty="0">
                  <a:solidFill>
                    <a:schemeClr val="bg1"/>
                  </a:solidFill>
                </a:rPr>
                <a:t>Seeing artworks by Pasifika artists or going to any Pasifika cultural performances, festivals or exhibitions. </a:t>
              </a:r>
            </a:p>
            <a:p>
              <a:pPr marL="171450" indent="-171450">
                <a:spcBef>
                  <a:spcPts val="300"/>
                </a:spcBef>
                <a:buFont typeface="Arial" panose="020B0604020202020204" pitchFamily="34" charset="0"/>
                <a:buChar char="-"/>
              </a:pPr>
              <a:r>
                <a:rPr lang="en-NZ" sz="1100" dirty="0">
                  <a:solidFill>
                    <a:schemeClr val="bg1"/>
                  </a:solidFill>
                </a:rPr>
                <a:t>Attending performing arts events.</a:t>
              </a:r>
            </a:p>
            <a:p>
              <a:pPr marL="171450" lvl="0" indent="-171450">
                <a:spcBef>
                  <a:spcPts val="300"/>
                </a:spcBef>
                <a:buFont typeface="Arial" panose="020B0604020202020204" pitchFamily="34" charset="0"/>
                <a:buChar char="-"/>
              </a:pPr>
              <a:r>
                <a:rPr lang="en-NZ" sz="1100" dirty="0">
                  <a:solidFill>
                    <a:schemeClr val="bg1"/>
                  </a:solidFill>
                </a:rPr>
                <a:t>Seeing visual artworks at an exhibition, festival, art gallery, museum, library, cinema or online.</a:t>
              </a:r>
            </a:p>
          </p:txBody>
        </p:sp>
        <p:sp>
          <p:nvSpPr>
            <p:cNvPr id="4" name="TextBox 3">
              <a:extLst>
                <a:ext uri="{FF2B5EF4-FFF2-40B4-BE49-F238E27FC236}">
                  <a16:creationId xmlns:a16="http://schemas.microsoft.com/office/drawing/2014/main" id="{8C67B5D8-4BBE-4D6E-B913-5189F76ED6A8}"/>
                </a:ext>
              </a:extLst>
            </p:cNvPr>
            <p:cNvSpPr txBox="1"/>
            <p:nvPr/>
          </p:nvSpPr>
          <p:spPr>
            <a:xfrm>
              <a:off x="166536" y="3258676"/>
              <a:ext cx="6288693" cy="2993084"/>
            </a:xfrm>
            <a:prstGeom prst="rect">
              <a:avLst/>
            </a:prstGeom>
            <a:solidFill>
              <a:schemeClr val="bg1">
                <a:lumMod val="95000"/>
              </a:schemeClr>
            </a:solidFill>
          </p:spPr>
          <p:txBody>
            <a:bodyPr wrap="square" lIns="108000" tIns="108000" rtlCol="0" anchor="t">
              <a:noAutofit/>
            </a:bodyPr>
            <a:lstStyle/>
            <a:p>
              <a:r>
                <a:rPr lang="en-NZ" sz="1200" b="1" dirty="0">
                  <a:cs typeface="Arial" panose="020B0604020202020204" pitchFamily="34" charset="0"/>
                </a:rPr>
                <a:t>The arts </a:t>
              </a:r>
              <a:r>
                <a:rPr lang="en-NZ" sz="1200" dirty="0">
                  <a:cs typeface="Arial" panose="020B0604020202020204" pitchFamily="34" charset="0"/>
                </a:rPr>
                <a:t>is split into six different art forms, and attendance and participation is measured for each:</a:t>
              </a:r>
            </a:p>
            <a:p>
              <a:pPr marL="171450" indent="-171450">
                <a:spcBef>
                  <a:spcPts val="300"/>
                </a:spcBef>
                <a:buFont typeface="Arial" panose="020B0604020202020204" pitchFamily="34" charset="0"/>
                <a:buChar char="-"/>
              </a:pPr>
              <a:r>
                <a:rPr lang="en-NZ" sz="1100" b="1" dirty="0">
                  <a:cs typeface="Arial" panose="020B0604020202020204" pitchFamily="34" charset="0"/>
                </a:rPr>
                <a:t>Craft and object art </a:t>
              </a:r>
              <a:r>
                <a:rPr lang="en-NZ" sz="1100" dirty="0">
                  <a:cs typeface="Arial" panose="020B0604020202020204" pitchFamily="34" charset="0"/>
                </a:rPr>
                <a:t>is defined as</a:t>
              </a:r>
              <a:r>
                <a:rPr lang="en-US" sz="1100" dirty="0">
                  <a:cs typeface="Arial" panose="020B0604020202020204" pitchFamily="34" charset="0"/>
                </a:rPr>
                <a:t> </a:t>
              </a:r>
              <a:r>
                <a:rPr lang="en-US" sz="1100" dirty="0"/>
                <a:t>uku (pottery), furniture, glass, adornment (such as ‘ei katu, tā moko and jewellery), embroidery, tīvaevae, woodcraft, spinning, weaving or textiles.</a:t>
              </a:r>
              <a:endParaRPr lang="en-NZ" sz="1100" dirty="0"/>
            </a:p>
            <a:p>
              <a:pPr marL="171450" indent="-171450">
                <a:spcBef>
                  <a:spcPts val="300"/>
                </a:spcBef>
                <a:buFont typeface="Arial" panose="020B0604020202020204" pitchFamily="34" charset="0"/>
                <a:buChar char="-"/>
              </a:pPr>
              <a:r>
                <a:rPr lang="en-US" sz="1100" b="1" dirty="0">
                  <a:cs typeface="Arial" panose="020B0604020202020204" pitchFamily="34" charset="0"/>
                </a:rPr>
                <a:t>Literary arts </a:t>
              </a:r>
              <a:r>
                <a:rPr lang="en-US" sz="1100" dirty="0">
                  <a:cs typeface="Arial" panose="020B0604020202020204" pitchFamily="34" charset="0"/>
                </a:rPr>
                <a:t>is defined as spoken word, </a:t>
              </a:r>
              <a:r>
                <a:rPr lang="en-NZ" sz="1100" dirty="0">
                  <a:cs typeface="Arial" panose="020B0604020202020204" pitchFamily="34" charset="0"/>
                </a:rPr>
                <a:t>poetry or book readings, literary events, writing workshops, creative writing in poetry, fiction or non-fiction.</a:t>
              </a:r>
            </a:p>
            <a:p>
              <a:pPr marL="171450" indent="-171450">
                <a:spcBef>
                  <a:spcPts val="300"/>
                </a:spcBef>
                <a:buFont typeface="Arial" panose="020B0604020202020204" pitchFamily="34" charset="0"/>
                <a:buChar char="-"/>
              </a:pPr>
              <a:r>
                <a:rPr lang="en-NZ" sz="1100" b="1" dirty="0">
                  <a:cs typeface="Arial" panose="020B0604020202020204" pitchFamily="34" charset="0"/>
                </a:rPr>
                <a:t>Ngā Toi Māori (Māori arts) </a:t>
              </a:r>
              <a:r>
                <a:rPr lang="en-NZ" sz="1100" dirty="0">
                  <a:cs typeface="Arial" panose="020B0604020202020204" pitchFamily="34" charset="0"/>
                </a:rPr>
                <a:t>is defined as </a:t>
              </a:r>
              <a:r>
                <a:rPr lang="en-NZ" sz="1100" dirty="0"/>
                <a:t>works created by Tangata Whenua M</a:t>
              </a:r>
              <a:r>
                <a:rPr lang="mi-NZ" sz="1100" dirty="0"/>
                <a:t>āori artists in all art forms (contemporay and customary: craft/object art, dance, literature, media arts, music, theatre and visual arts). </a:t>
              </a:r>
              <a:r>
                <a:rPr lang="en-NZ" sz="1100" dirty="0">
                  <a:cs typeface="Arial" panose="020B0604020202020204" pitchFamily="34" charset="0"/>
                </a:rPr>
                <a:t>Arts or crafts activities or workshops, including carving, </a:t>
              </a:r>
              <a:r>
                <a:rPr lang="en-US" sz="1100" dirty="0">
                  <a:cs typeface="Arial" panose="020B0604020202020204" pitchFamily="34" charset="0"/>
                </a:rPr>
                <a:t>raranga, tāniko,</a:t>
              </a:r>
              <a:r>
                <a:rPr lang="en-NZ" sz="1100" dirty="0">
                  <a:cs typeface="Arial" panose="020B0604020202020204" pitchFamily="34" charset="0"/>
                </a:rPr>
                <a:t> weaving, </a:t>
              </a:r>
              <a:r>
                <a:rPr lang="en-NZ" sz="1100" dirty="0" err="1">
                  <a:cs typeface="Arial" panose="020B0604020202020204" pitchFamily="34" charset="0"/>
                </a:rPr>
                <a:t>waiata</a:t>
              </a:r>
              <a:r>
                <a:rPr lang="en-NZ" sz="1100" dirty="0">
                  <a:cs typeface="Arial" panose="020B0604020202020204" pitchFamily="34" charset="0"/>
                </a:rPr>
                <a:t>, kapa haka, kōwhaiwhai, tā moko, Māori dance or music.</a:t>
              </a:r>
            </a:p>
            <a:p>
              <a:pPr marL="171450" indent="-171450">
                <a:spcBef>
                  <a:spcPts val="300"/>
                </a:spcBef>
                <a:buFont typeface="Arial" panose="020B0604020202020204" pitchFamily="34" charset="0"/>
                <a:buChar char="-"/>
              </a:pPr>
              <a:r>
                <a:rPr lang="en-NZ" sz="1100" b="1" dirty="0">
                  <a:cs typeface="Arial" panose="020B0604020202020204" pitchFamily="34" charset="0"/>
                </a:rPr>
                <a:t>Pacific arts </a:t>
              </a:r>
              <a:r>
                <a:rPr lang="en-NZ" sz="1100" dirty="0">
                  <a:cs typeface="Arial" panose="020B0604020202020204" pitchFamily="34" charset="0"/>
                </a:rPr>
                <a:t>is defined as </a:t>
              </a:r>
              <a:r>
                <a:rPr lang="en-NZ" sz="1100" dirty="0"/>
                <a:t>works created by Pasifika artists in all art forms (contemporary and heritage: craft/object art, dance, literature, media arts, music, theatre and visual arts). </a:t>
              </a:r>
            </a:p>
            <a:p>
              <a:pPr marL="171450" indent="-171450">
                <a:spcBef>
                  <a:spcPts val="300"/>
                </a:spcBef>
                <a:buFont typeface="Arial" panose="020B0604020202020204" pitchFamily="34" charset="0"/>
                <a:buChar char="-"/>
              </a:pPr>
              <a:r>
                <a:rPr lang="en-US" sz="1100" b="1" dirty="0">
                  <a:cs typeface="Arial" panose="020B0604020202020204" pitchFamily="34" charset="0"/>
                </a:rPr>
                <a:t>Performing arts </a:t>
              </a:r>
              <a:r>
                <a:rPr lang="en-US" sz="1100" dirty="0">
                  <a:cs typeface="Arial" panose="020B0604020202020204" pitchFamily="34" charset="0"/>
                </a:rPr>
                <a:t>is defined as theatre, dance and music.</a:t>
              </a:r>
              <a:endParaRPr lang="en-NZ" sz="1100" dirty="0">
                <a:cs typeface="Arial" panose="020B0604020202020204" pitchFamily="34" charset="0"/>
              </a:endParaRPr>
            </a:p>
            <a:p>
              <a:pPr marL="171450" indent="-171450">
                <a:spcBef>
                  <a:spcPts val="300"/>
                </a:spcBef>
                <a:buFont typeface="Arial" panose="020B0604020202020204" pitchFamily="34" charset="0"/>
                <a:buChar char="-"/>
              </a:pPr>
              <a:r>
                <a:rPr lang="en-NZ" sz="1100" b="1" dirty="0">
                  <a:cs typeface="Arial" panose="020B0604020202020204" pitchFamily="34" charset="0"/>
                </a:rPr>
                <a:t>Visual arts</a:t>
              </a:r>
              <a:r>
                <a:rPr lang="en-NZ" sz="1100" dirty="0">
                  <a:cs typeface="Arial" panose="020B0604020202020204" pitchFamily="34" charset="0"/>
                </a:rPr>
                <a:t> is defined as </a:t>
              </a:r>
              <a:r>
                <a:rPr lang="en-NZ" sz="1100" dirty="0"/>
                <a:t>drawing, painting, rāranga, tīvaevae, photography, whakairo, sculpture, print-making, typography and film-making.</a:t>
              </a:r>
            </a:p>
            <a:p>
              <a:pPr marL="171450" indent="-171450">
                <a:spcBef>
                  <a:spcPts val="300"/>
                </a:spcBef>
                <a:buFont typeface="Arial" panose="020B0604020202020204" pitchFamily="34" charset="0"/>
                <a:buChar char="-"/>
              </a:pPr>
              <a:endParaRPr lang="en-NZ" sz="1100" dirty="0"/>
            </a:p>
            <a:p>
              <a:pPr marL="171450" indent="-171450">
                <a:spcBef>
                  <a:spcPts val="300"/>
                </a:spcBef>
                <a:buFont typeface="Arial" panose="020B0604020202020204" pitchFamily="34" charset="0"/>
                <a:buChar char="-"/>
              </a:pPr>
              <a:endParaRPr lang="en-NZ" sz="1100" dirty="0">
                <a:cs typeface="Arial" panose="020B0604020202020204" pitchFamily="34" charset="0"/>
              </a:endParaRPr>
            </a:p>
          </p:txBody>
        </p:sp>
        <p:sp>
          <p:nvSpPr>
            <p:cNvPr id="8" name="Rectangle 7">
              <a:extLst>
                <a:ext uri="{FF2B5EF4-FFF2-40B4-BE49-F238E27FC236}">
                  <a16:creationId xmlns:a16="http://schemas.microsoft.com/office/drawing/2014/main" id="{A632C6B8-D01C-43E5-BF62-6E01A90FE9D0}"/>
                </a:ext>
              </a:extLst>
            </p:cNvPr>
            <p:cNvSpPr/>
            <p:nvPr/>
          </p:nvSpPr>
          <p:spPr>
            <a:xfrm>
              <a:off x="6578713" y="5670641"/>
              <a:ext cx="5396064" cy="567447"/>
            </a:xfrm>
            <a:prstGeom prst="rect">
              <a:avLst/>
            </a:prstGeom>
            <a:solidFill>
              <a:srgbClr val="3AA889"/>
            </a:solidFill>
          </p:spPr>
          <p:txBody>
            <a:bodyPr wrap="square" anchor="ctr">
              <a:noAutofit/>
            </a:bodyPr>
            <a:lstStyle/>
            <a:p>
              <a:r>
                <a:rPr lang="en-NZ" sz="1200" b="1" dirty="0">
                  <a:solidFill>
                    <a:srgbClr val="282D41"/>
                  </a:solidFill>
                  <a:cs typeface="Arial" panose="020B0604020202020204" pitchFamily="34" charset="0"/>
                </a:rPr>
                <a:t>‘Participation’ </a:t>
              </a:r>
              <a:r>
                <a:rPr lang="en-NZ" sz="1200" dirty="0">
                  <a:solidFill>
                    <a:schemeClr val="bg1"/>
                  </a:solidFill>
                  <a:cs typeface="Arial" panose="020B0604020202020204" pitchFamily="34" charset="0"/>
                </a:rPr>
                <a:t>is defined as :</a:t>
              </a:r>
            </a:p>
            <a:p>
              <a:pPr marL="171450" lvl="0" indent="-171450">
                <a:spcBef>
                  <a:spcPts val="600"/>
                </a:spcBef>
                <a:buFont typeface="Arial" panose="020B0604020202020204" pitchFamily="34" charset="0"/>
                <a:buChar char="-"/>
              </a:pPr>
              <a:r>
                <a:rPr lang="en-NZ" sz="1100" dirty="0">
                  <a:solidFill>
                    <a:schemeClr val="bg1"/>
                  </a:solidFill>
                  <a:cs typeface="Arial" panose="020B0604020202020204" pitchFamily="34" charset="0"/>
                </a:rPr>
                <a:t>The active involvement in the making or presentation of art in the last 12 months.</a:t>
              </a:r>
              <a:endParaRPr lang="en-NZ" sz="1100" dirty="0">
                <a:solidFill>
                  <a:schemeClr val="bg1"/>
                </a:solidFill>
              </a:endParaRPr>
            </a:p>
          </p:txBody>
        </p:sp>
      </p:grpSp>
      <p:pic>
        <p:nvPicPr>
          <p:cNvPr id="10" name="Picture 9" descr="A picture containing floor, indoor, building, open&#10;&#10;Description automatically generated">
            <a:extLst>
              <a:ext uri="{FF2B5EF4-FFF2-40B4-BE49-F238E27FC236}">
                <a16:creationId xmlns:a16="http://schemas.microsoft.com/office/drawing/2014/main" id="{2F849C09-A989-4237-90BF-8AA30259DDB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64183" y="1182774"/>
            <a:ext cx="3361281" cy="1952783"/>
          </a:xfrm>
          <a:prstGeom prst="rect">
            <a:avLst/>
          </a:prstGeom>
        </p:spPr>
      </p:pic>
      <p:sp>
        <p:nvSpPr>
          <p:cNvPr id="9" name="TextBox 8">
            <a:extLst>
              <a:ext uri="{FF2B5EF4-FFF2-40B4-BE49-F238E27FC236}">
                <a16:creationId xmlns:a16="http://schemas.microsoft.com/office/drawing/2014/main" id="{E9B50A4C-E272-48AF-844F-CA5A4370616D}"/>
              </a:ext>
            </a:extLst>
          </p:cNvPr>
          <p:cNvSpPr txBox="1"/>
          <p:nvPr/>
        </p:nvSpPr>
        <p:spPr>
          <a:xfrm>
            <a:off x="77057" y="6516043"/>
            <a:ext cx="5613880"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This is based on all respondents who self-identified as one of the ethnicities that fall under Pacific peoples</a:t>
            </a:r>
          </a:p>
        </p:txBody>
      </p:sp>
    </p:spTree>
    <p:extLst>
      <p:ext uri="{BB962C8B-B14F-4D97-AF65-F5344CB8AC3E}">
        <p14:creationId xmlns:p14="http://schemas.microsoft.com/office/powerpoint/2010/main" val="3409734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Pacific peoples: Ng</a:t>
            </a:r>
            <a:r>
              <a:rPr lang="en-NZ" dirty="0">
                <a:solidFill>
                  <a:schemeClr val="tx1">
                    <a:lumMod val="65000"/>
                    <a:lumOff val="35000"/>
                  </a:schemeClr>
                </a:solidFill>
                <a:cs typeface="Arial" panose="020B0604020202020204" pitchFamily="34" charset="0"/>
              </a:rPr>
              <a:t>ā</a:t>
            </a:r>
            <a:r>
              <a:rPr lang="en-NZ" dirty="0">
                <a:solidFill>
                  <a:schemeClr val="tx1">
                    <a:lumMod val="65000"/>
                    <a:lumOff val="35000"/>
                  </a:schemeClr>
                </a:solidFill>
              </a:rPr>
              <a:t> Toi Māori arts attendance</a:t>
            </a:r>
          </a:p>
        </p:txBody>
      </p:sp>
      <p:sp>
        <p:nvSpPr>
          <p:cNvPr id="40" name="TextBox 39">
            <a:extLst>
              <a:ext uri="{FF2B5EF4-FFF2-40B4-BE49-F238E27FC236}">
                <a16:creationId xmlns:a16="http://schemas.microsoft.com/office/drawing/2014/main" id="{C93E6268-E6E2-4805-8FE1-11A8B7B827B1}"/>
              </a:ext>
            </a:extLst>
          </p:cNvPr>
          <p:cNvSpPr txBox="1"/>
          <p:nvPr/>
        </p:nvSpPr>
        <p:spPr>
          <a:xfrm>
            <a:off x="262838" y="3428610"/>
            <a:ext cx="3811444"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2017 (n=176); 2020 (n=461)</a:t>
            </a:r>
          </a:p>
        </p:txBody>
      </p:sp>
      <p:graphicFrame>
        <p:nvGraphicFramePr>
          <p:cNvPr id="44" name="Chart 43">
            <a:extLst>
              <a:ext uri="{FF2B5EF4-FFF2-40B4-BE49-F238E27FC236}">
                <a16:creationId xmlns:a16="http://schemas.microsoft.com/office/drawing/2014/main" id="{D4395E5D-4148-4821-BAAC-3F74E497662E}"/>
              </a:ext>
            </a:extLst>
          </p:cNvPr>
          <p:cNvGraphicFramePr/>
          <p:nvPr>
            <p:extLst>
              <p:ext uri="{D42A27DB-BD31-4B8C-83A1-F6EECF244321}">
                <p14:modId xmlns:p14="http://schemas.microsoft.com/office/powerpoint/2010/main" val="3140611392"/>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3"/>
          </a:graphicData>
        </a:graphic>
      </p:graphicFrame>
      <p:sp>
        <p:nvSpPr>
          <p:cNvPr id="45" name="TextBox 44">
            <a:extLst>
              <a:ext uri="{FF2B5EF4-FFF2-40B4-BE49-F238E27FC236}">
                <a16:creationId xmlns:a16="http://schemas.microsoft.com/office/drawing/2014/main" id="{BEB79B84-D466-43C9-AC6F-3EF3AF04B61D}"/>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who have attended Ngā Toi Māori 2017 (n=57); 2020 (n=137)</a:t>
            </a:r>
          </a:p>
        </p:txBody>
      </p:sp>
      <p:graphicFrame>
        <p:nvGraphicFramePr>
          <p:cNvPr id="46" name="Chart 45">
            <a:extLst>
              <a:ext uri="{FF2B5EF4-FFF2-40B4-BE49-F238E27FC236}">
                <a16:creationId xmlns:a16="http://schemas.microsoft.com/office/drawing/2014/main" id="{FC73469E-D0E5-48B3-80E4-DE44F2D3BB90}"/>
              </a:ext>
            </a:extLst>
          </p:cNvPr>
          <p:cNvGraphicFramePr/>
          <p:nvPr>
            <p:extLst>
              <p:ext uri="{D42A27DB-BD31-4B8C-83A1-F6EECF244321}">
                <p14:modId xmlns:p14="http://schemas.microsoft.com/office/powerpoint/2010/main" val="987061287"/>
              </p:ext>
            </p:extLst>
          </p:nvPr>
        </p:nvGraphicFramePr>
        <p:xfrm>
          <a:off x="329868" y="1920736"/>
          <a:ext cx="4120875" cy="1445539"/>
        </p:xfrm>
        <a:graphic>
          <a:graphicData uri="http://schemas.openxmlformats.org/drawingml/2006/chart">
            <c:chart xmlns:c="http://schemas.openxmlformats.org/drawingml/2006/chart" xmlns:r="http://schemas.openxmlformats.org/officeDocument/2006/relationships" r:id="rId4"/>
          </a:graphicData>
        </a:graphic>
      </p:graphicFrame>
      <p:sp>
        <p:nvSpPr>
          <p:cNvPr id="47" name="Oval 46">
            <a:extLst>
              <a:ext uri="{FF2B5EF4-FFF2-40B4-BE49-F238E27FC236}">
                <a16:creationId xmlns:a16="http://schemas.microsoft.com/office/drawing/2014/main" id="{C03DF522-CF27-43E9-9FE5-A52FA7DC133E}"/>
              </a:ext>
            </a:extLst>
          </p:cNvPr>
          <p:cNvSpPr/>
          <p:nvPr/>
        </p:nvSpPr>
        <p:spPr>
          <a:xfrm>
            <a:off x="4764228" y="1981340"/>
            <a:ext cx="504000" cy="504000"/>
          </a:xfrm>
          <a:prstGeom prst="ellipse">
            <a:avLst/>
          </a:prstGeom>
          <a:solidFill>
            <a:srgbClr val="CD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8" name="Graphic 47" descr="User">
            <a:extLst>
              <a:ext uri="{FF2B5EF4-FFF2-40B4-BE49-F238E27FC236}">
                <a16:creationId xmlns:a16="http://schemas.microsoft.com/office/drawing/2014/main" id="{1CA6C362-14ED-4CD9-AD81-A1BDA6B16DF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12863" y="2009129"/>
            <a:ext cx="398803" cy="398803"/>
          </a:xfrm>
          <a:prstGeom prst="rect">
            <a:avLst/>
          </a:prstGeom>
        </p:spPr>
      </p:pic>
      <p:sp>
        <p:nvSpPr>
          <p:cNvPr id="49" name="Oval 48">
            <a:extLst>
              <a:ext uri="{FF2B5EF4-FFF2-40B4-BE49-F238E27FC236}">
                <a16:creationId xmlns:a16="http://schemas.microsoft.com/office/drawing/2014/main" id="{FCE79B6D-00A3-4634-97E7-D1EF0DAE813D}"/>
              </a:ext>
            </a:extLst>
          </p:cNvPr>
          <p:cNvSpPr/>
          <p:nvPr/>
        </p:nvSpPr>
        <p:spPr>
          <a:xfrm>
            <a:off x="4760264" y="2623305"/>
            <a:ext cx="504000" cy="504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0" name="Graphic 49" descr="Internet">
            <a:extLst>
              <a:ext uri="{FF2B5EF4-FFF2-40B4-BE49-F238E27FC236}">
                <a16:creationId xmlns:a16="http://schemas.microsoft.com/office/drawing/2014/main" id="{107C6958-3A93-4252-8505-AA726753E10D}"/>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810568" y="2666939"/>
            <a:ext cx="403391" cy="403391"/>
          </a:xfrm>
          <a:prstGeom prst="rect">
            <a:avLst/>
          </a:prstGeom>
        </p:spPr>
      </p:pic>
      <p:sp>
        <p:nvSpPr>
          <p:cNvPr id="53" name="TextBox 52">
            <a:extLst>
              <a:ext uri="{FF2B5EF4-FFF2-40B4-BE49-F238E27FC236}">
                <a16:creationId xmlns:a16="http://schemas.microsoft.com/office/drawing/2014/main" id="{4799D855-9249-4031-B952-024A8F96D8F4}"/>
              </a:ext>
            </a:extLst>
          </p:cNvPr>
          <p:cNvSpPr txBox="1"/>
          <p:nvPr/>
        </p:nvSpPr>
        <p:spPr>
          <a:xfrm>
            <a:off x="4404507" y="3308486"/>
            <a:ext cx="3370675" cy="33855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who have attended Ngā Toi Māori 2020 (n=137)</a:t>
            </a:r>
          </a:p>
        </p:txBody>
      </p:sp>
      <p:sp>
        <p:nvSpPr>
          <p:cNvPr id="54" name="Rectangle 53">
            <a:extLst>
              <a:ext uri="{FF2B5EF4-FFF2-40B4-BE49-F238E27FC236}">
                <a16:creationId xmlns:a16="http://schemas.microsoft.com/office/drawing/2014/main" id="{A194F5F9-87FF-442D-9071-C2429B97DCAA}"/>
              </a:ext>
            </a:extLst>
          </p:cNvPr>
          <p:cNvSpPr/>
          <p:nvPr/>
        </p:nvSpPr>
        <p:spPr>
          <a:xfrm>
            <a:off x="8035478" y="1078301"/>
            <a:ext cx="4156522" cy="529200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Rectangle: Rounded Corners 54">
            <a:extLst>
              <a:ext uri="{FF2B5EF4-FFF2-40B4-BE49-F238E27FC236}">
                <a16:creationId xmlns:a16="http://schemas.microsoft.com/office/drawing/2014/main" id="{BA0D6B04-A6D1-4BE1-9E0A-E4211950A58D}"/>
              </a:ext>
            </a:extLst>
          </p:cNvPr>
          <p:cNvSpPr/>
          <p:nvPr/>
        </p:nvSpPr>
        <p:spPr>
          <a:xfrm>
            <a:off x="8466982" y="1273544"/>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490AA15E-AD94-4486-8615-F045F5D74B04}"/>
              </a:ext>
            </a:extLst>
          </p:cNvPr>
          <p:cNvSpPr/>
          <p:nvPr/>
        </p:nvSpPr>
        <p:spPr>
          <a:xfrm>
            <a:off x="9219087" y="1298356"/>
            <a:ext cx="1849609" cy="307777"/>
          </a:xfrm>
          <a:prstGeom prst="rect">
            <a:avLst/>
          </a:prstGeom>
        </p:spPr>
        <p:txBody>
          <a:bodyPr wrap="non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NZ" sz="1400" b="0" i="0" u="none" strike="noStrike" kern="1200" cap="none" spc="300" normalizeH="0" baseline="0" noProof="0" dirty="0">
                <a:ln>
                  <a:noFill/>
                </a:ln>
                <a:solidFill>
                  <a:srgbClr val="7ED2BB"/>
                </a:solidFill>
                <a:effectLst/>
                <a:uLnTx/>
                <a:uFillTx/>
                <a:latin typeface="+mj-lt"/>
                <a:ea typeface="+mn-ea"/>
                <a:cs typeface="+mn-cs"/>
              </a:rPr>
              <a:t>COMMENTARY</a:t>
            </a:r>
          </a:p>
        </p:txBody>
      </p:sp>
      <p:grpSp>
        <p:nvGrpSpPr>
          <p:cNvPr id="57" name="Group 56">
            <a:extLst>
              <a:ext uri="{FF2B5EF4-FFF2-40B4-BE49-F238E27FC236}">
                <a16:creationId xmlns:a16="http://schemas.microsoft.com/office/drawing/2014/main" id="{E6F751BA-5F8F-46F8-A5C3-2CE5173D5DA0}"/>
              </a:ext>
            </a:extLst>
          </p:cNvPr>
          <p:cNvGrpSpPr/>
          <p:nvPr/>
        </p:nvGrpSpPr>
        <p:grpSpPr>
          <a:xfrm>
            <a:off x="441623" y="1322093"/>
            <a:ext cx="3561112" cy="480358"/>
            <a:chOff x="441623" y="1312661"/>
            <a:chExt cx="3561112" cy="480358"/>
          </a:xfrm>
        </p:grpSpPr>
        <p:sp>
          <p:nvSpPr>
            <p:cNvPr id="58" name="Rectangle 57">
              <a:extLst>
                <a:ext uri="{FF2B5EF4-FFF2-40B4-BE49-F238E27FC236}">
                  <a16:creationId xmlns:a16="http://schemas.microsoft.com/office/drawing/2014/main" id="{8D4244DD-64AE-48C3-BB84-468E354681AC}"/>
                </a:ext>
              </a:extLst>
            </p:cNvPr>
            <p:cNvSpPr/>
            <p:nvPr/>
          </p:nvSpPr>
          <p:spPr>
            <a:xfrm>
              <a:off x="869116" y="1312661"/>
              <a:ext cx="3119550"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59" name="Group 58">
              <a:extLst>
                <a:ext uri="{FF2B5EF4-FFF2-40B4-BE49-F238E27FC236}">
                  <a16:creationId xmlns:a16="http://schemas.microsoft.com/office/drawing/2014/main" id="{51B15A2C-2230-4EF8-B410-BED852375B6E}"/>
                </a:ext>
              </a:extLst>
            </p:cNvPr>
            <p:cNvGrpSpPr/>
            <p:nvPr/>
          </p:nvGrpSpPr>
          <p:grpSpPr>
            <a:xfrm>
              <a:off x="441623" y="1312661"/>
              <a:ext cx="431322" cy="480358"/>
              <a:chOff x="-420060" y="172"/>
              <a:chExt cx="431322" cy="480358"/>
            </a:xfrm>
          </p:grpSpPr>
          <p:sp>
            <p:nvSpPr>
              <p:cNvPr id="61" name="Rectangle 60">
                <a:extLst>
                  <a:ext uri="{FF2B5EF4-FFF2-40B4-BE49-F238E27FC236}">
                    <a16:creationId xmlns:a16="http://schemas.microsoft.com/office/drawing/2014/main" id="{9D93815D-745B-424D-8063-346B682AA8BD}"/>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B5527FFA-9C0D-4CAF-8424-9E3EA4740CDA}"/>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60" name="Text Placeholder 17">
              <a:extLst>
                <a:ext uri="{FF2B5EF4-FFF2-40B4-BE49-F238E27FC236}">
                  <a16:creationId xmlns:a16="http://schemas.microsoft.com/office/drawing/2014/main" id="{8C5968C7-2695-49C3-8CBA-39A5C913E775}"/>
                </a:ext>
              </a:extLst>
            </p:cNvPr>
            <p:cNvSpPr txBox="1">
              <a:spLocks/>
            </p:cNvSpPr>
            <p:nvPr/>
          </p:nvSpPr>
          <p:spPr>
            <a:xfrm>
              <a:off x="887013" y="1316629"/>
              <a:ext cx="3115722" cy="419100"/>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900" dirty="0"/>
                <a:t>Have you seen any artworks by Māori artists or gone to any Māori arts or cultural performances, Toi </a:t>
              </a:r>
              <a:r>
                <a:rPr lang="en-NZ" sz="900" dirty="0" err="1"/>
                <a:t>Ahurei</a:t>
              </a:r>
              <a:r>
                <a:rPr lang="en-NZ" sz="900" dirty="0"/>
                <a:t>, festivals or exhibitions in the last 12 months?</a:t>
              </a:r>
            </a:p>
          </p:txBody>
        </p:sp>
      </p:grpSp>
      <p:sp>
        <p:nvSpPr>
          <p:cNvPr id="63" name="Rectangle 62">
            <a:extLst>
              <a:ext uri="{FF2B5EF4-FFF2-40B4-BE49-F238E27FC236}">
                <a16:creationId xmlns:a16="http://schemas.microsoft.com/office/drawing/2014/main" id="{B558B9A8-9F90-4416-A89D-A33ABEF2941F}"/>
              </a:ext>
            </a:extLst>
          </p:cNvPr>
          <p:cNvSpPr/>
          <p:nvPr/>
        </p:nvSpPr>
        <p:spPr>
          <a:xfrm>
            <a:off x="217951" y="1238497"/>
            <a:ext cx="3938571"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4" name="Oval 63">
            <a:extLst>
              <a:ext uri="{FF2B5EF4-FFF2-40B4-BE49-F238E27FC236}">
                <a16:creationId xmlns:a16="http://schemas.microsoft.com/office/drawing/2014/main" id="{226FB182-DA82-433F-8DF2-FE0BFAC2F5A7}"/>
              </a:ext>
            </a:extLst>
          </p:cNvPr>
          <p:cNvSpPr/>
          <p:nvPr/>
        </p:nvSpPr>
        <p:spPr>
          <a:xfrm>
            <a:off x="80273" y="114231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65" name="Rectangle 64">
            <a:extLst>
              <a:ext uri="{FF2B5EF4-FFF2-40B4-BE49-F238E27FC236}">
                <a16:creationId xmlns:a16="http://schemas.microsoft.com/office/drawing/2014/main" id="{751BCEF3-828B-4A39-A7F7-B92B4786E8D5}"/>
              </a:ext>
            </a:extLst>
          </p:cNvPr>
          <p:cNvSpPr/>
          <p:nvPr/>
        </p:nvSpPr>
        <p:spPr>
          <a:xfrm>
            <a:off x="4284475" y="1238497"/>
            <a:ext cx="3583147"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6" name="Group 65">
            <a:extLst>
              <a:ext uri="{FF2B5EF4-FFF2-40B4-BE49-F238E27FC236}">
                <a16:creationId xmlns:a16="http://schemas.microsoft.com/office/drawing/2014/main" id="{65D25797-12B6-465B-8041-8F83AEBD1389}"/>
              </a:ext>
            </a:extLst>
          </p:cNvPr>
          <p:cNvGrpSpPr/>
          <p:nvPr/>
        </p:nvGrpSpPr>
        <p:grpSpPr>
          <a:xfrm>
            <a:off x="4404507" y="1322093"/>
            <a:ext cx="3370675" cy="480358"/>
            <a:chOff x="441623" y="1312661"/>
            <a:chExt cx="3370675" cy="480358"/>
          </a:xfrm>
        </p:grpSpPr>
        <p:sp>
          <p:nvSpPr>
            <p:cNvPr id="67" name="Rectangle 66">
              <a:extLst>
                <a:ext uri="{FF2B5EF4-FFF2-40B4-BE49-F238E27FC236}">
                  <a16:creationId xmlns:a16="http://schemas.microsoft.com/office/drawing/2014/main" id="{52CA3EB5-C36C-4E0B-81DC-A614C2620B39}"/>
                </a:ext>
              </a:extLst>
            </p:cNvPr>
            <p:cNvSpPr/>
            <p:nvPr/>
          </p:nvSpPr>
          <p:spPr>
            <a:xfrm>
              <a:off x="869116" y="1312661"/>
              <a:ext cx="2943182"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8" name="Group 67">
              <a:extLst>
                <a:ext uri="{FF2B5EF4-FFF2-40B4-BE49-F238E27FC236}">
                  <a16:creationId xmlns:a16="http://schemas.microsoft.com/office/drawing/2014/main" id="{8D9EFBFB-EB13-43C9-A648-2E6744AA7387}"/>
                </a:ext>
              </a:extLst>
            </p:cNvPr>
            <p:cNvGrpSpPr/>
            <p:nvPr/>
          </p:nvGrpSpPr>
          <p:grpSpPr>
            <a:xfrm>
              <a:off x="441623" y="1312661"/>
              <a:ext cx="431322" cy="480358"/>
              <a:chOff x="-420060" y="172"/>
              <a:chExt cx="431322" cy="480358"/>
            </a:xfrm>
          </p:grpSpPr>
          <p:sp>
            <p:nvSpPr>
              <p:cNvPr id="70" name="Rectangle 69">
                <a:extLst>
                  <a:ext uri="{FF2B5EF4-FFF2-40B4-BE49-F238E27FC236}">
                    <a16:creationId xmlns:a16="http://schemas.microsoft.com/office/drawing/2014/main" id="{B056E27B-C31D-4EE2-84DC-B00828FC909C}"/>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8752CCA0-2A13-499C-88B9-3C6537F7DCA9}"/>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69" name="Text Placeholder 17">
              <a:extLst>
                <a:ext uri="{FF2B5EF4-FFF2-40B4-BE49-F238E27FC236}">
                  <a16:creationId xmlns:a16="http://schemas.microsoft.com/office/drawing/2014/main" id="{0A50687A-A370-407B-A8D2-BF9C08068582}"/>
                </a:ext>
              </a:extLst>
            </p:cNvPr>
            <p:cNvSpPr txBox="1">
              <a:spLocks/>
            </p:cNvSpPr>
            <p:nvPr/>
          </p:nvSpPr>
          <p:spPr>
            <a:xfrm>
              <a:off x="887014" y="1438548"/>
              <a:ext cx="2056000" cy="280072"/>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Did you do this...</a:t>
              </a:r>
            </a:p>
          </p:txBody>
        </p:sp>
      </p:grpSp>
      <p:sp>
        <p:nvSpPr>
          <p:cNvPr id="73" name="Rectangle 72">
            <a:extLst>
              <a:ext uri="{FF2B5EF4-FFF2-40B4-BE49-F238E27FC236}">
                <a16:creationId xmlns:a16="http://schemas.microsoft.com/office/drawing/2014/main" id="{43B6ABEB-560E-4646-8807-0F41E6FF88A2}"/>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B0AE2242-C192-430C-B64C-803AF92BA4D2}"/>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5" name="Group 74">
            <a:extLst>
              <a:ext uri="{FF2B5EF4-FFF2-40B4-BE49-F238E27FC236}">
                <a16:creationId xmlns:a16="http://schemas.microsoft.com/office/drawing/2014/main" id="{E7EAD3DD-0873-43A9-A5A6-C05C4BE83C64}"/>
              </a:ext>
            </a:extLst>
          </p:cNvPr>
          <p:cNvGrpSpPr/>
          <p:nvPr/>
        </p:nvGrpSpPr>
        <p:grpSpPr>
          <a:xfrm>
            <a:off x="441623" y="3885690"/>
            <a:ext cx="431322" cy="480358"/>
            <a:chOff x="-420060" y="172"/>
            <a:chExt cx="431322" cy="480358"/>
          </a:xfrm>
        </p:grpSpPr>
        <p:sp>
          <p:nvSpPr>
            <p:cNvPr id="76" name="Rectangle 75">
              <a:extLst>
                <a:ext uri="{FF2B5EF4-FFF2-40B4-BE49-F238E27FC236}">
                  <a16:creationId xmlns:a16="http://schemas.microsoft.com/office/drawing/2014/main" id="{B9F5F9F7-1DFC-4F31-B0FB-1F3AAF0082D4}"/>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F25585A6-0CF4-4EE3-B1AB-7B75F4409AF4}"/>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78" name="Text Placeholder 17">
            <a:extLst>
              <a:ext uri="{FF2B5EF4-FFF2-40B4-BE49-F238E27FC236}">
                <a16:creationId xmlns:a16="http://schemas.microsoft.com/office/drawing/2014/main" id="{67266109-2655-4081-A36B-1712181DD377}"/>
              </a:ext>
            </a:extLst>
          </p:cNvPr>
          <p:cNvSpPr txBox="1">
            <a:spLocks/>
          </p:cNvSpPr>
          <p:nvPr/>
        </p:nvSpPr>
        <p:spPr>
          <a:xfrm>
            <a:off x="887013" y="4037707"/>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87" name="TextBox 86">
            <a:extLst>
              <a:ext uri="{FF2B5EF4-FFF2-40B4-BE49-F238E27FC236}">
                <a16:creationId xmlns:a16="http://schemas.microsoft.com/office/drawing/2014/main" id="{2AE1B9C3-4AE1-4B39-8641-5085E62D24F7}"/>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grpSp>
        <p:nvGrpSpPr>
          <p:cNvPr id="88" name="Group 87">
            <a:extLst>
              <a:ext uri="{FF2B5EF4-FFF2-40B4-BE49-F238E27FC236}">
                <a16:creationId xmlns:a16="http://schemas.microsoft.com/office/drawing/2014/main" id="{1F365087-F6DB-4C8D-9827-C7DD036FB3FF}"/>
              </a:ext>
            </a:extLst>
          </p:cNvPr>
          <p:cNvGrpSpPr/>
          <p:nvPr/>
        </p:nvGrpSpPr>
        <p:grpSpPr>
          <a:xfrm>
            <a:off x="5149673" y="6517123"/>
            <a:ext cx="2241162" cy="215444"/>
            <a:chOff x="163092" y="5772628"/>
            <a:chExt cx="2241162" cy="215444"/>
          </a:xfrm>
        </p:grpSpPr>
        <p:sp>
          <p:nvSpPr>
            <p:cNvPr id="89" name="TextBox 88">
              <a:extLst>
                <a:ext uri="{FF2B5EF4-FFF2-40B4-BE49-F238E27FC236}">
                  <a16:creationId xmlns:a16="http://schemas.microsoft.com/office/drawing/2014/main" id="{4AD6F14F-2555-47C0-98C7-7A6780074DDE}"/>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90" name="Isosceles Triangle 89">
              <a:extLst>
                <a:ext uri="{FF2B5EF4-FFF2-40B4-BE49-F238E27FC236}">
                  <a16:creationId xmlns:a16="http://schemas.microsoft.com/office/drawing/2014/main" id="{CBB376F2-B1F6-451A-BE58-7D1084D4DA89}"/>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1" name="Isosceles Triangle 90">
              <a:extLst>
                <a:ext uri="{FF2B5EF4-FFF2-40B4-BE49-F238E27FC236}">
                  <a16:creationId xmlns:a16="http://schemas.microsoft.com/office/drawing/2014/main" id="{7B9D4656-BAF7-4221-861B-7E67384448E8}"/>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79" name="TextBox 78">
            <a:extLst>
              <a:ext uri="{FF2B5EF4-FFF2-40B4-BE49-F238E27FC236}">
                <a16:creationId xmlns:a16="http://schemas.microsoft.com/office/drawing/2014/main" id="{71F57950-E114-4F8F-935A-B7043F00CD23}"/>
              </a:ext>
            </a:extLst>
          </p:cNvPr>
          <p:cNvSpPr txBox="1"/>
          <p:nvPr/>
        </p:nvSpPr>
        <p:spPr>
          <a:xfrm>
            <a:off x="5992416" y="2021480"/>
            <a:ext cx="14466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a:ea typeface="+mn-ea"/>
                <a:cs typeface="+mn-cs"/>
              </a:rPr>
              <a:t>in person</a:t>
            </a:r>
          </a:p>
        </p:txBody>
      </p:sp>
      <p:sp>
        <p:nvSpPr>
          <p:cNvPr id="80" name="TextBox 79">
            <a:extLst>
              <a:ext uri="{FF2B5EF4-FFF2-40B4-BE49-F238E27FC236}">
                <a16:creationId xmlns:a16="http://schemas.microsoft.com/office/drawing/2014/main" id="{D2B80625-6787-42F7-B410-D694331306CB}"/>
              </a:ext>
            </a:extLst>
          </p:cNvPr>
          <p:cNvSpPr txBox="1"/>
          <p:nvPr/>
        </p:nvSpPr>
        <p:spPr>
          <a:xfrm>
            <a:off x="5408339" y="2023864"/>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CD005F"/>
                </a:solidFill>
                <a:effectLst/>
                <a:uLnTx/>
                <a:uFillTx/>
                <a:latin typeface="Arial"/>
                <a:ea typeface="+mn-ea"/>
                <a:cs typeface="+mn-cs"/>
              </a:rPr>
              <a:t>72%</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1" name="TextBox 80">
            <a:extLst>
              <a:ext uri="{FF2B5EF4-FFF2-40B4-BE49-F238E27FC236}">
                <a16:creationId xmlns:a16="http://schemas.microsoft.com/office/drawing/2014/main" id="{65FEAA3F-3373-451A-A340-0C4B9FAF08DF}"/>
              </a:ext>
            </a:extLst>
          </p:cNvPr>
          <p:cNvSpPr txBox="1"/>
          <p:nvPr/>
        </p:nvSpPr>
        <p:spPr>
          <a:xfrm>
            <a:off x="5972178" y="2640851"/>
            <a:ext cx="16990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Arial"/>
                <a:ea typeface="+mn-ea"/>
                <a:cs typeface="+mn-cs"/>
              </a:rPr>
              <a:t>online</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2" name="TextBox 81">
            <a:extLst>
              <a:ext uri="{FF2B5EF4-FFF2-40B4-BE49-F238E27FC236}">
                <a16:creationId xmlns:a16="http://schemas.microsoft.com/office/drawing/2014/main" id="{64DC6703-165D-4400-AC22-A02A5CF73332}"/>
              </a:ext>
            </a:extLst>
          </p:cNvPr>
          <p:cNvSpPr txBox="1"/>
          <p:nvPr/>
        </p:nvSpPr>
        <p:spPr>
          <a:xfrm>
            <a:off x="5408285" y="2640892"/>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7F7F7F"/>
                </a:solidFill>
                <a:effectLst/>
                <a:uLnTx/>
                <a:uFillTx/>
                <a:latin typeface="Arial"/>
                <a:ea typeface="+mn-ea"/>
                <a:cs typeface="+mn-cs"/>
              </a:rPr>
              <a:t>62%</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0DEAFC33-0682-4D35-9688-72FC161CA274}"/>
              </a:ext>
            </a:extLst>
          </p:cNvPr>
          <p:cNvSpPr/>
          <p:nvPr/>
        </p:nvSpPr>
        <p:spPr>
          <a:xfrm>
            <a:off x="8177143" y="1945470"/>
            <a:ext cx="3796906" cy="2400657"/>
          </a:xfrm>
          <a:prstGeom prst="rect">
            <a:avLst/>
          </a:prstGeom>
        </p:spPr>
        <p:txBody>
          <a:bodyPr wrap="square">
            <a:spAutoFit/>
          </a:bodyPr>
          <a:lstStyle/>
          <a:p>
            <a:r>
              <a:rPr lang="en-NZ" sz="1000" dirty="0"/>
              <a:t>Twenty-eight percent of Pacific peoples attended Ngā Toi Māori arts in the last 12 months. This is broadly consistent with 2017. </a:t>
            </a:r>
          </a:p>
          <a:p>
            <a:endParaRPr lang="en-NZ" sz="1000" dirty="0"/>
          </a:p>
          <a:p>
            <a:r>
              <a:rPr lang="en-NZ" sz="1000" dirty="0"/>
              <a:t>Those people who are attending Ngā Toi Māori arts are doing so both in person (72%) and online (62%). They appear to be attending more frequently than audiences in 2017 but the differences are not statistically significant. </a:t>
            </a:r>
          </a:p>
          <a:p>
            <a:endParaRPr lang="en-NZ" sz="1000"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among Pacific peoples:</a:t>
            </a:r>
          </a:p>
          <a:p>
            <a:pPr>
              <a:spcBef>
                <a:spcPts val="600"/>
              </a:spcBef>
            </a:pPr>
            <a:r>
              <a:rPr lang="en-NZ" sz="1000" dirty="0">
                <a:solidFill>
                  <a:schemeClr val="tx1">
                    <a:lumMod val="85000"/>
                    <a:lumOff val="15000"/>
                  </a:schemeClr>
                </a:solidFill>
              </a:rPr>
              <a:t>Pacific women are more likely than average to attend Ngā Toi Māori in the last 12 months (32% vs.28%).</a:t>
            </a:r>
          </a:p>
          <a:p>
            <a:pPr lvl="0">
              <a:spcBef>
                <a:spcPts val="600"/>
              </a:spcBef>
            </a:pPr>
            <a:endParaRPr lang="en-NZ" sz="1000" dirty="0">
              <a:solidFill>
                <a:schemeClr val="tx1">
                  <a:lumMod val="85000"/>
                  <a:lumOff val="15000"/>
                </a:schemeClr>
              </a:solidFill>
            </a:endParaRPr>
          </a:p>
          <a:p>
            <a:pPr lvl="0">
              <a:spcBef>
                <a:spcPts val="600"/>
              </a:spcBef>
            </a:pPr>
            <a:endParaRPr lang="en-NZ" sz="1000" b="1" dirty="0">
              <a:solidFill>
                <a:schemeClr val="tx1">
                  <a:lumMod val="85000"/>
                  <a:lumOff val="15000"/>
                </a:schemeClr>
              </a:solidFill>
            </a:endParaRPr>
          </a:p>
        </p:txBody>
      </p:sp>
    </p:spTree>
    <p:extLst>
      <p:ext uri="{BB962C8B-B14F-4D97-AF65-F5344CB8AC3E}">
        <p14:creationId xmlns:p14="http://schemas.microsoft.com/office/powerpoint/2010/main" val="450687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Pacific peoples: Pacific arts attendance</a:t>
            </a:r>
          </a:p>
        </p:txBody>
      </p:sp>
      <p:sp>
        <p:nvSpPr>
          <p:cNvPr id="44" name="TextBox 43">
            <a:extLst>
              <a:ext uri="{FF2B5EF4-FFF2-40B4-BE49-F238E27FC236}">
                <a16:creationId xmlns:a16="http://schemas.microsoft.com/office/drawing/2014/main" id="{8B609A3F-5F92-4CFE-95CE-82D66A54BC09}"/>
              </a:ext>
            </a:extLst>
          </p:cNvPr>
          <p:cNvSpPr txBox="1"/>
          <p:nvPr/>
        </p:nvSpPr>
        <p:spPr>
          <a:xfrm>
            <a:off x="262838" y="3428610"/>
            <a:ext cx="3811444"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2017 (n=176); 2020 (n=461)</a:t>
            </a:r>
          </a:p>
        </p:txBody>
      </p:sp>
      <p:graphicFrame>
        <p:nvGraphicFramePr>
          <p:cNvPr id="45" name="Chart 44">
            <a:extLst>
              <a:ext uri="{FF2B5EF4-FFF2-40B4-BE49-F238E27FC236}">
                <a16:creationId xmlns:a16="http://schemas.microsoft.com/office/drawing/2014/main" id="{071933F9-3AD5-4E92-AC96-7EFBF9A2A432}"/>
              </a:ext>
            </a:extLst>
          </p:cNvPr>
          <p:cNvGraphicFramePr/>
          <p:nvPr>
            <p:extLst>
              <p:ext uri="{D42A27DB-BD31-4B8C-83A1-F6EECF244321}">
                <p14:modId xmlns:p14="http://schemas.microsoft.com/office/powerpoint/2010/main" val="2997149320"/>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2"/>
          </a:graphicData>
        </a:graphic>
      </p:graphicFrame>
      <p:sp>
        <p:nvSpPr>
          <p:cNvPr id="46" name="TextBox 45">
            <a:extLst>
              <a:ext uri="{FF2B5EF4-FFF2-40B4-BE49-F238E27FC236}">
                <a16:creationId xmlns:a16="http://schemas.microsoft.com/office/drawing/2014/main" id="{01661208-CD90-43E1-8375-32FCF37E7374}"/>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who have attended the Pacific arts 2017 (n=93); 2020 (n=206)</a:t>
            </a:r>
          </a:p>
        </p:txBody>
      </p:sp>
      <p:graphicFrame>
        <p:nvGraphicFramePr>
          <p:cNvPr id="47" name="Chart 46">
            <a:extLst>
              <a:ext uri="{FF2B5EF4-FFF2-40B4-BE49-F238E27FC236}">
                <a16:creationId xmlns:a16="http://schemas.microsoft.com/office/drawing/2014/main" id="{07E2702C-5DF6-4254-B2D4-0693771CACE8}"/>
              </a:ext>
            </a:extLst>
          </p:cNvPr>
          <p:cNvGraphicFramePr/>
          <p:nvPr>
            <p:extLst>
              <p:ext uri="{D42A27DB-BD31-4B8C-83A1-F6EECF244321}">
                <p14:modId xmlns:p14="http://schemas.microsoft.com/office/powerpoint/2010/main" val="42614802"/>
              </p:ext>
            </p:extLst>
          </p:nvPr>
        </p:nvGraphicFramePr>
        <p:xfrm>
          <a:off x="329868" y="1920736"/>
          <a:ext cx="4120875" cy="1445539"/>
        </p:xfrm>
        <a:graphic>
          <a:graphicData uri="http://schemas.openxmlformats.org/drawingml/2006/chart">
            <c:chart xmlns:c="http://schemas.openxmlformats.org/drawingml/2006/chart" xmlns:r="http://schemas.openxmlformats.org/officeDocument/2006/relationships" r:id="rId3"/>
          </a:graphicData>
        </a:graphic>
      </p:graphicFrame>
      <p:sp>
        <p:nvSpPr>
          <p:cNvPr id="48" name="Oval 47">
            <a:extLst>
              <a:ext uri="{FF2B5EF4-FFF2-40B4-BE49-F238E27FC236}">
                <a16:creationId xmlns:a16="http://schemas.microsoft.com/office/drawing/2014/main" id="{F2F04F09-D68E-4731-B756-B5101674DD8B}"/>
              </a:ext>
            </a:extLst>
          </p:cNvPr>
          <p:cNvSpPr/>
          <p:nvPr/>
        </p:nvSpPr>
        <p:spPr>
          <a:xfrm>
            <a:off x="4764228" y="1981340"/>
            <a:ext cx="504000" cy="504000"/>
          </a:xfrm>
          <a:prstGeom prst="ellipse">
            <a:avLst/>
          </a:prstGeom>
          <a:solidFill>
            <a:srgbClr val="CD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9" name="Graphic 48" descr="User">
            <a:extLst>
              <a:ext uri="{FF2B5EF4-FFF2-40B4-BE49-F238E27FC236}">
                <a16:creationId xmlns:a16="http://schemas.microsoft.com/office/drawing/2014/main" id="{3BAB1ABE-67B2-40F2-B642-70AB384CF77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12863" y="2009129"/>
            <a:ext cx="398803" cy="398803"/>
          </a:xfrm>
          <a:prstGeom prst="rect">
            <a:avLst/>
          </a:prstGeom>
        </p:spPr>
      </p:pic>
      <p:sp>
        <p:nvSpPr>
          <p:cNvPr id="50" name="Oval 49">
            <a:extLst>
              <a:ext uri="{FF2B5EF4-FFF2-40B4-BE49-F238E27FC236}">
                <a16:creationId xmlns:a16="http://schemas.microsoft.com/office/drawing/2014/main" id="{E32293FE-11D7-4D8B-9EB0-7159C95558F3}"/>
              </a:ext>
            </a:extLst>
          </p:cNvPr>
          <p:cNvSpPr/>
          <p:nvPr/>
        </p:nvSpPr>
        <p:spPr>
          <a:xfrm>
            <a:off x="4760264" y="2623305"/>
            <a:ext cx="504000" cy="504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1" name="Graphic 50" descr="Internet">
            <a:extLst>
              <a:ext uri="{FF2B5EF4-FFF2-40B4-BE49-F238E27FC236}">
                <a16:creationId xmlns:a16="http://schemas.microsoft.com/office/drawing/2014/main" id="{42C2339E-F48F-4218-90D6-800A3798A9C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10568" y="2666939"/>
            <a:ext cx="403391" cy="403391"/>
          </a:xfrm>
          <a:prstGeom prst="rect">
            <a:avLst/>
          </a:prstGeom>
        </p:spPr>
      </p:pic>
      <p:sp>
        <p:nvSpPr>
          <p:cNvPr id="54" name="TextBox 53">
            <a:extLst>
              <a:ext uri="{FF2B5EF4-FFF2-40B4-BE49-F238E27FC236}">
                <a16:creationId xmlns:a16="http://schemas.microsoft.com/office/drawing/2014/main" id="{4E03EA90-31A8-4E36-A443-6898F39E40C0}"/>
              </a:ext>
            </a:extLst>
          </p:cNvPr>
          <p:cNvSpPr txBox="1"/>
          <p:nvPr/>
        </p:nvSpPr>
        <p:spPr>
          <a:xfrm>
            <a:off x="4404507" y="3308486"/>
            <a:ext cx="3370675" cy="33855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who have attended the Pacific arts 2020 (n=206)</a:t>
            </a:r>
          </a:p>
        </p:txBody>
      </p:sp>
      <p:sp>
        <p:nvSpPr>
          <p:cNvPr id="55" name="Rectangle 54">
            <a:extLst>
              <a:ext uri="{FF2B5EF4-FFF2-40B4-BE49-F238E27FC236}">
                <a16:creationId xmlns:a16="http://schemas.microsoft.com/office/drawing/2014/main" id="{37073D9A-A129-4175-A4D4-03F4190483A2}"/>
              </a:ext>
            </a:extLst>
          </p:cNvPr>
          <p:cNvSpPr/>
          <p:nvPr/>
        </p:nvSpPr>
        <p:spPr>
          <a:xfrm>
            <a:off x="8035478" y="1078301"/>
            <a:ext cx="4156522" cy="529200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 name="Rectangle: Rounded Corners 55">
            <a:extLst>
              <a:ext uri="{FF2B5EF4-FFF2-40B4-BE49-F238E27FC236}">
                <a16:creationId xmlns:a16="http://schemas.microsoft.com/office/drawing/2014/main" id="{D2FD6901-C649-4778-AEB7-DC88781AF51D}"/>
              </a:ext>
            </a:extLst>
          </p:cNvPr>
          <p:cNvSpPr/>
          <p:nvPr/>
        </p:nvSpPr>
        <p:spPr>
          <a:xfrm>
            <a:off x="8466982" y="1273544"/>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63F62D88-6D01-4386-BBE6-4FC971D3CB63}"/>
              </a:ext>
            </a:extLst>
          </p:cNvPr>
          <p:cNvSpPr/>
          <p:nvPr/>
        </p:nvSpPr>
        <p:spPr>
          <a:xfrm>
            <a:off x="9219087" y="1298356"/>
            <a:ext cx="1849609" cy="307777"/>
          </a:xfrm>
          <a:prstGeom prst="rect">
            <a:avLst/>
          </a:prstGeom>
        </p:spPr>
        <p:txBody>
          <a:bodyPr wrap="non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NZ" sz="1400" b="0" i="0" u="none" strike="noStrike" kern="1200" cap="none" spc="300" normalizeH="0" baseline="0" noProof="0" dirty="0">
                <a:ln>
                  <a:noFill/>
                </a:ln>
                <a:solidFill>
                  <a:srgbClr val="7ED2BB"/>
                </a:solidFill>
                <a:effectLst/>
                <a:uLnTx/>
                <a:uFillTx/>
                <a:latin typeface="+mj-lt"/>
                <a:ea typeface="+mn-ea"/>
                <a:cs typeface="+mn-cs"/>
              </a:rPr>
              <a:t>COMMENTARY</a:t>
            </a:r>
          </a:p>
        </p:txBody>
      </p:sp>
      <p:grpSp>
        <p:nvGrpSpPr>
          <p:cNvPr id="58" name="Group 57">
            <a:extLst>
              <a:ext uri="{FF2B5EF4-FFF2-40B4-BE49-F238E27FC236}">
                <a16:creationId xmlns:a16="http://schemas.microsoft.com/office/drawing/2014/main" id="{1F9C2812-5043-4E5B-AFE9-9CE6721C35F4}"/>
              </a:ext>
            </a:extLst>
          </p:cNvPr>
          <p:cNvGrpSpPr/>
          <p:nvPr/>
        </p:nvGrpSpPr>
        <p:grpSpPr>
          <a:xfrm>
            <a:off x="441623" y="1322093"/>
            <a:ext cx="3547043" cy="480358"/>
            <a:chOff x="441623" y="1312661"/>
            <a:chExt cx="3547043" cy="480358"/>
          </a:xfrm>
        </p:grpSpPr>
        <p:sp>
          <p:nvSpPr>
            <p:cNvPr id="59" name="Rectangle 58">
              <a:extLst>
                <a:ext uri="{FF2B5EF4-FFF2-40B4-BE49-F238E27FC236}">
                  <a16:creationId xmlns:a16="http://schemas.microsoft.com/office/drawing/2014/main" id="{4C2E3162-D134-4ACF-80BE-A9EA1A8A1950}"/>
                </a:ext>
              </a:extLst>
            </p:cNvPr>
            <p:cNvSpPr/>
            <p:nvPr/>
          </p:nvSpPr>
          <p:spPr>
            <a:xfrm>
              <a:off x="869116" y="1312661"/>
              <a:ext cx="3119550"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0" name="Group 59">
              <a:extLst>
                <a:ext uri="{FF2B5EF4-FFF2-40B4-BE49-F238E27FC236}">
                  <a16:creationId xmlns:a16="http://schemas.microsoft.com/office/drawing/2014/main" id="{51E86825-6CD3-43E2-A3AA-D6F3A8BDE37C}"/>
                </a:ext>
              </a:extLst>
            </p:cNvPr>
            <p:cNvGrpSpPr/>
            <p:nvPr/>
          </p:nvGrpSpPr>
          <p:grpSpPr>
            <a:xfrm>
              <a:off x="441623" y="1312661"/>
              <a:ext cx="431322" cy="480358"/>
              <a:chOff x="-420060" y="172"/>
              <a:chExt cx="431322" cy="480358"/>
            </a:xfrm>
          </p:grpSpPr>
          <p:sp>
            <p:nvSpPr>
              <p:cNvPr id="62" name="Rectangle 61">
                <a:extLst>
                  <a:ext uri="{FF2B5EF4-FFF2-40B4-BE49-F238E27FC236}">
                    <a16:creationId xmlns:a16="http://schemas.microsoft.com/office/drawing/2014/main" id="{3D44BCED-0749-45BC-A235-075AD5E55AC5}"/>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4B020954-8B1E-41D3-8B25-C93B2C96E148}"/>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61" name="Text Placeholder 17">
              <a:extLst>
                <a:ext uri="{FF2B5EF4-FFF2-40B4-BE49-F238E27FC236}">
                  <a16:creationId xmlns:a16="http://schemas.microsoft.com/office/drawing/2014/main" id="{C72EBBED-D1E2-44F5-8D69-9BEE417F3753}"/>
                </a:ext>
              </a:extLst>
            </p:cNvPr>
            <p:cNvSpPr txBox="1">
              <a:spLocks/>
            </p:cNvSpPr>
            <p:nvPr/>
          </p:nvSpPr>
          <p:spPr>
            <a:xfrm>
              <a:off x="887013" y="1316629"/>
              <a:ext cx="3077489" cy="419100"/>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Have you seen any artworks by Pasifika artists or gone to any Pasifika cultural performances, festivals or exhibitions in the last 12 months?</a:t>
              </a:r>
            </a:p>
          </p:txBody>
        </p:sp>
      </p:grpSp>
      <p:sp>
        <p:nvSpPr>
          <p:cNvPr id="64" name="Rectangle 63">
            <a:extLst>
              <a:ext uri="{FF2B5EF4-FFF2-40B4-BE49-F238E27FC236}">
                <a16:creationId xmlns:a16="http://schemas.microsoft.com/office/drawing/2014/main" id="{34F8C281-12C1-445D-8843-08158BC73181}"/>
              </a:ext>
            </a:extLst>
          </p:cNvPr>
          <p:cNvSpPr/>
          <p:nvPr/>
        </p:nvSpPr>
        <p:spPr>
          <a:xfrm>
            <a:off x="217951" y="1238497"/>
            <a:ext cx="3938571"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 name="Oval 64">
            <a:extLst>
              <a:ext uri="{FF2B5EF4-FFF2-40B4-BE49-F238E27FC236}">
                <a16:creationId xmlns:a16="http://schemas.microsoft.com/office/drawing/2014/main" id="{95D35EC7-0060-4026-B480-2FDE9881F635}"/>
              </a:ext>
            </a:extLst>
          </p:cNvPr>
          <p:cNvSpPr/>
          <p:nvPr/>
        </p:nvSpPr>
        <p:spPr>
          <a:xfrm>
            <a:off x="80273" y="114231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66" name="Rectangle 65">
            <a:extLst>
              <a:ext uri="{FF2B5EF4-FFF2-40B4-BE49-F238E27FC236}">
                <a16:creationId xmlns:a16="http://schemas.microsoft.com/office/drawing/2014/main" id="{E238FC45-9018-472B-9972-393D84CF7520}"/>
              </a:ext>
            </a:extLst>
          </p:cNvPr>
          <p:cNvSpPr/>
          <p:nvPr/>
        </p:nvSpPr>
        <p:spPr>
          <a:xfrm>
            <a:off x="4284475" y="1238497"/>
            <a:ext cx="3583147"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7" name="Group 66">
            <a:extLst>
              <a:ext uri="{FF2B5EF4-FFF2-40B4-BE49-F238E27FC236}">
                <a16:creationId xmlns:a16="http://schemas.microsoft.com/office/drawing/2014/main" id="{23A69635-FBB8-43A5-A11B-EC25B474368C}"/>
              </a:ext>
            </a:extLst>
          </p:cNvPr>
          <p:cNvGrpSpPr/>
          <p:nvPr/>
        </p:nvGrpSpPr>
        <p:grpSpPr>
          <a:xfrm>
            <a:off x="4404507" y="1322093"/>
            <a:ext cx="3370675" cy="480358"/>
            <a:chOff x="441623" y="1312661"/>
            <a:chExt cx="3370675" cy="480358"/>
          </a:xfrm>
        </p:grpSpPr>
        <p:sp>
          <p:nvSpPr>
            <p:cNvPr id="68" name="Rectangle 67">
              <a:extLst>
                <a:ext uri="{FF2B5EF4-FFF2-40B4-BE49-F238E27FC236}">
                  <a16:creationId xmlns:a16="http://schemas.microsoft.com/office/drawing/2014/main" id="{1DF250E4-BF5D-4C0E-AFAA-38FDDA47AF3E}"/>
                </a:ext>
              </a:extLst>
            </p:cNvPr>
            <p:cNvSpPr/>
            <p:nvPr/>
          </p:nvSpPr>
          <p:spPr>
            <a:xfrm>
              <a:off x="869116" y="1312661"/>
              <a:ext cx="2943182"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9" name="Group 68">
              <a:extLst>
                <a:ext uri="{FF2B5EF4-FFF2-40B4-BE49-F238E27FC236}">
                  <a16:creationId xmlns:a16="http://schemas.microsoft.com/office/drawing/2014/main" id="{5543EFF5-61E8-4203-8165-16F32389B2C0}"/>
                </a:ext>
              </a:extLst>
            </p:cNvPr>
            <p:cNvGrpSpPr/>
            <p:nvPr/>
          </p:nvGrpSpPr>
          <p:grpSpPr>
            <a:xfrm>
              <a:off x="441623" y="1312661"/>
              <a:ext cx="431322" cy="480358"/>
              <a:chOff x="-420060" y="172"/>
              <a:chExt cx="431322" cy="480358"/>
            </a:xfrm>
          </p:grpSpPr>
          <p:sp>
            <p:nvSpPr>
              <p:cNvPr id="71" name="Rectangle 70">
                <a:extLst>
                  <a:ext uri="{FF2B5EF4-FFF2-40B4-BE49-F238E27FC236}">
                    <a16:creationId xmlns:a16="http://schemas.microsoft.com/office/drawing/2014/main" id="{1F510679-FEA0-454D-9711-117AF1C427D0}"/>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2" name="TextBox 71">
                <a:extLst>
                  <a:ext uri="{FF2B5EF4-FFF2-40B4-BE49-F238E27FC236}">
                    <a16:creationId xmlns:a16="http://schemas.microsoft.com/office/drawing/2014/main" id="{6CA780E5-A821-45A3-BC50-F32B349A512F}"/>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70" name="Text Placeholder 17">
              <a:extLst>
                <a:ext uri="{FF2B5EF4-FFF2-40B4-BE49-F238E27FC236}">
                  <a16:creationId xmlns:a16="http://schemas.microsoft.com/office/drawing/2014/main" id="{B9B04BD5-4ADF-408B-854F-617CD0230F2A}"/>
                </a:ext>
              </a:extLst>
            </p:cNvPr>
            <p:cNvSpPr txBox="1">
              <a:spLocks/>
            </p:cNvSpPr>
            <p:nvPr/>
          </p:nvSpPr>
          <p:spPr>
            <a:xfrm>
              <a:off x="887014" y="1438548"/>
              <a:ext cx="2056000" cy="280072"/>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Did you do this...</a:t>
              </a:r>
            </a:p>
          </p:txBody>
        </p:sp>
      </p:grpSp>
      <p:sp>
        <p:nvSpPr>
          <p:cNvPr id="74" name="Rectangle 73">
            <a:extLst>
              <a:ext uri="{FF2B5EF4-FFF2-40B4-BE49-F238E27FC236}">
                <a16:creationId xmlns:a16="http://schemas.microsoft.com/office/drawing/2014/main" id="{B1A9597B-4807-4D09-9B6C-0F02065FA283}"/>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89F4E47B-A99C-4234-A402-306E2E130D0E}"/>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6" name="Group 75">
            <a:extLst>
              <a:ext uri="{FF2B5EF4-FFF2-40B4-BE49-F238E27FC236}">
                <a16:creationId xmlns:a16="http://schemas.microsoft.com/office/drawing/2014/main" id="{268E187D-4DDA-4BB3-B101-9443231B3605}"/>
              </a:ext>
            </a:extLst>
          </p:cNvPr>
          <p:cNvGrpSpPr/>
          <p:nvPr/>
        </p:nvGrpSpPr>
        <p:grpSpPr>
          <a:xfrm>
            <a:off x="441623" y="3885690"/>
            <a:ext cx="431322" cy="480358"/>
            <a:chOff x="-420060" y="172"/>
            <a:chExt cx="431322" cy="480358"/>
          </a:xfrm>
        </p:grpSpPr>
        <p:sp>
          <p:nvSpPr>
            <p:cNvPr id="77" name="Rectangle 76">
              <a:extLst>
                <a:ext uri="{FF2B5EF4-FFF2-40B4-BE49-F238E27FC236}">
                  <a16:creationId xmlns:a16="http://schemas.microsoft.com/office/drawing/2014/main" id="{202B0883-B93F-4515-A737-277C30CDD0EF}"/>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TextBox 77">
              <a:extLst>
                <a:ext uri="{FF2B5EF4-FFF2-40B4-BE49-F238E27FC236}">
                  <a16:creationId xmlns:a16="http://schemas.microsoft.com/office/drawing/2014/main" id="{F2D9CB50-1669-46A7-B319-7C6B0BD1E129}"/>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79" name="Text Placeholder 17">
            <a:extLst>
              <a:ext uri="{FF2B5EF4-FFF2-40B4-BE49-F238E27FC236}">
                <a16:creationId xmlns:a16="http://schemas.microsoft.com/office/drawing/2014/main" id="{B8882318-E7FD-416A-A33D-4EC1AEF5A9BB}"/>
              </a:ext>
            </a:extLst>
          </p:cNvPr>
          <p:cNvSpPr txBox="1">
            <a:spLocks/>
          </p:cNvSpPr>
          <p:nvPr/>
        </p:nvSpPr>
        <p:spPr>
          <a:xfrm>
            <a:off x="887013" y="4037707"/>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86" name="TextBox 85">
            <a:extLst>
              <a:ext uri="{FF2B5EF4-FFF2-40B4-BE49-F238E27FC236}">
                <a16:creationId xmlns:a16="http://schemas.microsoft.com/office/drawing/2014/main" id="{EDE5A1BF-F2ED-4707-9DDA-753114BC8C57}"/>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grpSp>
        <p:nvGrpSpPr>
          <p:cNvPr id="87" name="Group 86">
            <a:extLst>
              <a:ext uri="{FF2B5EF4-FFF2-40B4-BE49-F238E27FC236}">
                <a16:creationId xmlns:a16="http://schemas.microsoft.com/office/drawing/2014/main" id="{CC7F2684-8CAD-4A11-BBEF-BC7F0698D506}"/>
              </a:ext>
            </a:extLst>
          </p:cNvPr>
          <p:cNvGrpSpPr/>
          <p:nvPr/>
        </p:nvGrpSpPr>
        <p:grpSpPr>
          <a:xfrm>
            <a:off x="5149673" y="6517123"/>
            <a:ext cx="2241162" cy="215444"/>
            <a:chOff x="163092" y="5772628"/>
            <a:chExt cx="2241162" cy="215444"/>
          </a:xfrm>
        </p:grpSpPr>
        <p:sp>
          <p:nvSpPr>
            <p:cNvPr id="88" name="TextBox 87">
              <a:extLst>
                <a:ext uri="{FF2B5EF4-FFF2-40B4-BE49-F238E27FC236}">
                  <a16:creationId xmlns:a16="http://schemas.microsoft.com/office/drawing/2014/main" id="{229F0CFA-7746-454A-90B9-95A8CC22B353}"/>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89" name="Isosceles Triangle 88">
              <a:extLst>
                <a:ext uri="{FF2B5EF4-FFF2-40B4-BE49-F238E27FC236}">
                  <a16:creationId xmlns:a16="http://schemas.microsoft.com/office/drawing/2014/main" id="{22F27204-5321-4498-90F9-44248EBE68D1}"/>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0" name="Isosceles Triangle 89">
              <a:extLst>
                <a:ext uri="{FF2B5EF4-FFF2-40B4-BE49-F238E27FC236}">
                  <a16:creationId xmlns:a16="http://schemas.microsoft.com/office/drawing/2014/main" id="{D4AAF422-E41D-47DF-8481-6A06DE93B434}"/>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80" name="TextBox 79">
            <a:extLst>
              <a:ext uri="{FF2B5EF4-FFF2-40B4-BE49-F238E27FC236}">
                <a16:creationId xmlns:a16="http://schemas.microsoft.com/office/drawing/2014/main" id="{3FF9A85C-84A4-4443-AACD-9E9020C08A41}"/>
              </a:ext>
            </a:extLst>
          </p:cNvPr>
          <p:cNvSpPr txBox="1"/>
          <p:nvPr/>
        </p:nvSpPr>
        <p:spPr>
          <a:xfrm>
            <a:off x="5992416" y="2021480"/>
            <a:ext cx="14466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a:ea typeface="+mn-ea"/>
                <a:cs typeface="+mn-cs"/>
              </a:rPr>
              <a:t>in person</a:t>
            </a:r>
          </a:p>
        </p:txBody>
      </p:sp>
      <p:sp>
        <p:nvSpPr>
          <p:cNvPr id="81" name="TextBox 80">
            <a:extLst>
              <a:ext uri="{FF2B5EF4-FFF2-40B4-BE49-F238E27FC236}">
                <a16:creationId xmlns:a16="http://schemas.microsoft.com/office/drawing/2014/main" id="{8F16DB60-3D0A-4774-AA1E-42D45C611F36}"/>
              </a:ext>
            </a:extLst>
          </p:cNvPr>
          <p:cNvSpPr txBox="1"/>
          <p:nvPr/>
        </p:nvSpPr>
        <p:spPr>
          <a:xfrm>
            <a:off x="5408339" y="2023864"/>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CD005F"/>
                </a:solidFill>
                <a:effectLst/>
                <a:uLnTx/>
                <a:uFillTx/>
                <a:latin typeface="Arial"/>
                <a:ea typeface="+mn-ea"/>
                <a:cs typeface="+mn-cs"/>
              </a:rPr>
              <a:t>75%</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2" name="TextBox 81">
            <a:extLst>
              <a:ext uri="{FF2B5EF4-FFF2-40B4-BE49-F238E27FC236}">
                <a16:creationId xmlns:a16="http://schemas.microsoft.com/office/drawing/2014/main" id="{3B7486DC-2A0D-4C1B-9095-41E9080178C6}"/>
              </a:ext>
            </a:extLst>
          </p:cNvPr>
          <p:cNvSpPr txBox="1"/>
          <p:nvPr/>
        </p:nvSpPr>
        <p:spPr>
          <a:xfrm>
            <a:off x="5972178" y="2640851"/>
            <a:ext cx="16990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Arial"/>
                <a:ea typeface="+mn-ea"/>
                <a:cs typeface="+mn-cs"/>
              </a:rPr>
              <a:t>online</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3" name="TextBox 82">
            <a:extLst>
              <a:ext uri="{FF2B5EF4-FFF2-40B4-BE49-F238E27FC236}">
                <a16:creationId xmlns:a16="http://schemas.microsoft.com/office/drawing/2014/main" id="{3E42EADC-39DB-4D6A-A8E7-51AED37B5177}"/>
              </a:ext>
            </a:extLst>
          </p:cNvPr>
          <p:cNvSpPr txBox="1"/>
          <p:nvPr/>
        </p:nvSpPr>
        <p:spPr>
          <a:xfrm>
            <a:off x="5408285" y="2640892"/>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7F7F7F"/>
                </a:solidFill>
                <a:effectLst/>
                <a:uLnTx/>
                <a:uFillTx/>
                <a:latin typeface="Arial"/>
                <a:ea typeface="+mn-ea"/>
                <a:cs typeface="+mn-cs"/>
              </a:rPr>
              <a:t>57%</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5727BF97-8771-4BF1-9876-CA0145D73932}"/>
              </a:ext>
            </a:extLst>
          </p:cNvPr>
          <p:cNvSpPr/>
          <p:nvPr/>
        </p:nvSpPr>
        <p:spPr>
          <a:xfrm>
            <a:off x="8177143" y="1945470"/>
            <a:ext cx="3796905" cy="3093154"/>
          </a:xfrm>
          <a:prstGeom prst="rect">
            <a:avLst/>
          </a:prstGeom>
        </p:spPr>
        <p:txBody>
          <a:bodyPr wrap="square">
            <a:spAutoFit/>
          </a:bodyPr>
          <a:lstStyle/>
          <a:p>
            <a:r>
              <a:rPr lang="en-NZ" sz="1000" dirty="0"/>
              <a:t>In 2020, 43% of Pacific peoples attended Pacific arts in the last 12 months. This compares to 52% attendance in 2017, albeit this difference is not quite statistically significant. It is worth noting that this indicative decrease is due to less Pacific women attending (there has been a slight increase in the proportion of Pacific men attending). </a:t>
            </a:r>
          </a:p>
          <a:p>
            <a:br>
              <a:rPr lang="en-NZ" sz="1000" dirty="0"/>
            </a:br>
            <a:r>
              <a:rPr lang="en-NZ" sz="1000" dirty="0"/>
              <a:t>Seven in ten of those who attend are doing so more than once. Those people who are attending Pacific arts are typically doing so in person (75%), but over half attended online (57%).</a:t>
            </a:r>
          </a:p>
          <a:p>
            <a:endParaRPr lang="en-NZ" sz="1000"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among Pacific peoples:</a:t>
            </a:r>
            <a:endParaRPr lang="en-NZ" sz="1000" dirty="0">
              <a:solidFill>
                <a:schemeClr val="tx1">
                  <a:lumMod val="85000"/>
                  <a:lumOff val="15000"/>
                </a:schemeClr>
              </a:solidFill>
            </a:endParaRPr>
          </a:p>
          <a:p>
            <a:pPr>
              <a:spcBef>
                <a:spcPts val="600"/>
              </a:spcBef>
            </a:pPr>
            <a:r>
              <a:rPr lang="en-NZ" sz="1000" dirty="0">
                <a:solidFill>
                  <a:schemeClr val="tx1">
                    <a:lumMod val="85000"/>
                    <a:lumOff val="15000"/>
                  </a:schemeClr>
                </a:solidFill>
              </a:rPr>
              <a:t>Pacific women are more likely than average to attend Pacific arts in the last 12 months (46% vs. 43%) albeit the gender gap in attendance has narrowed notably in 2020.</a:t>
            </a:r>
            <a:endParaRPr lang="en-NZ" sz="1000" b="1" dirty="0">
              <a:solidFill>
                <a:schemeClr val="tx1">
                  <a:lumMod val="85000"/>
                  <a:lumOff val="15000"/>
                </a:schemeClr>
              </a:solidFill>
            </a:endParaRPr>
          </a:p>
          <a:p>
            <a:pPr>
              <a:spcBef>
                <a:spcPts val="600"/>
              </a:spcBef>
            </a:pPr>
            <a:r>
              <a:rPr lang="en-NZ" sz="1000" dirty="0">
                <a:solidFill>
                  <a:schemeClr val="tx1">
                    <a:lumMod val="85000"/>
                    <a:lumOff val="15000"/>
                  </a:schemeClr>
                </a:solidFill>
              </a:rPr>
              <a:t>Pacific peoples from low-income households (up to $50,000), are more likely than average to attend Pacific arts online (71% vs 57%).</a:t>
            </a:r>
          </a:p>
        </p:txBody>
      </p:sp>
    </p:spTree>
    <p:extLst>
      <p:ext uri="{BB962C8B-B14F-4D97-AF65-F5344CB8AC3E}">
        <p14:creationId xmlns:p14="http://schemas.microsoft.com/office/powerpoint/2010/main" val="359219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Pacific peoples: Performing arts attendance</a:t>
            </a:r>
          </a:p>
        </p:txBody>
      </p:sp>
      <p:sp>
        <p:nvSpPr>
          <p:cNvPr id="6" name="Text Placeholder 5">
            <a:extLst>
              <a:ext uri="{FF2B5EF4-FFF2-40B4-BE49-F238E27FC236}">
                <a16:creationId xmlns:a16="http://schemas.microsoft.com/office/drawing/2014/main" id="{F4332A6E-C2B0-4B19-92A4-2F136D992D03}"/>
              </a:ext>
            </a:extLst>
          </p:cNvPr>
          <p:cNvSpPr>
            <a:spLocks noGrp="1"/>
          </p:cNvSpPr>
          <p:nvPr>
            <p:ph type="body" sz="quarter" idx="10"/>
          </p:nvPr>
        </p:nvSpPr>
        <p:spPr>
          <a:xfrm>
            <a:off x="758825" y="1161985"/>
            <a:ext cx="6953250" cy="419100"/>
          </a:xfrm>
        </p:spPr>
        <p:txBody>
          <a:bodyPr/>
          <a:lstStyle/>
          <a:p>
            <a:r>
              <a:rPr lang="en-NZ" dirty="0"/>
              <a:t>Which of these have you been to in the last 12 months?</a:t>
            </a:r>
          </a:p>
        </p:txBody>
      </p:sp>
      <p:graphicFrame>
        <p:nvGraphicFramePr>
          <p:cNvPr id="46" name="Chart 7">
            <a:extLst>
              <a:ext uri="{FF2B5EF4-FFF2-40B4-BE49-F238E27FC236}">
                <a16:creationId xmlns:a16="http://schemas.microsoft.com/office/drawing/2014/main" id="{110CC3B0-4198-4D94-932D-DED39EF1CC6C}"/>
              </a:ext>
            </a:extLst>
          </p:cNvPr>
          <p:cNvGraphicFramePr>
            <a:graphicFrameLocks/>
          </p:cNvGraphicFramePr>
          <p:nvPr>
            <p:extLst>
              <p:ext uri="{D42A27DB-BD31-4B8C-83A1-F6EECF244321}">
                <p14:modId xmlns:p14="http://schemas.microsoft.com/office/powerpoint/2010/main" val="254929710"/>
              </p:ext>
            </p:extLst>
          </p:nvPr>
        </p:nvGraphicFramePr>
        <p:xfrm>
          <a:off x="284672" y="1658664"/>
          <a:ext cx="7255389" cy="1885019"/>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Box 46">
            <a:extLst>
              <a:ext uri="{FF2B5EF4-FFF2-40B4-BE49-F238E27FC236}">
                <a16:creationId xmlns:a16="http://schemas.microsoft.com/office/drawing/2014/main" id="{4A5FD924-FE44-49CB-B134-633AA5315745}"/>
              </a:ext>
            </a:extLst>
          </p:cNvPr>
          <p:cNvSpPr txBox="1"/>
          <p:nvPr/>
        </p:nvSpPr>
        <p:spPr>
          <a:xfrm>
            <a:off x="846801" y="3722734"/>
            <a:ext cx="3156196" cy="276999"/>
          </a:xfrm>
          <a:prstGeom prst="rect">
            <a:avLst/>
          </a:prstGeom>
          <a:noFill/>
        </p:spPr>
        <p:txBody>
          <a:bodyPr wrap="square" rtlCol="0">
            <a:spAutoFit/>
          </a:bodyPr>
          <a:lstStyle/>
          <a:p>
            <a:r>
              <a:rPr lang="en-NZ" sz="1200" b="1" spc="149" dirty="0">
                <a:solidFill>
                  <a:schemeClr val="tx1">
                    <a:lumMod val="65000"/>
                    <a:lumOff val="35000"/>
                  </a:schemeClr>
                </a:solidFill>
              </a:rPr>
              <a:t>Did you do this...</a:t>
            </a:r>
          </a:p>
        </p:txBody>
      </p:sp>
      <p:grpSp>
        <p:nvGrpSpPr>
          <p:cNvPr id="8" name="Group 7">
            <a:extLst>
              <a:ext uri="{FF2B5EF4-FFF2-40B4-BE49-F238E27FC236}">
                <a16:creationId xmlns:a16="http://schemas.microsoft.com/office/drawing/2014/main" id="{3CD66551-4942-4406-B17E-BC94682D3D4A}"/>
              </a:ext>
            </a:extLst>
          </p:cNvPr>
          <p:cNvGrpSpPr/>
          <p:nvPr/>
        </p:nvGrpSpPr>
        <p:grpSpPr>
          <a:xfrm>
            <a:off x="750756" y="4824780"/>
            <a:ext cx="504000" cy="504000"/>
            <a:chOff x="750756" y="4668021"/>
            <a:chExt cx="504000" cy="504000"/>
          </a:xfrm>
        </p:grpSpPr>
        <p:sp>
          <p:nvSpPr>
            <p:cNvPr id="49" name="Oval 48">
              <a:extLst>
                <a:ext uri="{FF2B5EF4-FFF2-40B4-BE49-F238E27FC236}">
                  <a16:creationId xmlns:a16="http://schemas.microsoft.com/office/drawing/2014/main" id="{76A8C132-B878-4228-BBB6-3211BF8262AE}"/>
                </a:ext>
              </a:extLst>
            </p:cNvPr>
            <p:cNvSpPr/>
            <p:nvPr/>
          </p:nvSpPr>
          <p:spPr>
            <a:xfrm>
              <a:off x="750756" y="4668021"/>
              <a:ext cx="504000" cy="504000"/>
            </a:xfrm>
            <a:prstGeom prst="ellipse">
              <a:avLst/>
            </a:prstGeom>
            <a:solidFill>
              <a:srgbClr val="CD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0" name="Graphic 49" descr="User">
              <a:extLst>
                <a:ext uri="{FF2B5EF4-FFF2-40B4-BE49-F238E27FC236}">
                  <a16:creationId xmlns:a16="http://schemas.microsoft.com/office/drawing/2014/main" id="{8919D0FF-E05C-49F2-A6D3-F620B86C0CF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99391" y="4695810"/>
              <a:ext cx="398803" cy="398803"/>
            </a:xfrm>
            <a:prstGeom prst="rect">
              <a:avLst/>
            </a:prstGeom>
          </p:spPr>
        </p:pic>
      </p:grpSp>
      <p:sp>
        <p:nvSpPr>
          <p:cNvPr id="51" name="Oval 50">
            <a:extLst>
              <a:ext uri="{FF2B5EF4-FFF2-40B4-BE49-F238E27FC236}">
                <a16:creationId xmlns:a16="http://schemas.microsoft.com/office/drawing/2014/main" id="{3A529A78-249E-473C-BBDE-354F38910EAE}"/>
              </a:ext>
            </a:extLst>
          </p:cNvPr>
          <p:cNvSpPr/>
          <p:nvPr/>
        </p:nvSpPr>
        <p:spPr>
          <a:xfrm>
            <a:off x="746792" y="5597377"/>
            <a:ext cx="504000" cy="504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2" name="Graphic 51" descr="Internet">
            <a:extLst>
              <a:ext uri="{FF2B5EF4-FFF2-40B4-BE49-F238E27FC236}">
                <a16:creationId xmlns:a16="http://schemas.microsoft.com/office/drawing/2014/main" id="{7B6D5FD5-9495-4DAF-9F4B-83C424A834D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7096" y="5641011"/>
            <a:ext cx="403391" cy="403391"/>
          </a:xfrm>
          <a:prstGeom prst="rect">
            <a:avLst/>
          </a:prstGeom>
        </p:spPr>
      </p:pic>
      <p:graphicFrame>
        <p:nvGraphicFramePr>
          <p:cNvPr id="10" name="Table 10">
            <a:extLst>
              <a:ext uri="{FF2B5EF4-FFF2-40B4-BE49-F238E27FC236}">
                <a16:creationId xmlns:a16="http://schemas.microsoft.com/office/drawing/2014/main" id="{CC740CFE-8C29-4448-97B5-C202BF4EF2EC}"/>
              </a:ext>
            </a:extLst>
          </p:cNvPr>
          <p:cNvGraphicFramePr>
            <a:graphicFrameLocks noGrp="1"/>
          </p:cNvGraphicFramePr>
          <p:nvPr>
            <p:extLst>
              <p:ext uri="{D42A27DB-BD31-4B8C-83A1-F6EECF244321}">
                <p14:modId xmlns:p14="http://schemas.microsoft.com/office/powerpoint/2010/main" val="745853600"/>
              </p:ext>
            </p:extLst>
          </p:nvPr>
        </p:nvGraphicFramePr>
        <p:xfrm>
          <a:off x="637178" y="4371080"/>
          <a:ext cx="6730272" cy="365760"/>
        </p:xfrm>
        <a:graphic>
          <a:graphicData uri="http://schemas.openxmlformats.org/drawingml/2006/table">
            <a:tbl>
              <a:tblPr firstRow="1" bandRow="1">
                <a:tableStyleId>{5C22544A-7EE6-4342-B048-85BDC9FD1C3A}</a:tableStyleId>
              </a:tblPr>
              <a:tblGrid>
                <a:gridCol w="2243424">
                  <a:extLst>
                    <a:ext uri="{9D8B030D-6E8A-4147-A177-3AD203B41FA5}">
                      <a16:colId xmlns:a16="http://schemas.microsoft.com/office/drawing/2014/main" val="3963851313"/>
                    </a:ext>
                  </a:extLst>
                </a:gridCol>
                <a:gridCol w="2243424">
                  <a:extLst>
                    <a:ext uri="{9D8B030D-6E8A-4147-A177-3AD203B41FA5}">
                      <a16:colId xmlns:a16="http://schemas.microsoft.com/office/drawing/2014/main" val="303938695"/>
                    </a:ext>
                  </a:extLst>
                </a:gridCol>
                <a:gridCol w="2243424">
                  <a:extLst>
                    <a:ext uri="{9D8B030D-6E8A-4147-A177-3AD203B41FA5}">
                      <a16:colId xmlns:a16="http://schemas.microsoft.com/office/drawing/2014/main" val="4184288322"/>
                    </a:ext>
                  </a:extLst>
                </a:gridCol>
              </a:tblGrid>
              <a:tr h="313743">
                <a:tc>
                  <a:txBody>
                    <a:bodyPr/>
                    <a:lstStyle/>
                    <a:p>
                      <a:pPr algn="ctr"/>
                      <a:r>
                        <a:rPr lang="en-NZ" sz="1000" b="1" dirty="0">
                          <a:solidFill>
                            <a:schemeClr val="tx1"/>
                          </a:solidFill>
                          <a:latin typeface="Arial Narrow" panose="020B0606020202030204" pitchFamily="34" charset="0"/>
                        </a:rPr>
                        <a:t>CONCERT OR MUSICAL PERFORMANCE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NZ" sz="8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000" b="1" dirty="0">
                          <a:solidFill>
                            <a:schemeClr val="tx1"/>
                          </a:solidFill>
                          <a:latin typeface="Arial Narrow" panose="020B0606020202030204" pitchFamily="34" charset="0"/>
                        </a:rPr>
                        <a:t>THEATRE</a:t>
                      </a:r>
                    </a:p>
                    <a:p>
                      <a:pPr algn="ctr"/>
                      <a:endParaRPr lang="en-NZ" sz="8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000" b="1" dirty="0">
                          <a:solidFill>
                            <a:schemeClr val="tx1"/>
                          </a:solidFill>
                          <a:latin typeface="Arial Narrow" panose="020B0606020202030204" pitchFamily="34" charset="0"/>
                        </a:rPr>
                        <a:t>DANCE EVENTS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NZ" sz="8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3225787"/>
                  </a:ext>
                </a:extLst>
              </a:tr>
            </a:tbl>
          </a:graphicData>
        </a:graphic>
      </p:graphicFrame>
      <p:sp>
        <p:nvSpPr>
          <p:cNvPr id="63" name="Oval 62">
            <a:extLst>
              <a:ext uri="{FF2B5EF4-FFF2-40B4-BE49-F238E27FC236}">
                <a16:creationId xmlns:a16="http://schemas.microsoft.com/office/drawing/2014/main" id="{A0079318-E5F2-4D47-A763-EF2F116B7C24}"/>
              </a:ext>
            </a:extLst>
          </p:cNvPr>
          <p:cNvSpPr/>
          <p:nvPr/>
        </p:nvSpPr>
        <p:spPr>
          <a:xfrm>
            <a:off x="3338554" y="4824780"/>
            <a:ext cx="504000" cy="504000"/>
          </a:xfrm>
          <a:prstGeom prst="ellipse">
            <a:avLst/>
          </a:prstGeom>
          <a:solidFill>
            <a:srgbClr val="CD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4" name="Graphic 63" descr="User">
            <a:extLst>
              <a:ext uri="{FF2B5EF4-FFF2-40B4-BE49-F238E27FC236}">
                <a16:creationId xmlns:a16="http://schemas.microsoft.com/office/drawing/2014/main" id="{EA05DFD6-CF5B-4A46-8AE5-7142B0F22F4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87189" y="4852569"/>
            <a:ext cx="398803" cy="398803"/>
          </a:xfrm>
          <a:prstGeom prst="rect">
            <a:avLst/>
          </a:prstGeom>
        </p:spPr>
      </p:pic>
      <p:sp>
        <p:nvSpPr>
          <p:cNvPr id="65" name="Oval 64">
            <a:extLst>
              <a:ext uri="{FF2B5EF4-FFF2-40B4-BE49-F238E27FC236}">
                <a16:creationId xmlns:a16="http://schemas.microsoft.com/office/drawing/2014/main" id="{62BAB1D7-B58C-40E6-8273-DAF0F1C2CB23}"/>
              </a:ext>
            </a:extLst>
          </p:cNvPr>
          <p:cNvSpPr/>
          <p:nvPr/>
        </p:nvSpPr>
        <p:spPr>
          <a:xfrm>
            <a:off x="3334590" y="5597377"/>
            <a:ext cx="504000" cy="504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6" name="Graphic 65" descr="Internet">
            <a:extLst>
              <a:ext uri="{FF2B5EF4-FFF2-40B4-BE49-F238E27FC236}">
                <a16:creationId xmlns:a16="http://schemas.microsoft.com/office/drawing/2014/main" id="{3D6B5912-F165-4F8F-B491-9EE8994001C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384894" y="5641011"/>
            <a:ext cx="403391" cy="403391"/>
          </a:xfrm>
          <a:prstGeom prst="rect">
            <a:avLst/>
          </a:prstGeom>
        </p:spPr>
      </p:pic>
      <p:sp>
        <p:nvSpPr>
          <p:cNvPr id="69" name="Oval 68">
            <a:extLst>
              <a:ext uri="{FF2B5EF4-FFF2-40B4-BE49-F238E27FC236}">
                <a16:creationId xmlns:a16="http://schemas.microsoft.com/office/drawing/2014/main" id="{5C275186-6910-4A22-9581-91E3B78F8C91}"/>
              </a:ext>
            </a:extLst>
          </p:cNvPr>
          <p:cNvSpPr/>
          <p:nvPr/>
        </p:nvSpPr>
        <p:spPr>
          <a:xfrm>
            <a:off x="5755801" y="4802909"/>
            <a:ext cx="504000" cy="504000"/>
          </a:xfrm>
          <a:prstGeom prst="ellipse">
            <a:avLst/>
          </a:prstGeom>
          <a:solidFill>
            <a:srgbClr val="CD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70" name="Graphic 69" descr="User">
            <a:extLst>
              <a:ext uri="{FF2B5EF4-FFF2-40B4-BE49-F238E27FC236}">
                <a16:creationId xmlns:a16="http://schemas.microsoft.com/office/drawing/2014/main" id="{9EF7BDA4-5FE3-45F6-AFF5-387A27C67EF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04436" y="4830698"/>
            <a:ext cx="398803" cy="398803"/>
          </a:xfrm>
          <a:prstGeom prst="rect">
            <a:avLst/>
          </a:prstGeom>
        </p:spPr>
      </p:pic>
      <p:sp>
        <p:nvSpPr>
          <p:cNvPr id="71" name="Oval 70">
            <a:extLst>
              <a:ext uri="{FF2B5EF4-FFF2-40B4-BE49-F238E27FC236}">
                <a16:creationId xmlns:a16="http://schemas.microsoft.com/office/drawing/2014/main" id="{992736FE-82FC-41EE-9B59-C88B084562D5}"/>
              </a:ext>
            </a:extLst>
          </p:cNvPr>
          <p:cNvSpPr/>
          <p:nvPr/>
        </p:nvSpPr>
        <p:spPr>
          <a:xfrm>
            <a:off x="5751837" y="5575506"/>
            <a:ext cx="504000" cy="504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72" name="Graphic 71" descr="Internet">
            <a:extLst>
              <a:ext uri="{FF2B5EF4-FFF2-40B4-BE49-F238E27FC236}">
                <a16:creationId xmlns:a16="http://schemas.microsoft.com/office/drawing/2014/main" id="{71A586AB-123C-4DC3-AB58-4DE7B0E0CB8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802141" y="5619140"/>
            <a:ext cx="403391" cy="403391"/>
          </a:xfrm>
          <a:prstGeom prst="rect">
            <a:avLst/>
          </a:prstGeom>
        </p:spPr>
      </p:pic>
      <p:sp>
        <p:nvSpPr>
          <p:cNvPr id="39" name="Rectangle 38">
            <a:extLst>
              <a:ext uri="{FF2B5EF4-FFF2-40B4-BE49-F238E27FC236}">
                <a16:creationId xmlns:a16="http://schemas.microsoft.com/office/drawing/2014/main" id="{1A285B4C-17A5-430D-9517-183F90CFB216}"/>
              </a:ext>
            </a:extLst>
          </p:cNvPr>
          <p:cNvSpPr/>
          <p:nvPr/>
        </p:nvSpPr>
        <p:spPr>
          <a:xfrm>
            <a:off x="217951" y="1665214"/>
            <a:ext cx="7689431" cy="194400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B1E1D5F9-A0A5-47C7-A497-A33336429BBD}"/>
              </a:ext>
            </a:extLst>
          </p:cNvPr>
          <p:cNvSpPr/>
          <p:nvPr/>
        </p:nvSpPr>
        <p:spPr>
          <a:xfrm>
            <a:off x="586596" y="3724306"/>
            <a:ext cx="7448882" cy="460642"/>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2E8B8A55-D56F-4721-BE91-190C5643B84B}"/>
              </a:ext>
            </a:extLst>
          </p:cNvPr>
          <p:cNvSpPr/>
          <p:nvPr/>
        </p:nvSpPr>
        <p:spPr>
          <a:xfrm>
            <a:off x="0" y="3724306"/>
            <a:ext cx="586596" cy="460642"/>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35859F57-E8F3-4A64-99A6-049324C3DD1E}"/>
              </a:ext>
            </a:extLst>
          </p:cNvPr>
          <p:cNvSpPr txBox="1"/>
          <p:nvPr/>
        </p:nvSpPr>
        <p:spPr>
          <a:xfrm>
            <a:off x="69011" y="3688685"/>
            <a:ext cx="431322" cy="461665"/>
          </a:xfrm>
          <a:prstGeom prst="rect">
            <a:avLst/>
          </a:prstGeom>
          <a:noFill/>
        </p:spPr>
        <p:txBody>
          <a:bodyPr wrap="square" rtlCol="0">
            <a:spAutoFit/>
          </a:bodyPr>
          <a:lstStyle/>
          <a:p>
            <a:pPr algn="ctr"/>
            <a:r>
              <a:rPr lang="en-NZ" sz="2400" b="1" dirty="0">
                <a:solidFill>
                  <a:schemeClr val="bg1"/>
                </a:solidFill>
                <a:latin typeface="Georgia" panose="02040502050405020303" pitchFamily="18" charset="0"/>
              </a:rPr>
              <a:t>Q</a:t>
            </a:r>
          </a:p>
        </p:txBody>
      </p:sp>
      <p:sp>
        <p:nvSpPr>
          <p:cNvPr id="44" name="Rectangle 43">
            <a:extLst>
              <a:ext uri="{FF2B5EF4-FFF2-40B4-BE49-F238E27FC236}">
                <a16:creationId xmlns:a16="http://schemas.microsoft.com/office/drawing/2014/main" id="{0AB0E5FC-17F6-4152-BA55-12AACFBAB322}"/>
              </a:ext>
            </a:extLst>
          </p:cNvPr>
          <p:cNvSpPr/>
          <p:nvPr/>
        </p:nvSpPr>
        <p:spPr>
          <a:xfrm>
            <a:off x="217951" y="4302680"/>
            <a:ext cx="7689431" cy="194400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Text Placeholder 7">
            <a:extLst>
              <a:ext uri="{FF2B5EF4-FFF2-40B4-BE49-F238E27FC236}">
                <a16:creationId xmlns:a16="http://schemas.microsoft.com/office/drawing/2014/main" id="{B5AC1933-71C1-4E12-AC5A-D62AA65400DD}"/>
              </a:ext>
            </a:extLst>
          </p:cNvPr>
          <p:cNvSpPr txBox="1">
            <a:spLocks/>
          </p:cNvSpPr>
          <p:nvPr/>
        </p:nvSpPr>
        <p:spPr>
          <a:xfrm>
            <a:off x="718399" y="3859910"/>
            <a:ext cx="6953250" cy="4191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Did you do this...</a:t>
            </a:r>
          </a:p>
        </p:txBody>
      </p:sp>
      <p:sp>
        <p:nvSpPr>
          <p:cNvPr id="56" name="Oval 55">
            <a:extLst>
              <a:ext uri="{FF2B5EF4-FFF2-40B4-BE49-F238E27FC236}">
                <a16:creationId xmlns:a16="http://schemas.microsoft.com/office/drawing/2014/main" id="{DADA95C2-2F7D-4383-92B9-FDA52546D47C}"/>
              </a:ext>
            </a:extLst>
          </p:cNvPr>
          <p:cNvSpPr/>
          <p:nvPr/>
        </p:nvSpPr>
        <p:spPr>
          <a:xfrm>
            <a:off x="347933" y="1763780"/>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0" cap="none" spc="0" normalizeH="0" baseline="0" noProof="0" dirty="0">
                <a:ln>
                  <a:noFill/>
                </a:ln>
                <a:solidFill>
                  <a:prstClr val="black"/>
                </a:solidFill>
                <a:effectLst/>
                <a:uLnTx/>
                <a:uFillTx/>
                <a:latin typeface="Arial"/>
                <a:ea typeface="+mn-ea"/>
                <a:cs typeface="+mn-cs"/>
              </a:rPr>
              <a:t>%</a:t>
            </a:r>
          </a:p>
        </p:txBody>
      </p:sp>
      <p:sp>
        <p:nvSpPr>
          <p:cNvPr id="33" name="TextBox 32">
            <a:extLst>
              <a:ext uri="{FF2B5EF4-FFF2-40B4-BE49-F238E27FC236}">
                <a16:creationId xmlns:a16="http://schemas.microsoft.com/office/drawing/2014/main" id="{BAC2EF32-DA01-4996-9194-D602313C3D7A}"/>
              </a:ext>
            </a:extLst>
          </p:cNvPr>
          <p:cNvSpPr txBox="1"/>
          <p:nvPr/>
        </p:nvSpPr>
        <p:spPr>
          <a:xfrm>
            <a:off x="220162" y="3324888"/>
            <a:ext cx="3318199"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2017 (n=176); 2020 (n=461)</a:t>
            </a:r>
          </a:p>
        </p:txBody>
      </p:sp>
      <p:sp>
        <p:nvSpPr>
          <p:cNvPr id="75" name="TextBox 74">
            <a:extLst>
              <a:ext uri="{FF2B5EF4-FFF2-40B4-BE49-F238E27FC236}">
                <a16:creationId xmlns:a16="http://schemas.microsoft.com/office/drawing/2014/main" id="{57FEFB16-BE00-44BF-B235-F1A689F5E402}"/>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grpSp>
        <p:nvGrpSpPr>
          <p:cNvPr id="76" name="Group 75">
            <a:extLst>
              <a:ext uri="{FF2B5EF4-FFF2-40B4-BE49-F238E27FC236}">
                <a16:creationId xmlns:a16="http://schemas.microsoft.com/office/drawing/2014/main" id="{A68A827D-196D-41EF-ABA7-603327E7E0D1}"/>
              </a:ext>
            </a:extLst>
          </p:cNvPr>
          <p:cNvGrpSpPr/>
          <p:nvPr/>
        </p:nvGrpSpPr>
        <p:grpSpPr>
          <a:xfrm>
            <a:off x="5149673" y="6517123"/>
            <a:ext cx="2241162" cy="215444"/>
            <a:chOff x="163092" y="5772628"/>
            <a:chExt cx="2241162" cy="215444"/>
          </a:xfrm>
        </p:grpSpPr>
        <p:sp>
          <p:nvSpPr>
            <p:cNvPr id="77" name="TextBox 76">
              <a:extLst>
                <a:ext uri="{FF2B5EF4-FFF2-40B4-BE49-F238E27FC236}">
                  <a16:creationId xmlns:a16="http://schemas.microsoft.com/office/drawing/2014/main" id="{F12A8CB7-6221-43C7-A24E-3D80711B7316}"/>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78" name="Isosceles Triangle 77">
              <a:extLst>
                <a:ext uri="{FF2B5EF4-FFF2-40B4-BE49-F238E27FC236}">
                  <a16:creationId xmlns:a16="http://schemas.microsoft.com/office/drawing/2014/main" id="{E5CAC58C-A8CF-4995-B38B-DD0A7B3521BA}"/>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9" name="Isosceles Triangle 78">
              <a:extLst>
                <a:ext uri="{FF2B5EF4-FFF2-40B4-BE49-F238E27FC236}">
                  <a16:creationId xmlns:a16="http://schemas.microsoft.com/office/drawing/2014/main" id="{72C6C7A5-1161-4ECC-B852-7AA7B27CCF90}"/>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58" name="TextBox 57">
            <a:extLst>
              <a:ext uri="{FF2B5EF4-FFF2-40B4-BE49-F238E27FC236}">
                <a16:creationId xmlns:a16="http://schemas.microsoft.com/office/drawing/2014/main" id="{48F0D5FD-6D8F-44F2-B01A-279AEF639A85}"/>
              </a:ext>
            </a:extLst>
          </p:cNvPr>
          <p:cNvSpPr txBox="1"/>
          <p:nvPr/>
        </p:nvSpPr>
        <p:spPr>
          <a:xfrm>
            <a:off x="1307706" y="5014181"/>
            <a:ext cx="14466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a:ea typeface="+mn-ea"/>
                <a:cs typeface="+mn-cs"/>
              </a:rPr>
              <a:t>in person</a:t>
            </a:r>
          </a:p>
        </p:txBody>
      </p:sp>
      <p:sp>
        <p:nvSpPr>
          <p:cNvPr id="80" name="TextBox 79">
            <a:extLst>
              <a:ext uri="{FF2B5EF4-FFF2-40B4-BE49-F238E27FC236}">
                <a16:creationId xmlns:a16="http://schemas.microsoft.com/office/drawing/2014/main" id="{9A2B6E47-A55D-4CE5-BAC0-80CAA7826C63}"/>
              </a:ext>
            </a:extLst>
          </p:cNvPr>
          <p:cNvSpPr txBox="1"/>
          <p:nvPr/>
        </p:nvSpPr>
        <p:spPr>
          <a:xfrm>
            <a:off x="1320880" y="4748136"/>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CD005F"/>
                </a:solidFill>
                <a:effectLst/>
                <a:uLnTx/>
                <a:uFillTx/>
                <a:latin typeface="Arial"/>
                <a:ea typeface="+mn-ea"/>
                <a:cs typeface="+mn-cs"/>
              </a:rPr>
              <a:t>80%</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1" name="TextBox 80">
            <a:extLst>
              <a:ext uri="{FF2B5EF4-FFF2-40B4-BE49-F238E27FC236}">
                <a16:creationId xmlns:a16="http://schemas.microsoft.com/office/drawing/2014/main" id="{BCB46739-AC2E-435C-9CF3-C24A79CD3F17}"/>
              </a:ext>
            </a:extLst>
          </p:cNvPr>
          <p:cNvSpPr txBox="1"/>
          <p:nvPr/>
        </p:nvSpPr>
        <p:spPr>
          <a:xfrm>
            <a:off x="1301096" y="5779445"/>
            <a:ext cx="16990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Arial"/>
                <a:ea typeface="+mn-ea"/>
                <a:cs typeface="+mn-cs"/>
              </a:rPr>
              <a:t>online</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2" name="TextBox 81">
            <a:extLst>
              <a:ext uri="{FF2B5EF4-FFF2-40B4-BE49-F238E27FC236}">
                <a16:creationId xmlns:a16="http://schemas.microsoft.com/office/drawing/2014/main" id="{63A5529A-4DB8-4785-AC8F-A4ED596912DF}"/>
              </a:ext>
            </a:extLst>
          </p:cNvPr>
          <p:cNvSpPr txBox="1"/>
          <p:nvPr/>
        </p:nvSpPr>
        <p:spPr>
          <a:xfrm>
            <a:off x="1301096" y="5512000"/>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7F7F7F"/>
                </a:solidFill>
                <a:effectLst/>
                <a:uLnTx/>
                <a:uFillTx/>
                <a:latin typeface="Arial"/>
                <a:ea typeface="+mn-ea"/>
                <a:cs typeface="+mn-cs"/>
              </a:rPr>
              <a:t>49%</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7" name="TextBox 86">
            <a:extLst>
              <a:ext uri="{FF2B5EF4-FFF2-40B4-BE49-F238E27FC236}">
                <a16:creationId xmlns:a16="http://schemas.microsoft.com/office/drawing/2014/main" id="{7A1DA432-4A95-4B34-B213-08444D0255FA}"/>
              </a:ext>
            </a:extLst>
          </p:cNvPr>
          <p:cNvSpPr txBox="1"/>
          <p:nvPr/>
        </p:nvSpPr>
        <p:spPr>
          <a:xfrm>
            <a:off x="3884532" y="5014181"/>
            <a:ext cx="14466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a:ea typeface="+mn-ea"/>
                <a:cs typeface="+mn-cs"/>
              </a:rPr>
              <a:t>in person</a:t>
            </a:r>
          </a:p>
        </p:txBody>
      </p:sp>
      <p:sp>
        <p:nvSpPr>
          <p:cNvPr id="88" name="TextBox 87">
            <a:extLst>
              <a:ext uri="{FF2B5EF4-FFF2-40B4-BE49-F238E27FC236}">
                <a16:creationId xmlns:a16="http://schemas.microsoft.com/office/drawing/2014/main" id="{8A7BEB72-2F06-49A6-B28F-33C02218A6F9}"/>
              </a:ext>
            </a:extLst>
          </p:cNvPr>
          <p:cNvSpPr txBox="1"/>
          <p:nvPr/>
        </p:nvSpPr>
        <p:spPr>
          <a:xfrm>
            <a:off x="3897706" y="4748136"/>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CD005F"/>
                </a:solidFill>
                <a:effectLst/>
                <a:uLnTx/>
                <a:uFillTx/>
                <a:latin typeface="Arial"/>
                <a:ea typeface="+mn-ea"/>
                <a:cs typeface="+mn-cs"/>
              </a:rPr>
              <a:t>84%</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9" name="TextBox 88">
            <a:extLst>
              <a:ext uri="{FF2B5EF4-FFF2-40B4-BE49-F238E27FC236}">
                <a16:creationId xmlns:a16="http://schemas.microsoft.com/office/drawing/2014/main" id="{8FF61023-BC88-445F-A0F2-B72CBB8FBB96}"/>
              </a:ext>
            </a:extLst>
          </p:cNvPr>
          <p:cNvSpPr txBox="1"/>
          <p:nvPr/>
        </p:nvSpPr>
        <p:spPr>
          <a:xfrm>
            <a:off x="3877922" y="5779445"/>
            <a:ext cx="16990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Arial"/>
                <a:ea typeface="+mn-ea"/>
                <a:cs typeface="+mn-cs"/>
              </a:rPr>
              <a:t>online</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90" name="TextBox 89">
            <a:extLst>
              <a:ext uri="{FF2B5EF4-FFF2-40B4-BE49-F238E27FC236}">
                <a16:creationId xmlns:a16="http://schemas.microsoft.com/office/drawing/2014/main" id="{840E4431-CDF2-4CBF-B144-90437D013E76}"/>
              </a:ext>
            </a:extLst>
          </p:cNvPr>
          <p:cNvSpPr txBox="1"/>
          <p:nvPr/>
        </p:nvSpPr>
        <p:spPr>
          <a:xfrm>
            <a:off x="3877922" y="5512000"/>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7F7F7F"/>
                </a:solidFill>
                <a:effectLst/>
                <a:uLnTx/>
                <a:uFillTx/>
                <a:latin typeface="Arial"/>
                <a:ea typeface="+mn-ea"/>
                <a:cs typeface="+mn-cs"/>
              </a:rPr>
              <a:t>48%</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F5F5EE14-76F4-4CEC-8D38-4250D5767A90}"/>
              </a:ext>
            </a:extLst>
          </p:cNvPr>
          <p:cNvSpPr txBox="1"/>
          <p:nvPr/>
        </p:nvSpPr>
        <p:spPr>
          <a:xfrm>
            <a:off x="6309944" y="5014181"/>
            <a:ext cx="14466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a:ea typeface="+mn-ea"/>
                <a:cs typeface="+mn-cs"/>
              </a:rPr>
              <a:t>in person</a:t>
            </a:r>
          </a:p>
        </p:txBody>
      </p:sp>
      <p:sp>
        <p:nvSpPr>
          <p:cNvPr id="92" name="TextBox 91">
            <a:extLst>
              <a:ext uri="{FF2B5EF4-FFF2-40B4-BE49-F238E27FC236}">
                <a16:creationId xmlns:a16="http://schemas.microsoft.com/office/drawing/2014/main" id="{82A0B377-3537-4DCC-8BC8-8CBCC9D4DECB}"/>
              </a:ext>
            </a:extLst>
          </p:cNvPr>
          <p:cNvSpPr txBox="1"/>
          <p:nvPr/>
        </p:nvSpPr>
        <p:spPr>
          <a:xfrm>
            <a:off x="6323118" y="4748136"/>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CD005F"/>
                </a:solidFill>
                <a:effectLst/>
                <a:uLnTx/>
                <a:uFillTx/>
                <a:latin typeface="Arial"/>
                <a:ea typeface="+mn-ea"/>
                <a:cs typeface="+mn-cs"/>
              </a:rPr>
              <a:t>75%</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93" name="TextBox 92">
            <a:extLst>
              <a:ext uri="{FF2B5EF4-FFF2-40B4-BE49-F238E27FC236}">
                <a16:creationId xmlns:a16="http://schemas.microsoft.com/office/drawing/2014/main" id="{6EC5C3AA-A40D-44C9-9ABA-ECE24BAC41AA}"/>
              </a:ext>
            </a:extLst>
          </p:cNvPr>
          <p:cNvSpPr txBox="1"/>
          <p:nvPr/>
        </p:nvSpPr>
        <p:spPr>
          <a:xfrm>
            <a:off x="6303334" y="5779445"/>
            <a:ext cx="16990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Arial"/>
                <a:ea typeface="+mn-ea"/>
                <a:cs typeface="+mn-cs"/>
              </a:rPr>
              <a:t>online</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94" name="TextBox 93">
            <a:extLst>
              <a:ext uri="{FF2B5EF4-FFF2-40B4-BE49-F238E27FC236}">
                <a16:creationId xmlns:a16="http://schemas.microsoft.com/office/drawing/2014/main" id="{94BA9613-5513-41CF-9060-E279E57A03EF}"/>
              </a:ext>
            </a:extLst>
          </p:cNvPr>
          <p:cNvSpPr txBox="1"/>
          <p:nvPr/>
        </p:nvSpPr>
        <p:spPr>
          <a:xfrm>
            <a:off x="6303334" y="5512000"/>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7F7F7F"/>
                </a:solidFill>
                <a:effectLst/>
                <a:uLnTx/>
                <a:uFillTx/>
                <a:latin typeface="Arial"/>
                <a:ea typeface="+mn-ea"/>
                <a:cs typeface="+mn-cs"/>
              </a:rPr>
              <a:t>46%</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95" name="TextBox 94">
            <a:extLst>
              <a:ext uri="{FF2B5EF4-FFF2-40B4-BE49-F238E27FC236}">
                <a16:creationId xmlns:a16="http://schemas.microsoft.com/office/drawing/2014/main" id="{B816A6F7-A512-43D7-8E51-B6B893C115BA}"/>
              </a:ext>
            </a:extLst>
          </p:cNvPr>
          <p:cNvSpPr txBox="1"/>
          <p:nvPr/>
        </p:nvSpPr>
        <p:spPr>
          <a:xfrm>
            <a:off x="1493626" y="4524522"/>
            <a:ext cx="579683" cy="215444"/>
          </a:xfrm>
          <a:prstGeom prst="rect">
            <a:avLst/>
          </a:prstGeom>
          <a:noFill/>
        </p:spPr>
        <p:txBody>
          <a:bodyPr wrap="square" rtlCol="0">
            <a:spAutoFit/>
          </a:bodyPr>
          <a:lstStyle/>
          <a:p>
            <a:pPr>
              <a:defRPr/>
            </a:pPr>
            <a:r>
              <a:rPr lang="en-NZ" sz="800">
                <a:solidFill>
                  <a:schemeClr val="tx1">
                    <a:lumMod val="65000"/>
                    <a:lumOff val="35000"/>
                  </a:schemeClr>
                </a:solidFill>
                <a:latin typeface="Arial" panose="020B0604020202020204" pitchFamily="34" charset="0"/>
                <a:cs typeface="Arial" panose="020B0604020202020204" pitchFamily="34" charset="0"/>
              </a:rPr>
              <a:t>(n=130)</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6" name="TextBox 95">
            <a:extLst>
              <a:ext uri="{FF2B5EF4-FFF2-40B4-BE49-F238E27FC236}">
                <a16:creationId xmlns:a16="http://schemas.microsoft.com/office/drawing/2014/main" id="{5F1792F7-1024-473B-8438-48982A7B2526}"/>
              </a:ext>
            </a:extLst>
          </p:cNvPr>
          <p:cNvSpPr txBox="1"/>
          <p:nvPr/>
        </p:nvSpPr>
        <p:spPr>
          <a:xfrm>
            <a:off x="3731354" y="4524522"/>
            <a:ext cx="579683" cy="215444"/>
          </a:xfrm>
          <a:prstGeom prst="rect">
            <a:avLst/>
          </a:prstGeom>
          <a:noFill/>
        </p:spPr>
        <p:txBody>
          <a:bodyPr wrap="square" rtlCol="0">
            <a:spAutoFit/>
          </a:bodyPr>
          <a:lstStyle/>
          <a:p>
            <a:pPr>
              <a:defRPr/>
            </a:pPr>
            <a:r>
              <a:rPr lang="en-NZ" sz="800">
                <a:solidFill>
                  <a:schemeClr val="tx1">
                    <a:lumMod val="65000"/>
                    <a:lumOff val="35000"/>
                  </a:schemeClr>
                </a:solidFill>
                <a:latin typeface="Arial" panose="020B0604020202020204" pitchFamily="34" charset="0"/>
                <a:cs typeface="Arial" panose="020B0604020202020204" pitchFamily="34" charset="0"/>
              </a:rPr>
              <a:t>(n=73)</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D2DE55B7-F899-407C-A10F-EE1AF3B49061}"/>
              </a:ext>
            </a:extLst>
          </p:cNvPr>
          <p:cNvSpPr txBox="1"/>
          <p:nvPr/>
        </p:nvSpPr>
        <p:spPr>
          <a:xfrm>
            <a:off x="6003836" y="4524522"/>
            <a:ext cx="579683" cy="215444"/>
          </a:xfrm>
          <a:prstGeom prst="rect">
            <a:avLst/>
          </a:prstGeom>
          <a:noFill/>
        </p:spPr>
        <p:txBody>
          <a:bodyPr wrap="square" rtlCol="0">
            <a:spAutoFit/>
          </a:bodyPr>
          <a:lstStyle/>
          <a:p>
            <a:pPr>
              <a:defRPr/>
            </a:pPr>
            <a:r>
              <a:rPr lang="en-NZ" sz="800">
                <a:solidFill>
                  <a:schemeClr val="tx1">
                    <a:lumMod val="65000"/>
                    <a:lumOff val="35000"/>
                  </a:schemeClr>
                </a:solidFill>
                <a:latin typeface="Arial" panose="020B0604020202020204" pitchFamily="34" charset="0"/>
                <a:cs typeface="Arial" panose="020B0604020202020204" pitchFamily="34" charset="0"/>
              </a:rPr>
              <a:t>(n=59)</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E4DDFEE9-F997-4167-96B4-2B04F4D8F684}"/>
              </a:ext>
            </a:extLst>
          </p:cNvPr>
          <p:cNvSpPr/>
          <p:nvPr/>
        </p:nvSpPr>
        <p:spPr>
          <a:xfrm>
            <a:off x="8189006" y="1945470"/>
            <a:ext cx="3782834" cy="2708434"/>
          </a:xfrm>
          <a:prstGeom prst="rect">
            <a:avLst/>
          </a:prstGeom>
        </p:spPr>
        <p:txBody>
          <a:bodyPr wrap="square">
            <a:spAutoFit/>
          </a:bodyPr>
          <a:lstStyle/>
          <a:p>
            <a:r>
              <a:rPr lang="en-NZ" sz="1000" dirty="0"/>
              <a:t>Overall 48% of Pacific peoples have attended the performing arts in the last 12 months. The chart shows how this breaks down across different types of performing arts.</a:t>
            </a:r>
          </a:p>
          <a:p>
            <a:br>
              <a:rPr lang="en-NZ" sz="1000" dirty="0"/>
            </a:br>
            <a:r>
              <a:rPr lang="en-NZ" sz="1000" dirty="0"/>
              <a:t>Concert or musical performance remains the most popular type of performing arts with 27% attendance. This represents a decline from 34% in 2017, albeit the difference is not statistically significant. </a:t>
            </a:r>
          </a:p>
          <a:p>
            <a:br>
              <a:rPr lang="en-NZ" sz="1000" dirty="0"/>
            </a:br>
            <a:r>
              <a:rPr lang="en-NZ" sz="1000" dirty="0"/>
              <a:t>Pacific peoples are much more likely to have attended these different types of performing arts in person rather than online. </a:t>
            </a:r>
          </a:p>
          <a:p>
            <a:br>
              <a:rPr lang="en-NZ" sz="1000" dirty="0"/>
            </a:br>
            <a:r>
              <a:rPr lang="en-NZ" sz="1000" b="1" dirty="0">
                <a:solidFill>
                  <a:prstClr val="black">
                    <a:lumMod val="85000"/>
                    <a:lumOff val="15000"/>
                  </a:prstClr>
                </a:solidFill>
              </a:rPr>
              <a:t>Sub-group differences </a:t>
            </a:r>
            <a:r>
              <a:rPr lang="en-NZ" sz="1000" b="1" dirty="0">
                <a:solidFill>
                  <a:schemeClr val="tx1">
                    <a:lumMod val="85000"/>
                    <a:lumOff val="15000"/>
                  </a:schemeClr>
                </a:solidFill>
              </a:rPr>
              <a:t>among</a:t>
            </a:r>
            <a:r>
              <a:rPr lang="en-NZ" sz="1000" b="1" dirty="0">
                <a:solidFill>
                  <a:prstClr val="black">
                    <a:lumMod val="85000"/>
                    <a:lumOff val="15000"/>
                  </a:prstClr>
                </a:solidFill>
              </a:rPr>
              <a:t> Pacific peoples:</a:t>
            </a:r>
          </a:p>
          <a:p>
            <a:pPr lvl="0">
              <a:spcBef>
                <a:spcPts val="600"/>
              </a:spcBef>
              <a:defRPr/>
            </a:pPr>
            <a:r>
              <a:rPr lang="en-NZ" sz="1000" dirty="0">
                <a:solidFill>
                  <a:prstClr val="black">
                    <a:lumMod val="85000"/>
                    <a:lumOff val="15000"/>
                  </a:prstClr>
                </a:solidFill>
              </a:rPr>
              <a:t>Pacific women are more likely to attend performance arts in the last 12 months compared to Pacific men (57% vs. 39%).</a:t>
            </a:r>
          </a:p>
          <a:p>
            <a:pPr lvl="0">
              <a:spcBef>
                <a:spcPts val="600"/>
              </a:spcBef>
              <a:defRPr/>
            </a:pPr>
            <a:endParaRPr lang="en-NZ" sz="1000" b="1" dirty="0">
              <a:solidFill>
                <a:prstClr val="black">
                  <a:lumMod val="85000"/>
                  <a:lumOff val="15000"/>
                </a:prstClr>
              </a:solidFill>
            </a:endParaRPr>
          </a:p>
        </p:txBody>
      </p:sp>
    </p:spTree>
    <p:extLst>
      <p:ext uri="{BB962C8B-B14F-4D97-AF65-F5344CB8AC3E}">
        <p14:creationId xmlns:p14="http://schemas.microsoft.com/office/powerpoint/2010/main" val="2263526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Pacific peoples: Performing arts attendance</a:t>
            </a:r>
          </a:p>
        </p:txBody>
      </p:sp>
      <p:sp>
        <p:nvSpPr>
          <p:cNvPr id="26" name="Content Placeholder 2"/>
          <p:cNvSpPr>
            <a:spLocks noGrp="1"/>
          </p:cNvSpPr>
          <p:nvPr>
            <p:ph type="body" sz="quarter" idx="10"/>
          </p:nvPr>
        </p:nvSpPr>
        <p:spPr>
          <a:xfrm>
            <a:off x="758825" y="1239704"/>
            <a:ext cx="6953250" cy="419100"/>
          </a:xfrm>
        </p:spPr>
        <p:txBody>
          <a:bodyPr>
            <a:normAutofit/>
          </a:bodyPr>
          <a:lstStyle/>
          <a:p>
            <a:r>
              <a:rPr lang="en-NZ" dirty="0"/>
              <a:t>On average, how often have you attended (concerts or other musical performances / theatre / dance events) in the last 12 months?</a:t>
            </a:r>
          </a:p>
          <a:p>
            <a:endParaRPr lang="en-NZ" dirty="0"/>
          </a:p>
          <a:p>
            <a:endParaRPr lang="en-NZ" dirty="0"/>
          </a:p>
          <a:p>
            <a:endParaRPr lang="en-NZ" dirty="0"/>
          </a:p>
          <a:p>
            <a:pPr>
              <a:spcBef>
                <a:spcPts val="300"/>
              </a:spcBef>
            </a:pPr>
            <a:endParaRPr lang="en-NZ" sz="1000" dirty="0">
              <a:latin typeface="Arial" panose="020B0604020202020204" pitchFamily="34" charset="0"/>
              <a:cs typeface="Arial" panose="020B0604020202020204" pitchFamily="34" charset="0"/>
            </a:endParaRPr>
          </a:p>
        </p:txBody>
      </p:sp>
      <p:graphicFrame>
        <p:nvGraphicFramePr>
          <p:cNvPr id="31" name="Chart 30">
            <a:extLst>
              <a:ext uri="{FF2B5EF4-FFF2-40B4-BE49-F238E27FC236}">
                <a16:creationId xmlns:a16="http://schemas.microsoft.com/office/drawing/2014/main" id="{3E453322-82D4-416D-9060-BD25DA4F682B}"/>
              </a:ext>
            </a:extLst>
          </p:cNvPr>
          <p:cNvGraphicFramePr/>
          <p:nvPr>
            <p:extLst>
              <p:ext uri="{D42A27DB-BD31-4B8C-83A1-F6EECF244321}">
                <p14:modId xmlns:p14="http://schemas.microsoft.com/office/powerpoint/2010/main" val="288580066"/>
              </p:ext>
            </p:extLst>
          </p:nvPr>
        </p:nvGraphicFramePr>
        <p:xfrm>
          <a:off x="1304925" y="1745319"/>
          <a:ext cx="6501598" cy="4520223"/>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a:extLst>
              <a:ext uri="{FF2B5EF4-FFF2-40B4-BE49-F238E27FC236}">
                <a16:creationId xmlns:a16="http://schemas.microsoft.com/office/drawing/2014/main" id="{097E56F1-B83B-487F-9257-56A741FECF04}"/>
              </a:ext>
            </a:extLst>
          </p:cNvPr>
          <p:cNvSpPr txBox="1"/>
          <p:nvPr/>
        </p:nvSpPr>
        <p:spPr>
          <a:xfrm>
            <a:off x="178163" y="4837573"/>
            <a:ext cx="1292225" cy="261610"/>
          </a:xfrm>
          <a:prstGeom prst="rect">
            <a:avLst/>
          </a:prstGeom>
          <a:noFill/>
        </p:spPr>
        <p:txBody>
          <a:bodyPr wrap="square" rtlCol="0">
            <a:spAutoFit/>
          </a:bodyPr>
          <a:lstStyle/>
          <a:p>
            <a:r>
              <a:rPr lang="en-NZ" sz="1100" b="1" dirty="0">
                <a:solidFill>
                  <a:schemeClr val="tx1">
                    <a:lumMod val="65000"/>
                    <a:lumOff val="35000"/>
                  </a:schemeClr>
                </a:solidFill>
                <a:latin typeface="+mj-lt"/>
              </a:rPr>
              <a:t>Dance event</a:t>
            </a:r>
          </a:p>
        </p:txBody>
      </p:sp>
      <p:sp>
        <p:nvSpPr>
          <p:cNvPr id="35" name="TextBox 34">
            <a:extLst>
              <a:ext uri="{FF2B5EF4-FFF2-40B4-BE49-F238E27FC236}">
                <a16:creationId xmlns:a16="http://schemas.microsoft.com/office/drawing/2014/main" id="{AA0EF094-5159-44CE-972E-06AF1FB70C5E}"/>
              </a:ext>
            </a:extLst>
          </p:cNvPr>
          <p:cNvSpPr txBox="1"/>
          <p:nvPr/>
        </p:nvSpPr>
        <p:spPr>
          <a:xfrm>
            <a:off x="178163" y="3625233"/>
            <a:ext cx="1368425" cy="261610"/>
          </a:xfrm>
          <a:prstGeom prst="rect">
            <a:avLst/>
          </a:prstGeom>
          <a:noFill/>
        </p:spPr>
        <p:txBody>
          <a:bodyPr wrap="square" rtlCol="0">
            <a:spAutoFit/>
          </a:bodyPr>
          <a:lstStyle/>
          <a:p>
            <a:r>
              <a:rPr lang="en-NZ" sz="1100" b="1" dirty="0">
                <a:solidFill>
                  <a:schemeClr val="tx1">
                    <a:lumMod val="65000"/>
                    <a:lumOff val="35000"/>
                  </a:schemeClr>
                </a:solidFill>
                <a:latin typeface="+mj-lt"/>
              </a:rPr>
              <a:t>Theatre</a:t>
            </a:r>
          </a:p>
        </p:txBody>
      </p:sp>
      <p:cxnSp>
        <p:nvCxnSpPr>
          <p:cNvPr id="36" name="Straight Connector 35">
            <a:extLst>
              <a:ext uri="{FF2B5EF4-FFF2-40B4-BE49-F238E27FC236}">
                <a16:creationId xmlns:a16="http://schemas.microsoft.com/office/drawing/2014/main" id="{C972FDDA-9E8F-4B70-BED0-F287AA80B285}"/>
              </a:ext>
            </a:extLst>
          </p:cNvPr>
          <p:cNvCxnSpPr>
            <a:cxnSpLocks/>
          </p:cNvCxnSpPr>
          <p:nvPr/>
        </p:nvCxnSpPr>
        <p:spPr>
          <a:xfrm>
            <a:off x="231402" y="4331891"/>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0B1FF21-3633-458E-A7D5-CE8F24A415AC}"/>
              </a:ext>
            </a:extLst>
          </p:cNvPr>
          <p:cNvCxnSpPr>
            <a:cxnSpLocks/>
          </p:cNvCxnSpPr>
          <p:nvPr/>
        </p:nvCxnSpPr>
        <p:spPr>
          <a:xfrm>
            <a:off x="250452" y="3141266"/>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767FFE8-BE53-4830-9D46-EC7788F5F300}"/>
              </a:ext>
            </a:extLst>
          </p:cNvPr>
          <p:cNvSpPr txBox="1"/>
          <p:nvPr/>
        </p:nvSpPr>
        <p:spPr>
          <a:xfrm>
            <a:off x="178163" y="2261313"/>
            <a:ext cx="1292225" cy="600164"/>
          </a:xfrm>
          <a:prstGeom prst="rect">
            <a:avLst/>
          </a:prstGeom>
          <a:noFill/>
        </p:spPr>
        <p:txBody>
          <a:bodyPr wrap="square" rtlCol="0">
            <a:spAutoFit/>
          </a:bodyPr>
          <a:lstStyle/>
          <a:p>
            <a:r>
              <a:rPr lang="en-NZ" sz="1100" b="1" dirty="0">
                <a:solidFill>
                  <a:schemeClr val="tx1">
                    <a:lumMod val="65000"/>
                    <a:lumOff val="35000"/>
                  </a:schemeClr>
                </a:solidFill>
                <a:latin typeface="+mj-lt"/>
              </a:rPr>
              <a:t>Concert or musical performance</a:t>
            </a:r>
          </a:p>
        </p:txBody>
      </p:sp>
      <p:sp>
        <p:nvSpPr>
          <p:cNvPr id="48" name="TextBox 47">
            <a:extLst>
              <a:ext uri="{FF2B5EF4-FFF2-40B4-BE49-F238E27FC236}">
                <a16:creationId xmlns:a16="http://schemas.microsoft.com/office/drawing/2014/main" id="{082621B9-0CAF-499C-9A61-ADDE90BC7DD7}"/>
              </a:ext>
            </a:extLst>
          </p:cNvPr>
          <p:cNvSpPr txBox="1"/>
          <p:nvPr/>
        </p:nvSpPr>
        <p:spPr>
          <a:xfrm>
            <a:off x="166536" y="6489243"/>
            <a:ext cx="4639380" cy="215444"/>
          </a:xfrm>
          <a:prstGeom prst="rect">
            <a:avLst/>
          </a:prstGeom>
          <a:noFill/>
        </p:spPr>
        <p:txBody>
          <a:bodyPr wrap="square" rtlCol="0">
            <a:spAutoFit/>
          </a:bodyPr>
          <a:lstStyle/>
          <a:p>
            <a:r>
              <a:rPr lang="en-NZ" sz="800">
                <a:solidFill>
                  <a:schemeClr val="tx1">
                    <a:lumMod val="65000"/>
                    <a:lumOff val="35000"/>
                  </a:schemeClr>
                </a:solidFill>
                <a:latin typeface="Arial" panose="020B0604020202020204" pitchFamily="34" charset="0"/>
                <a:cs typeface="Arial" panose="020B0604020202020204" pitchFamily="34" charset="0"/>
              </a:rPr>
              <a:t>Base:  All respondents who have attended each art form, base sizes range between 59 and 130</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1D6A9125-0FED-451E-8B9B-3C4EE9C1D736}"/>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grpSp>
        <p:nvGrpSpPr>
          <p:cNvPr id="23" name="Group 22">
            <a:extLst>
              <a:ext uri="{FF2B5EF4-FFF2-40B4-BE49-F238E27FC236}">
                <a16:creationId xmlns:a16="http://schemas.microsoft.com/office/drawing/2014/main" id="{8F7618C7-5707-4C27-B755-4E6543A10BD5}"/>
              </a:ext>
            </a:extLst>
          </p:cNvPr>
          <p:cNvGrpSpPr/>
          <p:nvPr/>
        </p:nvGrpSpPr>
        <p:grpSpPr>
          <a:xfrm>
            <a:off x="5149673" y="6517123"/>
            <a:ext cx="2241162" cy="215444"/>
            <a:chOff x="163092" y="5772628"/>
            <a:chExt cx="2241162" cy="215444"/>
          </a:xfrm>
        </p:grpSpPr>
        <p:sp>
          <p:nvSpPr>
            <p:cNvPr id="24" name="TextBox 23">
              <a:extLst>
                <a:ext uri="{FF2B5EF4-FFF2-40B4-BE49-F238E27FC236}">
                  <a16:creationId xmlns:a16="http://schemas.microsoft.com/office/drawing/2014/main" id="{EB349560-179B-4C80-ABFD-E736610D59D2}"/>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25" name="Isosceles Triangle 24">
              <a:extLst>
                <a:ext uri="{FF2B5EF4-FFF2-40B4-BE49-F238E27FC236}">
                  <a16:creationId xmlns:a16="http://schemas.microsoft.com/office/drawing/2014/main" id="{CD53A59E-0402-429B-8480-2E43C36F2EC6}"/>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Isosceles Triangle 26">
              <a:extLst>
                <a:ext uri="{FF2B5EF4-FFF2-40B4-BE49-F238E27FC236}">
                  <a16:creationId xmlns:a16="http://schemas.microsoft.com/office/drawing/2014/main" id="{492D7CD0-4CBB-4272-981D-F5E322AAE655}"/>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7" name="Rectangle 16">
            <a:extLst>
              <a:ext uri="{FF2B5EF4-FFF2-40B4-BE49-F238E27FC236}">
                <a16:creationId xmlns:a16="http://schemas.microsoft.com/office/drawing/2014/main" id="{688FE102-4DBF-482F-A12B-292F6BDBA96F}"/>
              </a:ext>
            </a:extLst>
          </p:cNvPr>
          <p:cNvSpPr/>
          <p:nvPr/>
        </p:nvSpPr>
        <p:spPr>
          <a:xfrm>
            <a:off x="8289759" y="1933439"/>
            <a:ext cx="3625576" cy="1631216"/>
          </a:xfrm>
          <a:prstGeom prst="rect">
            <a:avLst/>
          </a:prstGeom>
        </p:spPr>
        <p:txBody>
          <a:bodyPr wrap="square">
            <a:spAutoFit/>
          </a:bodyPr>
          <a:lstStyle/>
          <a:p>
            <a:r>
              <a:rPr lang="en-NZ" sz="1000" dirty="0"/>
              <a:t>Most people who attended the performing arts had done so infrequently in 2020 (up to three times in the last 12 months).</a:t>
            </a:r>
          </a:p>
          <a:p>
            <a:br>
              <a:rPr lang="en-NZ" sz="1000" dirty="0"/>
            </a:br>
            <a:r>
              <a:rPr lang="en-NZ" sz="1000" dirty="0"/>
              <a:t>Data is not shown for frequency of attendance for theatre or dance events in 2017 due to low base sizes. </a:t>
            </a:r>
          </a:p>
          <a:p>
            <a:br>
              <a:rPr lang="en-NZ" sz="1000" dirty="0"/>
            </a:br>
            <a:r>
              <a:rPr lang="en-NZ" sz="1000" b="1" dirty="0"/>
              <a:t>Sub-group differences </a:t>
            </a:r>
            <a:r>
              <a:rPr lang="en-NZ" sz="1000" b="1" dirty="0">
                <a:solidFill>
                  <a:schemeClr val="tx1">
                    <a:lumMod val="85000"/>
                    <a:lumOff val="15000"/>
                  </a:schemeClr>
                </a:solidFill>
              </a:rPr>
              <a:t>among</a:t>
            </a:r>
            <a:r>
              <a:rPr lang="en-NZ" sz="1000" b="1" dirty="0"/>
              <a:t> Pacific peoples:</a:t>
            </a:r>
            <a:endParaRPr lang="en-NZ" sz="1000" dirty="0"/>
          </a:p>
          <a:p>
            <a:br>
              <a:rPr lang="en-NZ" sz="1000" dirty="0"/>
            </a:br>
            <a:r>
              <a:rPr lang="en-NZ" sz="1000" dirty="0"/>
              <a:t>There are no sub-group differences of note.</a:t>
            </a:r>
            <a:br>
              <a:rPr lang="en-NZ" sz="1000" dirty="0"/>
            </a:br>
            <a:endParaRPr lang="en-NZ" sz="1000" b="1" dirty="0">
              <a:solidFill>
                <a:schemeClr val="tx1">
                  <a:lumMod val="85000"/>
                  <a:lumOff val="15000"/>
                </a:schemeClr>
              </a:solidFill>
            </a:endParaRPr>
          </a:p>
        </p:txBody>
      </p:sp>
    </p:spTree>
    <p:extLst>
      <p:ext uri="{BB962C8B-B14F-4D97-AF65-F5344CB8AC3E}">
        <p14:creationId xmlns:p14="http://schemas.microsoft.com/office/powerpoint/2010/main" val="33010662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6536" y="133533"/>
            <a:ext cx="10228293" cy="714828"/>
          </a:xfrm>
        </p:spPr>
        <p:txBody>
          <a:bodyPr/>
          <a:lstStyle/>
          <a:p>
            <a:r>
              <a:rPr lang="en-NZ" dirty="0">
                <a:solidFill>
                  <a:schemeClr val="tx1">
                    <a:lumMod val="65000"/>
                    <a:lumOff val="35000"/>
                  </a:schemeClr>
                </a:solidFill>
              </a:rPr>
              <a:t>Pacific peoples: Visual arts attendance</a:t>
            </a:r>
          </a:p>
        </p:txBody>
      </p:sp>
      <p:sp>
        <p:nvSpPr>
          <p:cNvPr id="46" name="TextBox 45">
            <a:extLst>
              <a:ext uri="{FF2B5EF4-FFF2-40B4-BE49-F238E27FC236}">
                <a16:creationId xmlns:a16="http://schemas.microsoft.com/office/drawing/2014/main" id="{244F6DDC-17EB-47B6-80D3-E921FF957C2A}"/>
              </a:ext>
            </a:extLst>
          </p:cNvPr>
          <p:cNvSpPr txBox="1"/>
          <p:nvPr/>
        </p:nvSpPr>
        <p:spPr>
          <a:xfrm>
            <a:off x="262838" y="3428610"/>
            <a:ext cx="3811444" cy="215444"/>
          </a:xfrm>
          <a:prstGeom prst="rect">
            <a:avLst/>
          </a:prstGeom>
          <a:noFill/>
        </p:spPr>
        <p:txBody>
          <a:bodyPr wrap="square" rtlCol="0">
            <a:spAutoFit/>
          </a:bodyPr>
          <a:lstStyle/>
          <a:p>
            <a:pPr lvl="0"/>
            <a:r>
              <a:rPr lang="en-NZ" sz="800" dirty="0">
                <a:solidFill>
                  <a:prstClr val="black">
                    <a:lumMod val="65000"/>
                    <a:lumOff val="35000"/>
                  </a:prstClr>
                </a:solidFill>
                <a:latin typeface="Arial" panose="020B0604020202020204" pitchFamily="34" charset="0"/>
                <a:cs typeface="Arial" panose="020B0604020202020204" pitchFamily="34" charset="0"/>
              </a:rPr>
              <a:t>Base: All Pacific peoples 2017 (n=176); 2020 (n=461)</a:t>
            </a:r>
          </a:p>
        </p:txBody>
      </p:sp>
      <p:graphicFrame>
        <p:nvGraphicFramePr>
          <p:cNvPr id="47" name="Chart 46">
            <a:extLst>
              <a:ext uri="{FF2B5EF4-FFF2-40B4-BE49-F238E27FC236}">
                <a16:creationId xmlns:a16="http://schemas.microsoft.com/office/drawing/2014/main" id="{0CAB2798-6131-454E-813F-D4697BD7C2BC}"/>
              </a:ext>
            </a:extLst>
          </p:cNvPr>
          <p:cNvGraphicFramePr/>
          <p:nvPr>
            <p:extLst>
              <p:ext uri="{D42A27DB-BD31-4B8C-83A1-F6EECF244321}">
                <p14:modId xmlns:p14="http://schemas.microsoft.com/office/powerpoint/2010/main" val="637440960"/>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2"/>
          </a:graphicData>
        </a:graphic>
      </p:graphicFrame>
      <p:sp>
        <p:nvSpPr>
          <p:cNvPr id="48" name="TextBox 47">
            <a:extLst>
              <a:ext uri="{FF2B5EF4-FFF2-40B4-BE49-F238E27FC236}">
                <a16:creationId xmlns:a16="http://schemas.microsoft.com/office/drawing/2014/main" id="{C3477149-6FF1-4009-89D1-4C6AFB42DF3B}"/>
              </a:ext>
            </a:extLst>
          </p:cNvPr>
          <p:cNvSpPr txBox="1"/>
          <p:nvPr/>
        </p:nvSpPr>
        <p:spPr>
          <a:xfrm>
            <a:off x="262838" y="5961750"/>
            <a:ext cx="6610105" cy="215444"/>
          </a:xfrm>
          <a:prstGeom prst="rect">
            <a:avLst/>
          </a:prstGeom>
          <a:noFill/>
        </p:spPr>
        <p:txBody>
          <a:bodyPr wrap="square" rtlCol="0">
            <a:spAutoFit/>
          </a:bodyPr>
          <a:lstStyle/>
          <a:p>
            <a:pPr lvl="0"/>
            <a:r>
              <a:rPr lang="en-NZ" sz="800" dirty="0">
                <a:solidFill>
                  <a:prstClr val="black">
                    <a:lumMod val="65000"/>
                    <a:lumOff val="35000"/>
                  </a:prstClr>
                </a:solidFill>
                <a:latin typeface="Arial" panose="020B0604020202020204" pitchFamily="34" charset="0"/>
                <a:cs typeface="Arial" panose="020B0604020202020204" pitchFamily="34" charset="0"/>
              </a:rPr>
              <a:t>Base: All Pacific peoples who have attended the visual arts 2017 (n=66); 2020 (n=228)</a:t>
            </a:r>
          </a:p>
        </p:txBody>
      </p:sp>
      <p:graphicFrame>
        <p:nvGraphicFramePr>
          <p:cNvPr id="49" name="Chart 48">
            <a:extLst>
              <a:ext uri="{FF2B5EF4-FFF2-40B4-BE49-F238E27FC236}">
                <a16:creationId xmlns:a16="http://schemas.microsoft.com/office/drawing/2014/main" id="{BEAA23B3-C67C-4B16-8316-953595BF8EB7}"/>
              </a:ext>
            </a:extLst>
          </p:cNvPr>
          <p:cNvGraphicFramePr/>
          <p:nvPr>
            <p:extLst>
              <p:ext uri="{D42A27DB-BD31-4B8C-83A1-F6EECF244321}">
                <p14:modId xmlns:p14="http://schemas.microsoft.com/office/powerpoint/2010/main" val="1750109045"/>
              </p:ext>
            </p:extLst>
          </p:nvPr>
        </p:nvGraphicFramePr>
        <p:xfrm>
          <a:off x="329868" y="1920736"/>
          <a:ext cx="4120875" cy="1445539"/>
        </p:xfrm>
        <a:graphic>
          <a:graphicData uri="http://schemas.openxmlformats.org/drawingml/2006/chart">
            <c:chart xmlns:c="http://schemas.openxmlformats.org/drawingml/2006/chart" xmlns:r="http://schemas.openxmlformats.org/officeDocument/2006/relationships" r:id="rId3"/>
          </a:graphicData>
        </a:graphic>
      </p:graphicFrame>
      <p:sp>
        <p:nvSpPr>
          <p:cNvPr id="50" name="Oval 49">
            <a:extLst>
              <a:ext uri="{FF2B5EF4-FFF2-40B4-BE49-F238E27FC236}">
                <a16:creationId xmlns:a16="http://schemas.microsoft.com/office/drawing/2014/main" id="{0CE4AF09-0C5A-4DE2-B731-DA1152029A41}"/>
              </a:ext>
            </a:extLst>
          </p:cNvPr>
          <p:cNvSpPr/>
          <p:nvPr/>
        </p:nvSpPr>
        <p:spPr>
          <a:xfrm>
            <a:off x="4764228" y="1981340"/>
            <a:ext cx="504000" cy="504000"/>
          </a:xfrm>
          <a:prstGeom prst="ellipse">
            <a:avLst/>
          </a:prstGeom>
          <a:solidFill>
            <a:srgbClr val="CD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Arial"/>
              <a:ea typeface="+mn-ea"/>
              <a:cs typeface="+mn-cs"/>
            </a:endParaRPr>
          </a:p>
        </p:txBody>
      </p:sp>
      <p:pic>
        <p:nvPicPr>
          <p:cNvPr id="51" name="Graphic 50" descr="User">
            <a:extLst>
              <a:ext uri="{FF2B5EF4-FFF2-40B4-BE49-F238E27FC236}">
                <a16:creationId xmlns:a16="http://schemas.microsoft.com/office/drawing/2014/main" id="{774A1E30-1F64-4F6C-B9F8-41EE46429B5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12863" y="2009129"/>
            <a:ext cx="398803" cy="398803"/>
          </a:xfrm>
          <a:prstGeom prst="rect">
            <a:avLst/>
          </a:prstGeom>
        </p:spPr>
      </p:pic>
      <p:sp>
        <p:nvSpPr>
          <p:cNvPr id="52" name="Oval 51">
            <a:extLst>
              <a:ext uri="{FF2B5EF4-FFF2-40B4-BE49-F238E27FC236}">
                <a16:creationId xmlns:a16="http://schemas.microsoft.com/office/drawing/2014/main" id="{110A6C80-B776-4BCD-B780-696E6399F32F}"/>
              </a:ext>
            </a:extLst>
          </p:cNvPr>
          <p:cNvSpPr/>
          <p:nvPr/>
        </p:nvSpPr>
        <p:spPr>
          <a:xfrm>
            <a:off x="4760264" y="2623305"/>
            <a:ext cx="504000" cy="504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Arial"/>
              <a:ea typeface="+mn-ea"/>
              <a:cs typeface="+mn-cs"/>
            </a:endParaRPr>
          </a:p>
        </p:txBody>
      </p:sp>
      <p:pic>
        <p:nvPicPr>
          <p:cNvPr id="53" name="Graphic 52" descr="Internet">
            <a:extLst>
              <a:ext uri="{FF2B5EF4-FFF2-40B4-BE49-F238E27FC236}">
                <a16:creationId xmlns:a16="http://schemas.microsoft.com/office/drawing/2014/main" id="{13EED2B5-27B6-4067-BC95-D6FE7C69BAB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10568" y="2666939"/>
            <a:ext cx="403391" cy="403391"/>
          </a:xfrm>
          <a:prstGeom prst="rect">
            <a:avLst/>
          </a:prstGeom>
        </p:spPr>
      </p:pic>
      <p:sp>
        <p:nvSpPr>
          <p:cNvPr id="88" name="TextBox 87">
            <a:extLst>
              <a:ext uri="{FF2B5EF4-FFF2-40B4-BE49-F238E27FC236}">
                <a16:creationId xmlns:a16="http://schemas.microsoft.com/office/drawing/2014/main" id="{240BDEDB-18CA-4900-8B4A-4C522AAD54FB}"/>
              </a:ext>
            </a:extLst>
          </p:cNvPr>
          <p:cNvSpPr txBox="1"/>
          <p:nvPr/>
        </p:nvSpPr>
        <p:spPr>
          <a:xfrm>
            <a:off x="5992416" y="2021480"/>
            <a:ext cx="14466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a:ea typeface="+mn-ea"/>
                <a:cs typeface="+mn-cs"/>
              </a:rPr>
              <a:t>in person</a:t>
            </a:r>
          </a:p>
        </p:txBody>
      </p:sp>
      <p:sp>
        <p:nvSpPr>
          <p:cNvPr id="54" name="TextBox 53">
            <a:extLst>
              <a:ext uri="{FF2B5EF4-FFF2-40B4-BE49-F238E27FC236}">
                <a16:creationId xmlns:a16="http://schemas.microsoft.com/office/drawing/2014/main" id="{7393D056-1EE1-473B-9182-561BB7B1695C}"/>
              </a:ext>
            </a:extLst>
          </p:cNvPr>
          <p:cNvSpPr txBox="1"/>
          <p:nvPr/>
        </p:nvSpPr>
        <p:spPr>
          <a:xfrm>
            <a:off x="5408339" y="2023864"/>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CD005F"/>
                </a:solidFill>
                <a:effectLst/>
                <a:uLnTx/>
                <a:uFillTx/>
                <a:latin typeface="Arial"/>
                <a:ea typeface="+mn-ea"/>
                <a:cs typeface="+mn-cs"/>
              </a:rPr>
              <a:t>64%</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55" name="TextBox 54">
            <a:extLst>
              <a:ext uri="{FF2B5EF4-FFF2-40B4-BE49-F238E27FC236}">
                <a16:creationId xmlns:a16="http://schemas.microsoft.com/office/drawing/2014/main" id="{3DE8F3E8-85B9-41F9-9D3A-0998A0FC35EB}"/>
              </a:ext>
            </a:extLst>
          </p:cNvPr>
          <p:cNvSpPr txBox="1"/>
          <p:nvPr/>
        </p:nvSpPr>
        <p:spPr>
          <a:xfrm>
            <a:off x="5972178" y="2640851"/>
            <a:ext cx="16990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Arial"/>
                <a:ea typeface="+mn-ea"/>
                <a:cs typeface="+mn-cs"/>
              </a:rPr>
              <a:t>online</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9" name="TextBox 88">
            <a:extLst>
              <a:ext uri="{FF2B5EF4-FFF2-40B4-BE49-F238E27FC236}">
                <a16:creationId xmlns:a16="http://schemas.microsoft.com/office/drawing/2014/main" id="{4D496500-2E5C-4E39-B389-9FB5A32F4173}"/>
              </a:ext>
            </a:extLst>
          </p:cNvPr>
          <p:cNvSpPr txBox="1"/>
          <p:nvPr/>
        </p:nvSpPr>
        <p:spPr>
          <a:xfrm>
            <a:off x="5408285" y="2640892"/>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7F7F7F"/>
                </a:solidFill>
                <a:effectLst/>
                <a:uLnTx/>
                <a:uFillTx/>
                <a:latin typeface="Arial"/>
                <a:ea typeface="+mn-ea"/>
                <a:cs typeface="+mn-cs"/>
              </a:rPr>
              <a:t>58%</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TextBox 55">
            <a:extLst>
              <a:ext uri="{FF2B5EF4-FFF2-40B4-BE49-F238E27FC236}">
                <a16:creationId xmlns:a16="http://schemas.microsoft.com/office/drawing/2014/main" id="{CAE5DEDB-D970-4F31-A31A-A092B3A757B1}"/>
              </a:ext>
            </a:extLst>
          </p:cNvPr>
          <p:cNvSpPr txBox="1"/>
          <p:nvPr/>
        </p:nvSpPr>
        <p:spPr>
          <a:xfrm>
            <a:off x="4404507" y="3308486"/>
            <a:ext cx="3370675" cy="338554"/>
          </a:xfrm>
          <a:prstGeom prst="rect">
            <a:avLst/>
          </a:prstGeom>
          <a:noFill/>
        </p:spPr>
        <p:txBody>
          <a:bodyPr wrap="square" rtlCol="0">
            <a:spAutoFit/>
          </a:bodyPr>
          <a:lstStyle/>
          <a:p>
            <a:pPr lvl="0"/>
            <a:r>
              <a:rPr lang="en-NZ" sz="800" dirty="0">
                <a:solidFill>
                  <a:prstClr val="black">
                    <a:lumMod val="65000"/>
                    <a:lumOff val="35000"/>
                  </a:prstClr>
                </a:solidFill>
                <a:latin typeface="Arial" panose="020B0604020202020204" pitchFamily="34" charset="0"/>
                <a:cs typeface="Arial" panose="020B0604020202020204" pitchFamily="34" charset="0"/>
              </a:rPr>
              <a:t>Base: All Pacific peoples who have attended the visual arts 2020 (n=228)</a:t>
            </a:r>
          </a:p>
        </p:txBody>
      </p:sp>
      <p:sp>
        <p:nvSpPr>
          <p:cNvPr id="57" name="Rectangle 56">
            <a:extLst>
              <a:ext uri="{FF2B5EF4-FFF2-40B4-BE49-F238E27FC236}">
                <a16:creationId xmlns:a16="http://schemas.microsoft.com/office/drawing/2014/main" id="{DB17B36D-A0C3-4828-B64B-7EEA0B66D3E8}"/>
              </a:ext>
            </a:extLst>
          </p:cNvPr>
          <p:cNvSpPr/>
          <p:nvPr/>
        </p:nvSpPr>
        <p:spPr>
          <a:xfrm>
            <a:off x="8035478" y="1078301"/>
            <a:ext cx="4156522" cy="529200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8" name="Rectangle: Rounded Corners 57">
            <a:extLst>
              <a:ext uri="{FF2B5EF4-FFF2-40B4-BE49-F238E27FC236}">
                <a16:creationId xmlns:a16="http://schemas.microsoft.com/office/drawing/2014/main" id="{560F1490-BCC0-4A82-AE41-BD57AB251756}"/>
              </a:ext>
            </a:extLst>
          </p:cNvPr>
          <p:cNvSpPr/>
          <p:nvPr/>
        </p:nvSpPr>
        <p:spPr>
          <a:xfrm>
            <a:off x="8466982" y="1273544"/>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E8715A4D-DD8A-4B89-A12B-0C71448A9024}"/>
              </a:ext>
            </a:extLst>
          </p:cNvPr>
          <p:cNvSpPr/>
          <p:nvPr/>
        </p:nvSpPr>
        <p:spPr>
          <a:xfrm>
            <a:off x="9219087" y="1298356"/>
            <a:ext cx="1849609" cy="307777"/>
          </a:xfrm>
          <a:prstGeom prst="rect">
            <a:avLst/>
          </a:prstGeom>
        </p:spPr>
        <p:txBody>
          <a:bodyPr wrap="non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NZ" sz="1400" b="0" i="0" u="none" strike="noStrike" kern="1200" cap="none" spc="300" normalizeH="0" baseline="0" noProof="0" dirty="0">
                <a:ln>
                  <a:noFill/>
                </a:ln>
                <a:solidFill>
                  <a:srgbClr val="7ED2BB"/>
                </a:solidFill>
                <a:effectLst/>
                <a:uLnTx/>
                <a:uFillTx/>
                <a:latin typeface="Arial"/>
                <a:ea typeface="+mn-ea"/>
                <a:cs typeface="+mn-cs"/>
              </a:rPr>
              <a:t>COMMENTARY</a:t>
            </a:r>
          </a:p>
        </p:txBody>
      </p:sp>
      <p:grpSp>
        <p:nvGrpSpPr>
          <p:cNvPr id="60" name="Group 59">
            <a:extLst>
              <a:ext uri="{FF2B5EF4-FFF2-40B4-BE49-F238E27FC236}">
                <a16:creationId xmlns:a16="http://schemas.microsoft.com/office/drawing/2014/main" id="{9DD330FF-B62E-4A1F-90D2-A723775B9603}"/>
              </a:ext>
            </a:extLst>
          </p:cNvPr>
          <p:cNvGrpSpPr/>
          <p:nvPr/>
        </p:nvGrpSpPr>
        <p:grpSpPr>
          <a:xfrm>
            <a:off x="441623" y="1322093"/>
            <a:ext cx="3547043" cy="480358"/>
            <a:chOff x="441623" y="1312661"/>
            <a:chExt cx="3547043" cy="480358"/>
          </a:xfrm>
        </p:grpSpPr>
        <p:sp>
          <p:nvSpPr>
            <p:cNvPr id="61" name="Rectangle 60">
              <a:extLst>
                <a:ext uri="{FF2B5EF4-FFF2-40B4-BE49-F238E27FC236}">
                  <a16:creationId xmlns:a16="http://schemas.microsoft.com/office/drawing/2014/main" id="{ED0D357A-7AD1-4F07-8CB9-0EF5DA6C92F2}"/>
                </a:ext>
              </a:extLst>
            </p:cNvPr>
            <p:cNvSpPr/>
            <p:nvPr/>
          </p:nvSpPr>
          <p:spPr>
            <a:xfrm>
              <a:off x="869116" y="1312661"/>
              <a:ext cx="3119550"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2" name="Group 61">
              <a:extLst>
                <a:ext uri="{FF2B5EF4-FFF2-40B4-BE49-F238E27FC236}">
                  <a16:creationId xmlns:a16="http://schemas.microsoft.com/office/drawing/2014/main" id="{85DF2CD4-F7F2-4996-BFBA-E77470F6735B}"/>
                </a:ext>
              </a:extLst>
            </p:cNvPr>
            <p:cNvGrpSpPr/>
            <p:nvPr/>
          </p:nvGrpSpPr>
          <p:grpSpPr>
            <a:xfrm>
              <a:off x="441623" y="1312661"/>
              <a:ext cx="431322" cy="480358"/>
              <a:chOff x="-420060" y="172"/>
              <a:chExt cx="431322" cy="480358"/>
            </a:xfrm>
          </p:grpSpPr>
          <p:sp>
            <p:nvSpPr>
              <p:cNvPr id="64" name="Rectangle 63">
                <a:extLst>
                  <a:ext uri="{FF2B5EF4-FFF2-40B4-BE49-F238E27FC236}">
                    <a16:creationId xmlns:a16="http://schemas.microsoft.com/office/drawing/2014/main" id="{DEE1ABC0-409C-41F5-8824-CEF086CCA62E}"/>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3E08B7C8-422A-42CD-8A28-F758DC890EBD}"/>
                  </a:ext>
                </a:extLst>
              </p:cNvPr>
              <p:cNvSpPr txBox="1"/>
              <p:nvPr/>
            </p:nvSpPr>
            <p:spPr>
              <a:xfrm>
                <a:off x="-420060" y="46913"/>
                <a:ext cx="4313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Q</a:t>
                </a:r>
              </a:p>
            </p:txBody>
          </p:sp>
        </p:grpSp>
        <p:sp>
          <p:nvSpPr>
            <p:cNvPr id="63" name="Text Placeholder 17">
              <a:extLst>
                <a:ext uri="{FF2B5EF4-FFF2-40B4-BE49-F238E27FC236}">
                  <a16:creationId xmlns:a16="http://schemas.microsoft.com/office/drawing/2014/main" id="{31D69C70-D9AB-49DC-B93E-311B85DA9675}"/>
                </a:ext>
              </a:extLst>
            </p:cNvPr>
            <p:cNvSpPr txBox="1">
              <a:spLocks/>
            </p:cNvSpPr>
            <p:nvPr/>
          </p:nvSpPr>
          <p:spPr>
            <a:xfrm>
              <a:off x="887013" y="1316629"/>
              <a:ext cx="3077489" cy="419100"/>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NZ" sz="1000" dirty="0">
                  <a:solidFill>
                    <a:prstClr val="white"/>
                  </a:solidFill>
                </a:rPr>
                <a:t>Have you seen any visual artworks at an exhibition, festival, art gallery, museum, library, cinema or online in the last 12 months?</a:t>
              </a:r>
            </a:p>
          </p:txBody>
        </p:sp>
      </p:grpSp>
      <p:sp>
        <p:nvSpPr>
          <p:cNvPr id="66" name="Rectangle 65">
            <a:extLst>
              <a:ext uri="{FF2B5EF4-FFF2-40B4-BE49-F238E27FC236}">
                <a16:creationId xmlns:a16="http://schemas.microsoft.com/office/drawing/2014/main" id="{4C09715B-7F2E-40EC-925D-F43DDBD4A2FB}"/>
              </a:ext>
            </a:extLst>
          </p:cNvPr>
          <p:cNvSpPr/>
          <p:nvPr/>
        </p:nvSpPr>
        <p:spPr>
          <a:xfrm>
            <a:off x="217951" y="1238497"/>
            <a:ext cx="3938571"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Oval 66">
            <a:extLst>
              <a:ext uri="{FF2B5EF4-FFF2-40B4-BE49-F238E27FC236}">
                <a16:creationId xmlns:a16="http://schemas.microsoft.com/office/drawing/2014/main" id="{E65CD194-3A7F-4A38-AF65-E9292F035D8F}"/>
              </a:ext>
            </a:extLst>
          </p:cNvPr>
          <p:cNvSpPr/>
          <p:nvPr/>
        </p:nvSpPr>
        <p:spPr>
          <a:xfrm>
            <a:off x="80273" y="114231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0" cap="none" spc="0" normalizeH="0" baseline="0" noProof="0" dirty="0">
                <a:ln>
                  <a:noFill/>
                </a:ln>
                <a:solidFill>
                  <a:prstClr val="black"/>
                </a:solidFill>
                <a:effectLst/>
                <a:uLnTx/>
                <a:uFillTx/>
                <a:latin typeface="Arial"/>
                <a:ea typeface="+mn-ea"/>
                <a:cs typeface="+mn-cs"/>
              </a:rPr>
              <a:t>%</a:t>
            </a:r>
          </a:p>
        </p:txBody>
      </p:sp>
      <p:sp>
        <p:nvSpPr>
          <p:cNvPr id="68" name="Rectangle 67">
            <a:extLst>
              <a:ext uri="{FF2B5EF4-FFF2-40B4-BE49-F238E27FC236}">
                <a16:creationId xmlns:a16="http://schemas.microsoft.com/office/drawing/2014/main" id="{06CCA318-4B15-48BC-98E2-7036CD367A5C}"/>
              </a:ext>
            </a:extLst>
          </p:cNvPr>
          <p:cNvSpPr/>
          <p:nvPr/>
        </p:nvSpPr>
        <p:spPr>
          <a:xfrm>
            <a:off x="4284475" y="1238497"/>
            <a:ext cx="3583147"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9" name="Group 68">
            <a:extLst>
              <a:ext uri="{FF2B5EF4-FFF2-40B4-BE49-F238E27FC236}">
                <a16:creationId xmlns:a16="http://schemas.microsoft.com/office/drawing/2014/main" id="{3DBD8362-3B54-4CB7-BF9E-F763FA16EEA2}"/>
              </a:ext>
            </a:extLst>
          </p:cNvPr>
          <p:cNvGrpSpPr/>
          <p:nvPr/>
        </p:nvGrpSpPr>
        <p:grpSpPr>
          <a:xfrm>
            <a:off x="4404507" y="1322093"/>
            <a:ext cx="3370675" cy="480358"/>
            <a:chOff x="441623" y="1312661"/>
            <a:chExt cx="3370675" cy="480358"/>
          </a:xfrm>
        </p:grpSpPr>
        <p:sp>
          <p:nvSpPr>
            <p:cNvPr id="70" name="Rectangle 69">
              <a:extLst>
                <a:ext uri="{FF2B5EF4-FFF2-40B4-BE49-F238E27FC236}">
                  <a16:creationId xmlns:a16="http://schemas.microsoft.com/office/drawing/2014/main" id="{EF97045C-152D-497F-A77C-70575C30758E}"/>
                </a:ext>
              </a:extLst>
            </p:cNvPr>
            <p:cNvSpPr/>
            <p:nvPr/>
          </p:nvSpPr>
          <p:spPr>
            <a:xfrm>
              <a:off x="869116" y="1312661"/>
              <a:ext cx="2943182"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1" name="Group 70">
              <a:extLst>
                <a:ext uri="{FF2B5EF4-FFF2-40B4-BE49-F238E27FC236}">
                  <a16:creationId xmlns:a16="http://schemas.microsoft.com/office/drawing/2014/main" id="{FB4CDD4F-EF8A-4F6F-8715-A507FF5678BB}"/>
                </a:ext>
              </a:extLst>
            </p:cNvPr>
            <p:cNvGrpSpPr/>
            <p:nvPr/>
          </p:nvGrpSpPr>
          <p:grpSpPr>
            <a:xfrm>
              <a:off x="441623" y="1312661"/>
              <a:ext cx="431322" cy="480358"/>
              <a:chOff x="-420060" y="172"/>
              <a:chExt cx="431322" cy="480358"/>
            </a:xfrm>
          </p:grpSpPr>
          <p:sp>
            <p:nvSpPr>
              <p:cNvPr id="73" name="Rectangle 72">
                <a:extLst>
                  <a:ext uri="{FF2B5EF4-FFF2-40B4-BE49-F238E27FC236}">
                    <a16:creationId xmlns:a16="http://schemas.microsoft.com/office/drawing/2014/main" id="{D8FC6EC6-EE6D-447E-9300-327F495A88B1}"/>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417582A2-848B-45AE-9FAD-11C508FB02DC}"/>
                  </a:ext>
                </a:extLst>
              </p:cNvPr>
              <p:cNvSpPr txBox="1"/>
              <p:nvPr/>
            </p:nvSpPr>
            <p:spPr>
              <a:xfrm>
                <a:off x="-420060" y="46913"/>
                <a:ext cx="4313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Q</a:t>
                </a:r>
              </a:p>
            </p:txBody>
          </p:sp>
        </p:grpSp>
        <p:sp>
          <p:nvSpPr>
            <p:cNvPr id="72" name="Text Placeholder 17">
              <a:extLst>
                <a:ext uri="{FF2B5EF4-FFF2-40B4-BE49-F238E27FC236}">
                  <a16:creationId xmlns:a16="http://schemas.microsoft.com/office/drawing/2014/main" id="{6F9FDD9E-1094-4BB2-9E90-66F3D6E6D3DD}"/>
                </a:ext>
              </a:extLst>
            </p:cNvPr>
            <p:cNvSpPr txBox="1">
              <a:spLocks/>
            </p:cNvSpPr>
            <p:nvPr/>
          </p:nvSpPr>
          <p:spPr>
            <a:xfrm>
              <a:off x="887014" y="1438548"/>
              <a:ext cx="2056000" cy="280072"/>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NZ" sz="1000" b="1" i="1" u="none" strike="noStrike" kern="1200" cap="none" spc="0" normalizeH="0" baseline="0" noProof="0" dirty="0">
                  <a:ln>
                    <a:noFill/>
                  </a:ln>
                  <a:solidFill>
                    <a:prstClr val="white"/>
                  </a:solidFill>
                  <a:effectLst/>
                  <a:uLnTx/>
                  <a:uFillTx/>
                  <a:latin typeface="Arial"/>
                  <a:ea typeface="+mn-ea"/>
                  <a:cs typeface="+mn-cs"/>
                </a:rPr>
                <a:t>Did you do this...</a:t>
              </a:r>
            </a:p>
          </p:txBody>
        </p:sp>
      </p:grpSp>
      <p:sp>
        <p:nvSpPr>
          <p:cNvPr id="76" name="Rectangle 75">
            <a:extLst>
              <a:ext uri="{FF2B5EF4-FFF2-40B4-BE49-F238E27FC236}">
                <a16:creationId xmlns:a16="http://schemas.microsoft.com/office/drawing/2014/main" id="{27353B43-27F3-45EB-9388-D18683B3DDDC}"/>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EFE0DE29-CEEB-422C-8100-1C9AD21BFAD0}"/>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8" name="Group 77">
            <a:extLst>
              <a:ext uri="{FF2B5EF4-FFF2-40B4-BE49-F238E27FC236}">
                <a16:creationId xmlns:a16="http://schemas.microsoft.com/office/drawing/2014/main" id="{94296F9F-A276-457F-9131-4874DD7D094C}"/>
              </a:ext>
            </a:extLst>
          </p:cNvPr>
          <p:cNvGrpSpPr/>
          <p:nvPr/>
        </p:nvGrpSpPr>
        <p:grpSpPr>
          <a:xfrm>
            <a:off x="441623" y="3885690"/>
            <a:ext cx="431322" cy="480358"/>
            <a:chOff x="-420060" y="172"/>
            <a:chExt cx="431322" cy="480358"/>
          </a:xfrm>
        </p:grpSpPr>
        <p:sp>
          <p:nvSpPr>
            <p:cNvPr id="79" name="Rectangle 78">
              <a:extLst>
                <a:ext uri="{FF2B5EF4-FFF2-40B4-BE49-F238E27FC236}">
                  <a16:creationId xmlns:a16="http://schemas.microsoft.com/office/drawing/2014/main" id="{70562B34-DC42-4CEC-AF5F-3215F9F08F03}"/>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0" name="TextBox 79">
              <a:extLst>
                <a:ext uri="{FF2B5EF4-FFF2-40B4-BE49-F238E27FC236}">
                  <a16:creationId xmlns:a16="http://schemas.microsoft.com/office/drawing/2014/main" id="{505DD0A2-FBB7-4ACB-9229-87CBFB64F8FB}"/>
                </a:ext>
              </a:extLst>
            </p:cNvPr>
            <p:cNvSpPr txBox="1"/>
            <p:nvPr/>
          </p:nvSpPr>
          <p:spPr>
            <a:xfrm>
              <a:off x="-420060" y="46913"/>
              <a:ext cx="4313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Q</a:t>
              </a:r>
            </a:p>
          </p:txBody>
        </p:sp>
      </p:grpSp>
      <p:sp>
        <p:nvSpPr>
          <p:cNvPr id="81" name="Text Placeholder 17">
            <a:extLst>
              <a:ext uri="{FF2B5EF4-FFF2-40B4-BE49-F238E27FC236}">
                <a16:creationId xmlns:a16="http://schemas.microsoft.com/office/drawing/2014/main" id="{C5A711C1-427A-4DBF-ACB3-2448EAC05DA7}"/>
              </a:ext>
            </a:extLst>
          </p:cNvPr>
          <p:cNvSpPr txBox="1">
            <a:spLocks/>
          </p:cNvSpPr>
          <p:nvPr/>
        </p:nvSpPr>
        <p:spPr>
          <a:xfrm>
            <a:off x="887013" y="4037707"/>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NZ" sz="1000" dirty="0">
                <a:solidFill>
                  <a:prstClr val="white"/>
                </a:solidFill>
              </a:rPr>
              <a:t>On average how often have you done this in the last 12 months?</a:t>
            </a:r>
          </a:p>
        </p:txBody>
      </p:sp>
      <p:sp>
        <p:nvSpPr>
          <p:cNvPr id="83" name="TextBox 82">
            <a:extLst>
              <a:ext uri="{FF2B5EF4-FFF2-40B4-BE49-F238E27FC236}">
                <a16:creationId xmlns:a16="http://schemas.microsoft.com/office/drawing/2014/main" id="{BEEC30FA-93C4-4904-982C-C7AA4B192A83}"/>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grpSp>
        <p:nvGrpSpPr>
          <p:cNvPr id="84" name="Group 83">
            <a:extLst>
              <a:ext uri="{FF2B5EF4-FFF2-40B4-BE49-F238E27FC236}">
                <a16:creationId xmlns:a16="http://schemas.microsoft.com/office/drawing/2014/main" id="{DBE984E8-EBC2-48A5-9CE9-377A225AD080}"/>
              </a:ext>
            </a:extLst>
          </p:cNvPr>
          <p:cNvGrpSpPr/>
          <p:nvPr/>
        </p:nvGrpSpPr>
        <p:grpSpPr>
          <a:xfrm>
            <a:off x="5149673" y="6517123"/>
            <a:ext cx="2241162" cy="215444"/>
            <a:chOff x="163092" y="5772628"/>
            <a:chExt cx="2241162" cy="215444"/>
          </a:xfrm>
        </p:grpSpPr>
        <p:sp>
          <p:nvSpPr>
            <p:cNvPr id="85" name="TextBox 84">
              <a:extLst>
                <a:ext uri="{FF2B5EF4-FFF2-40B4-BE49-F238E27FC236}">
                  <a16:creationId xmlns:a16="http://schemas.microsoft.com/office/drawing/2014/main" id="{D1DD93EF-5C9E-4D6E-A854-454B100CA0F1}"/>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86" name="Isosceles Triangle 85">
              <a:extLst>
                <a:ext uri="{FF2B5EF4-FFF2-40B4-BE49-F238E27FC236}">
                  <a16:creationId xmlns:a16="http://schemas.microsoft.com/office/drawing/2014/main" id="{7DF832DF-66E2-4C9D-80AA-BDA00B607228}"/>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7" name="Isosceles Triangle 86">
              <a:extLst>
                <a:ext uri="{FF2B5EF4-FFF2-40B4-BE49-F238E27FC236}">
                  <a16:creationId xmlns:a16="http://schemas.microsoft.com/office/drawing/2014/main" id="{C3F2928C-AF72-41A4-A85D-474C37F2629F}"/>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SigDiff">
            <a:extLst>
              <a:ext uri="{FF2B5EF4-FFF2-40B4-BE49-F238E27FC236}">
                <a16:creationId xmlns:a16="http://schemas.microsoft.com/office/drawing/2014/main" id="{05C6120E-D800-4100-9F8D-26A4CEE789F9}"/>
              </a:ext>
            </a:extLst>
          </p:cNvPr>
          <p:cNvSpPr/>
          <p:nvPr/>
        </p:nvSpPr>
        <p:spPr>
          <a:xfrm>
            <a:off x="3650964" y="2258245"/>
            <a:ext cx="152400" cy="1524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SigDiff">
            <a:extLst>
              <a:ext uri="{FF2B5EF4-FFF2-40B4-BE49-F238E27FC236}">
                <a16:creationId xmlns:a16="http://schemas.microsoft.com/office/drawing/2014/main" id="{E0C41C9D-0AB8-405C-BFEE-A5E8B50C72CD}"/>
              </a:ext>
            </a:extLst>
          </p:cNvPr>
          <p:cNvSpPr/>
          <p:nvPr/>
        </p:nvSpPr>
        <p:spPr>
          <a:xfrm rot="10800000">
            <a:off x="4162122" y="4692169"/>
            <a:ext cx="152400" cy="1524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0" name="Rectangle 89">
            <a:extLst>
              <a:ext uri="{FF2B5EF4-FFF2-40B4-BE49-F238E27FC236}">
                <a16:creationId xmlns:a16="http://schemas.microsoft.com/office/drawing/2014/main" id="{16109F8D-130C-46BE-A8F5-9BA3BD6C2C4F}"/>
              </a:ext>
            </a:extLst>
          </p:cNvPr>
          <p:cNvSpPr/>
          <p:nvPr/>
        </p:nvSpPr>
        <p:spPr>
          <a:xfrm>
            <a:off x="8187530" y="1945470"/>
            <a:ext cx="3913617" cy="3323987"/>
          </a:xfrm>
          <a:prstGeom prst="rect">
            <a:avLst/>
          </a:prstGeom>
        </p:spPr>
        <p:txBody>
          <a:bodyPr wrap="square">
            <a:spAutoFit/>
          </a:bodyPr>
          <a:lstStyle/>
          <a:p>
            <a:r>
              <a:rPr lang="en-NZ" sz="1000" dirty="0"/>
              <a:t>Forty-seven percent of Pacific peoples have attended the visual arts in the last 12 months, a significant</a:t>
            </a:r>
            <a:r>
              <a:rPr lang="en-NZ" sz="1000" dirty="0">
                <a:solidFill>
                  <a:srgbClr val="FF0000"/>
                </a:solidFill>
              </a:rPr>
              <a:t> </a:t>
            </a:r>
            <a:r>
              <a:rPr lang="en-NZ" sz="1000" dirty="0"/>
              <a:t>increase from 36% in 2017.</a:t>
            </a:r>
          </a:p>
          <a:p>
            <a:endParaRPr lang="en-NZ" sz="1000" dirty="0"/>
          </a:p>
          <a:p>
            <a:r>
              <a:rPr lang="en-NZ" sz="1000" dirty="0"/>
              <a:t>Those people who are attending are doing so both in person (64%) and online (58%).</a:t>
            </a:r>
          </a:p>
          <a:p>
            <a:endParaRPr lang="en-NZ" sz="1000" dirty="0"/>
          </a:p>
          <a:p>
            <a:r>
              <a:rPr lang="en-NZ" sz="1000" dirty="0"/>
              <a:t>Fifty-eight percent of attendees visit infrequently (up to three times in the last 12 months). This compares to 69% of attendees in 2017.</a:t>
            </a:r>
          </a:p>
          <a:p>
            <a:br>
              <a:rPr lang="en-NZ" sz="1000" dirty="0"/>
            </a:br>
            <a:br>
              <a:rPr lang="en-NZ" sz="1000" dirty="0"/>
            </a:br>
            <a:r>
              <a:rPr lang="en-NZ" sz="1000" b="1" dirty="0"/>
              <a:t>Sub-group differences </a:t>
            </a:r>
            <a:r>
              <a:rPr lang="en-NZ" sz="1000" b="1" dirty="0">
                <a:solidFill>
                  <a:schemeClr val="tx1">
                    <a:lumMod val="85000"/>
                    <a:lumOff val="15000"/>
                  </a:schemeClr>
                </a:solidFill>
              </a:rPr>
              <a:t>among</a:t>
            </a:r>
            <a:r>
              <a:rPr lang="en-NZ" sz="1000" b="1" dirty="0"/>
              <a:t> Pacific peoples:</a:t>
            </a:r>
            <a:endParaRPr lang="en-NZ" sz="1000" dirty="0"/>
          </a:p>
          <a:p>
            <a:br>
              <a:rPr lang="en-NZ" sz="1000" dirty="0"/>
            </a:br>
            <a:r>
              <a:rPr lang="en-NZ" sz="1000" dirty="0"/>
              <a:t>Women are more likely than average to have attended the visual arts (54% vs. 47%). </a:t>
            </a:r>
          </a:p>
          <a:p>
            <a:br>
              <a:rPr lang="en-NZ" sz="1000" dirty="0"/>
            </a:br>
            <a:r>
              <a:rPr lang="en-NZ" sz="1000" dirty="0"/>
              <a:t>In contrast, Pacific peoples with household incomes over $120,000 (34%) are less likely than average to have attended the visual arts.  </a:t>
            </a:r>
          </a:p>
          <a:p>
            <a:br>
              <a:rPr lang="en-NZ" sz="1000" dirty="0"/>
            </a:br>
            <a:endParaRPr lang="en-NZ" sz="1000" b="1" dirty="0">
              <a:solidFill>
                <a:prstClr val="black">
                  <a:lumMod val="85000"/>
                  <a:lumOff val="15000"/>
                </a:prstClr>
              </a:solidFill>
            </a:endParaRPr>
          </a:p>
        </p:txBody>
      </p:sp>
    </p:spTree>
    <p:extLst>
      <p:ext uri="{BB962C8B-B14F-4D97-AF65-F5344CB8AC3E}">
        <p14:creationId xmlns:p14="http://schemas.microsoft.com/office/powerpoint/2010/main" val="3769609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Pacific peoples: Impact of film festivals on visual arts attendance</a:t>
            </a:r>
          </a:p>
        </p:txBody>
      </p:sp>
      <p:sp>
        <p:nvSpPr>
          <p:cNvPr id="8" name="Text Placeholder 7">
            <a:extLst>
              <a:ext uri="{FF2B5EF4-FFF2-40B4-BE49-F238E27FC236}">
                <a16:creationId xmlns:a16="http://schemas.microsoft.com/office/drawing/2014/main" id="{A22EC93B-B3C5-4EB4-9563-130410C349FA}"/>
              </a:ext>
            </a:extLst>
          </p:cNvPr>
          <p:cNvSpPr>
            <a:spLocks noGrp="1"/>
          </p:cNvSpPr>
          <p:nvPr>
            <p:ph type="body" sz="quarter" idx="10"/>
          </p:nvPr>
        </p:nvSpPr>
        <p:spPr>
          <a:xfrm>
            <a:off x="758825" y="1188110"/>
            <a:ext cx="6953250" cy="419100"/>
          </a:xfrm>
        </p:spPr>
        <p:txBody>
          <a:bodyPr/>
          <a:lstStyle/>
          <a:p>
            <a:r>
              <a:rPr lang="en-NZ" dirty="0"/>
              <a:t>Were film festivals included among the visual arts you have visited in the last 12 months?</a:t>
            </a:r>
          </a:p>
        </p:txBody>
      </p:sp>
      <p:sp>
        <p:nvSpPr>
          <p:cNvPr id="49" name="Rectangle 48">
            <a:extLst>
              <a:ext uri="{FF2B5EF4-FFF2-40B4-BE49-F238E27FC236}">
                <a16:creationId xmlns:a16="http://schemas.microsoft.com/office/drawing/2014/main" id="{C271178B-7174-4C8A-8788-30DFC5625FF0}"/>
              </a:ext>
            </a:extLst>
          </p:cNvPr>
          <p:cNvSpPr/>
          <p:nvPr/>
        </p:nvSpPr>
        <p:spPr>
          <a:xfrm>
            <a:off x="217952" y="1665214"/>
            <a:ext cx="4867850" cy="194400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C21A739B-B4BE-45AD-800D-D7739D2CF2D7}"/>
              </a:ext>
            </a:extLst>
          </p:cNvPr>
          <p:cNvSpPr/>
          <p:nvPr/>
        </p:nvSpPr>
        <p:spPr>
          <a:xfrm>
            <a:off x="5222606" y="1665214"/>
            <a:ext cx="2580274" cy="194400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0" name="Chart 49">
            <a:extLst>
              <a:ext uri="{FF2B5EF4-FFF2-40B4-BE49-F238E27FC236}">
                <a16:creationId xmlns:a16="http://schemas.microsoft.com/office/drawing/2014/main" id="{1C37B125-718C-4274-A53E-2E3EA5B1B269}"/>
              </a:ext>
            </a:extLst>
          </p:cNvPr>
          <p:cNvGraphicFramePr/>
          <p:nvPr>
            <p:extLst>
              <p:ext uri="{D42A27DB-BD31-4B8C-83A1-F6EECF244321}">
                <p14:modId xmlns:p14="http://schemas.microsoft.com/office/powerpoint/2010/main" val="515616801"/>
              </p:ext>
            </p:extLst>
          </p:nvPr>
        </p:nvGraphicFramePr>
        <p:xfrm>
          <a:off x="397806" y="1771924"/>
          <a:ext cx="2390190" cy="1819753"/>
        </p:xfrm>
        <a:graphic>
          <a:graphicData uri="http://schemas.openxmlformats.org/drawingml/2006/chart">
            <c:chart xmlns:c="http://schemas.openxmlformats.org/drawingml/2006/chart" xmlns:r="http://schemas.openxmlformats.org/officeDocument/2006/relationships" r:id="rId3"/>
          </a:graphicData>
        </a:graphic>
      </p:graphicFrame>
      <p:sp>
        <p:nvSpPr>
          <p:cNvPr id="52" name="Rectangle 51">
            <a:extLst>
              <a:ext uri="{FF2B5EF4-FFF2-40B4-BE49-F238E27FC236}">
                <a16:creationId xmlns:a16="http://schemas.microsoft.com/office/drawing/2014/main" id="{371F7D54-B5E7-4219-BA15-C382AA43E63A}"/>
              </a:ext>
            </a:extLst>
          </p:cNvPr>
          <p:cNvSpPr/>
          <p:nvPr/>
        </p:nvSpPr>
        <p:spPr>
          <a:xfrm>
            <a:off x="1247323" y="2438186"/>
            <a:ext cx="784189" cy="400110"/>
          </a:xfrm>
          <a:prstGeom prst="rect">
            <a:avLst/>
          </a:prstGeom>
        </p:spPr>
        <p:txBody>
          <a:bodyPr wrap="none">
            <a:spAutoFit/>
          </a:bodyPr>
          <a:lstStyle/>
          <a:p>
            <a:pPr algn="ctr"/>
            <a:r>
              <a:rPr lang="lv-LV" sz="2000">
                <a:solidFill>
                  <a:srgbClr val="414141"/>
                </a:solidFill>
                <a:latin typeface="Arial Black" panose="020B0A04020102020204" pitchFamily="34" charset="0"/>
              </a:rPr>
              <a:t>47%</a:t>
            </a:r>
            <a:endParaRPr lang="en-NZ" sz="2000" dirty="0">
              <a:solidFill>
                <a:srgbClr val="414141"/>
              </a:solidFill>
              <a:latin typeface="Arial Black" panose="020B0A04020102020204" pitchFamily="34" charset="0"/>
            </a:endParaRPr>
          </a:p>
        </p:txBody>
      </p:sp>
      <p:sp>
        <p:nvSpPr>
          <p:cNvPr id="53" name="TextBox 52">
            <a:extLst>
              <a:ext uri="{FF2B5EF4-FFF2-40B4-BE49-F238E27FC236}">
                <a16:creationId xmlns:a16="http://schemas.microsoft.com/office/drawing/2014/main" id="{33580678-6055-4156-BF79-50F24F0E314A}"/>
              </a:ext>
            </a:extLst>
          </p:cNvPr>
          <p:cNvSpPr txBox="1"/>
          <p:nvPr/>
        </p:nvSpPr>
        <p:spPr>
          <a:xfrm>
            <a:off x="1312568" y="2867937"/>
            <a:ext cx="601447" cy="276999"/>
          </a:xfrm>
          <a:prstGeom prst="rect">
            <a:avLst/>
          </a:prstGeom>
          <a:noFill/>
        </p:spPr>
        <p:txBody>
          <a:bodyPr wrap="none" rtlCol="0">
            <a:spAutoFit/>
          </a:bodyPr>
          <a:lstStyle/>
          <a:p>
            <a:pPr algn="ctr"/>
            <a:r>
              <a:rPr lang="en-US" sz="1200" spc="150" dirty="0">
                <a:solidFill>
                  <a:prstClr val="black">
                    <a:lumMod val="65000"/>
                    <a:lumOff val="35000"/>
                  </a:prstClr>
                </a:solidFill>
              </a:rPr>
              <a:t>2017</a:t>
            </a:r>
          </a:p>
        </p:txBody>
      </p:sp>
      <p:cxnSp>
        <p:nvCxnSpPr>
          <p:cNvPr id="54" name="Straight Connector 53">
            <a:extLst>
              <a:ext uri="{FF2B5EF4-FFF2-40B4-BE49-F238E27FC236}">
                <a16:creationId xmlns:a16="http://schemas.microsoft.com/office/drawing/2014/main" id="{72300D66-610F-44D5-B523-80E1E437F1D8}"/>
              </a:ext>
            </a:extLst>
          </p:cNvPr>
          <p:cNvCxnSpPr/>
          <p:nvPr/>
        </p:nvCxnSpPr>
        <p:spPr>
          <a:xfrm>
            <a:off x="1260757" y="2850521"/>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4CE75FDD-5CEA-4C92-9103-4CB399ECCB28}"/>
              </a:ext>
            </a:extLst>
          </p:cNvPr>
          <p:cNvSpPr/>
          <p:nvPr/>
        </p:nvSpPr>
        <p:spPr>
          <a:xfrm>
            <a:off x="586596" y="3724306"/>
            <a:ext cx="7448882" cy="460642"/>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9CF249E9-83F0-486E-9C77-D05F07B7C01C}"/>
              </a:ext>
            </a:extLst>
          </p:cNvPr>
          <p:cNvSpPr/>
          <p:nvPr/>
        </p:nvSpPr>
        <p:spPr>
          <a:xfrm>
            <a:off x="0" y="3724306"/>
            <a:ext cx="586596" cy="460642"/>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32372A48-FE2F-4290-9FF0-771F27546EE2}"/>
              </a:ext>
            </a:extLst>
          </p:cNvPr>
          <p:cNvSpPr txBox="1"/>
          <p:nvPr/>
        </p:nvSpPr>
        <p:spPr>
          <a:xfrm>
            <a:off x="69011" y="3688685"/>
            <a:ext cx="431322" cy="461665"/>
          </a:xfrm>
          <a:prstGeom prst="rect">
            <a:avLst/>
          </a:prstGeom>
          <a:noFill/>
        </p:spPr>
        <p:txBody>
          <a:bodyPr wrap="square" rtlCol="0">
            <a:spAutoFit/>
          </a:bodyPr>
          <a:lstStyle/>
          <a:p>
            <a:pPr algn="ctr"/>
            <a:r>
              <a:rPr lang="en-NZ" sz="2400" b="1" dirty="0">
                <a:solidFill>
                  <a:schemeClr val="bg1"/>
                </a:solidFill>
                <a:latin typeface="Georgia" panose="02040502050405020303" pitchFamily="18" charset="0"/>
              </a:rPr>
              <a:t>Q</a:t>
            </a:r>
          </a:p>
        </p:txBody>
      </p:sp>
      <p:graphicFrame>
        <p:nvGraphicFramePr>
          <p:cNvPr id="68" name="Chart 67">
            <a:extLst>
              <a:ext uri="{FF2B5EF4-FFF2-40B4-BE49-F238E27FC236}">
                <a16:creationId xmlns:a16="http://schemas.microsoft.com/office/drawing/2014/main" id="{2383B5C3-FED8-49DE-B479-6378E3CAECB1}"/>
              </a:ext>
            </a:extLst>
          </p:cNvPr>
          <p:cNvGraphicFramePr/>
          <p:nvPr>
            <p:extLst>
              <p:ext uri="{D42A27DB-BD31-4B8C-83A1-F6EECF244321}">
                <p14:modId xmlns:p14="http://schemas.microsoft.com/office/powerpoint/2010/main" val="763812360"/>
              </p:ext>
            </p:extLst>
          </p:nvPr>
        </p:nvGraphicFramePr>
        <p:xfrm>
          <a:off x="2351106" y="1771924"/>
          <a:ext cx="2390190" cy="1819753"/>
        </p:xfrm>
        <a:graphic>
          <a:graphicData uri="http://schemas.openxmlformats.org/drawingml/2006/chart">
            <c:chart xmlns:c="http://schemas.openxmlformats.org/drawingml/2006/chart" xmlns:r="http://schemas.openxmlformats.org/officeDocument/2006/relationships" r:id="rId4"/>
          </a:graphicData>
        </a:graphic>
      </p:graphicFrame>
      <p:sp>
        <p:nvSpPr>
          <p:cNvPr id="69" name="Rectangle 68">
            <a:extLst>
              <a:ext uri="{FF2B5EF4-FFF2-40B4-BE49-F238E27FC236}">
                <a16:creationId xmlns:a16="http://schemas.microsoft.com/office/drawing/2014/main" id="{95B2ED79-CE10-491C-AF1D-8BC403B644E9}"/>
              </a:ext>
            </a:extLst>
          </p:cNvPr>
          <p:cNvSpPr/>
          <p:nvPr/>
        </p:nvSpPr>
        <p:spPr>
          <a:xfrm>
            <a:off x="3200623" y="2438186"/>
            <a:ext cx="784189" cy="400110"/>
          </a:xfrm>
          <a:prstGeom prst="rect">
            <a:avLst/>
          </a:prstGeom>
        </p:spPr>
        <p:txBody>
          <a:bodyPr wrap="none">
            <a:spAutoFit/>
          </a:bodyPr>
          <a:lstStyle/>
          <a:p>
            <a:pPr algn="ctr"/>
            <a:r>
              <a:rPr lang="lv-LV" sz="2000">
                <a:solidFill>
                  <a:srgbClr val="414141"/>
                </a:solidFill>
                <a:latin typeface="Arial Black" panose="020B0A04020102020204" pitchFamily="34" charset="0"/>
              </a:rPr>
              <a:t>28%</a:t>
            </a:r>
            <a:endParaRPr lang="en-NZ" sz="2000" dirty="0">
              <a:solidFill>
                <a:srgbClr val="414141"/>
              </a:solidFill>
              <a:latin typeface="Arial Black" panose="020B0A04020102020204" pitchFamily="34" charset="0"/>
            </a:endParaRPr>
          </a:p>
        </p:txBody>
      </p:sp>
      <p:sp>
        <p:nvSpPr>
          <p:cNvPr id="70" name="TextBox 69">
            <a:extLst>
              <a:ext uri="{FF2B5EF4-FFF2-40B4-BE49-F238E27FC236}">
                <a16:creationId xmlns:a16="http://schemas.microsoft.com/office/drawing/2014/main" id="{B0735BC4-CA91-447B-8E4E-457D845C72F8}"/>
              </a:ext>
            </a:extLst>
          </p:cNvPr>
          <p:cNvSpPr txBox="1"/>
          <p:nvPr/>
        </p:nvSpPr>
        <p:spPr>
          <a:xfrm>
            <a:off x="3265868" y="2867937"/>
            <a:ext cx="601448" cy="276999"/>
          </a:xfrm>
          <a:prstGeom prst="rect">
            <a:avLst/>
          </a:prstGeom>
          <a:noFill/>
        </p:spPr>
        <p:txBody>
          <a:bodyPr wrap="none" rtlCol="0">
            <a:spAutoFit/>
          </a:bodyPr>
          <a:lstStyle/>
          <a:p>
            <a:pPr algn="ctr"/>
            <a:r>
              <a:rPr lang="en-US" sz="1200" spc="150" dirty="0">
                <a:solidFill>
                  <a:prstClr val="black">
                    <a:lumMod val="65000"/>
                    <a:lumOff val="35000"/>
                  </a:prstClr>
                </a:solidFill>
              </a:rPr>
              <a:t>2020</a:t>
            </a:r>
          </a:p>
        </p:txBody>
      </p:sp>
      <p:cxnSp>
        <p:nvCxnSpPr>
          <p:cNvPr id="71" name="Straight Connector 70">
            <a:extLst>
              <a:ext uri="{FF2B5EF4-FFF2-40B4-BE49-F238E27FC236}">
                <a16:creationId xmlns:a16="http://schemas.microsoft.com/office/drawing/2014/main" id="{5AF340B5-1FFD-420D-B31F-E6129B0D6BF8}"/>
              </a:ext>
            </a:extLst>
          </p:cNvPr>
          <p:cNvCxnSpPr/>
          <p:nvPr/>
        </p:nvCxnSpPr>
        <p:spPr>
          <a:xfrm>
            <a:off x="3214057" y="2850521"/>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B9319F9-030B-42BB-8830-834A33485C39}"/>
              </a:ext>
            </a:extLst>
          </p:cNvPr>
          <p:cNvGrpSpPr/>
          <p:nvPr/>
        </p:nvGrpSpPr>
        <p:grpSpPr>
          <a:xfrm>
            <a:off x="5319350" y="1771924"/>
            <a:ext cx="2390190" cy="1819753"/>
            <a:chOff x="293298" y="1806760"/>
            <a:chExt cx="2390190" cy="1819753"/>
          </a:xfrm>
        </p:grpSpPr>
        <p:graphicFrame>
          <p:nvGraphicFramePr>
            <p:cNvPr id="73" name="Chart 72">
              <a:extLst>
                <a:ext uri="{FF2B5EF4-FFF2-40B4-BE49-F238E27FC236}">
                  <a16:creationId xmlns:a16="http://schemas.microsoft.com/office/drawing/2014/main" id="{220258EA-72A8-4E13-B2A6-4B8285DAD243}"/>
                </a:ext>
              </a:extLst>
            </p:cNvPr>
            <p:cNvGraphicFramePr/>
            <p:nvPr>
              <p:extLst>
                <p:ext uri="{D42A27DB-BD31-4B8C-83A1-F6EECF244321}">
                  <p14:modId xmlns:p14="http://schemas.microsoft.com/office/powerpoint/2010/main" val="124303283"/>
                </p:ext>
              </p:extLst>
            </p:nvPr>
          </p:nvGraphicFramePr>
          <p:xfrm>
            <a:off x="293298" y="1806760"/>
            <a:ext cx="2390190" cy="1819753"/>
          </p:xfrm>
          <a:graphic>
            <a:graphicData uri="http://schemas.openxmlformats.org/drawingml/2006/chart">
              <c:chart xmlns:c="http://schemas.openxmlformats.org/drawingml/2006/chart" xmlns:r="http://schemas.openxmlformats.org/officeDocument/2006/relationships" r:id="rId5"/>
            </a:graphicData>
          </a:graphic>
        </p:graphicFrame>
        <p:sp>
          <p:nvSpPr>
            <p:cNvPr id="74" name="Rectangle 73">
              <a:extLst>
                <a:ext uri="{FF2B5EF4-FFF2-40B4-BE49-F238E27FC236}">
                  <a16:creationId xmlns:a16="http://schemas.microsoft.com/office/drawing/2014/main" id="{3B74D043-4A8F-4ABF-8348-FBD792642F34}"/>
                </a:ext>
              </a:extLst>
            </p:cNvPr>
            <p:cNvSpPr/>
            <p:nvPr/>
          </p:nvSpPr>
          <p:spPr>
            <a:xfrm>
              <a:off x="1142815" y="2473022"/>
              <a:ext cx="784189" cy="400110"/>
            </a:xfrm>
            <a:prstGeom prst="rect">
              <a:avLst/>
            </a:prstGeom>
          </p:spPr>
          <p:txBody>
            <a:bodyPr wrap="none">
              <a:spAutoFit/>
            </a:bodyPr>
            <a:lstStyle/>
            <a:p>
              <a:pPr algn="ctr"/>
              <a:r>
                <a:rPr lang="en-US" sz="2000" dirty="0">
                  <a:solidFill>
                    <a:srgbClr val="414141"/>
                  </a:solidFill>
                  <a:latin typeface="Arial Black" panose="020B0A04020102020204" pitchFamily="34" charset="0"/>
                </a:rPr>
                <a:t>20%</a:t>
              </a:r>
              <a:endParaRPr lang="en-NZ" sz="2000" dirty="0">
                <a:solidFill>
                  <a:srgbClr val="414141"/>
                </a:solidFill>
                <a:latin typeface="Arial Black" panose="020B0A04020102020204" pitchFamily="34" charset="0"/>
              </a:endParaRPr>
            </a:p>
          </p:txBody>
        </p:sp>
        <p:sp>
          <p:nvSpPr>
            <p:cNvPr id="75" name="TextBox 74">
              <a:extLst>
                <a:ext uri="{FF2B5EF4-FFF2-40B4-BE49-F238E27FC236}">
                  <a16:creationId xmlns:a16="http://schemas.microsoft.com/office/drawing/2014/main" id="{5BFFEB15-879E-487B-B9D1-537DC4D449E9}"/>
                </a:ext>
              </a:extLst>
            </p:cNvPr>
            <p:cNvSpPr txBox="1"/>
            <p:nvPr/>
          </p:nvSpPr>
          <p:spPr>
            <a:xfrm>
              <a:off x="1208060" y="2902773"/>
              <a:ext cx="601448" cy="276999"/>
            </a:xfrm>
            <a:prstGeom prst="rect">
              <a:avLst/>
            </a:prstGeom>
            <a:noFill/>
          </p:spPr>
          <p:txBody>
            <a:bodyPr wrap="none" rtlCol="0">
              <a:spAutoFit/>
            </a:bodyPr>
            <a:lstStyle/>
            <a:p>
              <a:pPr algn="ctr"/>
              <a:r>
                <a:rPr lang="en-US" sz="1200" spc="150" dirty="0">
                  <a:solidFill>
                    <a:prstClr val="black">
                      <a:lumMod val="65000"/>
                      <a:lumOff val="35000"/>
                    </a:prstClr>
                  </a:solidFill>
                </a:rPr>
                <a:t>2020</a:t>
              </a:r>
            </a:p>
          </p:txBody>
        </p:sp>
        <p:cxnSp>
          <p:nvCxnSpPr>
            <p:cNvPr id="76" name="Straight Connector 75">
              <a:extLst>
                <a:ext uri="{FF2B5EF4-FFF2-40B4-BE49-F238E27FC236}">
                  <a16:creationId xmlns:a16="http://schemas.microsoft.com/office/drawing/2014/main" id="{93BCE153-4E0B-42B6-950D-280D27A8C0F1}"/>
                </a:ext>
              </a:extLst>
            </p:cNvPr>
            <p:cNvCxnSpPr/>
            <p:nvPr/>
          </p:nvCxnSpPr>
          <p:spPr>
            <a:xfrm>
              <a:off x="1156249" y="2885357"/>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66045BB7-D3C8-4C12-A8E1-D98662B17EC7}"/>
              </a:ext>
            </a:extLst>
          </p:cNvPr>
          <p:cNvSpPr txBox="1"/>
          <p:nvPr/>
        </p:nvSpPr>
        <p:spPr>
          <a:xfrm>
            <a:off x="1826015" y="1674175"/>
            <a:ext cx="1882247" cy="276999"/>
          </a:xfrm>
          <a:prstGeom prst="rect">
            <a:avLst/>
          </a:prstGeom>
          <a:noFill/>
        </p:spPr>
        <p:txBody>
          <a:bodyPr wrap="none" rtlCol="0">
            <a:spAutoFit/>
          </a:bodyPr>
          <a:lstStyle/>
          <a:p>
            <a:pPr algn="ctr"/>
            <a:r>
              <a:rPr lang="en-US" sz="1200" b="1" spc="300" dirty="0">
                <a:solidFill>
                  <a:schemeClr val="tx1">
                    <a:lumMod val="65000"/>
                    <a:lumOff val="35000"/>
                  </a:schemeClr>
                </a:solidFill>
                <a:latin typeface="+mj-lt"/>
              </a:rPr>
              <a:t>Pacific peoples</a:t>
            </a:r>
          </a:p>
        </p:txBody>
      </p:sp>
      <p:sp>
        <p:nvSpPr>
          <p:cNvPr id="42" name="TextBox 41">
            <a:extLst>
              <a:ext uri="{FF2B5EF4-FFF2-40B4-BE49-F238E27FC236}">
                <a16:creationId xmlns:a16="http://schemas.microsoft.com/office/drawing/2014/main" id="{8FC0F9DA-6471-439C-AA48-B80511F2CF39}"/>
              </a:ext>
            </a:extLst>
          </p:cNvPr>
          <p:cNvSpPr txBox="1"/>
          <p:nvPr/>
        </p:nvSpPr>
        <p:spPr>
          <a:xfrm>
            <a:off x="5762399" y="1674175"/>
            <a:ext cx="1548822" cy="276999"/>
          </a:xfrm>
          <a:prstGeom prst="rect">
            <a:avLst/>
          </a:prstGeom>
          <a:noFill/>
        </p:spPr>
        <p:txBody>
          <a:bodyPr wrap="none" rtlCol="0">
            <a:spAutoFit/>
          </a:bodyPr>
          <a:lstStyle/>
          <a:p>
            <a:pPr algn="ctr"/>
            <a:r>
              <a:rPr lang="en-US" sz="1200" b="1" spc="300" dirty="0">
                <a:solidFill>
                  <a:schemeClr val="tx1">
                    <a:lumMod val="65000"/>
                    <a:lumOff val="35000"/>
                  </a:schemeClr>
                </a:solidFill>
                <a:latin typeface="+mj-lt"/>
              </a:rPr>
              <a:t>New Zealand</a:t>
            </a:r>
          </a:p>
        </p:txBody>
      </p:sp>
      <p:sp>
        <p:nvSpPr>
          <p:cNvPr id="77" name="Rectangle 76">
            <a:extLst>
              <a:ext uri="{FF2B5EF4-FFF2-40B4-BE49-F238E27FC236}">
                <a16:creationId xmlns:a16="http://schemas.microsoft.com/office/drawing/2014/main" id="{A6004440-FC0A-473C-9E9A-3F7935A60B35}"/>
              </a:ext>
            </a:extLst>
          </p:cNvPr>
          <p:cNvSpPr/>
          <p:nvPr/>
        </p:nvSpPr>
        <p:spPr>
          <a:xfrm>
            <a:off x="217952" y="4302680"/>
            <a:ext cx="4867850" cy="194400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284D2742-8419-433F-B09C-B68DFFE20A0D}"/>
              </a:ext>
            </a:extLst>
          </p:cNvPr>
          <p:cNvSpPr/>
          <p:nvPr/>
        </p:nvSpPr>
        <p:spPr>
          <a:xfrm>
            <a:off x="5222606" y="4302680"/>
            <a:ext cx="2580274" cy="194400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5" name="Chart 84">
            <a:extLst>
              <a:ext uri="{FF2B5EF4-FFF2-40B4-BE49-F238E27FC236}">
                <a16:creationId xmlns:a16="http://schemas.microsoft.com/office/drawing/2014/main" id="{B67C25FE-E2A2-4AB5-9C6C-8FB7368F8771}"/>
              </a:ext>
            </a:extLst>
          </p:cNvPr>
          <p:cNvGraphicFramePr/>
          <p:nvPr>
            <p:extLst>
              <p:ext uri="{D42A27DB-BD31-4B8C-83A1-F6EECF244321}">
                <p14:modId xmlns:p14="http://schemas.microsoft.com/office/powerpoint/2010/main" val="2221588208"/>
              </p:ext>
            </p:extLst>
          </p:nvPr>
        </p:nvGraphicFramePr>
        <p:xfrm>
          <a:off x="2351106" y="4409390"/>
          <a:ext cx="2390190" cy="1819753"/>
        </p:xfrm>
        <a:graphic>
          <a:graphicData uri="http://schemas.openxmlformats.org/drawingml/2006/chart">
            <c:chart xmlns:c="http://schemas.openxmlformats.org/drawingml/2006/chart" xmlns:r="http://schemas.openxmlformats.org/officeDocument/2006/relationships" r:id="rId6"/>
          </a:graphicData>
        </a:graphic>
      </p:graphicFrame>
      <p:sp>
        <p:nvSpPr>
          <p:cNvPr id="86" name="Rectangle 85">
            <a:extLst>
              <a:ext uri="{FF2B5EF4-FFF2-40B4-BE49-F238E27FC236}">
                <a16:creationId xmlns:a16="http://schemas.microsoft.com/office/drawing/2014/main" id="{A64DF0EE-0BFD-42DA-9046-CD1128B257D8}"/>
              </a:ext>
            </a:extLst>
          </p:cNvPr>
          <p:cNvSpPr/>
          <p:nvPr/>
        </p:nvSpPr>
        <p:spPr>
          <a:xfrm>
            <a:off x="3200623" y="5075652"/>
            <a:ext cx="784189" cy="400110"/>
          </a:xfrm>
          <a:prstGeom prst="rect">
            <a:avLst/>
          </a:prstGeom>
        </p:spPr>
        <p:txBody>
          <a:bodyPr wrap="none">
            <a:spAutoFit/>
          </a:bodyPr>
          <a:lstStyle/>
          <a:p>
            <a:pPr algn="ctr"/>
            <a:r>
              <a:rPr lang="lv-LV" sz="2000">
                <a:solidFill>
                  <a:srgbClr val="414141"/>
                </a:solidFill>
                <a:latin typeface="Arial Black" panose="020B0A04020102020204" pitchFamily="34" charset="0"/>
              </a:rPr>
              <a:t>62%</a:t>
            </a:r>
            <a:endParaRPr lang="en-NZ" sz="2000" dirty="0">
              <a:solidFill>
                <a:srgbClr val="414141"/>
              </a:solidFill>
              <a:latin typeface="Arial Black" panose="020B0A04020102020204" pitchFamily="34" charset="0"/>
            </a:endParaRPr>
          </a:p>
        </p:txBody>
      </p:sp>
      <p:sp>
        <p:nvSpPr>
          <p:cNvPr id="87" name="TextBox 86">
            <a:extLst>
              <a:ext uri="{FF2B5EF4-FFF2-40B4-BE49-F238E27FC236}">
                <a16:creationId xmlns:a16="http://schemas.microsoft.com/office/drawing/2014/main" id="{3D9B2593-804F-477C-BB43-6AEDFBC8F9AF}"/>
              </a:ext>
            </a:extLst>
          </p:cNvPr>
          <p:cNvSpPr txBox="1"/>
          <p:nvPr/>
        </p:nvSpPr>
        <p:spPr>
          <a:xfrm>
            <a:off x="3265868" y="5505403"/>
            <a:ext cx="601448" cy="276999"/>
          </a:xfrm>
          <a:prstGeom prst="rect">
            <a:avLst/>
          </a:prstGeom>
          <a:noFill/>
        </p:spPr>
        <p:txBody>
          <a:bodyPr wrap="none" rtlCol="0">
            <a:spAutoFit/>
          </a:bodyPr>
          <a:lstStyle/>
          <a:p>
            <a:pPr algn="ctr"/>
            <a:r>
              <a:rPr lang="en-US" sz="1200" spc="150" dirty="0">
                <a:solidFill>
                  <a:prstClr val="black">
                    <a:lumMod val="65000"/>
                    <a:lumOff val="35000"/>
                  </a:prstClr>
                </a:solidFill>
              </a:rPr>
              <a:t>2020</a:t>
            </a:r>
          </a:p>
        </p:txBody>
      </p:sp>
      <p:cxnSp>
        <p:nvCxnSpPr>
          <p:cNvPr id="88" name="Straight Connector 87">
            <a:extLst>
              <a:ext uri="{FF2B5EF4-FFF2-40B4-BE49-F238E27FC236}">
                <a16:creationId xmlns:a16="http://schemas.microsoft.com/office/drawing/2014/main" id="{D9031CFA-B0EA-49CE-8A53-8EF85D3A4FEC}"/>
              </a:ext>
            </a:extLst>
          </p:cNvPr>
          <p:cNvCxnSpPr/>
          <p:nvPr/>
        </p:nvCxnSpPr>
        <p:spPr>
          <a:xfrm>
            <a:off x="3214057" y="5487987"/>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id="{ABC9FCD1-D254-469C-8836-48A5C9066A24}"/>
              </a:ext>
            </a:extLst>
          </p:cNvPr>
          <p:cNvGrpSpPr/>
          <p:nvPr/>
        </p:nvGrpSpPr>
        <p:grpSpPr>
          <a:xfrm>
            <a:off x="5319350" y="4409390"/>
            <a:ext cx="2390190" cy="1819753"/>
            <a:chOff x="293298" y="1806760"/>
            <a:chExt cx="2390190" cy="1819753"/>
          </a:xfrm>
        </p:grpSpPr>
        <p:graphicFrame>
          <p:nvGraphicFramePr>
            <p:cNvPr id="90" name="Chart 89">
              <a:extLst>
                <a:ext uri="{FF2B5EF4-FFF2-40B4-BE49-F238E27FC236}">
                  <a16:creationId xmlns:a16="http://schemas.microsoft.com/office/drawing/2014/main" id="{36F28CFB-F8DF-40F7-99CF-741344605066}"/>
                </a:ext>
              </a:extLst>
            </p:cNvPr>
            <p:cNvGraphicFramePr/>
            <p:nvPr>
              <p:extLst>
                <p:ext uri="{D42A27DB-BD31-4B8C-83A1-F6EECF244321}">
                  <p14:modId xmlns:p14="http://schemas.microsoft.com/office/powerpoint/2010/main" val="3738553909"/>
                </p:ext>
              </p:extLst>
            </p:nvPr>
          </p:nvGraphicFramePr>
          <p:xfrm>
            <a:off x="293298" y="1806760"/>
            <a:ext cx="2390190" cy="1819753"/>
          </p:xfrm>
          <a:graphic>
            <a:graphicData uri="http://schemas.openxmlformats.org/drawingml/2006/chart">
              <c:chart xmlns:c="http://schemas.openxmlformats.org/drawingml/2006/chart" xmlns:r="http://schemas.openxmlformats.org/officeDocument/2006/relationships" r:id="rId7"/>
            </a:graphicData>
          </a:graphic>
        </p:graphicFrame>
        <p:sp>
          <p:nvSpPr>
            <p:cNvPr id="91" name="Rectangle 90">
              <a:extLst>
                <a:ext uri="{FF2B5EF4-FFF2-40B4-BE49-F238E27FC236}">
                  <a16:creationId xmlns:a16="http://schemas.microsoft.com/office/drawing/2014/main" id="{E8ED8543-3DC1-4538-A365-780B43396A24}"/>
                </a:ext>
              </a:extLst>
            </p:cNvPr>
            <p:cNvSpPr/>
            <p:nvPr/>
          </p:nvSpPr>
          <p:spPr>
            <a:xfrm>
              <a:off x="1142815" y="2473022"/>
              <a:ext cx="784189" cy="400110"/>
            </a:xfrm>
            <a:prstGeom prst="rect">
              <a:avLst/>
            </a:prstGeom>
          </p:spPr>
          <p:txBody>
            <a:bodyPr wrap="none">
              <a:spAutoFit/>
            </a:bodyPr>
            <a:lstStyle/>
            <a:p>
              <a:pPr algn="ctr"/>
              <a:r>
                <a:rPr lang="en-US" sz="2000" dirty="0">
                  <a:solidFill>
                    <a:srgbClr val="414141"/>
                  </a:solidFill>
                  <a:latin typeface="Arial Black" panose="020B0A04020102020204" pitchFamily="34" charset="0"/>
                </a:rPr>
                <a:t>80%</a:t>
              </a:r>
              <a:endParaRPr lang="en-NZ" sz="2000" dirty="0">
                <a:solidFill>
                  <a:srgbClr val="414141"/>
                </a:solidFill>
                <a:latin typeface="Arial Black" panose="020B0A04020102020204" pitchFamily="34" charset="0"/>
              </a:endParaRPr>
            </a:p>
          </p:txBody>
        </p:sp>
        <p:sp>
          <p:nvSpPr>
            <p:cNvPr id="92" name="TextBox 91">
              <a:extLst>
                <a:ext uri="{FF2B5EF4-FFF2-40B4-BE49-F238E27FC236}">
                  <a16:creationId xmlns:a16="http://schemas.microsoft.com/office/drawing/2014/main" id="{1058730E-5B32-4316-BBC5-E2F774ABECA4}"/>
                </a:ext>
              </a:extLst>
            </p:cNvPr>
            <p:cNvSpPr txBox="1"/>
            <p:nvPr/>
          </p:nvSpPr>
          <p:spPr>
            <a:xfrm>
              <a:off x="1208060" y="2902773"/>
              <a:ext cx="601448" cy="276999"/>
            </a:xfrm>
            <a:prstGeom prst="rect">
              <a:avLst/>
            </a:prstGeom>
            <a:noFill/>
          </p:spPr>
          <p:txBody>
            <a:bodyPr wrap="none" rtlCol="0">
              <a:spAutoFit/>
            </a:bodyPr>
            <a:lstStyle/>
            <a:p>
              <a:pPr algn="ctr"/>
              <a:r>
                <a:rPr lang="en-US" sz="1200" spc="150" dirty="0">
                  <a:solidFill>
                    <a:prstClr val="black">
                      <a:lumMod val="65000"/>
                      <a:lumOff val="35000"/>
                    </a:prstClr>
                  </a:solidFill>
                </a:rPr>
                <a:t>2020</a:t>
              </a:r>
            </a:p>
          </p:txBody>
        </p:sp>
        <p:cxnSp>
          <p:nvCxnSpPr>
            <p:cNvPr id="93" name="Straight Connector 92">
              <a:extLst>
                <a:ext uri="{FF2B5EF4-FFF2-40B4-BE49-F238E27FC236}">
                  <a16:creationId xmlns:a16="http://schemas.microsoft.com/office/drawing/2014/main" id="{9C67D797-4775-41DE-91ED-FDBD11AC4292}"/>
                </a:ext>
              </a:extLst>
            </p:cNvPr>
            <p:cNvCxnSpPr/>
            <p:nvPr/>
          </p:nvCxnSpPr>
          <p:spPr>
            <a:xfrm>
              <a:off x="1156249" y="2885357"/>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94" name="TextBox 93">
            <a:extLst>
              <a:ext uri="{FF2B5EF4-FFF2-40B4-BE49-F238E27FC236}">
                <a16:creationId xmlns:a16="http://schemas.microsoft.com/office/drawing/2014/main" id="{FB383CA7-B412-41CA-95BD-08F0054E1EE4}"/>
              </a:ext>
            </a:extLst>
          </p:cNvPr>
          <p:cNvSpPr txBox="1"/>
          <p:nvPr/>
        </p:nvSpPr>
        <p:spPr>
          <a:xfrm>
            <a:off x="1826015" y="4311641"/>
            <a:ext cx="1882247" cy="276999"/>
          </a:xfrm>
          <a:prstGeom prst="rect">
            <a:avLst/>
          </a:prstGeom>
          <a:noFill/>
        </p:spPr>
        <p:txBody>
          <a:bodyPr wrap="none" rtlCol="0">
            <a:spAutoFit/>
          </a:bodyPr>
          <a:lstStyle/>
          <a:p>
            <a:pPr algn="ctr"/>
            <a:r>
              <a:rPr lang="en-US" sz="1200" b="1" spc="300" dirty="0">
                <a:solidFill>
                  <a:schemeClr val="tx1">
                    <a:lumMod val="65000"/>
                    <a:lumOff val="35000"/>
                  </a:schemeClr>
                </a:solidFill>
                <a:latin typeface="+mj-lt"/>
              </a:rPr>
              <a:t>Pacific peoples</a:t>
            </a:r>
          </a:p>
        </p:txBody>
      </p:sp>
      <p:sp>
        <p:nvSpPr>
          <p:cNvPr id="95" name="TextBox 94">
            <a:extLst>
              <a:ext uri="{FF2B5EF4-FFF2-40B4-BE49-F238E27FC236}">
                <a16:creationId xmlns:a16="http://schemas.microsoft.com/office/drawing/2014/main" id="{EE332207-B6B5-4608-BC39-A063D9DE3D2B}"/>
              </a:ext>
            </a:extLst>
          </p:cNvPr>
          <p:cNvSpPr txBox="1"/>
          <p:nvPr/>
        </p:nvSpPr>
        <p:spPr>
          <a:xfrm>
            <a:off x="5762399" y="4311641"/>
            <a:ext cx="1548822" cy="276999"/>
          </a:xfrm>
          <a:prstGeom prst="rect">
            <a:avLst/>
          </a:prstGeom>
          <a:noFill/>
        </p:spPr>
        <p:txBody>
          <a:bodyPr wrap="none" rtlCol="0">
            <a:spAutoFit/>
          </a:bodyPr>
          <a:lstStyle/>
          <a:p>
            <a:pPr algn="ctr"/>
            <a:r>
              <a:rPr lang="en-US" sz="1200" b="1" spc="300" dirty="0">
                <a:solidFill>
                  <a:schemeClr val="tx1">
                    <a:lumMod val="65000"/>
                    <a:lumOff val="35000"/>
                  </a:schemeClr>
                </a:solidFill>
                <a:latin typeface="+mj-lt"/>
              </a:rPr>
              <a:t>New Zealand</a:t>
            </a:r>
          </a:p>
        </p:txBody>
      </p:sp>
      <p:sp>
        <p:nvSpPr>
          <p:cNvPr id="97" name="Text Placeholder 7">
            <a:extLst>
              <a:ext uri="{FF2B5EF4-FFF2-40B4-BE49-F238E27FC236}">
                <a16:creationId xmlns:a16="http://schemas.microsoft.com/office/drawing/2014/main" id="{44F3A1DE-BAAF-4958-B81E-A490BCD1AD8A}"/>
              </a:ext>
            </a:extLst>
          </p:cNvPr>
          <p:cNvSpPr txBox="1">
            <a:spLocks/>
          </p:cNvSpPr>
          <p:nvPr/>
        </p:nvSpPr>
        <p:spPr>
          <a:xfrm>
            <a:off x="718399" y="3859910"/>
            <a:ext cx="6953250" cy="4191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And have you visited visual arts other than film festivals in the last 12 months?</a:t>
            </a:r>
          </a:p>
        </p:txBody>
      </p:sp>
      <p:sp>
        <p:nvSpPr>
          <p:cNvPr id="98" name="TextBox 97">
            <a:extLst>
              <a:ext uri="{FF2B5EF4-FFF2-40B4-BE49-F238E27FC236}">
                <a16:creationId xmlns:a16="http://schemas.microsoft.com/office/drawing/2014/main" id="{0939EF96-F557-4749-BDFA-D7A1D417700D}"/>
              </a:ext>
            </a:extLst>
          </p:cNvPr>
          <p:cNvSpPr txBox="1"/>
          <p:nvPr/>
        </p:nvSpPr>
        <p:spPr>
          <a:xfrm>
            <a:off x="260522" y="3421199"/>
            <a:ext cx="5973590"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who have attended the visual arts 2017 (n=66); 2020 (n=228)</a:t>
            </a:r>
          </a:p>
        </p:txBody>
      </p:sp>
      <p:sp>
        <p:nvSpPr>
          <p:cNvPr id="57" name="TextBox 56">
            <a:extLst>
              <a:ext uri="{FF2B5EF4-FFF2-40B4-BE49-F238E27FC236}">
                <a16:creationId xmlns:a16="http://schemas.microsoft.com/office/drawing/2014/main" id="{ABC8C76B-9164-4807-9A79-3AB08BF382E7}"/>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sp>
        <p:nvSpPr>
          <p:cNvPr id="26" name="TextBox 25"/>
          <p:cNvSpPr txBox="1"/>
          <p:nvPr/>
        </p:nvSpPr>
        <p:spPr>
          <a:xfrm>
            <a:off x="260522" y="6054906"/>
            <a:ext cx="4609190"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who have attended film festivals 2020 (n=58)</a:t>
            </a:r>
          </a:p>
        </p:txBody>
      </p:sp>
      <p:grpSp>
        <p:nvGrpSpPr>
          <p:cNvPr id="58" name="Group 57">
            <a:extLst>
              <a:ext uri="{FF2B5EF4-FFF2-40B4-BE49-F238E27FC236}">
                <a16:creationId xmlns:a16="http://schemas.microsoft.com/office/drawing/2014/main" id="{74FA0C77-78C2-4555-AE0E-7CF8D4A1DFEC}"/>
              </a:ext>
            </a:extLst>
          </p:cNvPr>
          <p:cNvGrpSpPr/>
          <p:nvPr/>
        </p:nvGrpSpPr>
        <p:grpSpPr>
          <a:xfrm>
            <a:off x="5136705" y="6407321"/>
            <a:ext cx="2241162" cy="215444"/>
            <a:chOff x="163092" y="5772628"/>
            <a:chExt cx="2241162" cy="215444"/>
          </a:xfrm>
        </p:grpSpPr>
        <p:sp>
          <p:nvSpPr>
            <p:cNvPr id="59" name="TextBox 58">
              <a:extLst>
                <a:ext uri="{FF2B5EF4-FFF2-40B4-BE49-F238E27FC236}">
                  <a16:creationId xmlns:a16="http://schemas.microsoft.com/office/drawing/2014/main" id="{99E5FB96-F2B7-40D3-BA83-BCD1E6DF07D0}"/>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60" name="Isosceles Triangle 59">
              <a:extLst>
                <a:ext uri="{FF2B5EF4-FFF2-40B4-BE49-F238E27FC236}">
                  <a16:creationId xmlns:a16="http://schemas.microsoft.com/office/drawing/2014/main" id="{FD6C7A06-E900-4827-8201-5183F6AFF02D}"/>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1" name="Isosceles Triangle 60">
              <a:extLst>
                <a:ext uri="{FF2B5EF4-FFF2-40B4-BE49-F238E27FC236}">
                  <a16:creationId xmlns:a16="http://schemas.microsoft.com/office/drawing/2014/main" id="{669A9024-6EE5-4355-A33F-8BEFA6A04D14}"/>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65" name="Group 64">
            <a:extLst>
              <a:ext uri="{FF2B5EF4-FFF2-40B4-BE49-F238E27FC236}">
                <a16:creationId xmlns:a16="http://schemas.microsoft.com/office/drawing/2014/main" id="{40CFAA8B-E9E8-43E9-86FE-F04235EF874D}"/>
              </a:ext>
            </a:extLst>
          </p:cNvPr>
          <p:cNvGrpSpPr/>
          <p:nvPr/>
        </p:nvGrpSpPr>
        <p:grpSpPr>
          <a:xfrm>
            <a:off x="5136705" y="6615308"/>
            <a:ext cx="2891981" cy="215444"/>
            <a:chOff x="163092" y="5772628"/>
            <a:chExt cx="2891981" cy="215444"/>
          </a:xfrm>
        </p:grpSpPr>
        <p:sp>
          <p:nvSpPr>
            <p:cNvPr id="66" name="TextBox 65">
              <a:extLst>
                <a:ext uri="{FF2B5EF4-FFF2-40B4-BE49-F238E27FC236}">
                  <a16:creationId xmlns:a16="http://schemas.microsoft.com/office/drawing/2014/main" id="{AB50FB9A-4265-4428-97AD-E081F86E5A5E}"/>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99" name="Isosceles Triangle 98">
              <a:extLst>
                <a:ext uri="{FF2B5EF4-FFF2-40B4-BE49-F238E27FC236}">
                  <a16:creationId xmlns:a16="http://schemas.microsoft.com/office/drawing/2014/main" id="{309F697E-534F-45DC-BB92-97BA1148D330}"/>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00" name="Isosceles Triangle 99">
              <a:extLst>
                <a:ext uri="{FF2B5EF4-FFF2-40B4-BE49-F238E27FC236}">
                  <a16:creationId xmlns:a16="http://schemas.microsoft.com/office/drawing/2014/main" id="{13A5CD38-C235-407D-9676-51C01367DE56}"/>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03" name="TextBox 102">
            <a:extLst>
              <a:ext uri="{FF2B5EF4-FFF2-40B4-BE49-F238E27FC236}">
                <a16:creationId xmlns:a16="http://schemas.microsoft.com/office/drawing/2014/main" id="{37FB8D12-3634-4A2F-A54B-B2DA5D6C811A}"/>
              </a:ext>
            </a:extLst>
          </p:cNvPr>
          <p:cNvSpPr txBox="1"/>
          <p:nvPr/>
        </p:nvSpPr>
        <p:spPr>
          <a:xfrm>
            <a:off x="5208705" y="3435099"/>
            <a:ext cx="5973590"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New Zealand (n=3032</a:t>
            </a:r>
            <a:r>
              <a:rPr lang="lv-LV" sz="800" dirty="0">
                <a:solidFill>
                  <a:schemeClr val="tx1">
                    <a:lumMod val="65000"/>
                    <a:lumOff val="35000"/>
                  </a:schemeClr>
                </a:solidFill>
                <a:latin typeface="Arial" panose="020B0604020202020204" pitchFamily="34" charset="0"/>
                <a:cs typeface="Arial" panose="020B0604020202020204" pitchFamily="34" charset="0"/>
              </a:rPr>
              <a:t>)</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B1A80C94-F2D8-430E-B84C-B8D647CEC189}"/>
              </a:ext>
            </a:extLst>
          </p:cNvPr>
          <p:cNvSpPr/>
          <p:nvPr/>
        </p:nvSpPr>
        <p:spPr>
          <a:xfrm>
            <a:off x="5250071" y="6053193"/>
            <a:ext cx="1471878" cy="215444"/>
          </a:xfrm>
          <a:prstGeom prst="rect">
            <a:avLst/>
          </a:prstGeom>
        </p:spPr>
        <p:txBody>
          <a:bodyPr wrap="none">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New Zealand (n=652</a:t>
            </a:r>
            <a:r>
              <a:rPr lang="lv-LV" sz="800">
                <a:solidFill>
                  <a:schemeClr val="tx1">
                    <a:lumMod val="65000"/>
                    <a:lumOff val="35000"/>
                  </a:schemeClr>
                </a:solidFill>
                <a:latin typeface="Arial" panose="020B0604020202020204" pitchFamily="34" charset="0"/>
                <a:cs typeface="Arial" panose="020B0604020202020204" pitchFamily="34" charset="0"/>
              </a:rPr>
              <a:t>)</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SigDiff">
            <a:extLst>
              <a:ext uri="{FF2B5EF4-FFF2-40B4-BE49-F238E27FC236}">
                <a16:creationId xmlns:a16="http://schemas.microsoft.com/office/drawing/2014/main" id="{6C17889F-E8E3-4D4D-8F6E-D6FF2B295F32}"/>
              </a:ext>
            </a:extLst>
          </p:cNvPr>
          <p:cNvSpPr/>
          <p:nvPr/>
        </p:nvSpPr>
        <p:spPr>
          <a:xfrm rot="10800000">
            <a:off x="3580018" y="2273086"/>
            <a:ext cx="152400" cy="1524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Isosceles Triangle 66">
            <a:extLst>
              <a:ext uri="{FF2B5EF4-FFF2-40B4-BE49-F238E27FC236}">
                <a16:creationId xmlns:a16="http://schemas.microsoft.com/office/drawing/2014/main" id="{BE2AAEA6-1CE1-4573-9799-EFDC0B214972}"/>
              </a:ext>
            </a:extLst>
          </p:cNvPr>
          <p:cNvSpPr>
            <a:spLocks noChangeAspect="1"/>
          </p:cNvSpPr>
          <p:nvPr/>
        </p:nvSpPr>
        <p:spPr>
          <a:xfrm>
            <a:off x="3429067" y="2282555"/>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9" name="Isosceles Triangle 78">
            <a:extLst>
              <a:ext uri="{FF2B5EF4-FFF2-40B4-BE49-F238E27FC236}">
                <a16:creationId xmlns:a16="http://schemas.microsoft.com/office/drawing/2014/main" id="{A8571CE5-8FC9-4FBD-8769-E98A402FFAA0}"/>
              </a:ext>
            </a:extLst>
          </p:cNvPr>
          <p:cNvSpPr>
            <a:spLocks noChangeAspect="1"/>
          </p:cNvSpPr>
          <p:nvPr/>
        </p:nvSpPr>
        <p:spPr>
          <a:xfrm rot="10800000">
            <a:off x="3501067" y="4944872"/>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4" name="Rectangle 83">
            <a:extLst>
              <a:ext uri="{FF2B5EF4-FFF2-40B4-BE49-F238E27FC236}">
                <a16:creationId xmlns:a16="http://schemas.microsoft.com/office/drawing/2014/main" id="{27C9281E-40D5-4639-9C40-E1915D26EE10}"/>
              </a:ext>
            </a:extLst>
          </p:cNvPr>
          <p:cNvSpPr/>
          <p:nvPr/>
        </p:nvSpPr>
        <p:spPr>
          <a:xfrm>
            <a:off x="8245928" y="1951174"/>
            <a:ext cx="3799317" cy="2785378"/>
          </a:xfrm>
          <a:prstGeom prst="rect">
            <a:avLst/>
          </a:prstGeom>
        </p:spPr>
        <p:txBody>
          <a:bodyPr wrap="square">
            <a:spAutoFit/>
          </a:bodyPr>
          <a:lstStyle/>
          <a:p>
            <a:r>
              <a:rPr lang="en-NZ" sz="1000" dirty="0"/>
              <a:t>Twenty-eight percent of Pacific peoples who have attended the visual arts, have attended a film festival in the last 12 months. This is a significant drop from 2017 (47%), despite some film festivals moving to an online format. However, attendance remains higher than the national average for all New Zealanders (20%).</a:t>
            </a:r>
          </a:p>
          <a:p>
            <a:br>
              <a:rPr lang="en-NZ" sz="1000" dirty="0"/>
            </a:br>
            <a:r>
              <a:rPr lang="en-NZ" sz="1000" dirty="0"/>
              <a:t>Of those who have attended film festivals in the last 12 months, 62% have also attended other visual art forms. This is significantly less than the national average among all New Zealanders (80%).</a:t>
            </a:r>
            <a:br>
              <a:rPr lang="en-NZ" sz="1000" dirty="0"/>
            </a:br>
            <a:endParaRPr lang="en-NZ" sz="1000"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among Pacific peoples:</a:t>
            </a:r>
          </a:p>
          <a:p>
            <a:pPr lvl="0">
              <a:spcBef>
                <a:spcPts val="600"/>
              </a:spcBef>
            </a:pPr>
            <a:r>
              <a:rPr lang="en-NZ" sz="1000" dirty="0"/>
              <a:t>Pacific women are less likely than average to have attended film festivals in the last 12 months (24% vs 28%).</a:t>
            </a:r>
          </a:p>
          <a:p>
            <a:pPr lvl="0">
              <a:spcBef>
                <a:spcPts val="600"/>
              </a:spcBef>
            </a:pPr>
            <a:endParaRPr lang="en-NZ" sz="1000" b="1" dirty="0">
              <a:solidFill>
                <a:schemeClr val="tx1">
                  <a:lumMod val="85000"/>
                  <a:lumOff val="15000"/>
                </a:schemeClr>
              </a:solidFill>
            </a:endParaRPr>
          </a:p>
        </p:txBody>
      </p:sp>
    </p:spTree>
    <p:extLst>
      <p:ext uri="{BB962C8B-B14F-4D97-AF65-F5344CB8AC3E}">
        <p14:creationId xmlns:p14="http://schemas.microsoft.com/office/powerpoint/2010/main" val="3684543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Encouraging greater attendance in the arts among Pacific peoples</a:t>
            </a:r>
          </a:p>
        </p:txBody>
      </p:sp>
      <p:sp>
        <p:nvSpPr>
          <p:cNvPr id="2" name="Text Placeholder 1">
            <a:extLst>
              <a:ext uri="{FF2B5EF4-FFF2-40B4-BE49-F238E27FC236}">
                <a16:creationId xmlns:a16="http://schemas.microsoft.com/office/drawing/2014/main" id="{B3C4B55F-F571-42AE-8557-113974CB7F19}"/>
              </a:ext>
            </a:extLst>
          </p:cNvPr>
          <p:cNvSpPr>
            <a:spLocks noGrp="1"/>
          </p:cNvSpPr>
          <p:nvPr>
            <p:ph type="body" sz="quarter" idx="10"/>
          </p:nvPr>
        </p:nvSpPr>
        <p:spPr>
          <a:xfrm>
            <a:off x="758825" y="1335498"/>
            <a:ext cx="6953250" cy="419100"/>
          </a:xfrm>
        </p:spPr>
        <p:txBody>
          <a:bodyPr/>
          <a:lstStyle/>
          <a:p>
            <a:r>
              <a:rPr lang="en-NZ" dirty="0"/>
              <a:t>What difference would the following make in encouraging you to go to the arts more often?</a:t>
            </a:r>
          </a:p>
        </p:txBody>
      </p:sp>
      <p:graphicFrame>
        <p:nvGraphicFramePr>
          <p:cNvPr id="6" name="Content Placeholder 5">
            <a:extLst>
              <a:ext uri="{FF2B5EF4-FFF2-40B4-BE49-F238E27FC236}">
                <a16:creationId xmlns:a16="http://schemas.microsoft.com/office/drawing/2014/main" id="{023F8D15-A21A-44A6-89CF-D9B7B53AEF32}"/>
              </a:ext>
            </a:extLst>
          </p:cNvPr>
          <p:cNvGraphicFramePr>
            <a:graphicFrameLocks noGrp="1"/>
          </p:cNvGraphicFramePr>
          <p:nvPr>
            <p:ph idx="4294967295"/>
            <p:extLst>
              <p:ext uri="{D42A27DB-BD31-4B8C-83A1-F6EECF244321}">
                <p14:modId xmlns:p14="http://schemas.microsoft.com/office/powerpoint/2010/main" val="2660416673"/>
              </p:ext>
            </p:extLst>
          </p:nvPr>
        </p:nvGraphicFramePr>
        <p:xfrm>
          <a:off x="7132536" y="2062079"/>
          <a:ext cx="613956" cy="3881120"/>
        </p:xfrm>
        <a:graphic>
          <a:graphicData uri="http://schemas.openxmlformats.org/drawingml/2006/table">
            <a:tbl>
              <a:tblPr firstRow="1" bandRow="1">
                <a:tableStyleId>{5C22544A-7EE6-4342-B048-85BDC9FD1C3A}</a:tableStyleId>
              </a:tblPr>
              <a:tblGrid>
                <a:gridCol w="613956">
                  <a:extLst>
                    <a:ext uri="{9D8B030D-6E8A-4147-A177-3AD203B41FA5}">
                      <a16:colId xmlns:a16="http://schemas.microsoft.com/office/drawing/2014/main" val="3177729638"/>
                    </a:ext>
                  </a:extLst>
                </a:gridCol>
              </a:tblGrid>
              <a:tr h="263038">
                <a:tc>
                  <a:txBody>
                    <a:bodyPr/>
                    <a:lstStyle/>
                    <a:p>
                      <a:pPr algn="ctr"/>
                      <a:r>
                        <a:rPr lang="lv-LV" sz="1200" b="1">
                          <a:solidFill>
                            <a:schemeClr val="tx1">
                              <a:lumMod val="65000"/>
                              <a:lumOff val="35000"/>
                            </a:schemeClr>
                          </a:solidFill>
                          <a:latin typeface="Arial" panose="020B0604020202020204" pitchFamily="34" charset="0"/>
                          <a:cs typeface="Arial" panose="020B0604020202020204" pitchFamily="34" charset="0"/>
                        </a:rPr>
                        <a:t>61</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91109355"/>
                  </a:ext>
                </a:extLst>
              </a:tr>
              <a:tr h="263038">
                <a:tc>
                  <a:txBody>
                    <a:bodyPr/>
                    <a:lstStyle/>
                    <a:p>
                      <a:pPr algn="ctr"/>
                      <a:r>
                        <a:rPr lang="lv-LV" sz="1200" b="1">
                          <a:solidFill>
                            <a:schemeClr val="tx1">
                              <a:lumMod val="65000"/>
                              <a:lumOff val="35000"/>
                            </a:schemeClr>
                          </a:solidFill>
                          <a:latin typeface="Arial" panose="020B0604020202020204" pitchFamily="34" charset="0"/>
                          <a:cs typeface="Arial" panose="020B0604020202020204" pitchFamily="34" charset="0"/>
                        </a:rPr>
                        <a:t>50</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814574444"/>
                  </a:ext>
                </a:extLst>
              </a:tr>
              <a:tr h="0">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966196992"/>
                  </a:ext>
                </a:extLst>
              </a:tr>
              <a:tr h="263038">
                <a:tc>
                  <a:txBody>
                    <a:bodyPr/>
                    <a:lstStyle/>
                    <a:p>
                      <a:pPr algn="ctr"/>
                      <a:r>
                        <a:rPr lang="lv-LV" sz="1200" b="1">
                          <a:solidFill>
                            <a:schemeClr val="tx1">
                              <a:lumMod val="65000"/>
                              <a:lumOff val="35000"/>
                            </a:schemeClr>
                          </a:solidFill>
                          <a:latin typeface="Arial" panose="020B0604020202020204" pitchFamily="34" charset="0"/>
                          <a:cs typeface="Arial" panose="020B0604020202020204" pitchFamily="34" charset="0"/>
                        </a:rPr>
                        <a:t>63</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465828506"/>
                  </a:ext>
                </a:extLst>
              </a:tr>
              <a:tr h="263038">
                <a:tc>
                  <a:txBody>
                    <a:bodyPr/>
                    <a:lstStyle/>
                    <a:p>
                      <a:pPr algn="ctr"/>
                      <a:r>
                        <a:rPr lang="lv-LV" sz="1200" b="1">
                          <a:solidFill>
                            <a:schemeClr val="tx1">
                              <a:lumMod val="65000"/>
                              <a:lumOff val="35000"/>
                            </a:schemeClr>
                          </a:solidFill>
                          <a:latin typeface="Arial" panose="020B0604020202020204" pitchFamily="34" charset="0"/>
                          <a:cs typeface="Arial" panose="020B0604020202020204" pitchFamily="34" charset="0"/>
                        </a:rPr>
                        <a:t>56</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690773504"/>
                  </a:ext>
                </a:extLst>
              </a:tr>
              <a:tr h="116906">
                <a:tc>
                  <a:txBody>
                    <a:bodyPr/>
                    <a:lstStyle/>
                    <a:p>
                      <a:pPr algn="ctr"/>
                      <a:endParaRPr lang="en-NZ" sz="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66039176"/>
                  </a:ext>
                </a:extLst>
              </a:tr>
              <a:tr h="263038">
                <a:tc>
                  <a:txBody>
                    <a:bodyPr/>
                    <a:lstStyle/>
                    <a:p>
                      <a:pPr algn="ctr"/>
                      <a:r>
                        <a:rPr lang="lv-LV" sz="1200" b="1">
                          <a:solidFill>
                            <a:schemeClr val="tx1">
                              <a:lumMod val="65000"/>
                              <a:lumOff val="35000"/>
                            </a:schemeClr>
                          </a:solidFill>
                          <a:latin typeface="Arial" panose="020B0604020202020204" pitchFamily="34" charset="0"/>
                          <a:cs typeface="Arial" panose="020B0604020202020204" pitchFamily="34" charset="0"/>
                        </a:rPr>
                        <a:t>54</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136268829"/>
                  </a:ext>
                </a:extLst>
              </a:tr>
              <a:tr h="263038">
                <a:tc>
                  <a:txBody>
                    <a:bodyPr/>
                    <a:lstStyle/>
                    <a:p>
                      <a:pPr algn="ctr"/>
                      <a:r>
                        <a:rPr lang="lv-LV" sz="1200" b="1">
                          <a:solidFill>
                            <a:schemeClr val="tx1">
                              <a:lumMod val="65000"/>
                              <a:lumOff val="35000"/>
                            </a:schemeClr>
                          </a:solidFill>
                          <a:latin typeface="Arial" panose="020B0604020202020204" pitchFamily="34" charset="0"/>
                          <a:cs typeface="Arial" panose="020B0604020202020204" pitchFamily="34" charset="0"/>
                        </a:rPr>
                        <a:t>61</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866934927"/>
                  </a:ext>
                </a:extLst>
              </a:tr>
              <a:tr h="0">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231396891"/>
                  </a:ext>
                </a:extLst>
              </a:tr>
              <a:tr h="263038">
                <a:tc>
                  <a:txBody>
                    <a:bodyPr/>
                    <a:lstStyle/>
                    <a:p>
                      <a:pPr algn="ctr"/>
                      <a:r>
                        <a:rPr lang="lv-LV" sz="1200" b="1">
                          <a:solidFill>
                            <a:schemeClr val="tx1">
                              <a:lumMod val="65000"/>
                              <a:lumOff val="35000"/>
                            </a:schemeClr>
                          </a:solidFill>
                          <a:latin typeface="Arial" panose="020B0604020202020204" pitchFamily="34" charset="0"/>
                          <a:cs typeface="Arial" panose="020B0604020202020204" pitchFamily="34" charset="0"/>
                        </a:rPr>
                        <a:t>42</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837652548"/>
                  </a:ext>
                </a:extLst>
              </a:tr>
              <a:tr h="263038">
                <a:tc>
                  <a:txBody>
                    <a:bodyPr/>
                    <a:lstStyle/>
                    <a:p>
                      <a:pPr algn="ctr"/>
                      <a:r>
                        <a:rPr lang="lv-LV" sz="1200" b="1">
                          <a:solidFill>
                            <a:schemeClr val="tx1">
                              <a:lumMod val="65000"/>
                              <a:lumOff val="35000"/>
                            </a:schemeClr>
                          </a:solidFill>
                          <a:latin typeface="Arial" panose="020B0604020202020204" pitchFamily="34" charset="0"/>
                          <a:cs typeface="Arial" panose="020B0604020202020204" pitchFamily="34" charset="0"/>
                        </a:rPr>
                        <a:t>27</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483947502"/>
                  </a:ext>
                </a:extLst>
              </a:tr>
              <a:tr h="0">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47331597"/>
                  </a:ext>
                </a:extLst>
              </a:tr>
              <a:tr h="263038">
                <a:tc>
                  <a:txBody>
                    <a:bodyPr/>
                    <a:lstStyle/>
                    <a:p>
                      <a:pPr algn="ctr"/>
                      <a:r>
                        <a:rPr lang="lv-LV" sz="1200" b="1">
                          <a:solidFill>
                            <a:schemeClr val="tx1">
                              <a:lumMod val="65000"/>
                              <a:lumOff val="35000"/>
                            </a:schemeClr>
                          </a:solidFill>
                          <a:latin typeface="Arial" panose="020B0604020202020204" pitchFamily="34" charset="0"/>
                          <a:cs typeface="Arial" panose="020B0604020202020204" pitchFamily="34" charset="0"/>
                        </a:rPr>
                        <a:t>43</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537355338"/>
                  </a:ext>
                </a:extLst>
              </a:tr>
              <a:tr h="263038">
                <a:tc>
                  <a:txBody>
                    <a:bodyPr/>
                    <a:lstStyle/>
                    <a:p>
                      <a:pPr algn="ctr"/>
                      <a:r>
                        <a:rPr lang="lv-LV" sz="1200" b="1">
                          <a:solidFill>
                            <a:schemeClr val="tx1">
                              <a:lumMod val="65000"/>
                              <a:lumOff val="35000"/>
                            </a:schemeClr>
                          </a:solidFill>
                          <a:latin typeface="Arial" panose="020B0604020202020204" pitchFamily="34" charset="0"/>
                          <a:cs typeface="Arial" panose="020B0604020202020204" pitchFamily="34" charset="0"/>
                        </a:rPr>
                        <a:t>42</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4211269422"/>
                  </a:ext>
                </a:extLst>
              </a:tr>
              <a:tr h="0">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083548490"/>
                  </a:ext>
                </a:extLst>
              </a:tr>
              <a:tr h="263038">
                <a:tc>
                  <a:txBody>
                    <a:bodyPr/>
                    <a:lstStyle/>
                    <a:p>
                      <a:pPr algn="ctr"/>
                      <a:r>
                        <a:rPr lang="lv-LV" sz="1200" b="1">
                          <a:solidFill>
                            <a:schemeClr val="tx1">
                              <a:lumMod val="65000"/>
                              <a:lumOff val="35000"/>
                            </a:schemeClr>
                          </a:solidFill>
                          <a:latin typeface="Arial" panose="020B0604020202020204" pitchFamily="34" charset="0"/>
                          <a:cs typeface="Arial" panose="020B0604020202020204" pitchFamily="34" charset="0"/>
                        </a:rPr>
                        <a:t>44</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53996758"/>
                  </a:ext>
                </a:extLst>
              </a:tr>
              <a:tr h="263038">
                <a:tc>
                  <a:txBody>
                    <a:bodyPr/>
                    <a:lstStyle/>
                    <a:p>
                      <a:pPr algn="ctr"/>
                      <a:r>
                        <a:rPr lang="en-NZ" sz="1200" b="1">
                          <a:solidFill>
                            <a:schemeClr val="tx1">
                              <a:lumMod val="65000"/>
                              <a:lumOff val="35000"/>
                            </a:schemeClr>
                          </a:solidFill>
                          <a:latin typeface="Arial" panose="020B0604020202020204" pitchFamily="34" charset="0"/>
                          <a:cs typeface="Arial" panose="020B0604020202020204" pitchFamily="34" charset="0"/>
                        </a:rPr>
                        <a:t>41</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17828218"/>
                  </a:ext>
                </a:extLst>
              </a:tr>
            </a:tbl>
          </a:graphicData>
        </a:graphic>
      </p:graphicFrame>
      <p:graphicFrame>
        <p:nvGraphicFramePr>
          <p:cNvPr id="7" name="Chart 6"/>
          <p:cNvGraphicFramePr/>
          <p:nvPr>
            <p:extLst>
              <p:ext uri="{D42A27DB-BD31-4B8C-83A1-F6EECF244321}">
                <p14:modId xmlns:p14="http://schemas.microsoft.com/office/powerpoint/2010/main" val="1712378664"/>
              </p:ext>
            </p:extLst>
          </p:nvPr>
        </p:nvGraphicFramePr>
        <p:xfrm>
          <a:off x="1520257" y="1750447"/>
          <a:ext cx="5800700" cy="453660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1EDF4F1D-6B8E-41E1-A210-6FF2AF6CC2B8}"/>
              </a:ext>
            </a:extLst>
          </p:cNvPr>
          <p:cNvSpPr txBox="1"/>
          <p:nvPr/>
        </p:nvSpPr>
        <p:spPr>
          <a:xfrm>
            <a:off x="88901" y="6443406"/>
            <a:ext cx="4610690" cy="33855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who are interested in the arts but don't go much 2017 (n=94); 2020 (n=310)</a:t>
            </a:r>
          </a:p>
        </p:txBody>
      </p:sp>
      <p:cxnSp>
        <p:nvCxnSpPr>
          <p:cNvPr id="21" name="Straight Connector 20">
            <a:extLst>
              <a:ext uri="{FF2B5EF4-FFF2-40B4-BE49-F238E27FC236}">
                <a16:creationId xmlns:a16="http://schemas.microsoft.com/office/drawing/2014/main" id="{52E35B55-EE4D-4644-A3C0-64A6A7CDFB71}"/>
              </a:ext>
            </a:extLst>
          </p:cNvPr>
          <p:cNvCxnSpPr>
            <a:cxnSpLocks/>
          </p:cNvCxnSpPr>
          <p:nvPr/>
        </p:nvCxnSpPr>
        <p:spPr>
          <a:xfrm>
            <a:off x="221877" y="2647822"/>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5F390FD-6887-4ED3-8175-50257A98E1CA}"/>
              </a:ext>
            </a:extLst>
          </p:cNvPr>
          <p:cNvCxnSpPr>
            <a:cxnSpLocks/>
          </p:cNvCxnSpPr>
          <p:nvPr/>
        </p:nvCxnSpPr>
        <p:spPr>
          <a:xfrm>
            <a:off x="231402" y="3325829"/>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2347473-2324-4A46-9E16-3B9977C22944}"/>
              </a:ext>
            </a:extLst>
          </p:cNvPr>
          <p:cNvCxnSpPr>
            <a:cxnSpLocks/>
          </p:cNvCxnSpPr>
          <p:nvPr/>
        </p:nvCxnSpPr>
        <p:spPr>
          <a:xfrm>
            <a:off x="240927" y="4671448"/>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FC58215-1D00-4125-B460-B684BF1F321F}"/>
              </a:ext>
            </a:extLst>
          </p:cNvPr>
          <p:cNvCxnSpPr>
            <a:cxnSpLocks/>
          </p:cNvCxnSpPr>
          <p:nvPr/>
        </p:nvCxnSpPr>
        <p:spPr>
          <a:xfrm>
            <a:off x="231397" y="4018558"/>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E048967-0947-43FC-98F8-1029CEBCB7F1}"/>
              </a:ext>
            </a:extLst>
          </p:cNvPr>
          <p:cNvCxnSpPr>
            <a:cxnSpLocks/>
          </p:cNvCxnSpPr>
          <p:nvPr/>
        </p:nvCxnSpPr>
        <p:spPr>
          <a:xfrm>
            <a:off x="240924" y="5350328"/>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430CD932-917C-452C-8370-C12A248B4C19}"/>
              </a:ext>
            </a:extLst>
          </p:cNvPr>
          <p:cNvGrpSpPr/>
          <p:nvPr/>
        </p:nvGrpSpPr>
        <p:grpSpPr>
          <a:xfrm>
            <a:off x="167278" y="2131847"/>
            <a:ext cx="1653273" cy="3829950"/>
            <a:chOff x="88900" y="1798623"/>
            <a:chExt cx="2491740" cy="3829950"/>
          </a:xfrm>
        </p:grpSpPr>
        <p:sp>
          <p:nvSpPr>
            <p:cNvPr id="35" name="TextBox 34">
              <a:extLst>
                <a:ext uri="{FF2B5EF4-FFF2-40B4-BE49-F238E27FC236}">
                  <a16:creationId xmlns:a16="http://schemas.microsoft.com/office/drawing/2014/main" id="{114101D5-9075-4E74-A3D1-AEF9D73F36E8}"/>
                </a:ext>
              </a:extLst>
            </p:cNvPr>
            <p:cNvSpPr txBox="1"/>
            <p:nvPr/>
          </p:nvSpPr>
          <p:spPr>
            <a:xfrm>
              <a:off x="88900" y="2453076"/>
              <a:ext cx="2378526" cy="400110"/>
            </a:xfrm>
            <a:prstGeom prst="rect">
              <a:avLst/>
            </a:prstGeom>
            <a:noFill/>
          </p:spPr>
          <p:txBody>
            <a:bodyPr wrap="square" rtlCol="0">
              <a:spAutoFit/>
            </a:bodyPr>
            <a:lstStyle/>
            <a:p>
              <a:r>
                <a:rPr lang="en-NZ" sz="1000" b="1" dirty="0">
                  <a:solidFill>
                    <a:schemeClr val="tx1">
                      <a:lumMod val="65000"/>
                      <a:lumOff val="35000"/>
                    </a:schemeClr>
                  </a:solidFill>
                  <a:latin typeface="+mj-lt"/>
                </a:rPr>
                <a:t>If the price of tickets were cheaper</a:t>
              </a:r>
            </a:p>
          </p:txBody>
        </p:sp>
        <p:sp>
          <p:nvSpPr>
            <p:cNvPr id="36" name="TextBox 35">
              <a:extLst>
                <a:ext uri="{FF2B5EF4-FFF2-40B4-BE49-F238E27FC236}">
                  <a16:creationId xmlns:a16="http://schemas.microsoft.com/office/drawing/2014/main" id="{F798CBB4-F589-4180-8170-33F1D3305F2C}"/>
                </a:ext>
              </a:extLst>
            </p:cNvPr>
            <p:cNvSpPr txBox="1"/>
            <p:nvPr/>
          </p:nvSpPr>
          <p:spPr>
            <a:xfrm>
              <a:off x="102752" y="1798623"/>
              <a:ext cx="2364675" cy="553998"/>
            </a:xfrm>
            <a:prstGeom prst="rect">
              <a:avLst/>
            </a:prstGeom>
            <a:noFill/>
          </p:spPr>
          <p:txBody>
            <a:bodyPr wrap="square" rtlCol="0">
              <a:spAutoFit/>
            </a:bodyPr>
            <a:lstStyle/>
            <a:p>
              <a:r>
                <a:rPr lang="en-NZ" sz="1000" b="1" dirty="0">
                  <a:solidFill>
                    <a:schemeClr val="tx1">
                      <a:lumMod val="65000"/>
                      <a:lumOff val="35000"/>
                    </a:schemeClr>
                  </a:solidFill>
                  <a:latin typeface="+mj-lt"/>
                </a:rPr>
                <a:t>If there were more arts events that appealed to me</a:t>
              </a:r>
            </a:p>
          </p:txBody>
        </p:sp>
        <p:sp>
          <p:nvSpPr>
            <p:cNvPr id="37" name="TextBox 36">
              <a:extLst>
                <a:ext uri="{FF2B5EF4-FFF2-40B4-BE49-F238E27FC236}">
                  <a16:creationId xmlns:a16="http://schemas.microsoft.com/office/drawing/2014/main" id="{A29C64D7-2FE3-43E7-B813-8F13827562E9}"/>
                </a:ext>
              </a:extLst>
            </p:cNvPr>
            <p:cNvSpPr txBox="1"/>
            <p:nvPr/>
          </p:nvSpPr>
          <p:spPr>
            <a:xfrm>
              <a:off x="130458" y="3062897"/>
              <a:ext cx="2336969" cy="553998"/>
            </a:xfrm>
            <a:prstGeom prst="rect">
              <a:avLst/>
            </a:prstGeom>
            <a:noFill/>
          </p:spPr>
          <p:txBody>
            <a:bodyPr wrap="square" rtlCol="0">
              <a:spAutoFit/>
            </a:bodyPr>
            <a:lstStyle/>
            <a:p>
              <a:r>
                <a:rPr lang="en-NZ" sz="1000" b="1" dirty="0">
                  <a:solidFill>
                    <a:schemeClr val="tx1">
                      <a:lumMod val="65000"/>
                      <a:lumOff val="35000"/>
                    </a:schemeClr>
                  </a:solidFill>
                  <a:latin typeface="+mj-lt"/>
                </a:rPr>
                <a:t>If I could go with someone / had someone to go with</a:t>
              </a:r>
            </a:p>
          </p:txBody>
        </p:sp>
        <p:sp>
          <p:nvSpPr>
            <p:cNvPr id="38" name="TextBox 37">
              <a:extLst>
                <a:ext uri="{FF2B5EF4-FFF2-40B4-BE49-F238E27FC236}">
                  <a16:creationId xmlns:a16="http://schemas.microsoft.com/office/drawing/2014/main" id="{70A5DA34-B3DB-4FDD-8A70-F4F769118E71}"/>
                </a:ext>
              </a:extLst>
            </p:cNvPr>
            <p:cNvSpPr txBox="1"/>
            <p:nvPr/>
          </p:nvSpPr>
          <p:spPr>
            <a:xfrm>
              <a:off x="141067" y="3813030"/>
              <a:ext cx="2326360" cy="400110"/>
            </a:xfrm>
            <a:prstGeom prst="rect">
              <a:avLst/>
            </a:prstGeom>
            <a:noFill/>
          </p:spPr>
          <p:txBody>
            <a:bodyPr wrap="square" rtlCol="0">
              <a:spAutoFit/>
            </a:bodyPr>
            <a:lstStyle/>
            <a:p>
              <a:r>
                <a:rPr lang="en-NZ" sz="1000" b="1" dirty="0">
                  <a:solidFill>
                    <a:schemeClr val="tx1">
                      <a:lumMod val="65000"/>
                      <a:lumOff val="35000"/>
                    </a:schemeClr>
                  </a:solidFill>
                  <a:latin typeface="+mj-lt"/>
                </a:rPr>
                <a:t>If arts events were of high quality</a:t>
              </a:r>
            </a:p>
          </p:txBody>
        </p:sp>
        <p:sp>
          <p:nvSpPr>
            <p:cNvPr id="39" name="TextBox 38">
              <a:extLst>
                <a:ext uri="{FF2B5EF4-FFF2-40B4-BE49-F238E27FC236}">
                  <a16:creationId xmlns:a16="http://schemas.microsoft.com/office/drawing/2014/main" id="{5311EF32-DB00-471C-B459-3B242C561EAC}"/>
                </a:ext>
              </a:extLst>
            </p:cNvPr>
            <p:cNvSpPr txBox="1"/>
            <p:nvPr/>
          </p:nvSpPr>
          <p:spPr>
            <a:xfrm>
              <a:off x="130463" y="4495529"/>
              <a:ext cx="2336963" cy="400110"/>
            </a:xfrm>
            <a:prstGeom prst="rect">
              <a:avLst/>
            </a:prstGeom>
            <a:noFill/>
          </p:spPr>
          <p:txBody>
            <a:bodyPr wrap="square" rtlCol="0">
              <a:spAutoFit/>
            </a:bodyPr>
            <a:lstStyle/>
            <a:p>
              <a:r>
                <a:rPr lang="en-NZ" sz="1000" b="1" dirty="0">
                  <a:solidFill>
                    <a:schemeClr val="tx1">
                      <a:lumMod val="65000"/>
                      <a:lumOff val="35000"/>
                    </a:schemeClr>
                  </a:solidFill>
                  <a:latin typeface="+mj-lt"/>
                </a:rPr>
                <a:t>If I were confident of feeling welcome</a:t>
              </a:r>
            </a:p>
          </p:txBody>
        </p:sp>
        <p:sp>
          <p:nvSpPr>
            <p:cNvPr id="40" name="TextBox 39">
              <a:extLst>
                <a:ext uri="{FF2B5EF4-FFF2-40B4-BE49-F238E27FC236}">
                  <a16:creationId xmlns:a16="http://schemas.microsoft.com/office/drawing/2014/main" id="{173C43A5-A173-4A7B-AB20-1DF37970CC24}"/>
                </a:ext>
              </a:extLst>
            </p:cNvPr>
            <p:cNvSpPr txBox="1"/>
            <p:nvPr/>
          </p:nvSpPr>
          <p:spPr>
            <a:xfrm>
              <a:off x="141072" y="5074575"/>
              <a:ext cx="2439568" cy="553998"/>
            </a:xfrm>
            <a:prstGeom prst="rect">
              <a:avLst/>
            </a:prstGeom>
            <a:noFill/>
          </p:spPr>
          <p:txBody>
            <a:bodyPr wrap="square" rtlCol="0">
              <a:spAutoFit/>
            </a:bodyPr>
            <a:lstStyle/>
            <a:p>
              <a:r>
                <a:rPr lang="en-NZ" sz="1000" b="1" dirty="0">
                  <a:solidFill>
                    <a:schemeClr val="tx1">
                      <a:lumMod val="65000"/>
                      <a:lumOff val="35000"/>
                    </a:schemeClr>
                  </a:solidFill>
                  <a:latin typeface="+mj-lt"/>
                </a:rPr>
                <a:t>If I knew there would be more people like me going</a:t>
              </a:r>
            </a:p>
          </p:txBody>
        </p:sp>
      </p:grpSp>
      <p:sp>
        <p:nvSpPr>
          <p:cNvPr id="32" name="TextBox 31">
            <a:extLst>
              <a:ext uri="{FF2B5EF4-FFF2-40B4-BE49-F238E27FC236}">
                <a16:creationId xmlns:a16="http://schemas.microsoft.com/office/drawing/2014/main" id="{BBC8CF08-306A-4E99-8E64-8A3B782DB9FB}"/>
              </a:ext>
            </a:extLst>
          </p:cNvPr>
          <p:cNvSpPr txBox="1"/>
          <p:nvPr/>
        </p:nvSpPr>
        <p:spPr>
          <a:xfrm>
            <a:off x="7114282" y="1755944"/>
            <a:ext cx="631299" cy="4247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Pacific peoples Nett  4-5</a:t>
            </a:r>
          </a:p>
        </p:txBody>
      </p:sp>
      <p:sp>
        <p:nvSpPr>
          <p:cNvPr id="42" name="Oval 41">
            <a:extLst>
              <a:ext uri="{FF2B5EF4-FFF2-40B4-BE49-F238E27FC236}">
                <a16:creationId xmlns:a16="http://schemas.microsoft.com/office/drawing/2014/main" id="{8DA04134-AB03-4F4B-B769-5BD621BE128C}"/>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6" name="Rectangle 25">
            <a:extLst>
              <a:ext uri="{FF2B5EF4-FFF2-40B4-BE49-F238E27FC236}">
                <a16:creationId xmlns:a16="http://schemas.microsoft.com/office/drawing/2014/main" id="{08669F1E-A551-461A-8DB9-010DF3F7B729}"/>
              </a:ext>
            </a:extLst>
          </p:cNvPr>
          <p:cNvSpPr/>
          <p:nvPr/>
        </p:nvSpPr>
        <p:spPr>
          <a:xfrm>
            <a:off x="8223050" y="1791763"/>
            <a:ext cx="3816794" cy="4478149"/>
          </a:xfrm>
          <a:prstGeom prst="rect">
            <a:avLst/>
          </a:prstGeom>
        </p:spPr>
        <p:txBody>
          <a:bodyPr wrap="square">
            <a:spAutoFit/>
          </a:bodyPr>
          <a:lstStyle/>
          <a:p>
            <a:r>
              <a:rPr lang="en-NZ" sz="1000" dirty="0"/>
              <a:t>Two thirds of Pacific peoples agree that some arts interest them but they still don’t go much. We asked these respondents what might encourage them to go more often.</a:t>
            </a:r>
          </a:p>
          <a:p>
            <a:endParaRPr lang="en-NZ" sz="1000" dirty="0"/>
          </a:p>
          <a:p>
            <a:r>
              <a:rPr lang="en-NZ" sz="1000" dirty="0"/>
              <a:t>Ticket price and choice are the top two factors that influence attendance for Pacific peoples. 64% said ticket prices influenced attendance and 61% noted a lack of events that appeal to them.</a:t>
            </a:r>
          </a:p>
          <a:p>
            <a:endParaRPr lang="en-NZ" sz="1000" dirty="0"/>
          </a:p>
          <a:p>
            <a:r>
              <a:rPr lang="en-NZ" sz="1000" dirty="0"/>
              <a:t>There is also an opportunity to further increase attendance by tackling the social norm that you need to attend arts events with other people, as well as perceptions of quality.</a:t>
            </a:r>
          </a:p>
          <a:p>
            <a:r>
              <a:rPr lang="en-NZ" sz="1000" dirty="0"/>
              <a:t> </a:t>
            </a:r>
          </a:p>
          <a:p>
            <a:r>
              <a:rPr lang="en-NZ" sz="1000" dirty="0"/>
              <a:t>Finally, greater inclusivity needs to be promoted to encourage attendance for around four in ten respondents to this question. </a:t>
            </a:r>
          </a:p>
          <a:p>
            <a:endParaRPr lang="en-NZ" sz="1000" dirty="0"/>
          </a:p>
          <a:p>
            <a:r>
              <a:rPr lang="en-NZ" sz="1000" dirty="0"/>
              <a:t>The proportion referencing each trigger is generally higher than in 2017, albeit none of the differences are statistically significant.</a:t>
            </a:r>
          </a:p>
          <a:p>
            <a:br>
              <a:rPr lang="en-NZ" sz="1000" b="1" dirty="0">
                <a:solidFill>
                  <a:schemeClr val="tx1">
                    <a:lumMod val="85000"/>
                    <a:lumOff val="15000"/>
                  </a:schemeClr>
                </a:solidFill>
              </a:rPr>
            </a:br>
            <a:r>
              <a:rPr lang="en-NZ" sz="1000" dirty="0">
                <a:solidFill>
                  <a:schemeClr val="tx1">
                    <a:lumMod val="85000"/>
                    <a:lumOff val="15000"/>
                  </a:schemeClr>
                </a:solidFill>
              </a:rPr>
              <a:t>Compared to the national average, Pacific peoples are more likely to agree the following would increase their attendance: cheaper tickets, having someone to go with, being confident of feeling welcome and knowing there would me similar people. </a:t>
            </a:r>
          </a:p>
          <a:p>
            <a:pPr lvl="0">
              <a:spcBef>
                <a:spcPts val="600"/>
              </a:spcBef>
            </a:pPr>
            <a:r>
              <a:rPr lang="en-NZ" sz="1000" b="1" dirty="0">
                <a:solidFill>
                  <a:schemeClr val="tx1">
                    <a:lumMod val="85000"/>
                    <a:lumOff val="15000"/>
                  </a:schemeClr>
                </a:solidFill>
              </a:rPr>
              <a:t>Sub-group differences among Pacific peoples:</a:t>
            </a:r>
          </a:p>
          <a:p>
            <a:pPr lvl="0">
              <a:spcBef>
                <a:spcPts val="600"/>
              </a:spcBef>
            </a:pPr>
            <a:r>
              <a:rPr lang="en-NZ" sz="1000" dirty="0">
                <a:solidFill>
                  <a:schemeClr val="tx1">
                    <a:lumMod val="85000"/>
                    <a:lumOff val="15000"/>
                  </a:schemeClr>
                </a:solidFill>
              </a:rPr>
              <a:t>Pacific women are more likely than average to say they would go if the price of tickets was cheaper (70% vs. 63%) </a:t>
            </a:r>
          </a:p>
          <a:p>
            <a:pPr lvl="0">
              <a:spcBef>
                <a:spcPts val="600"/>
              </a:spcBef>
            </a:pPr>
            <a:endParaRPr lang="en-NZ" sz="1000" dirty="0">
              <a:solidFill>
                <a:schemeClr val="tx1">
                  <a:lumMod val="85000"/>
                  <a:lumOff val="15000"/>
                </a:schemeClr>
              </a:solidFill>
            </a:endParaRPr>
          </a:p>
        </p:txBody>
      </p:sp>
      <p:graphicFrame>
        <p:nvGraphicFramePr>
          <p:cNvPr id="27" name="Content Placeholder 5">
            <a:extLst>
              <a:ext uri="{FF2B5EF4-FFF2-40B4-BE49-F238E27FC236}">
                <a16:creationId xmlns:a16="http://schemas.microsoft.com/office/drawing/2014/main" id="{151C45D0-9D4B-47C4-AA36-0B907F9845F3}"/>
              </a:ext>
            </a:extLst>
          </p:cNvPr>
          <p:cNvGraphicFramePr>
            <a:graphicFrameLocks/>
          </p:cNvGraphicFramePr>
          <p:nvPr>
            <p:extLst>
              <p:ext uri="{D42A27DB-BD31-4B8C-83A1-F6EECF244321}">
                <p14:modId xmlns:p14="http://schemas.microsoft.com/office/powerpoint/2010/main" val="3365673467"/>
              </p:ext>
            </p:extLst>
          </p:nvPr>
        </p:nvGraphicFramePr>
        <p:xfrm>
          <a:off x="7516482" y="2062079"/>
          <a:ext cx="613956" cy="3881120"/>
        </p:xfrm>
        <a:graphic>
          <a:graphicData uri="http://schemas.openxmlformats.org/drawingml/2006/table">
            <a:tbl>
              <a:tblPr firstRow="1" bandRow="1">
                <a:tableStyleId>{5C22544A-7EE6-4342-B048-85BDC9FD1C3A}</a:tableStyleId>
              </a:tblPr>
              <a:tblGrid>
                <a:gridCol w="613956">
                  <a:extLst>
                    <a:ext uri="{9D8B030D-6E8A-4147-A177-3AD203B41FA5}">
                      <a16:colId xmlns:a16="http://schemas.microsoft.com/office/drawing/2014/main" val="3177729638"/>
                    </a:ext>
                  </a:extLst>
                </a:gridCol>
              </a:tblGrid>
              <a:tr h="263038">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58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109355"/>
                  </a:ext>
                </a:extLst>
              </a:tr>
              <a:tr h="263038">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50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4574444"/>
                  </a:ext>
                </a:extLst>
              </a:tr>
              <a:tr h="0">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6196992"/>
                  </a:ext>
                </a:extLst>
              </a:tr>
              <a:tr h="263038">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57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5828506"/>
                  </a:ext>
                </a:extLst>
              </a:tr>
              <a:tr h="263038">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52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0773504"/>
                  </a:ext>
                </a:extLst>
              </a:tr>
              <a:tr h="116906">
                <a:tc>
                  <a:txBody>
                    <a:bodyPr/>
                    <a:lstStyle/>
                    <a:p>
                      <a:pPr algn="ctr"/>
                      <a:endParaRPr lang="en-NZ" sz="2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66039176"/>
                  </a:ext>
                </a:extLst>
              </a:tr>
              <a:tr h="263038">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48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36268829"/>
                  </a:ext>
                </a:extLst>
              </a:tr>
              <a:tr h="263038">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45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66934927"/>
                  </a:ext>
                </a:extLst>
              </a:tr>
              <a:tr h="0">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1396891"/>
                  </a:ext>
                </a:extLst>
              </a:tr>
              <a:tr h="263038">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41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7652548"/>
                  </a:ext>
                </a:extLst>
              </a:tr>
              <a:tr h="263038">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37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3947502"/>
                  </a:ext>
                </a:extLst>
              </a:tr>
              <a:tr h="0">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7331597"/>
                  </a:ext>
                </a:extLst>
              </a:tr>
              <a:tr h="263038">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37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355338"/>
                  </a:ext>
                </a:extLst>
              </a:tr>
              <a:tr h="263038">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28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1269422"/>
                  </a:ext>
                </a:extLst>
              </a:tr>
              <a:tr h="0">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83548490"/>
                  </a:ext>
                </a:extLst>
              </a:tr>
              <a:tr h="263038">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34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996758"/>
                  </a:ext>
                </a:extLst>
              </a:tr>
              <a:tr h="263038">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29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828218"/>
                  </a:ext>
                </a:extLst>
              </a:tr>
            </a:tbl>
          </a:graphicData>
        </a:graphic>
      </p:graphicFrame>
      <p:sp>
        <p:nvSpPr>
          <p:cNvPr id="29" name="TextBox 28">
            <a:extLst>
              <a:ext uri="{FF2B5EF4-FFF2-40B4-BE49-F238E27FC236}">
                <a16:creationId xmlns:a16="http://schemas.microsoft.com/office/drawing/2014/main" id="{DD282C33-2DED-48D2-BACC-F375AF78EC4D}"/>
              </a:ext>
            </a:extLst>
          </p:cNvPr>
          <p:cNvSpPr txBox="1"/>
          <p:nvPr/>
        </p:nvSpPr>
        <p:spPr>
          <a:xfrm>
            <a:off x="7516482" y="1751282"/>
            <a:ext cx="631299" cy="4247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All New Zealanders Nett  4-5</a:t>
            </a:r>
          </a:p>
        </p:txBody>
      </p:sp>
      <p:grpSp>
        <p:nvGrpSpPr>
          <p:cNvPr id="30" name="Group 29">
            <a:extLst>
              <a:ext uri="{FF2B5EF4-FFF2-40B4-BE49-F238E27FC236}">
                <a16:creationId xmlns:a16="http://schemas.microsoft.com/office/drawing/2014/main" id="{89FF6C30-D26C-41EE-8A91-9FD339B521A5}"/>
              </a:ext>
            </a:extLst>
          </p:cNvPr>
          <p:cNvGrpSpPr/>
          <p:nvPr/>
        </p:nvGrpSpPr>
        <p:grpSpPr>
          <a:xfrm>
            <a:off x="5136705" y="6407321"/>
            <a:ext cx="2241162" cy="215444"/>
            <a:chOff x="163092" y="5772628"/>
            <a:chExt cx="2241162" cy="215444"/>
          </a:xfrm>
        </p:grpSpPr>
        <p:sp>
          <p:nvSpPr>
            <p:cNvPr id="33" name="TextBox 32">
              <a:extLst>
                <a:ext uri="{FF2B5EF4-FFF2-40B4-BE49-F238E27FC236}">
                  <a16:creationId xmlns:a16="http://schemas.microsoft.com/office/drawing/2014/main" id="{D7CE7C08-D669-46EF-A83C-C2CB26F6E143}"/>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34" name="Isosceles Triangle 33">
              <a:extLst>
                <a:ext uri="{FF2B5EF4-FFF2-40B4-BE49-F238E27FC236}">
                  <a16:creationId xmlns:a16="http://schemas.microsoft.com/office/drawing/2014/main" id="{273345A4-AC60-44D2-A6A3-5BF5CFA60E98}"/>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1" name="Isosceles Triangle 40">
              <a:extLst>
                <a:ext uri="{FF2B5EF4-FFF2-40B4-BE49-F238E27FC236}">
                  <a16:creationId xmlns:a16="http://schemas.microsoft.com/office/drawing/2014/main" id="{DA0B7BD5-0B2B-45F8-8D4A-CBD2D8C89996}"/>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43" name="Group 42">
            <a:extLst>
              <a:ext uri="{FF2B5EF4-FFF2-40B4-BE49-F238E27FC236}">
                <a16:creationId xmlns:a16="http://schemas.microsoft.com/office/drawing/2014/main" id="{AE3D3768-D71A-4650-9BE8-4CD36740BEAB}"/>
              </a:ext>
            </a:extLst>
          </p:cNvPr>
          <p:cNvGrpSpPr/>
          <p:nvPr/>
        </p:nvGrpSpPr>
        <p:grpSpPr>
          <a:xfrm>
            <a:off x="5136705" y="6615308"/>
            <a:ext cx="2891981" cy="215444"/>
            <a:chOff x="163092" y="5772628"/>
            <a:chExt cx="2891981" cy="215444"/>
          </a:xfrm>
        </p:grpSpPr>
        <p:sp>
          <p:nvSpPr>
            <p:cNvPr id="44" name="TextBox 43">
              <a:extLst>
                <a:ext uri="{FF2B5EF4-FFF2-40B4-BE49-F238E27FC236}">
                  <a16:creationId xmlns:a16="http://schemas.microsoft.com/office/drawing/2014/main" id="{EA2AB002-4622-4461-B553-B7EF5415BCBD}"/>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49" name="Isosceles Triangle 48">
              <a:extLst>
                <a:ext uri="{FF2B5EF4-FFF2-40B4-BE49-F238E27FC236}">
                  <a16:creationId xmlns:a16="http://schemas.microsoft.com/office/drawing/2014/main" id="{C9ED6464-3468-42DB-8917-D1D013C8370A}"/>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0" name="Isosceles Triangle 49">
              <a:extLst>
                <a:ext uri="{FF2B5EF4-FFF2-40B4-BE49-F238E27FC236}">
                  <a16:creationId xmlns:a16="http://schemas.microsoft.com/office/drawing/2014/main" id="{587C5761-3F7C-4610-BB85-67DA96F0D916}"/>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51" name="SigDiff">
            <a:extLst>
              <a:ext uri="{FF2B5EF4-FFF2-40B4-BE49-F238E27FC236}">
                <a16:creationId xmlns:a16="http://schemas.microsoft.com/office/drawing/2014/main" id="{56FD76C1-E4D3-4BC8-9083-1B0CF7CE17E0}"/>
              </a:ext>
            </a:extLst>
          </p:cNvPr>
          <p:cNvSpPr/>
          <p:nvPr/>
        </p:nvSpPr>
        <p:spPr>
          <a:xfrm>
            <a:off x="7570159" y="2820229"/>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SigDiff">
            <a:extLst>
              <a:ext uri="{FF2B5EF4-FFF2-40B4-BE49-F238E27FC236}">
                <a16:creationId xmlns:a16="http://schemas.microsoft.com/office/drawing/2014/main" id="{E897902A-0130-4FE4-8222-91F4A4ED4C4E}"/>
              </a:ext>
            </a:extLst>
          </p:cNvPr>
          <p:cNvSpPr/>
          <p:nvPr/>
        </p:nvSpPr>
        <p:spPr>
          <a:xfrm>
            <a:off x="7568555" y="3482768"/>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SigDiff">
            <a:extLst>
              <a:ext uri="{FF2B5EF4-FFF2-40B4-BE49-F238E27FC236}">
                <a16:creationId xmlns:a16="http://schemas.microsoft.com/office/drawing/2014/main" id="{C3F92272-970E-4B7D-BACB-BA63FE3CD638}"/>
              </a:ext>
            </a:extLst>
          </p:cNvPr>
          <p:cNvSpPr/>
          <p:nvPr/>
        </p:nvSpPr>
        <p:spPr>
          <a:xfrm>
            <a:off x="7586202" y="4799825"/>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 name="SigDiff">
            <a:extLst>
              <a:ext uri="{FF2B5EF4-FFF2-40B4-BE49-F238E27FC236}">
                <a16:creationId xmlns:a16="http://schemas.microsoft.com/office/drawing/2014/main" id="{22E65DC2-342B-420E-AA4B-AF126984BF04}"/>
              </a:ext>
            </a:extLst>
          </p:cNvPr>
          <p:cNvSpPr/>
          <p:nvPr/>
        </p:nvSpPr>
        <p:spPr>
          <a:xfrm>
            <a:off x="7594220" y="5481616"/>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84959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1C0AF-D697-4A4D-A2C5-DD4620F5049E}"/>
              </a:ext>
            </a:extLst>
          </p:cNvPr>
          <p:cNvSpPr>
            <a:spLocks noGrp="1"/>
          </p:cNvSpPr>
          <p:nvPr>
            <p:ph type="title"/>
          </p:nvPr>
        </p:nvSpPr>
        <p:spPr/>
        <p:txBody>
          <a:bodyPr/>
          <a:lstStyle/>
          <a:p>
            <a:r>
              <a:rPr lang="en-NZ" dirty="0">
                <a:solidFill>
                  <a:schemeClr val="tx1">
                    <a:lumMod val="65000"/>
                    <a:lumOff val="35000"/>
                  </a:schemeClr>
                </a:solidFill>
              </a:rPr>
              <a:t>COVID-19: Impact on Pacific peoples’ willingness to attend arts in person</a:t>
            </a:r>
            <a:endParaRPr lang="en-NZ" dirty="0"/>
          </a:p>
        </p:txBody>
      </p:sp>
      <p:sp>
        <p:nvSpPr>
          <p:cNvPr id="6" name="Text Placeholder 5">
            <a:extLst>
              <a:ext uri="{FF2B5EF4-FFF2-40B4-BE49-F238E27FC236}">
                <a16:creationId xmlns:a16="http://schemas.microsoft.com/office/drawing/2014/main" id="{14E513A1-B2B0-4285-916C-4F243EDC2706}"/>
              </a:ext>
            </a:extLst>
          </p:cNvPr>
          <p:cNvSpPr>
            <a:spLocks noGrp="1"/>
          </p:cNvSpPr>
          <p:nvPr>
            <p:ph type="body" sz="quarter" idx="10"/>
          </p:nvPr>
        </p:nvSpPr>
        <p:spPr>
          <a:xfrm>
            <a:off x="758825" y="1344206"/>
            <a:ext cx="6953250" cy="419100"/>
          </a:xfrm>
        </p:spPr>
        <p:txBody>
          <a:bodyPr/>
          <a:lstStyle/>
          <a:p>
            <a:r>
              <a:rPr lang="en-NZ" dirty="0"/>
              <a:t>How has COVID-19 impacted your willingness to attend arts and cultural activities in person?</a:t>
            </a:r>
          </a:p>
        </p:txBody>
      </p:sp>
      <p:graphicFrame>
        <p:nvGraphicFramePr>
          <p:cNvPr id="13" name="Chart 12">
            <a:extLst>
              <a:ext uri="{FF2B5EF4-FFF2-40B4-BE49-F238E27FC236}">
                <a16:creationId xmlns:a16="http://schemas.microsoft.com/office/drawing/2014/main" id="{DBDADA42-1BB2-4B9D-B654-2880F632C574}"/>
              </a:ext>
            </a:extLst>
          </p:cNvPr>
          <p:cNvGraphicFramePr/>
          <p:nvPr>
            <p:extLst>
              <p:ext uri="{D42A27DB-BD31-4B8C-83A1-F6EECF244321}">
                <p14:modId xmlns:p14="http://schemas.microsoft.com/office/powerpoint/2010/main" val="1626328017"/>
              </p:ext>
            </p:extLst>
          </p:nvPr>
        </p:nvGraphicFramePr>
        <p:xfrm>
          <a:off x="1" y="1902837"/>
          <a:ext cx="7176976" cy="3698593"/>
        </p:xfrm>
        <a:graphic>
          <a:graphicData uri="http://schemas.openxmlformats.org/drawingml/2006/chart">
            <c:chart xmlns:c="http://schemas.openxmlformats.org/drawingml/2006/chart" xmlns:r="http://schemas.openxmlformats.org/officeDocument/2006/relationships" r:id="rId2"/>
          </a:graphicData>
        </a:graphic>
      </p:graphicFrame>
      <p:sp>
        <p:nvSpPr>
          <p:cNvPr id="18" name="Oval 17">
            <a:extLst>
              <a:ext uri="{FF2B5EF4-FFF2-40B4-BE49-F238E27FC236}">
                <a16:creationId xmlns:a16="http://schemas.microsoft.com/office/drawing/2014/main" id="{EAE4BC1C-B8A4-4037-8258-722155216856}"/>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9" name="TextBox 8">
            <a:extLst>
              <a:ext uri="{FF2B5EF4-FFF2-40B4-BE49-F238E27FC236}">
                <a16:creationId xmlns:a16="http://schemas.microsoft.com/office/drawing/2014/main" id="{AA6B7743-96CA-4437-9DD0-5552AE9182F2}"/>
              </a:ext>
            </a:extLst>
          </p:cNvPr>
          <p:cNvSpPr txBox="1"/>
          <p:nvPr/>
        </p:nvSpPr>
        <p:spPr>
          <a:xfrm>
            <a:off x="77057" y="6516043"/>
            <a:ext cx="443114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2020 (n=461); New Zealand 2020 (n=6263)</a:t>
            </a:r>
          </a:p>
        </p:txBody>
      </p:sp>
      <p:sp>
        <p:nvSpPr>
          <p:cNvPr id="11" name="TextBox 10">
            <a:extLst>
              <a:ext uri="{FF2B5EF4-FFF2-40B4-BE49-F238E27FC236}">
                <a16:creationId xmlns:a16="http://schemas.microsoft.com/office/drawing/2014/main" id="{B3CDDBDB-2864-4BF4-9CBC-CCF495719096}"/>
              </a:ext>
            </a:extLst>
          </p:cNvPr>
          <p:cNvSpPr txBox="1"/>
          <p:nvPr/>
        </p:nvSpPr>
        <p:spPr>
          <a:xfrm>
            <a:off x="7031084" y="2250284"/>
            <a:ext cx="631299" cy="507831"/>
          </a:xfrm>
          <a:prstGeom prst="rect">
            <a:avLst/>
          </a:prstGeom>
          <a:noFill/>
        </p:spPr>
        <p:txBody>
          <a:bodyPr wrap="square" rtlCol="0">
            <a:spAutoFit/>
          </a:bodyPr>
          <a:lstStyle/>
          <a:p>
            <a:pPr algn="ctr">
              <a:lnSpc>
                <a:spcPct val="90000"/>
              </a:lnSpc>
            </a:pPr>
            <a:r>
              <a:rPr lang="en-NZ" sz="1000" dirty="0">
                <a:solidFill>
                  <a:schemeClr val="tx1">
                    <a:lumMod val="65000"/>
                    <a:lumOff val="35000"/>
                  </a:schemeClr>
                </a:solidFill>
                <a:latin typeface="Arial Narrow" panose="020B0606020202030204" pitchFamily="34" charset="0"/>
                <a:ea typeface="+mj-ea"/>
                <a:cs typeface="+mj-cs"/>
              </a:rPr>
              <a:t>Nett  more willing</a:t>
            </a:r>
          </a:p>
        </p:txBody>
      </p:sp>
      <p:sp>
        <p:nvSpPr>
          <p:cNvPr id="14" name="TextBox 13">
            <a:extLst>
              <a:ext uri="{FF2B5EF4-FFF2-40B4-BE49-F238E27FC236}">
                <a16:creationId xmlns:a16="http://schemas.microsoft.com/office/drawing/2014/main" id="{95D41651-A322-4653-ADCB-DBAC34CD13A5}"/>
              </a:ext>
            </a:extLst>
          </p:cNvPr>
          <p:cNvSpPr txBox="1"/>
          <p:nvPr/>
        </p:nvSpPr>
        <p:spPr>
          <a:xfrm>
            <a:off x="7502753" y="2250283"/>
            <a:ext cx="546094" cy="507831"/>
          </a:xfrm>
          <a:prstGeom prst="rect">
            <a:avLst/>
          </a:prstGeom>
          <a:noFill/>
        </p:spPr>
        <p:txBody>
          <a:bodyPr wrap="square" rtlCol="0">
            <a:spAutoFit/>
          </a:bodyPr>
          <a:lstStyle/>
          <a:p>
            <a:pPr algn="ctr">
              <a:lnSpc>
                <a:spcPct val="90000"/>
              </a:lnSpc>
            </a:pPr>
            <a:r>
              <a:rPr lang="en-NZ" sz="1000" dirty="0">
                <a:solidFill>
                  <a:schemeClr val="tx1">
                    <a:lumMod val="65000"/>
                    <a:lumOff val="35000"/>
                  </a:schemeClr>
                </a:solidFill>
                <a:latin typeface="Arial Narrow" panose="020B0606020202030204" pitchFamily="34" charset="0"/>
                <a:ea typeface="+mj-ea"/>
                <a:cs typeface="+mj-cs"/>
              </a:rPr>
              <a:t>Nett  less willing</a:t>
            </a:r>
          </a:p>
        </p:txBody>
      </p:sp>
      <p:graphicFrame>
        <p:nvGraphicFramePr>
          <p:cNvPr id="15" name="Content Placeholder 5">
            <a:extLst>
              <a:ext uri="{FF2B5EF4-FFF2-40B4-BE49-F238E27FC236}">
                <a16:creationId xmlns:a16="http://schemas.microsoft.com/office/drawing/2014/main" id="{E8ADA305-A7BD-4E26-ABB1-A5488DB6DBE7}"/>
              </a:ext>
            </a:extLst>
          </p:cNvPr>
          <p:cNvGraphicFramePr>
            <a:graphicFrameLocks/>
          </p:cNvGraphicFramePr>
          <p:nvPr>
            <p:extLst>
              <p:ext uri="{D42A27DB-BD31-4B8C-83A1-F6EECF244321}">
                <p14:modId xmlns:p14="http://schemas.microsoft.com/office/powerpoint/2010/main" val="532480820"/>
              </p:ext>
            </p:extLst>
          </p:nvPr>
        </p:nvGraphicFramePr>
        <p:xfrm>
          <a:off x="7161843" y="2846643"/>
          <a:ext cx="826316" cy="2171925"/>
        </p:xfrm>
        <a:graphic>
          <a:graphicData uri="http://schemas.openxmlformats.org/drawingml/2006/table">
            <a:tbl>
              <a:tblPr firstRow="1" bandRow="1">
                <a:tableStyleId>{5C22544A-7EE6-4342-B048-85BDC9FD1C3A}</a:tableStyleId>
              </a:tblPr>
              <a:tblGrid>
                <a:gridCol w="413158">
                  <a:extLst>
                    <a:ext uri="{9D8B030D-6E8A-4147-A177-3AD203B41FA5}">
                      <a16:colId xmlns:a16="http://schemas.microsoft.com/office/drawing/2014/main" val="3177729638"/>
                    </a:ext>
                  </a:extLst>
                </a:gridCol>
                <a:gridCol w="413158">
                  <a:extLst>
                    <a:ext uri="{9D8B030D-6E8A-4147-A177-3AD203B41FA5}">
                      <a16:colId xmlns:a16="http://schemas.microsoft.com/office/drawing/2014/main" val="3160185087"/>
                    </a:ext>
                  </a:extLst>
                </a:gridCol>
              </a:tblGrid>
              <a:tr h="633340">
                <a:tc>
                  <a:txBody>
                    <a:bodyPr/>
                    <a:lstStyle/>
                    <a:p>
                      <a:pPr algn="ctr"/>
                      <a:r>
                        <a:rPr lang="lv-LV" sz="1200" b="1">
                          <a:solidFill>
                            <a:schemeClr val="tx1">
                              <a:lumMod val="65000"/>
                              <a:lumOff val="35000"/>
                            </a:schemeClr>
                          </a:solidFill>
                          <a:latin typeface="Arial" panose="020B0604020202020204" pitchFamily="34" charset="0"/>
                          <a:cs typeface="Arial" panose="020B0604020202020204" pitchFamily="34" charset="0"/>
                        </a:rPr>
                        <a:t>20</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tc>
                  <a:txBody>
                    <a:bodyPr/>
                    <a:lstStyle/>
                    <a:p>
                      <a:pPr algn="ctr"/>
                      <a:r>
                        <a:rPr lang="lv-LV" sz="1200" b="1">
                          <a:solidFill>
                            <a:schemeClr val="tx1">
                              <a:lumMod val="65000"/>
                              <a:lumOff val="35000"/>
                            </a:schemeClr>
                          </a:solidFill>
                          <a:latin typeface="Arial" panose="020B0604020202020204" pitchFamily="34" charset="0"/>
                          <a:cs typeface="Arial" panose="020B0604020202020204" pitchFamily="34" charset="0"/>
                        </a:rPr>
                        <a:t>35</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91109355"/>
                  </a:ext>
                </a:extLst>
              </a:tr>
              <a:tr h="633340">
                <a:tc>
                  <a:txBody>
                    <a:bodyPr/>
                    <a:lstStyle/>
                    <a:p>
                      <a:pPr algn="ct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tc>
                  <a:txBody>
                    <a:bodyPr/>
                    <a:lstStyle/>
                    <a:p>
                      <a:pPr algn="ct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814574444"/>
                  </a:ext>
                </a:extLst>
              </a:tr>
              <a:tr h="271905">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966196992"/>
                  </a:ext>
                </a:extLst>
              </a:tr>
              <a:tr h="633340">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12</a:t>
                      </a:r>
                    </a:p>
                  </a:txBody>
                  <a:tcPr>
                    <a:noFill/>
                  </a:tcPr>
                </a:tc>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33</a:t>
                      </a:r>
                    </a:p>
                  </a:txBody>
                  <a:tcPr>
                    <a:noFill/>
                  </a:tcPr>
                </a:tc>
                <a:extLst>
                  <a:ext uri="{0D108BD9-81ED-4DB2-BD59-A6C34878D82A}">
                    <a16:rowId xmlns:a16="http://schemas.microsoft.com/office/drawing/2014/main" val="2465828506"/>
                  </a:ext>
                </a:extLst>
              </a:tr>
            </a:tbl>
          </a:graphicData>
        </a:graphic>
      </p:graphicFrame>
      <p:grpSp>
        <p:nvGrpSpPr>
          <p:cNvPr id="12" name="Group 11">
            <a:extLst>
              <a:ext uri="{FF2B5EF4-FFF2-40B4-BE49-F238E27FC236}">
                <a16:creationId xmlns:a16="http://schemas.microsoft.com/office/drawing/2014/main" id="{164D3A0B-8B5F-4DED-938D-669B57A2314C}"/>
              </a:ext>
            </a:extLst>
          </p:cNvPr>
          <p:cNvGrpSpPr/>
          <p:nvPr/>
        </p:nvGrpSpPr>
        <p:grpSpPr>
          <a:xfrm>
            <a:off x="5136705" y="6615308"/>
            <a:ext cx="2891981" cy="215444"/>
            <a:chOff x="163092" y="5772628"/>
            <a:chExt cx="2891981" cy="215444"/>
          </a:xfrm>
        </p:grpSpPr>
        <p:sp>
          <p:nvSpPr>
            <p:cNvPr id="16" name="TextBox 15">
              <a:extLst>
                <a:ext uri="{FF2B5EF4-FFF2-40B4-BE49-F238E27FC236}">
                  <a16:creationId xmlns:a16="http://schemas.microsoft.com/office/drawing/2014/main" id="{1DCCBA66-712D-47F6-8DEA-AFC8FB9D67B8}"/>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19" name="Isosceles Triangle 18">
              <a:extLst>
                <a:ext uri="{FF2B5EF4-FFF2-40B4-BE49-F238E27FC236}">
                  <a16:creationId xmlns:a16="http://schemas.microsoft.com/office/drawing/2014/main" id="{53EE84D3-5333-4E1B-96C0-D0E5FCF2C80C}"/>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0" name="Isosceles Triangle 19">
              <a:extLst>
                <a:ext uri="{FF2B5EF4-FFF2-40B4-BE49-F238E27FC236}">
                  <a16:creationId xmlns:a16="http://schemas.microsoft.com/office/drawing/2014/main" id="{77684D34-DF2A-4692-A8C4-1CE81154B652}"/>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1" name="Isosceles Triangle 20">
            <a:extLst>
              <a:ext uri="{FF2B5EF4-FFF2-40B4-BE49-F238E27FC236}">
                <a16:creationId xmlns:a16="http://schemas.microsoft.com/office/drawing/2014/main" id="{6D84AE15-7D33-44E2-BE3A-049E5B0ADB12}"/>
              </a:ext>
            </a:extLst>
          </p:cNvPr>
          <p:cNvSpPr>
            <a:spLocks noChangeAspect="1"/>
          </p:cNvSpPr>
          <p:nvPr/>
        </p:nvSpPr>
        <p:spPr>
          <a:xfrm>
            <a:off x="7485185" y="2916083"/>
            <a:ext cx="108000" cy="100096"/>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2" name="Rectangle 21">
            <a:extLst>
              <a:ext uri="{FF2B5EF4-FFF2-40B4-BE49-F238E27FC236}">
                <a16:creationId xmlns:a16="http://schemas.microsoft.com/office/drawing/2014/main" id="{108F0A87-470A-4D49-A612-241CDBE5DD75}"/>
              </a:ext>
            </a:extLst>
          </p:cNvPr>
          <p:cNvSpPr/>
          <p:nvPr/>
        </p:nvSpPr>
        <p:spPr>
          <a:xfrm>
            <a:off x="8171849" y="1945470"/>
            <a:ext cx="3867996" cy="2554545"/>
          </a:xfrm>
          <a:prstGeom prst="rect">
            <a:avLst/>
          </a:prstGeom>
        </p:spPr>
        <p:txBody>
          <a:bodyPr wrap="square">
            <a:spAutoFit/>
          </a:bodyPr>
          <a:lstStyle/>
          <a:p>
            <a:r>
              <a:rPr lang="en-NZ" sz="1000" dirty="0"/>
              <a:t>A third of Pacific peoples (35%) are less willing to attend arts events in person because of COVID-19, suggesting there is still anxiety around catching the virus while out and about, particularly in large crowds. On the other hand, 20% are more willing, for this group of people COVID-19 may have had the opposite effect - motivating them to live life to its fullest. </a:t>
            </a:r>
          </a:p>
          <a:p>
            <a:br>
              <a:rPr lang="en-NZ" sz="1000" dirty="0"/>
            </a:br>
            <a:r>
              <a:rPr lang="en-NZ" sz="1000" dirty="0"/>
              <a:t>The proportion of Pacific peoples who are more willing to get ‘back out there’ following COVID-19 is higher than all New Zealanders (20% vs. 12%).</a:t>
            </a:r>
          </a:p>
          <a:p>
            <a:endParaRPr lang="en-NZ" sz="1000"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among Pacific peoples:</a:t>
            </a:r>
          </a:p>
          <a:p>
            <a:pPr lvl="0">
              <a:spcBef>
                <a:spcPts val="600"/>
              </a:spcBef>
            </a:pPr>
            <a:r>
              <a:rPr lang="en-NZ" sz="1000" dirty="0">
                <a:solidFill>
                  <a:schemeClr val="tx1">
                    <a:lumMod val="85000"/>
                    <a:lumOff val="15000"/>
                  </a:schemeClr>
                </a:solidFill>
              </a:rPr>
              <a:t>A higher proportion of young Pacific peoples (15-29) are now more willing to attend arts events in person than average (28% vs. 20%).</a:t>
            </a:r>
          </a:p>
        </p:txBody>
      </p:sp>
    </p:spTree>
    <p:extLst>
      <p:ext uri="{BB962C8B-B14F-4D97-AF65-F5344CB8AC3E}">
        <p14:creationId xmlns:p14="http://schemas.microsoft.com/office/powerpoint/2010/main" val="644264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742-F33B-4A95-9F4A-C45874C4CC4B}"/>
              </a:ext>
            </a:extLst>
          </p:cNvPr>
          <p:cNvSpPr>
            <a:spLocks noGrp="1"/>
          </p:cNvSpPr>
          <p:nvPr>
            <p:ph type="ctrTitle"/>
          </p:nvPr>
        </p:nvSpPr>
        <p:spPr/>
        <p:txBody>
          <a:bodyPr>
            <a:normAutofit/>
          </a:bodyPr>
          <a:lstStyle/>
          <a:p>
            <a:r>
              <a:rPr lang="en-NZ" sz="4000" dirty="0">
                <a:latin typeface="Georgia" panose="02040502050405020303" pitchFamily="18" charset="0"/>
              </a:rPr>
              <a:t>PARTICIPATION BY ARTFORM among pacific peoples</a:t>
            </a:r>
          </a:p>
        </p:txBody>
      </p:sp>
      <p:sp>
        <p:nvSpPr>
          <p:cNvPr id="3" name="Subtitle 2">
            <a:extLst>
              <a:ext uri="{FF2B5EF4-FFF2-40B4-BE49-F238E27FC236}">
                <a16:creationId xmlns:a16="http://schemas.microsoft.com/office/drawing/2014/main" id="{6D04F0F6-AAB6-4615-B982-37B31758B3B3}"/>
              </a:ext>
            </a:extLst>
          </p:cNvPr>
          <p:cNvSpPr>
            <a:spLocks noGrp="1"/>
          </p:cNvSpPr>
          <p:nvPr>
            <p:ph type="subTitle" idx="1"/>
          </p:nvPr>
        </p:nvSpPr>
        <p:spPr/>
        <p:txBody>
          <a:bodyPr/>
          <a:lstStyle/>
          <a:p>
            <a:endParaRPr lang="en-NZ"/>
          </a:p>
        </p:txBody>
      </p:sp>
    </p:spTree>
    <p:extLst>
      <p:ext uri="{BB962C8B-B14F-4D97-AF65-F5344CB8AC3E}">
        <p14:creationId xmlns:p14="http://schemas.microsoft.com/office/powerpoint/2010/main" val="3865938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Pacific peoples’ participation by art form</a:t>
            </a:r>
          </a:p>
        </p:txBody>
      </p:sp>
      <p:sp>
        <p:nvSpPr>
          <p:cNvPr id="7" name="Text Placeholder 6">
            <a:extLst>
              <a:ext uri="{FF2B5EF4-FFF2-40B4-BE49-F238E27FC236}">
                <a16:creationId xmlns:a16="http://schemas.microsoft.com/office/drawing/2014/main" id="{F0924168-7E08-4182-A4FE-BD13B9FAC402}"/>
              </a:ext>
            </a:extLst>
          </p:cNvPr>
          <p:cNvSpPr>
            <a:spLocks noGrp="1"/>
          </p:cNvSpPr>
          <p:nvPr>
            <p:ph type="body" sz="quarter" idx="10"/>
          </p:nvPr>
        </p:nvSpPr>
        <p:spPr>
          <a:xfrm>
            <a:off x="758825" y="1300664"/>
            <a:ext cx="6953250" cy="419100"/>
          </a:xfrm>
        </p:spPr>
        <p:txBody>
          <a:bodyPr/>
          <a:lstStyle/>
          <a:p>
            <a:r>
              <a:rPr lang="en-NZ" dirty="0"/>
              <a:t>Proportion who have participated in different art forms in the last 12 months.</a:t>
            </a:r>
          </a:p>
        </p:txBody>
      </p:sp>
      <p:graphicFrame>
        <p:nvGraphicFramePr>
          <p:cNvPr id="18" name="Chart 17">
            <a:extLst>
              <a:ext uri="{FF2B5EF4-FFF2-40B4-BE49-F238E27FC236}">
                <a16:creationId xmlns:a16="http://schemas.microsoft.com/office/drawing/2014/main" id="{C3FDCB01-C884-489A-8BC0-1499D2CD3E4F}"/>
              </a:ext>
            </a:extLst>
          </p:cNvPr>
          <p:cNvGraphicFramePr/>
          <p:nvPr>
            <p:extLst>
              <p:ext uri="{D42A27DB-BD31-4B8C-83A1-F6EECF244321}">
                <p14:modId xmlns:p14="http://schemas.microsoft.com/office/powerpoint/2010/main" val="2289245303"/>
              </p:ext>
            </p:extLst>
          </p:nvPr>
        </p:nvGraphicFramePr>
        <p:xfrm>
          <a:off x="1084664" y="1615671"/>
          <a:ext cx="6979796" cy="45226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Table 22">
            <a:extLst>
              <a:ext uri="{FF2B5EF4-FFF2-40B4-BE49-F238E27FC236}">
                <a16:creationId xmlns:a16="http://schemas.microsoft.com/office/drawing/2014/main" id="{79F0621C-1B70-4069-86BC-AA48E5616669}"/>
              </a:ext>
            </a:extLst>
          </p:cNvPr>
          <p:cNvGraphicFramePr>
            <a:graphicFrameLocks noGrp="1"/>
          </p:cNvGraphicFramePr>
          <p:nvPr>
            <p:extLst>
              <p:ext uri="{D42A27DB-BD31-4B8C-83A1-F6EECF244321}">
                <p14:modId xmlns:p14="http://schemas.microsoft.com/office/powerpoint/2010/main" val="25709218"/>
              </p:ext>
            </p:extLst>
          </p:nvPr>
        </p:nvGraphicFramePr>
        <p:xfrm>
          <a:off x="221333" y="5357797"/>
          <a:ext cx="7483426" cy="370840"/>
        </p:xfrm>
        <a:graphic>
          <a:graphicData uri="http://schemas.openxmlformats.org/drawingml/2006/table">
            <a:tbl>
              <a:tblPr firstRow="1" bandRow="1">
                <a:tableStyleId>{5C22544A-7EE6-4342-B048-85BDC9FD1C3A}</a:tableStyleId>
              </a:tblPr>
              <a:tblGrid>
                <a:gridCol w="1186320">
                  <a:extLst>
                    <a:ext uri="{9D8B030D-6E8A-4147-A177-3AD203B41FA5}">
                      <a16:colId xmlns:a16="http://schemas.microsoft.com/office/drawing/2014/main" val="2850442898"/>
                    </a:ext>
                  </a:extLst>
                </a:gridCol>
                <a:gridCol w="370418">
                  <a:extLst>
                    <a:ext uri="{9D8B030D-6E8A-4147-A177-3AD203B41FA5}">
                      <a16:colId xmlns:a16="http://schemas.microsoft.com/office/drawing/2014/main" val="1206571357"/>
                    </a:ext>
                  </a:extLst>
                </a:gridCol>
                <a:gridCol w="370418">
                  <a:extLst>
                    <a:ext uri="{9D8B030D-6E8A-4147-A177-3AD203B41FA5}">
                      <a16:colId xmlns:a16="http://schemas.microsoft.com/office/drawing/2014/main" val="3296643545"/>
                    </a:ext>
                  </a:extLst>
                </a:gridCol>
                <a:gridCol w="370418">
                  <a:extLst>
                    <a:ext uri="{9D8B030D-6E8A-4147-A177-3AD203B41FA5}">
                      <a16:colId xmlns:a16="http://schemas.microsoft.com/office/drawing/2014/main" val="2559777008"/>
                    </a:ext>
                  </a:extLst>
                </a:gridCol>
                <a:gridCol w="370418">
                  <a:extLst>
                    <a:ext uri="{9D8B030D-6E8A-4147-A177-3AD203B41FA5}">
                      <a16:colId xmlns:a16="http://schemas.microsoft.com/office/drawing/2014/main" val="118805350"/>
                    </a:ext>
                  </a:extLst>
                </a:gridCol>
                <a:gridCol w="370418">
                  <a:extLst>
                    <a:ext uri="{9D8B030D-6E8A-4147-A177-3AD203B41FA5}">
                      <a16:colId xmlns:a16="http://schemas.microsoft.com/office/drawing/2014/main" val="2423527295"/>
                    </a:ext>
                  </a:extLst>
                </a:gridCol>
                <a:gridCol w="370418">
                  <a:extLst>
                    <a:ext uri="{9D8B030D-6E8A-4147-A177-3AD203B41FA5}">
                      <a16:colId xmlns:a16="http://schemas.microsoft.com/office/drawing/2014/main" val="2120204513"/>
                    </a:ext>
                  </a:extLst>
                </a:gridCol>
                <a:gridCol w="370418">
                  <a:extLst>
                    <a:ext uri="{9D8B030D-6E8A-4147-A177-3AD203B41FA5}">
                      <a16:colId xmlns:a16="http://schemas.microsoft.com/office/drawing/2014/main" val="2929471515"/>
                    </a:ext>
                  </a:extLst>
                </a:gridCol>
                <a:gridCol w="370418">
                  <a:extLst>
                    <a:ext uri="{9D8B030D-6E8A-4147-A177-3AD203B41FA5}">
                      <a16:colId xmlns:a16="http://schemas.microsoft.com/office/drawing/2014/main" val="2777325739"/>
                    </a:ext>
                  </a:extLst>
                </a:gridCol>
                <a:gridCol w="370418">
                  <a:extLst>
                    <a:ext uri="{9D8B030D-6E8A-4147-A177-3AD203B41FA5}">
                      <a16:colId xmlns:a16="http://schemas.microsoft.com/office/drawing/2014/main" val="1578983323"/>
                    </a:ext>
                  </a:extLst>
                </a:gridCol>
                <a:gridCol w="370418">
                  <a:extLst>
                    <a:ext uri="{9D8B030D-6E8A-4147-A177-3AD203B41FA5}">
                      <a16:colId xmlns:a16="http://schemas.microsoft.com/office/drawing/2014/main" val="3364797833"/>
                    </a:ext>
                  </a:extLst>
                </a:gridCol>
                <a:gridCol w="370418">
                  <a:extLst>
                    <a:ext uri="{9D8B030D-6E8A-4147-A177-3AD203B41FA5}">
                      <a16:colId xmlns:a16="http://schemas.microsoft.com/office/drawing/2014/main" val="2576610404"/>
                    </a:ext>
                  </a:extLst>
                </a:gridCol>
                <a:gridCol w="370418">
                  <a:extLst>
                    <a:ext uri="{9D8B030D-6E8A-4147-A177-3AD203B41FA5}">
                      <a16:colId xmlns:a16="http://schemas.microsoft.com/office/drawing/2014/main" val="3662835437"/>
                    </a:ext>
                  </a:extLst>
                </a:gridCol>
                <a:gridCol w="370418">
                  <a:extLst>
                    <a:ext uri="{9D8B030D-6E8A-4147-A177-3AD203B41FA5}">
                      <a16:colId xmlns:a16="http://schemas.microsoft.com/office/drawing/2014/main" val="57643138"/>
                    </a:ext>
                  </a:extLst>
                </a:gridCol>
                <a:gridCol w="370418">
                  <a:extLst>
                    <a:ext uri="{9D8B030D-6E8A-4147-A177-3AD203B41FA5}">
                      <a16:colId xmlns:a16="http://schemas.microsoft.com/office/drawing/2014/main" val="1332429101"/>
                    </a:ext>
                  </a:extLst>
                </a:gridCol>
                <a:gridCol w="370418">
                  <a:extLst>
                    <a:ext uri="{9D8B030D-6E8A-4147-A177-3AD203B41FA5}">
                      <a16:colId xmlns:a16="http://schemas.microsoft.com/office/drawing/2014/main" val="276604778"/>
                    </a:ext>
                  </a:extLst>
                </a:gridCol>
                <a:gridCol w="370418">
                  <a:extLst>
                    <a:ext uri="{9D8B030D-6E8A-4147-A177-3AD203B41FA5}">
                      <a16:colId xmlns:a16="http://schemas.microsoft.com/office/drawing/2014/main" val="1981497754"/>
                    </a:ext>
                  </a:extLst>
                </a:gridCol>
                <a:gridCol w="370418">
                  <a:extLst>
                    <a:ext uri="{9D8B030D-6E8A-4147-A177-3AD203B41FA5}">
                      <a16:colId xmlns:a16="http://schemas.microsoft.com/office/drawing/2014/main" val="1246917233"/>
                    </a:ext>
                  </a:extLst>
                </a:gridCol>
              </a:tblGrid>
              <a:tr h="370840">
                <a:tc>
                  <a:txBody>
                    <a:bodyPr/>
                    <a:lstStyle/>
                    <a:p>
                      <a:pPr algn="r"/>
                      <a:r>
                        <a:rPr lang="en-NZ" sz="1200" b="1" dirty="0">
                          <a:solidFill>
                            <a:schemeClr val="tx1"/>
                          </a:solidFill>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24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24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NZ"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28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NZ"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NZ"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19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NZ"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16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16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NZ"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NZ"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13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NZ"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13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13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2792899"/>
                  </a:ext>
                </a:extLst>
              </a:tr>
            </a:tbl>
          </a:graphicData>
        </a:graphic>
      </p:graphicFrame>
      <p:sp>
        <p:nvSpPr>
          <p:cNvPr id="4" name="Rectangle 3">
            <a:extLst>
              <a:ext uri="{FF2B5EF4-FFF2-40B4-BE49-F238E27FC236}">
                <a16:creationId xmlns:a16="http://schemas.microsoft.com/office/drawing/2014/main" id="{9D0969B5-52BF-4287-AC35-8B1EF0E586B2}"/>
              </a:ext>
            </a:extLst>
          </p:cNvPr>
          <p:cNvSpPr/>
          <p:nvPr/>
        </p:nvSpPr>
        <p:spPr>
          <a:xfrm>
            <a:off x="77057" y="6041006"/>
            <a:ext cx="7803345" cy="338554"/>
          </a:xfrm>
          <a:prstGeom prst="rect">
            <a:avLst/>
          </a:prstGeom>
        </p:spPr>
        <p:txBody>
          <a:bodyPr wrap="square">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*NOTE: The way participation was asked for Ngā Toi Māori and Pacific arts in 2020 differs from how it was asked in previous years, meaning that the data is not comparable. Therefore data points for previous years have been suppressed.</a:t>
            </a:r>
          </a:p>
        </p:txBody>
      </p:sp>
      <p:sp>
        <p:nvSpPr>
          <p:cNvPr id="33" name="Oval 32">
            <a:extLst>
              <a:ext uri="{FF2B5EF4-FFF2-40B4-BE49-F238E27FC236}">
                <a16:creationId xmlns:a16="http://schemas.microsoft.com/office/drawing/2014/main" id="{9AAD727D-9E9C-4CE0-9384-7DEB4314C6CA}"/>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34" name="Rectangle 33">
            <a:extLst>
              <a:ext uri="{FF2B5EF4-FFF2-40B4-BE49-F238E27FC236}">
                <a16:creationId xmlns:a16="http://schemas.microsoft.com/office/drawing/2014/main" id="{70FAE7B3-D0AD-4CEB-AB63-EA8488900489}"/>
              </a:ext>
            </a:extLst>
          </p:cNvPr>
          <p:cNvSpPr/>
          <p:nvPr/>
        </p:nvSpPr>
        <p:spPr>
          <a:xfrm>
            <a:off x="1262743" y="2490396"/>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E6A03FC2-55E9-4D8B-B6A3-7CB03607E5CE}"/>
              </a:ext>
            </a:extLst>
          </p:cNvPr>
          <p:cNvSpPr/>
          <p:nvPr/>
        </p:nvSpPr>
        <p:spPr>
          <a:xfrm>
            <a:off x="77058" y="5345353"/>
            <a:ext cx="1125629" cy="276999"/>
          </a:xfrm>
          <a:prstGeom prst="rect">
            <a:avLst/>
          </a:prstGeom>
        </p:spPr>
        <p:txBody>
          <a:bodyPr wrap="none">
            <a:spAutoFit/>
          </a:bodyPr>
          <a:lstStyle/>
          <a:p>
            <a:r>
              <a:rPr lang="en-NZ" sz="1200" b="1" dirty="0">
                <a:solidFill>
                  <a:prstClr val="black"/>
                </a:solidFill>
              </a:rPr>
              <a:t>New Zealand</a:t>
            </a:r>
            <a:endParaRPr lang="en-NZ" dirty="0"/>
          </a:p>
        </p:txBody>
      </p:sp>
      <p:sp>
        <p:nvSpPr>
          <p:cNvPr id="36" name="Rectangle 35">
            <a:extLst>
              <a:ext uri="{FF2B5EF4-FFF2-40B4-BE49-F238E27FC236}">
                <a16:creationId xmlns:a16="http://schemas.microsoft.com/office/drawing/2014/main" id="{DD3203F5-828D-474E-85BD-1B71B9111DDA}"/>
              </a:ext>
            </a:extLst>
          </p:cNvPr>
          <p:cNvSpPr/>
          <p:nvPr/>
        </p:nvSpPr>
        <p:spPr>
          <a:xfrm>
            <a:off x="2379598" y="2490395"/>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FC4B3DF0-096D-48A8-85EC-BA65FAFE3861}"/>
              </a:ext>
            </a:extLst>
          </p:cNvPr>
          <p:cNvSpPr/>
          <p:nvPr/>
        </p:nvSpPr>
        <p:spPr>
          <a:xfrm>
            <a:off x="3496453" y="2490394"/>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86D681A2-2A0B-41C9-B075-343375E63D69}"/>
              </a:ext>
            </a:extLst>
          </p:cNvPr>
          <p:cNvSpPr/>
          <p:nvPr/>
        </p:nvSpPr>
        <p:spPr>
          <a:xfrm>
            <a:off x="4613308" y="2490393"/>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A9CD279D-25E5-4998-A445-EF23A09C7CE3}"/>
              </a:ext>
            </a:extLst>
          </p:cNvPr>
          <p:cNvSpPr/>
          <p:nvPr/>
        </p:nvSpPr>
        <p:spPr>
          <a:xfrm>
            <a:off x="5730163" y="2490392"/>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C3479E94-FF31-480A-A46B-8A520F8F2DC2}"/>
              </a:ext>
            </a:extLst>
          </p:cNvPr>
          <p:cNvSpPr/>
          <p:nvPr/>
        </p:nvSpPr>
        <p:spPr>
          <a:xfrm>
            <a:off x="6847018" y="2490391"/>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F0C90D36-01AD-4C4B-82A4-FB6C7224FB0F}"/>
              </a:ext>
            </a:extLst>
          </p:cNvPr>
          <p:cNvSpPr txBox="1"/>
          <p:nvPr/>
        </p:nvSpPr>
        <p:spPr>
          <a:xfrm>
            <a:off x="77057" y="6462879"/>
            <a:ext cx="3419396" cy="33855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2017 (n=176); 2020 (n=461) | New Zealand 2017 (n=6101); 2020 (n=6263)</a:t>
            </a:r>
          </a:p>
        </p:txBody>
      </p:sp>
      <p:grpSp>
        <p:nvGrpSpPr>
          <p:cNvPr id="22" name="Group 21">
            <a:extLst>
              <a:ext uri="{FF2B5EF4-FFF2-40B4-BE49-F238E27FC236}">
                <a16:creationId xmlns:a16="http://schemas.microsoft.com/office/drawing/2014/main" id="{8900424D-CD89-49CF-901E-4B3A241A3F20}"/>
              </a:ext>
            </a:extLst>
          </p:cNvPr>
          <p:cNvGrpSpPr/>
          <p:nvPr/>
        </p:nvGrpSpPr>
        <p:grpSpPr>
          <a:xfrm>
            <a:off x="5136705" y="6407321"/>
            <a:ext cx="2241162" cy="215444"/>
            <a:chOff x="163092" y="5772628"/>
            <a:chExt cx="2241162" cy="215444"/>
          </a:xfrm>
        </p:grpSpPr>
        <p:sp>
          <p:nvSpPr>
            <p:cNvPr id="23" name="TextBox 22">
              <a:extLst>
                <a:ext uri="{FF2B5EF4-FFF2-40B4-BE49-F238E27FC236}">
                  <a16:creationId xmlns:a16="http://schemas.microsoft.com/office/drawing/2014/main" id="{53895814-A090-49AF-AA75-D26CA622ADFD}"/>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24" name="Isosceles Triangle 23">
              <a:extLst>
                <a:ext uri="{FF2B5EF4-FFF2-40B4-BE49-F238E27FC236}">
                  <a16:creationId xmlns:a16="http://schemas.microsoft.com/office/drawing/2014/main" id="{899D056A-227C-4E97-93B9-5E3268B6057F}"/>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Isosceles Triangle 24">
              <a:extLst>
                <a:ext uri="{FF2B5EF4-FFF2-40B4-BE49-F238E27FC236}">
                  <a16:creationId xmlns:a16="http://schemas.microsoft.com/office/drawing/2014/main" id="{41F914D2-00D1-4E51-BE34-7DCB6B74DBA6}"/>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26" name="Group 25">
            <a:extLst>
              <a:ext uri="{FF2B5EF4-FFF2-40B4-BE49-F238E27FC236}">
                <a16:creationId xmlns:a16="http://schemas.microsoft.com/office/drawing/2014/main" id="{EF1571BE-375D-472C-A6F5-BD89247C1D1C}"/>
              </a:ext>
            </a:extLst>
          </p:cNvPr>
          <p:cNvGrpSpPr/>
          <p:nvPr/>
        </p:nvGrpSpPr>
        <p:grpSpPr>
          <a:xfrm>
            <a:off x="5136705" y="6615308"/>
            <a:ext cx="2891981" cy="215444"/>
            <a:chOff x="163092" y="5772628"/>
            <a:chExt cx="2891981" cy="215444"/>
          </a:xfrm>
        </p:grpSpPr>
        <p:sp>
          <p:nvSpPr>
            <p:cNvPr id="27" name="TextBox 26">
              <a:extLst>
                <a:ext uri="{FF2B5EF4-FFF2-40B4-BE49-F238E27FC236}">
                  <a16:creationId xmlns:a16="http://schemas.microsoft.com/office/drawing/2014/main" id="{174A5001-1B36-4EB4-A7A6-4310B2EDE7BB}"/>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28" name="Isosceles Triangle 27">
              <a:extLst>
                <a:ext uri="{FF2B5EF4-FFF2-40B4-BE49-F238E27FC236}">
                  <a16:creationId xmlns:a16="http://schemas.microsoft.com/office/drawing/2014/main" id="{67FAB999-45FF-4AA0-8FA9-DF27FA50129A}"/>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9" name="Isosceles Triangle 28">
              <a:extLst>
                <a:ext uri="{FF2B5EF4-FFF2-40B4-BE49-F238E27FC236}">
                  <a16:creationId xmlns:a16="http://schemas.microsoft.com/office/drawing/2014/main" id="{B6A6A12E-209B-4B44-81F8-6EB13845CADF}"/>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30" name="Isosceles Triangle 29">
            <a:extLst>
              <a:ext uri="{FF2B5EF4-FFF2-40B4-BE49-F238E27FC236}">
                <a16:creationId xmlns:a16="http://schemas.microsoft.com/office/drawing/2014/main" id="{FE84A00F-AC15-4EF6-B5AC-84A7C50B21E1}"/>
              </a:ext>
            </a:extLst>
          </p:cNvPr>
          <p:cNvSpPr>
            <a:spLocks noChangeAspect="1"/>
          </p:cNvSpPr>
          <p:nvPr/>
        </p:nvSpPr>
        <p:spPr>
          <a:xfrm>
            <a:off x="4109643" y="5594559"/>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1" name="Isosceles Triangle 30">
            <a:extLst>
              <a:ext uri="{FF2B5EF4-FFF2-40B4-BE49-F238E27FC236}">
                <a16:creationId xmlns:a16="http://schemas.microsoft.com/office/drawing/2014/main" id="{97C7D40F-38C2-418C-8457-CF8F38365482}"/>
              </a:ext>
            </a:extLst>
          </p:cNvPr>
          <p:cNvSpPr>
            <a:spLocks noChangeAspect="1"/>
          </p:cNvSpPr>
          <p:nvPr/>
        </p:nvSpPr>
        <p:spPr>
          <a:xfrm>
            <a:off x="5236475" y="5591579"/>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1" name="Isosceles Triangle 40">
            <a:extLst>
              <a:ext uri="{FF2B5EF4-FFF2-40B4-BE49-F238E27FC236}">
                <a16:creationId xmlns:a16="http://schemas.microsoft.com/office/drawing/2014/main" id="{F8B37E65-9E15-473C-BF47-093E026C3137}"/>
              </a:ext>
            </a:extLst>
          </p:cNvPr>
          <p:cNvSpPr>
            <a:spLocks noChangeAspect="1"/>
          </p:cNvSpPr>
          <p:nvPr/>
        </p:nvSpPr>
        <p:spPr>
          <a:xfrm>
            <a:off x="6334124" y="5591578"/>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2" name="Isosceles Triangle 41">
            <a:extLst>
              <a:ext uri="{FF2B5EF4-FFF2-40B4-BE49-F238E27FC236}">
                <a16:creationId xmlns:a16="http://schemas.microsoft.com/office/drawing/2014/main" id="{410C4C95-F65F-4DB1-97BB-B7CB5160C258}"/>
              </a:ext>
            </a:extLst>
          </p:cNvPr>
          <p:cNvSpPr>
            <a:spLocks noChangeAspect="1"/>
          </p:cNvSpPr>
          <p:nvPr/>
        </p:nvSpPr>
        <p:spPr>
          <a:xfrm>
            <a:off x="7450979" y="5597175"/>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3" name="Rectangle 42">
            <a:extLst>
              <a:ext uri="{FF2B5EF4-FFF2-40B4-BE49-F238E27FC236}">
                <a16:creationId xmlns:a16="http://schemas.microsoft.com/office/drawing/2014/main" id="{31345B26-BFAE-41B8-9EF3-F844ECF25D0A}"/>
              </a:ext>
            </a:extLst>
          </p:cNvPr>
          <p:cNvSpPr/>
          <p:nvPr/>
        </p:nvSpPr>
        <p:spPr>
          <a:xfrm>
            <a:off x="8179830" y="1837144"/>
            <a:ext cx="3860014" cy="3554819"/>
          </a:xfrm>
          <a:prstGeom prst="rect">
            <a:avLst/>
          </a:prstGeom>
        </p:spPr>
        <p:txBody>
          <a:bodyPr wrap="square">
            <a:spAutoFit/>
          </a:bodyPr>
          <a:lstStyle/>
          <a:p>
            <a:endParaRPr lang="en-NZ" sz="1000" dirty="0"/>
          </a:p>
          <a:p>
            <a:r>
              <a:rPr lang="en-NZ" sz="1000" dirty="0"/>
              <a:t>The chart shows the proportion of Pacific peoples who have participated in each art form at least once in the last 12 months. </a:t>
            </a:r>
          </a:p>
          <a:p>
            <a:endParaRPr lang="en-NZ" sz="1000" dirty="0"/>
          </a:p>
          <a:p>
            <a:r>
              <a:rPr lang="en-NZ" sz="1000" dirty="0"/>
              <a:t>Pacific arts is the most popular art forms (46%) to participate in, followed by Ngā Toi Māori (30%) and performing arts (24%).</a:t>
            </a:r>
          </a:p>
          <a:p>
            <a:endParaRPr lang="en-NZ" sz="1000" dirty="0"/>
          </a:p>
          <a:p>
            <a:r>
              <a:rPr lang="en-NZ" sz="1000" dirty="0"/>
              <a:t>Participation in the art forms is mostly consistent with 2017. However, literary and visual arts participation has declined in 2020, albeit not significantly.</a:t>
            </a:r>
          </a:p>
          <a:p>
            <a:endParaRPr lang="en-NZ" sz="1000" dirty="0"/>
          </a:p>
          <a:p>
            <a:r>
              <a:rPr lang="en-NZ" sz="1000" dirty="0"/>
              <a:t>In addition, Pacific peoples participation is higher than all New Zealanders with the exception of craft and object art and visual arts.</a:t>
            </a:r>
          </a:p>
          <a:p>
            <a:endParaRPr lang="en-NZ" sz="1000" dirty="0"/>
          </a:p>
          <a:p>
            <a:r>
              <a:rPr lang="en-NZ" sz="1000" dirty="0"/>
              <a:t>Note, the survey question wording changed for Ngā Toi Māori and Pacific arts in 2020, and so there is no trend data presented for these two art forms.</a:t>
            </a:r>
          </a:p>
          <a:p>
            <a:endParaRPr lang="en-NZ" sz="1000" dirty="0"/>
          </a:p>
          <a:p>
            <a:r>
              <a:rPr lang="en-NZ" sz="1000" dirty="0"/>
              <a:t>Further analysis of each art form (including sub-group differences) is presented in the following slides.</a:t>
            </a:r>
          </a:p>
          <a:p>
            <a:pPr lvl="0">
              <a:spcBef>
                <a:spcPts val="600"/>
              </a:spcBef>
            </a:pPr>
            <a:endParaRPr lang="en-NZ" sz="1000" dirty="0">
              <a:solidFill>
                <a:schemeClr val="tx1">
                  <a:lumMod val="85000"/>
                  <a:lumOff val="15000"/>
                </a:schemeClr>
              </a:solidFill>
            </a:endParaRPr>
          </a:p>
        </p:txBody>
      </p:sp>
    </p:spTree>
    <p:extLst>
      <p:ext uri="{BB962C8B-B14F-4D97-AF65-F5344CB8AC3E}">
        <p14:creationId xmlns:p14="http://schemas.microsoft.com/office/powerpoint/2010/main" val="4107495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1080258"/>
            <a:ext cx="12201575" cy="1673828"/>
          </a:xfrm>
          <a:custGeom>
            <a:avLst/>
            <a:gdLst/>
            <a:ahLst/>
            <a:cxnLst/>
            <a:rect l="l" t="t" r="r" b="b"/>
            <a:pathLst>
              <a:path w="11634470" h="1572895">
                <a:moveTo>
                  <a:pt x="0" y="1572768"/>
                </a:moveTo>
                <a:lnTo>
                  <a:pt x="11634216" y="1572768"/>
                </a:lnTo>
                <a:lnTo>
                  <a:pt x="11634216" y="0"/>
                </a:lnTo>
                <a:lnTo>
                  <a:pt x="0" y="0"/>
                </a:lnTo>
                <a:lnTo>
                  <a:pt x="0" y="1572768"/>
                </a:lnTo>
                <a:close/>
              </a:path>
            </a:pathLst>
          </a:custGeom>
          <a:solidFill>
            <a:srgbClr val="282D4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 name="Title 1"/>
          <p:cNvSpPr>
            <a:spLocks noGrp="1"/>
          </p:cNvSpPr>
          <p:nvPr>
            <p:ph type="title"/>
          </p:nvPr>
        </p:nvSpPr>
        <p:spPr/>
        <p:txBody>
          <a:bodyPr/>
          <a:lstStyle/>
          <a:p>
            <a:r>
              <a:rPr lang="en-NZ" kern="0" spc="-25" dirty="0"/>
              <a:t>Approach</a:t>
            </a:r>
            <a:endParaRPr lang="en-NZ" dirty="0"/>
          </a:p>
        </p:txBody>
      </p:sp>
      <p:sp>
        <p:nvSpPr>
          <p:cNvPr id="9" name="object 9"/>
          <p:cNvSpPr/>
          <p:nvPr/>
        </p:nvSpPr>
        <p:spPr>
          <a:xfrm>
            <a:off x="4455860" y="1685397"/>
            <a:ext cx="463550" cy="463550"/>
          </a:xfrm>
          <a:custGeom>
            <a:avLst/>
            <a:gdLst/>
            <a:ahLst/>
            <a:cxnLst/>
            <a:rect l="l" t="t" r="r" b="b"/>
            <a:pathLst>
              <a:path w="463550" h="463550">
                <a:moveTo>
                  <a:pt x="77724" y="50800"/>
                </a:moveTo>
                <a:lnTo>
                  <a:pt x="52324" y="50800"/>
                </a:lnTo>
                <a:lnTo>
                  <a:pt x="36449" y="55498"/>
                </a:lnTo>
                <a:lnTo>
                  <a:pt x="20574" y="61848"/>
                </a:lnTo>
                <a:lnTo>
                  <a:pt x="11049" y="71373"/>
                </a:lnTo>
                <a:lnTo>
                  <a:pt x="4699" y="87248"/>
                </a:lnTo>
                <a:lnTo>
                  <a:pt x="0" y="103123"/>
                </a:lnTo>
                <a:lnTo>
                  <a:pt x="0" y="410971"/>
                </a:lnTo>
                <a:lnTo>
                  <a:pt x="4699" y="426846"/>
                </a:lnTo>
                <a:lnTo>
                  <a:pt x="11049" y="442721"/>
                </a:lnTo>
                <a:lnTo>
                  <a:pt x="20574" y="452246"/>
                </a:lnTo>
                <a:lnTo>
                  <a:pt x="36449" y="456945"/>
                </a:lnTo>
                <a:lnTo>
                  <a:pt x="52324" y="463295"/>
                </a:lnTo>
                <a:lnTo>
                  <a:pt x="410972" y="463295"/>
                </a:lnTo>
                <a:lnTo>
                  <a:pt x="426847" y="456945"/>
                </a:lnTo>
                <a:lnTo>
                  <a:pt x="442722" y="452246"/>
                </a:lnTo>
                <a:lnTo>
                  <a:pt x="452247" y="442721"/>
                </a:lnTo>
                <a:lnTo>
                  <a:pt x="458597" y="426846"/>
                </a:lnTo>
                <a:lnTo>
                  <a:pt x="463296" y="410971"/>
                </a:lnTo>
                <a:lnTo>
                  <a:pt x="52324" y="410971"/>
                </a:lnTo>
                <a:lnTo>
                  <a:pt x="52324" y="204723"/>
                </a:lnTo>
                <a:lnTo>
                  <a:pt x="463296" y="204723"/>
                </a:lnTo>
                <a:lnTo>
                  <a:pt x="463296" y="103123"/>
                </a:lnTo>
                <a:lnTo>
                  <a:pt x="77724" y="103123"/>
                </a:lnTo>
                <a:lnTo>
                  <a:pt x="77724" y="50800"/>
                </a:lnTo>
                <a:close/>
              </a:path>
              <a:path w="463550" h="463550">
                <a:moveTo>
                  <a:pt x="463296" y="204723"/>
                </a:moveTo>
                <a:lnTo>
                  <a:pt x="410972" y="204723"/>
                </a:lnTo>
                <a:lnTo>
                  <a:pt x="410972" y="410971"/>
                </a:lnTo>
                <a:lnTo>
                  <a:pt x="463296" y="410971"/>
                </a:lnTo>
                <a:lnTo>
                  <a:pt x="463296" y="204723"/>
                </a:lnTo>
                <a:close/>
              </a:path>
              <a:path w="463550" h="463550">
                <a:moveTo>
                  <a:pt x="303022" y="50800"/>
                </a:moveTo>
                <a:lnTo>
                  <a:pt x="160274" y="50800"/>
                </a:lnTo>
                <a:lnTo>
                  <a:pt x="160274" y="103123"/>
                </a:lnTo>
                <a:lnTo>
                  <a:pt x="303022" y="103123"/>
                </a:lnTo>
                <a:lnTo>
                  <a:pt x="303022" y="50800"/>
                </a:lnTo>
                <a:close/>
              </a:path>
              <a:path w="463550" h="463550">
                <a:moveTo>
                  <a:pt x="410972" y="50800"/>
                </a:moveTo>
                <a:lnTo>
                  <a:pt x="385572" y="50800"/>
                </a:lnTo>
                <a:lnTo>
                  <a:pt x="385572" y="103123"/>
                </a:lnTo>
                <a:lnTo>
                  <a:pt x="463296" y="103123"/>
                </a:lnTo>
                <a:lnTo>
                  <a:pt x="458597" y="87248"/>
                </a:lnTo>
                <a:lnTo>
                  <a:pt x="452247" y="71373"/>
                </a:lnTo>
                <a:lnTo>
                  <a:pt x="442722" y="61848"/>
                </a:lnTo>
                <a:lnTo>
                  <a:pt x="426847" y="55498"/>
                </a:lnTo>
                <a:lnTo>
                  <a:pt x="410972" y="50800"/>
                </a:lnTo>
                <a:close/>
              </a:path>
              <a:path w="463550" h="463550">
                <a:moveTo>
                  <a:pt x="133223" y="0"/>
                </a:moveTo>
                <a:lnTo>
                  <a:pt x="98425" y="0"/>
                </a:lnTo>
                <a:lnTo>
                  <a:pt x="98425" y="87248"/>
                </a:lnTo>
                <a:lnTo>
                  <a:pt x="133223" y="87248"/>
                </a:lnTo>
                <a:lnTo>
                  <a:pt x="133223" y="0"/>
                </a:lnTo>
                <a:close/>
              </a:path>
              <a:path w="463550" h="463550">
                <a:moveTo>
                  <a:pt x="364871" y="0"/>
                </a:moveTo>
                <a:lnTo>
                  <a:pt x="330073" y="0"/>
                </a:lnTo>
                <a:lnTo>
                  <a:pt x="330073" y="87248"/>
                </a:lnTo>
                <a:lnTo>
                  <a:pt x="364871" y="87248"/>
                </a:lnTo>
                <a:lnTo>
                  <a:pt x="364871" y="0"/>
                </a:lnTo>
                <a:close/>
              </a:path>
            </a:pathLst>
          </a:custGeom>
          <a:solidFill>
            <a:schemeClr val="bg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nvGrpSpPr>
          <p:cNvPr id="3" name="Group 2"/>
          <p:cNvGrpSpPr/>
          <p:nvPr/>
        </p:nvGrpSpPr>
        <p:grpSpPr>
          <a:xfrm>
            <a:off x="1568209" y="1367876"/>
            <a:ext cx="2010435" cy="1132489"/>
            <a:chOff x="1383152" y="2011458"/>
            <a:chExt cx="2010435" cy="1132489"/>
          </a:xfrm>
        </p:grpSpPr>
        <p:sp>
          <p:nvSpPr>
            <p:cNvPr id="5" name="object 5"/>
            <p:cNvSpPr txBox="1"/>
            <p:nvPr/>
          </p:nvSpPr>
          <p:spPr>
            <a:xfrm>
              <a:off x="1698817" y="2011458"/>
              <a:ext cx="1398905" cy="430887"/>
            </a:xfrm>
            <a:prstGeom prst="rect">
              <a:avLst/>
            </a:prstGeom>
          </p:spPr>
          <p:txBody>
            <a:bodyPr vert="horz" wrap="square" lIns="0" tIns="0" rIns="0" bIns="0" rtlCol="0">
              <a:spAutoFit/>
            </a:bodyPr>
            <a:lstStyle/>
            <a:p>
              <a:pPr marR="50165" algn="ctr"/>
              <a:r>
                <a:rPr lang="en-NZ" sz="2800" b="1" spc="-20" dirty="0">
                  <a:solidFill>
                    <a:srgbClr val="DAAB2D"/>
                  </a:solidFill>
                  <a:latin typeface="+mj-lt"/>
                  <a:cs typeface="Calibri Light"/>
                </a:rPr>
                <a:t>461</a:t>
              </a:r>
            </a:p>
          </p:txBody>
        </p:sp>
        <p:sp>
          <p:nvSpPr>
            <p:cNvPr id="43" name="TextBox 42"/>
            <p:cNvSpPr txBox="1"/>
            <p:nvPr/>
          </p:nvSpPr>
          <p:spPr>
            <a:xfrm>
              <a:off x="1383152" y="2682282"/>
              <a:ext cx="2010435" cy="461665"/>
            </a:xfrm>
            <a:prstGeom prst="rect">
              <a:avLst/>
            </a:prstGeom>
            <a:noFill/>
          </p:spPr>
          <p:txBody>
            <a:bodyPr wrap="square" rtlCol="0">
              <a:spAutoFit/>
            </a:bodyPr>
            <a:lstStyle/>
            <a:p>
              <a:pPr algn="ctr"/>
              <a:r>
                <a:rPr lang="en-NZ" sz="1200" spc="40" dirty="0">
                  <a:solidFill>
                    <a:prstClr val="white"/>
                  </a:solidFill>
                  <a:latin typeface="+mj-lt"/>
                </a:rPr>
                <a:t>With Pacific peoples aged 15+</a:t>
              </a:r>
              <a:endParaRPr lang="en-NZ" sz="1200" spc="40" dirty="0">
                <a:solidFill>
                  <a:prstClr val="white"/>
                </a:solidFill>
                <a:highlight>
                  <a:srgbClr val="FF00FF"/>
                </a:highlight>
                <a:latin typeface="+mj-lt"/>
              </a:endParaRPr>
            </a:p>
          </p:txBody>
        </p:sp>
        <p:sp>
          <p:nvSpPr>
            <p:cNvPr id="44" name="object 5"/>
            <p:cNvSpPr txBox="1"/>
            <p:nvPr/>
          </p:nvSpPr>
          <p:spPr>
            <a:xfrm>
              <a:off x="1500507" y="2467892"/>
              <a:ext cx="1786980" cy="184666"/>
            </a:xfrm>
            <a:prstGeom prst="rect">
              <a:avLst/>
            </a:prstGeom>
          </p:spPr>
          <p:txBody>
            <a:bodyPr vert="horz" wrap="square" lIns="0" tIns="0" rIns="0" bIns="0" rtlCol="0">
              <a:spAutoFit/>
            </a:bodyPr>
            <a:lstStyle/>
            <a:p>
              <a:pPr marL="12700" marR="5080" algn="ctr">
                <a:spcBef>
                  <a:spcPts val="1019"/>
                </a:spcBef>
              </a:pPr>
              <a:r>
                <a:rPr lang="en-NZ" sz="1200" spc="-5" dirty="0">
                  <a:solidFill>
                    <a:srgbClr val="DAAB2D"/>
                  </a:solidFill>
                  <a:latin typeface="+mj-lt"/>
                  <a:cs typeface="Calibri Light"/>
                </a:rPr>
                <a:t>ONLINE INTERVIEWS</a:t>
              </a:r>
            </a:p>
          </p:txBody>
        </p:sp>
      </p:grpSp>
      <p:sp>
        <p:nvSpPr>
          <p:cNvPr id="45" name="object 5"/>
          <p:cNvSpPr txBox="1"/>
          <p:nvPr/>
        </p:nvSpPr>
        <p:spPr>
          <a:xfrm>
            <a:off x="5248371" y="1582353"/>
            <a:ext cx="2377694" cy="184666"/>
          </a:xfrm>
          <a:prstGeom prst="rect">
            <a:avLst/>
          </a:prstGeom>
        </p:spPr>
        <p:txBody>
          <a:bodyPr vert="horz" wrap="square" lIns="0" tIns="0" rIns="0" bIns="0" rtlCol="0">
            <a:spAutoFit/>
          </a:bodyPr>
          <a:lstStyle/>
          <a:p>
            <a:pPr marL="12700" marR="5080" algn="ctr">
              <a:spcBef>
                <a:spcPts val="1019"/>
              </a:spcBef>
            </a:pPr>
            <a:r>
              <a:rPr lang="en-NZ" sz="1200" spc="-5" dirty="0">
                <a:solidFill>
                  <a:srgbClr val="DAAB2D"/>
                </a:solidFill>
                <a:latin typeface="+mj-lt"/>
                <a:cs typeface="Calibri Light"/>
              </a:rPr>
              <a:t>FIELDWORK DATES</a:t>
            </a:r>
          </a:p>
        </p:txBody>
      </p:sp>
      <p:sp>
        <p:nvSpPr>
          <p:cNvPr id="61" name="object 5"/>
          <p:cNvSpPr txBox="1"/>
          <p:nvPr/>
        </p:nvSpPr>
        <p:spPr>
          <a:xfrm>
            <a:off x="4967494" y="1861747"/>
            <a:ext cx="2939448" cy="184666"/>
          </a:xfrm>
          <a:prstGeom prst="rect">
            <a:avLst/>
          </a:prstGeom>
        </p:spPr>
        <p:txBody>
          <a:bodyPr vert="horz" wrap="square" lIns="0" tIns="0" rIns="0" bIns="0" rtlCol="0">
            <a:spAutoFit/>
          </a:bodyPr>
          <a:lstStyle/>
          <a:p>
            <a:pPr marL="12700" marR="5080" algn="ctr">
              <a:spcBef>
                <a:spcPts val="1019"/>
              </a:spcBef>
            </a:pPr>
            <a:r>
              <a:rPr lang="en-NZ" sz="1200" spc="-5" dirty="0">
                <a:solidFill>
                  <a:srgbClr val="FFFFFF"/>
                </a:solidFill>
                <a:latin typeface="+mj-lt"/>
                <a:cs typeface="Calibri Light"/>
              </a:rPr>
              <a:t>2 October to 2 November 2020</a:t>
            </a:r>
          </a:p>
        </p:txBody>
      </p:sp>
      <p:grpSp>
        <p:nvGrpSpPr>
          <p:cNvPr id="58" name="Group 57">
            <a:extLst>
              <a:ext uri="{FF2B5EF4-FFF2-40B4-BE49-F238E27FC236}">
                <a16:creationId xmlns:a16="http://schemas.microsoft.com/office/drawing/2014/main" id="{0FE1A310-8B1E-436A-86ED-A2D10E9C2C0E}"/>
              </a:ext>
            </a:extLst>
          </p:cNvPr>
          <p:cNvGrpSpPr/>
          <p:nvPr/>
        </p:nvGrpSpPr>
        <p:grpSpPr>
          <a:xfrm>
            <a:off x="396383" y="1672717"/>
            <a:ext cx="911554" cy="488911"/>
            <a:chOff x="5163685" y="5344725"/>
            <a:chExt cx="1038983" cy="557258"/>
          </a:xfrm>
          <a:solidFill>
            <a:schemeClr val="bg1"/>
          </a:solidFill>
        </p:grpSpPr>
        <p:sp>
          <p:nvSpPr>
            <p:cNvPr id="62" name="Freeform 97">
              <a:extLst>
                <a:ext uri="{FF2B5EF4-FFF2-40B4-BE49-F238E27FC236}">
                  <a16:creationId xmlns:a16="http://schemas.microsoft.com/office/drawing/2014/main" id="{3E1B089E-4E39-4E4F-AFE1-420EA011B2EB}"/>
                </a:ext>
              </a:extLst>
            </p:cNvPr>
            <p:cNvSpPr>
              <a:spLocks noEditPoints="1"/>
            </p:cNvSpPr>
            <p:nvPr/>
          </p:nvSpPr>
          <p:spPr bwMode="auto">
            <a:xfrm>
              <a:off x="5296641" y="5344725"/>
              <a:ext cx="775769" cy="497139"/>
            </a:xfrm>
            <a:custGeom>
              <a:avLst/>
              <a:gdLst>
                <a:gd name="T0" fmla="*/ 824 w 852"/>
                <a:gd name="T1" fmla="*/ 0 h 546"/>
                <a:gd name="T2" fmla="*/ 28 w 852"/>
                <a:gd name="T3" fmla="*/ 0 h 546"/>
                <a:gd name="T4" fmla="*/ 0 w 852"/>
                <a:gd name="T5" fmla="*/ 28 h 546"/>
                <a:gd name="T6" fmla="*/ 0 w 852"/>
                <a:gd name="T7" fmla="*/ 517 h 546"/>
                <a:gd name="T8" fmla="*/ 28 w 852"/>
                <a:gd name="T9" fmla="*/ 546 h 546"/>
                <a:gd name="T10" fmla="*/ 824 w 852"/>
                <a:gd name="T11" fmla="*/ 546 h 546"/>
                <a:gd name="T12" fmla="*/ 852 w 852"/>
                <a:gd name="T13" fmla="*/ 517 h 546"/>
                <a:gd name="T14" fmla="*/ 852 w 852"/>
                <a:gd name="T15" fmla="*/ 28 h 546"/>
                <a:gd name="T16" fmla="*/ 824 w 852"/>
                <a:gd name="T17" fmla="*/ 0 h 546"/>
                <a:gd name="T18" fmla="*/ 815 w 852"/>
                <a:gd name="T19" fmla="*/ 512 h 546"/>
                <a:gd name="T20" fmla="*/ 37 w 852"/>
                <a:gd name="T21" fmla="*/ 512 h 546"/>
                <a:gd name="T22" fmla="*/ 37 w 852"/>
                <a:gd name="T23" fmla="*/ 33 h 546"/>
                <a:gd name="T24" fmla="*/ 815 w 852"/>
                <a:gd name="T25" fmla="*/ 33 h 546"/>
                <a:gd name="T26" fmla="*/ 815 w 852"/>
                <a:gd name="T27" fmla="*/ 51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2" h="546">
                  <a:moveTo>
                    <a:pt x="824" y="0"/>
                  </a:moveTo>
                  <a:cubicBezTo>
                    <a:pt x="28" y="0"/>
                    <a:pt x="28" y="0"/>
                    <a:pt x="28" y="0"/>
                  </a:cubicBezTo>
                  <a:cubicBezTo>
                    <a:pt x="13" y="0"/>
                    <a:pt x="0" y="12"/>
                    <a:pt x="0" y="28"/>
                  </a:cubicBezTo>
                  <a:cubicBezTo>
                    <a:pt x="0" y="517"/>
                    <a:pt x="0" y="517"/>
                    <a:pt x="0" y="517"/>
                  </a:cubicBezTo>
                  <a:cubicBezTo>
                    <a:pt x="0" y="533"/>
                    <a:pt x="13" y="546"/>
                    <a:pt x="28" y="546"/>
                  </a:cubicBezTo>
                  <a:cubicBezTo>
                    <a:pt x="824" y="546"/>
                    <a:pt x="824" y="546"/>
                    <a:pt x="824" y="546"/>
                  </a:cubicBezTo>
                  <a:cubicBezTo>
                    <a:pt x="840" y="546"/>
                    <a:pt x="852" y="533"/>
                    <a:pt x="852" y="517"/>
                  </a:cubicBezTo>
                  <a:cubicBezTo>
                    <a:pt x="852" y="28"/>
                    <a:pt x="852" y="28"/>
                    <a:pt x="852" y="28"/>
                  </a:cubicBezTo>
                  <a:cubicBezTo>
                    <a:pt x="852" y="12"/>
                    <a:pt x="840" y="0"/>
                    <a:pt x="824" y="0"/>
                  </a:cubicBezTo>
                  <a:close/>
                  <a:moveTo>
                    <a:pt x="815" y="512"/>
                  </a:moveTo>
                  <a:cubicBezTo>
                    <a:pt x="37" y="512"/>
                    <a:pt x="37" y="512"/>
                    <a:pt x="37" y="512"/>
                  </a:cubicBezTo>
                  <a:cubicBezTo>
                    <a:pt x="37" y="33"/>
                    <a:pt x="37" y="33"/>
                    <a:pt x="37" y="33"/>
                  </a:cubicBezTo>
                  <a:cubicBezTo>
                    <a:pt x="815" y="33"/>
                    <a:pt x="815" y="33"/>
                    <a:pt x="815" y="33"/>
                  </a:cubicBezTo>
                  <a:lnTo>
                    <a:pt x="815" y="5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98">
              <a:extLst>
                <a:ext uri="{FF2B5EF4-FFF2-40B4-BE49-F238E27FC236}">
                  <a16:creationId xmlns:a16="http://schemas.microsoft.com/office/drawing/2014/main" id="{74221334-AE73-4CAE-AA26-BAAC74C3F02D}"/>
                </a:ext>
              </a:extLst>
            </p:cNvPr>
            <p:cNvSpPr>
              <a:spLocks/>
            </p:cNvSpPr>
            <p:nvPr/>
          </p:nvSpPr>
          <p:spPr bwMode="auto">
            <a:xfrm>
              <a:off x="5163685" y="5858050"/>
              <a:ext cx="1038983" cy="43933"/>
            </a:xfrm>
            <a:custGeom>
              <a:avLst/>
              <a:gdLst>
                <a:gd name="T0" fmla="*/ 650 w 1141"/>
                <a:gd name="T1" fmla="*/ 0 h 48"/>
                <a:gd name="T2" fmla="*/ 650 w 1141"/>
                <a:gd name="T3" fmla="*/ 6 h 48"/>
                <a:gd name="T4" fmla="*/ 639 w 1141"/>
                <a:gd name="T5" fmla="*/ 17 h 48"/>
                <a:gd name="T6" fmla="*/ 505 w 1141"/>
                <a:gd name="T7" fmla="*/ 17 h 48"/>
                <a:gd name="T8" fmla="*/ 494 w 1141"/>
                <a:gd name="T9" fmla="*/ 6 h 48"/>
                <a:gd name="T10" fmla="*/ 494 w 1141"/>
                <a:gd name="T11" fmla="*/ 0 h 48"/>
                <a:gd name="T12" fmla="*/ 0 w 1141"/>
                <a:gd name="T13" fmla="*/ 0 h 48"/>
                <a:gd name="T14" fmla="*/ 0 w 1141"/>
                <a:gd name="T15" fmla="*/ 29 h 48"/>
                <a:gd name="T16" fmla="*/ 36 w 1141"/>
                <a:gd name="T17" fmla="*/ 48 h 48"/>
                <a:gd name="T18" fmla="*/ 36 w 1141"/>
                <a:gd name="T19" fmla="*/ 48 h 48"/>
                <a:gd name="T20" fmla="*/ 1103 w 1141"/>
                <a:gd name="T21" fmla="*/ 48 h 48"/>
                <a:gd name="T22" fmla="*/ 1103 w 1141"/>
                <a:gd name="T23" fmla="*/ 48 h 48"/>
                <a:gd name="T24" fmla="*/ 1141 w 1141"/>
                <a:gd name="T25" fmla="*/ 29 h 48"/>
                <a:gd name="T26" fmla="*/ 1141 w 1141"/>
                <a:gd name="T27" fmla="*/ 0 h 48"/>
                <a:gd name="T28" fmla="*/ 650 w 1141"/>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1" h="48">
                  <a:moveTo>
                    <a:pt x="650" y="0"/>
                  </a:moveTo>
                  <a:cubicBezTo>
                    <a:pt x="650" y="6"/>
                    <a:pt x="650" y="6"/>
                    <a:pt x="650" y="6"/>
                  </a:cubicBezTo>
                  <a:cubicBezTo>
                    <a:pt x="650" y="12"/>
                    <a:pt x="645" y="17"/>
                    <a:pt x="639" y="17"/>
                  </a:cubicBezTo>
                  <a:cubicBezTo>
                    <a:pt x="505" y="17"/>
                    <a:pt x="505" y="17"/>
                    <a:pt x="505" y="17"/>
                  </a:cubicBezTo>
                  <a:cubicBezTo>
                    <a:pt x="499" y="17"/>
                    <a:pt x="494" y="12"/>
                    <a:pt x="494" y="6"/>
                  </a:cubicBezTo>
                  <a:cubicBezTo>
                    <a:pt x="494" y="0"/>
                    <a:pt x="494" y="0"/>
                    <a:pt x="494" y="0"/>
                  </a:cubicBezTo>
                  <a:cubicBezTo>
                    <a:pt x="0" y="0"/>
                    <a:pt x="0" y="0"/>
                    <a:pt x="0" y="0"/>
                  </a:cubicBezTo>
                  <a:cubicBezTo>
                    <a:pt x="0" y="29"/>
                    <a:pt x="0" y="29"/>
                    <a:pt x="0" y="29"/>
                  </a:cubicBezTo>
                  <a:cubicBezTo>
                    <a:pt x="0" y="29"/>
                    <a:pt x="24" y="48"/>
                    <a:pt x="36" y="48"/>
                  </a:cubicBezTo>
                  <a:cubicBezTo>
                    <a:pt x="36" y="48"/>
                    <a:pt x="36" y="48"/>
                    <a:pt x="36" y="48"/>
                  </a:cubicBezTo>
                  <a:cubicBezTo>
                    <a:pt x="1103" y="48"/>
                    <a:pt x="1103" y="48"/>
                    <a:pt x="1103" y="48"/>
                  </a:cubicBezTo>
                  <a:cubicBezTo>
                    <a:pt x="1103" y="48"/>
                    <a:pt x="1103" y="48"/>
                    <a:pt x="1103" y="48"/>
                  </a:cubicBezTo>
                  <a:cubicBezTo>
                    <a:pt x="1116" y="48"/>
                    <a:pt x="1141" y="29"/>
                    <a:pt x="1141" y="29"/>
                  </a:cubicBezTo>
                  <a:cubicBezTo>
                    <a:pt x="1141" y="0"/>
                    <a:pt x="1141" y="0"/>
                    <a:pt x="1141" y="0"/>
                  </a:cubicBezTo>
                  <a:lnTo>
                    <a:pt x="6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5" name="object 5">
            <a:extLst>
              <a:ext uri="{FF2B5EF4-FFF2-40B4-BE49-F238E27FC236}">
                <a16:creationId xmlns:a16="http://schemas.microsoft.com/office/drawing/2014/main" id="{EE495EA4-1ECE-4E81-8D8F-1299A625A372}"/>
              </a:ext>
            </a:extLst>
          </p:cNvPr>
          <p:cNvSpPr txBox="1"/>
          <p:nvPr/>
        </p:nvSpPr>
        <p:spPr>
          <a:xfrm>
            <a:off x="9614021" y="1582353"/>
            <a:ext cx="1869104" cy="184666"/>
          </a:xfrm>
          <a:prstGeom prst="rect">
            <a:avLst/>
          </a:prstGeom>
        </p:spPr>
        <p:txBody>
          <a:bodyPr vert="horz" wrap="square" lIns="0" tIns="0" rIns="0" bIns="0" rtlCol="0">
            <a:spAutoFit/>
          </a:bodyPr>
          <a:lstStyle/>
          <a:p>
            <a:pPr marL="12700" marR="5080" algn="ctr">
              <a:spcBef>
                <a:spcPts val="1019"/>
              </a:spcBef>
            </a:pPr>
            <a:r>
              <a:rPr lang="en-NZ" sz="1200" spc="-5" dirty="0">
                <a:solidFill>
                  <a:srgbClr val="DAAB2D"/>
                </a:solidFill>
                <a:latin typeface="+mj-lt"/>
                <a:cs typeface="Calibri Light"/>
              </a:rPr>
              <a:t>NATIONAL COMPARISON</a:t>
            </a:r>
          </a:p>
        </p:txBody>
      </p:sp>
      <p:sp>
        <p:nvSpPr>
          <p:cNvPr id="66" name="object 5">
            <a:extLst>
              <a:ext uri="{FF2B5EF4-FFF2-40B4-BE49-F238E27FC236}">
                <a16:creationId xmlns:a16="http://schemas.microsoft.com/office/drawing/2014/main" id="{0F6224A1-C9E3-4C1A-B874-161B355B5F48}"/>
              </a:ext>
            </a:extLst>
          </p:cNvPr>
          <p:cNvSpPr txBox="1"/>
          <p:nvPr/>
        </p:nvSpPr>
        <p:spPr>
          <a:xfrm>
            <a:off x="9078849" y="1861747"/>
            <a:ext cx="2939448" cy="369332"/>
          </a:xfrm>
          <a:prstGeom prst="rect">
            <a:avLst/>
          </a:prstGeom>
        </p:spPr>
        <p:txBody>
          <a:bodyPr vert="horz" wrap="square" lIns="0" tIns="0" rIns="0" bIns="0" rtlCol="0">
            <a:spAutoFit/>
          </a:bodyPr>
          <a:lstStyle/>
          <a:p>
            <a:pPr marL="12700" marR="5080" algn="ctr">
              <a:spcBef>
                <a:spcPts val="1019"/>
              </a:spcBef>
            </a:pPr>
            <a:r>
              <a:rPr lang="en-NZ" sz="1200" spc="-5" dirty="0">
                <a:solidFill>
                  <a:srgbClr val="FFFFFF"/>
                </a:solidFill>
                <a:latin typeface="+mj-lt"/>
                <a:cs typeface="Calibri Light"/>
              </a:rPr>
              <a:t>Findings are compared to all New Zealanders (6,263 interviews)</a:t>
            </a:r>
          </a:p>
        </p:txBody>
      </p:sp>
      <p:grpSp>
        <p:nvGrpSpPr>
          <p:cNvPr id="68" name="Group 12">
            <a:extLst>
              <a:ext uri="{FF2B5EF4-FFF2-40B4-BE49-F238E27FC236}">
                <a16:creationId xmlns:a16="http://schemas.microsoft.com/office/drawing/2014/main" id="{DEB89AC8-234F-44C2-9898-02F22231F393}"/>
              </a:ext>
            </a:extLst>
          </p:cNvPr>
          <p:cNvGrpSpPr>
            <a:grpSpLocks noChangeAspect="1"/>
          </p:cNvGrpSpPr>
          <p:nvPr/>
        </p:nvGrpSpPr>
        <p:grpSpPr bwMode="auto">
          <a:xfrm>
            <a:off x="8680107" y="1609484"/>
            <a:ext cx="425199" cy="615377"/>
            <a:chOff x="3" y="-318"/>
            <a:chExt cx="2048" cy="2964"/>
          </a:xfrm>
          <a:solidFill>
            <a:schemeClr val="bg1"/>
          </a:solidFill>
        </p:grpSpPr>
        <p:sp>
          <p:nvSpPr>
            <p:cNvPr id="69" name="Freeform 19">
              <a:extLst>
                <a:ext uri="{FF2B5EF4-FFF2-40B4-BE49-F238E27FC236}">
                  <a16:creationId xmlns:a16="http://schemas.microsoft.com/office/drawing/2014/main" id="{F407A844-0C57-4AB9-9691-B89DBC879197}"/>
                </a:ext>
              </a:extLst>
            </p:cNvPr>
            <p:cNvSpPr>
              <a:spLocks/>
            </p:cNvSpPr>
            <p:nvPr/>
          </p:nvSpPr>
          <p:spPr bwMode="auto">
            <a:xfrm>
              <a:off x="992" y="-318"/>
              <a:ext cx="1059" cy="1664"/>
            </a:xfrm>
            <a:custGeom>
              <a:avLst/>
              <a:gdLst>
                <a:gd name="T0" fmla="*/ 54 w 1059"/>
                <a:gd name="T1" fmla="*/ 24 h 1664"/>
                <a:gd name="T2" fmla="*/ 96 w 1059"/>
                <a:gd name="T3" fmla="*/ 78 h 1664"/>
                <a:gd name="T4" fmla="*/ 116 w 1059"/>
                <a:gd name="T5" fmla="*/ 124 h 1664"/>
                <a:gd name="T6" fmla="*/ 147 w 1059"/>
                <a:gd name="T7" fmla="*/ 90 h 1664"/>
                <a:gd name="T8" fmla="*/ 149 w 1059"/>
                <a:gd name="T9" fmla="*/ 127 h 1664"/>
                <a:gd name="T10" fmla="*/ 194 w 1059"/>
                <a:gd name="T11" fmla="*/ 131 h 1664"/>
                <a:gd name="T12" fmla="*/ 224 w 1059"/>
                <a:gd name="T13" fmla="*/ 144 h 1664"/>
                <a:gd name="T14" fmla="*/ 278 w 1059"/>
                <a:gd name="T15" fmla="*/ 181 h 1664"/>
                <a:gd name="T16" fmla="*/ 268 w 1059"/>
                <a:gd name="T17" fmla="*/ 186 h 1664"/>
                <a:gd name="T18" fmla="*/ 291 w 1059"/>
                <a:gd name="T19" fmla="*/ 196 h 1664"/>
                <a:gd name="T20" fmla="*/ 330 w 1059"/>
                <a:gd name="T21" fmla="*/ 232 h 1664"/>
                <a:gd name="T22" fmla="*/ 346 w 1059"/>
                <a:gd name="T23" fmla="*/ 288 h 1664"/>
                <a:gd name="T24" fmla="*/ 345 w 1059"/>
                <a:gd name="T25" fmla="*/ 320 h 1664"/>
                <a:gd name="T26" fmla="*/ 327 w 1059"/>
                <a:gd name="T27" fmla="*/ 330 h 1664"/>
                <a:gd name="T28" fmla="*/ 399 w 1059"/>
                <a:gd name="T29" fmla="*/ 445 h 1664"/>
                <a:gd name="T30" fmla="*/ 394 w 1059"/>
                <a:gd name="T31" fmla="*/ 466 h 1664"/>
                <a:gd name="T32" fmla="*/ 391 w 1059"/>
                <a:gd name="T33" fmla="*/ 497 h 1664"/>
                <a:gd name="T34" fmla="*/ 387 w 1059"/>
                <a:gd name="T35" fmla="*/ 530 h 1664"/>
                <a:gd name="T36" fmla="*/ 369 w 1059"/>
                <a:gd name="T37" fmla="*/ 557 h 1664"/>
                <a:gd name="T38" fmla="*/ 440 w 1059"/>
                <a:gd name="T39" fmla="*/ 575 h 1664"/>
                <a:gd name="T40" fmla="*/ 482 w 1059"/>
                <a:gd name="T41" fmla="*/ 616 h 1664"/>
                <a:gd name="T42" fmla="*/ 498 w 1059"/>
                <a:gd name="T43" fmla="*/ 507 h 1664"/>
                <a:gd name="T44" fmla="*/ 572 w 1059"/>
                <a:gd name="T45" fmla="*/ 536 h 1664"/>
                <a:gd name="T46" fmla="*/ 580 w 1059"/>
                <a:gd name="T47" fmla="*/ 571 h 1664"/>
                <a:gd name="T48" fmla="*/ 606 w 1059"/>
                <a:gd name="T49" fmla="*/ 688 h 1664"/>
                <a:gd name="T50" fmla="*/ 636 w 1059"/>
                <a:gd name="T51" fmla="*/ 754 h 1664"/>
                <a:gd name="T52" fmla="*/ 806 w 1059"/>
                <a:gd name="T53" fmla="*/ 827 h 1664"/>
                <a:gd name="T54" fmla="*/ 817 w 1059"/>
                <a:gd name="T55" fmla="*/ 839 h 1664"/>
                <a:gd name="T56" fmla="*/ 868 w 1059"/>
                <a:gd name="T57" fmla="*/ 827 h 1664"/>
                <a:gd name="T58" fmla="*/ 1002 w 1059"/>
                <a:gd name="T59" fmla="*/ 750 h 1664"/>
                <a:gd name="T60" fmla="*/ 1048 w 1059"/>
                <a:gd name="T61" fmla="*/ 821 h 1664"/>
                <a:gd name="T62" fmla="*/ 1021 w 1059"/>
                <a:gd name="T63" fmla="*/ 938 h 1664"/>
                <a:gd name="T64" fmla="*/ 963 w 1059"/>
                <a:gd name="T65" fmla="*/ 1022 h 1664"/>
                <a:gd name="T66" fmla="*/ 936 w 1059"/>
                <a:gd name="T67" fmla="*/ 1066 h 1664"/>
                <a:gd name="T68" fmla="*/ 899 w 1059"/>
                <a:gd name="T69" fmla="*/ 1094 h 1664"/>
                <a:gd name="T70" fmla="*/ 781 w 1059"/>
                <a:gd name="T71" fmla="*/ 1206 h 1664"/>
                <a:gd name="T72" fmla="*/ 703 w 1059"/>
                <a:gd name="T73" fmla="*/ 1383 h 1664"/>
                <a:gd name="T74" fmla="*/ 520 w 1059"/>
                <a:gd name="T75" fmla="*/ 1622 h 1664"/>
                <a:gd name="T76" fmla="*/ 392 w 1059"/>
                <a:gd name="T77" fmla="*/ 1609 h 1664"/>
                <a:gd name="T78" fmla="*/ 338 w 1059"/>
                <a:gd name="T79" fmla="*/ 1574 h 1664"/>
                <a:gd name="T80" fmla="*/ 431 w 1059"/>
                <a:gd name="T81" fmla="*/ 1306 h 1664"/>
                <a:gd name="T82" fmla="*/ 248 w 1059"/>
                <a:gd name="T83" fmla="*/ 1184 h 1664"/>
                <a:gd name="T84" fmla="*/ 263 w 1059"/>
                <a:gd name="T85" fmla="*/ 1056 h 1664"/>
                <a:gd name="T86" fmla="*/ 350 w 1059"/>
                <a:gd name="T87" fmla="*/ 933 h 1664"/>
                <a:gd name="T88" fmla="*/ 391 w 1059"/>
                <a:gd name="T89" fmla="*/ 857 h 1664"/>
                <a:gd name="T90" fmla="*/ 376 w 1059"/>
                <a:gd name="T91" fmla="*/ 852 h 1664"/>
                <a:gd name="T92" fmla="*/ 377 w 1059"/>
                <a:gd name="T93" fmla="*/ 830 h 1664"/>
                <a:gd name="T94" fmla="*/ 404 w 1059"/>
                <a:gd name="T95" fmla="*/ 780 h 1664"/>
                <a:gd name="T96" fmla="*/ 364 w 1059"/>
                <a:gd name="T97" fmla="*/ 616 h 1664"/>
                <a:gd name="T98" fmla="*/ 392 w 1059"/>
                <a:gd name="T99" fmla="*/ 610 h 1664"/>
                <a:gd name="T100" fmla="*/ 327 w 1059"/>
                <a:gd name="T101" fmla="*/ 580 h 1664"/>
                <a:gd name="T102" fmla="*/ 319 w 1059"/>
                <a:gd name="T103" fmla="*/ 494 h 1664"/>
                <a:gd name="T104" fmla="*/ 299 w 1059"/>
                <a:gd name="T105" fmla="*/ 453 h 1664"/>
                <a:gd name="T106" fmla="*/ 314 w 1059"/>
                <a:gd name="T107" fmla="*/ 438 h 1664"/>
                <a:gd name="T108" fmla="*/ 309 w 1059"/>
                <a:gd name="T109" fmla="*/ 410 h 1664"/>
                <a:gd name="T110" fmla="*/ 281 w 1059"/>
                <a:gd name="T111" fmla="*/ 425 h 1664"/>
                <a:gd name="T112" fmla="*/ 271 w 1059"/>
                <a:gd name="T113" fmla="*/ 459 h 1664"/>
                <a:gd name="T114" fmla="*/ 180 w 1059"/>
                <a:gd name="T115" fmla="*/ 333 h 1664"/>
                <a:gd name="T116" fmla="*/ 176 w 1059"/>
                <a:gd name="T117" fmla="*/ 216 h 1664"/>
                <a:gd name="T118" fmla="*/ 122 w 1059"/>
                <a:gd name="T119" fmla="*/ 244 h 1664"/>
                <a:gd name="T120" fmla="*/ 87 w 1059"/>
                <a:gd name="T121" fmla="*/ 198 h 1664"/>
                <a:gd name="T122" fmla="*/ 36 w 1059"/>
                <a:gd name="T123" fmla="*/ 60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9" h="1664">
                  <a:moveTo>
                    <a:pt x="73" y="0"/>
                  </a:moveTo>
                  <a:lnTo>
                    <a:pt x="75" y="5"/>
                  </a:lnTo>
                  <a:lnTo>
                    <a:pt x="75" y="11"/>
                  </a:lnTo>
                  <a:lnTo>
                    <a:pt x="73" y="20"/>
                  </a:lnTo>
                  <a:lnTo>
                    <a:pt x="73" y="26"/>
                  </a:lnTo>
                  <a:lnTo>
                    <a:pt x="69" y="26"/>
                  </a:lnTo>
                  <a:lnTo>
                    <a:pt x="65" y="24"/>
                  </a:lnTo>
                  <a:lnTo>
                    <a:pt x="64" y="23"/>
                  </a:lnTo>
                  <a:lnTo>
                    <a:pt x="60" y="21"/>
                  </a:lnTo>
                  <a:lnTo>
                    <a:pt x="59" y="21"/>
                  </a:lnTo>
                  <a:lnTo>
                    <a:pt x="54" y="21"/>
                  </a:lnTo>
                  <a:lnTo>
                    <a:pt x="54" y="24"/>
                  </a:lnTo>
                  <a:lnTo>
                    <a:pt x="55" y="28"/>
                  </a:lnTo>
                  <a:lnTo>
                    <a:pt x="57" y="29"/>
                  </a:lnTo>
                  <a:lnTo>
                    <a:pt x="59" y="31"/>
                  </a:lnTo>
                  <a:lnTo>
                    <a:pt x="62" y="31"/>
                  </a:lnTo>
                  <a:lnTo>
                    <a:pt x="65" y="33"/>
                  </a:lnTo>
                  <a:lnTo>
                    <a:pt x="69" y="33"/>
                  </a:lnTo>
                  <a:lnTo>
                    <a:pt x="70" y="33"/>
                  </a:lnTo>
                  <a:lnTo>
                    <a:pt x="73" y="33"/>
                  </a:lnTo>
                  <a:lnTo>
                    <a:pt x="75" y="47"/>
                  </a:lnTo>
                  <a:lnTo>
                    <a:pt x="80" y="59"/>
                  </a:lnTo>
                  <a:lnTo>
                    <a:pt x="88" y="69"/>
                  </a:lnTo>
                  <a:lnTo>
                    <a:pt x="96" y="78"/>
                  </a:lnTo>
                  <a:lnTo>
                    <a:pt x="101" y="90"/>
                  </a:lnTo>
                  <a:lnTo>
                    <a:pt x="98" y="90"/>
                  </a:lnTo>
                  <a:lnTo>
                    <a:pt x="96" y="90"/>
                  </a:lnTo>
                  <a:lnTo>
                    <a:pt x="95" y="90"/>
                  </a:lnTo>
                  <a:lnTo>
                    <a:pt x="91" y="90"/>
                  </a:lnTo>
                  <a:lnTo>
                    <a:pt x="88" y="90"/>
                  </a:lnTo>
                  <a:lnTo>
                    <a:pt x="85" y="90"/>
                  </a:lnTo>
                  <a:lnTo>
                    <a:pt x="100" y="103"/>
                  </a:lnTo>
                  <a:lnTo>
                    <a:pt x="118" y="116"/>
                  </a:lnTo>
                  <a:lnTo>
                    <a:pt x="118" y="119"/>
                  </a:lnTo>
                  <a:lnTo>
                    <a:pt x="118" y="121"/>
                  </a:lnTo>
                  <a:lnTo>
                    <a:pt x="116" y="124"/>
                  </a:lnTo>
                  <a:lnTo>
                    <a:pt x="114" y="124"/>
                  </a:lnTo>
                  <a:lnTo>
                    <a:pt x="113" y="126"/>
                  </a:lnTo>
                  <a:lnTo>
                    <a:pt x="111" y="129"/>
                  </a:lnTo>
                  <a:lnTo>
                    <a:pt x="111" y="132"/>
                  </a:lnTo>
                  <a:lnTo>
                    <a:pt x="119" y="129"/>
                  </a:lnTo>
                  <a:lnTo>
                    <a:pt x="124" y="123"/>
                  </a:lnTo>
                  <a:lnTo>
                    <a:pt x="127" y="114"/>
                  </a:lnTo>
                  <a:lnTo>
                    <a:pt x="131" y="106"/>
                  </a:lnTo>
                  <a:lnTo>
                    <a:pt x="134" y="98"/>
                  </a:lnTo>
                  <a:lnTo>
                    <a:pt x="139" y="91"/>
                  </a:lnTo>
                  <a:lnTo>
                    <a:pt x="142" y="90"/>
                  </a:lnTo>
                  <a:lnTo>
                    <a:pt x="147" y="90"/>
                  </a:lnTo>
                  <a:lnTo>
                    <a:pt x="150" y="91"/>
                  </a:lnTo>
                  <a:lnTo>
                    <a:pt x="154" y="95"/>
                  </a:lnTo>
                  <a:lnTo>
                    <a:pt x="157" y="96"/>
                  </a:lnTo>
                  <a:lnTo>
                    <a:pt x="160" y="98"/>
                  </a:lnTo>
                  <a:lnTo>
                    <a:pt x="160" y="103"/>
                  </a:lnTo>
                  <a:lnTo>
                    <a:pt x="158" y="108"/>
                  </a:lnTo>
                  <a:lnTo>
                    <a:pt x="155" y="109"/>
                  </a:lnTo>
                  <a:lnTo>
                    <a:pt x="154" y="113"/>
                  </a:lnTo>
                  <a:lnTo>
                    <a:pt x="150" y="116"/>
                  </a:lnTo>
                  <a:lnTo>
                    <a:pt x="149" y="119"/>
                  </a:lnTo>
                  <a:lnTo>
                    <a:pt x="149" y="124"/>
                  </a:lnTo>
                  <a:lnTo>
                    <a:pt x="149" y="127"/>
                  </a:lnTo>
                  <a:lnTo>
                    <a:pt x="150" y="131"/>
                  </a:lnTo>
                  <a:lnTo>
                    <a:pt x="154" y="132"/>
                  </a:lnTo>
                  <a:lnTo>
                    <a:pt x="157" y="132"/>
                  </a:lnTo>
                  <a:lnTo>
                    <a:pt x="160" y="134"/>
                  </a:lnTo>
                  <a:lnTo>
                    <a:pt x="163" y="136"/>
                  </a:lnTo>
                  <a:lnTo>
                    <a:pt x="165" y="137"/>
                  </a:lnTo>
                  <a:lnTo>
                    <a:pt x="168" y="134"/>
                  </a:lnTo>
                  <a:lnTo>
                    <a:pt x="170" y="131"/>
                  </a:lnTo>
                  <a:lnTo>
                    <a:pt x="170" y="127"/>
                  </a:lnTo>
                  <a:lnTo>
                    <a:pt x="172" y="124"/>
                  </a:lnTo>
                  <a:lnTo>
                    <a:pt x="183" y="129"/>
                  </a:lnTo>
                  <a:lnTo>
                    <a:pt x="194" y="131"/>
                  </a:lnTo>
                  <a:lnTo>
                    <a:pt x="204" y="134"/>
                  </a:lnTo>
                  <a:lnTo>
                    <a:pt x="212" y="141"/>
                  </a:lnTo>
                  <a:lnTo>
                    <a:pt x="212" y="145"/>
                  </a:lnTo>
                  <a:lnTo>
                    <a:pt x="211" y="147"/>
                  </a:lnTo>
                  <a:lnTo>
                    <a:pt x="209" y="149"/>
                  </a:lnTo>
                  <a:lnTo>
                    <a:pt x="206" y="150"/>
                  </a:lnTo>
                  <a:lnTo>
                    <a:pt x="204" y="154"/>
                  </a:lnTo>
                  <a:lnTo>
                    <a:pt x="203" y="155"/>
                  </a:lnTo>
                  <a:lnTo>
                    <a:pt x="209" y="157"/>
                  </a:lnTo>
                  <a:lnTo>
                    <a:pt x="214" y="154"/>
                  </a:lnTo>
                  <a:lnTo>
                    <a:pt x="219" y="149"/>
                  </a:lnTo>
                  <a:lnTo>
                    <a:pt x="224" y="144"/>
                  </a:lnTo>
                  <a:lnTo>
                    <a:pt x="232" y="141"/>
                  </a:lnTo>
                  <a:lnTo>
                    <a:pt x="235" y="145"/>
                  </a:lnTo>
                  <a:lnTo>
                    <a:pt x="239" y="149"/>
                  </a:lnTo>
                  <a:lnTo>
                    <a:pt x="242" y="154"/>
                  </a:lnTo>
                  <a:lnTo>
                    <a:pt x="247" y="157"/>
                  </a:lnTo>
                  <a:lnTo>
                    <a:pt x="250" y="160"/>
                  </a:lnTo>
                  <a:lnTo>
                    <a:pt x="261" y="160"/>
                  </a:lnTo>
                  <a:lnTo>
                    <a:pt x="271" y="160"/>
                  </a:lnTo>
                  <a:lnTo>
                    <a:pt x="279" y="165"/>
                  </a:lnTo>
                  <a:lnTo>
                    <a:pt x="283" y="172"/>
                  </a:lnTo>
                  <a:lnTo>
                    <a:pt x="283" y="181"/>
                  </a:lnTo>
                  <a:lnTo>
                    <a:pt x="278" y="181"/>
                  </a:lnTo>
                  <a:lnTo>
                    <a:pt x="273" y="180"/>
                  </a:lnTo>
                  <a:lnTo>
                    <a:pt x="270" y="177"/>
                  </a:lnTo>
                  <a:lnTo>
                    <a:pt x="265" y="175"/>
                  </a:lnTo>
                  <a:lnTo>
                    <a:pt x="260" y="175"/>
                  </a:lnTo>
                  <a:lnTo>
                    <a:pt x="257" y="177"/>
                  </a:lnTo>
                  <a:lnTo>
                    <a:pt x="255" y="180"/>
                  </a:lnTo>
                  <a:lnTo>
                    <a:pt x="255" y="185"/>
                  </a:lnTo>
                  <a:lnTo>
                    <a:pt x="257" y="186"/>
                  </a:lnTo>
                  <a:lnTo>
                    <a:pt x="258" y="186"/>
                  </a:lnTo>
                  <a:lnTo>
                    <a:pt x="261" y="186"/>
                  </a:lnTo>
                  <a:lnTo>
                    <a:pt x="265" y="186"/>
                  </a:lnTo>
                  <a:lnTo>
                    <a:pt x="268" y="186"/>
                  </a:lnTo>
                  <a:lnTo>
                    <a:pt x="271" y="186"/>
                  </a:lnTo>
                  <a:lnTo>
                    <a:pt x="271" y="201"/>
                  </a:lnTo>
                  <a:lnTo>
                    <a:pt x="276" y="211"/>
                  </a:lnTo>
                  <a:lnTo>
                    <a:pt x="283" y="217"/>
                  </a:lnTo>
                  <a:lnTo>
                    <a:pt x="283" y="214"/>
                  </a:lnTo>
                  <a:lnTo>
                    <a:pt x="283" y="211"/>
                  </a:lnTo>
                  <a:lnTo>
                    <a:pt x="281" y="208"/>
                  </a:lnTo>
                  <a:lnTo>
                    <a:pt x="279" y="204"/>
                  </a:lnTo>
                  <a:lnTo>
                    <a:pt x="278" y="203"/>
                  </a:lnTo>
                  <a:lnTo>
                    <a:pt x="279" y="199"/>
                  </a:lnTo>
                  <a:lnTo>
                    <a:pt x="281" y="196"/>
                  </a:lnTo>
                  <a:lnTo>
                    <a:pt x="291" y="196"/>
                  </a:lnTo>
                  <a:lnTo>
                    <a:pt x="297" y="191"/>
                  </a:lnTo>
                  <a:lnTo>
                    <a:pt x="304" y="186"/>
                  </a:lnTo>
                  <a:lnTo>
                    <a:pt x="310" y="181"/>
                  </a:lnTo>
                  <a:lnTo>
                    <a:pt x="319" y="177"/>
                  </a:lnTo>
                  <a:lnTo>
                    <a:pt x="317" y="193"/>
                  </a:lnTo>
                  <a:lnTo>
                    <a:pt x="317" y="206"/>
                  </a:lnTo>
                  <a:lnTo>
                    <a:pt x="319" y="217"/>
                  </a:lnTo>
                  <a:lnTo>
                    <a:pt x="322" y="230"/>
                  </a:lnTo>
                  <a:lnTo>
                    <a:pt x="324" y="234"/>
                  </a:lnTo>
                  <a:lnTo>
                    <a:pt x="325" y="234"/>
                  </a:lnTo>
                  <a:lnTo>
                    <a:pt x="327" y="234"/>
                  </a:lnTo>
                  <a:lnTo>
                    <a:pt x="330" y="232"/>
                  </a:lnTo>
                  <a:lnTo>
                    <a:pt x="332" y="230"/>
                  </a:lnTo>
                  <a:lnTo>
                    <a:pt x="335" y="230"/>
                  </a:lnTo>
                  <a:lnTo>
                    <a:pt x="342" y="248"/>
                  </a:lnTo>
                  <a:lnTo>
                    <a:pt x="350" y="265"/>
                  </a:lnTo>
                  <a:lnTo>
                    <a:pt x="360" y="278"/>
                  </a:lnTo>
                  <a:lnTo>
                    <a:pt x="360" y="281"/>
                  </a:lnTo>
                  <a:lnTo>
                    <a:pt x="358" y="284"/>
                  </a:lnTo>
                  <a:lnTo>
                    <a:pt x="356" y="284"/>
                  </a:lnTo>
                  <a:lnTo>
                    <a:pt x="355" y="286"/>
                  </a:lnTo>
                  <a:lnTo>
                    <a:pt x="351" y="286"/>
                  </a:lnTo>
                  <a:lnTo>
                    <a:pt x="350" y="286"/>
                  </a:lnTo>
                  <a:lnTo>
                    <a:pt x="346" y="288"/>
                  </a:lnTo>
                  <a:lnTo>
                    <a:pt x="351" y="297"/>
                  </a:lnTo>
                  <a:lnTo>
                    <a:pt x="358" y="307"/>
                  </a:lnTo>
                  <a:lnTo>
                    <a:pt x="361" y="317"/>
                  </a:lnTo>
                  <a:lnTo>
                    <a:pt x="363" y="329"/>
                  </a:lnTo>
                  <a:lnTo>
                    <a:pt x="356" y="340"/>
                  </a:lnTo>
                  <a:lnTo>
                    <a:pt x="353" y="340"/>
                  </a:lnTo>
                  <a:lnTo>
                    <a:pt x="351" y="337"/>
                  </a:lnTo>
                  <a:lnTo>
                    <a:pt x="348" y="335"/>
                  </a:lnTo>
                  <a:lnTo>
                    <a:pt x="348" y="332"/>
                  </a:lnTo>
                  <a:lnTo>
                    <a:pt x="346" y="329"/>
                  </a:lnTo>
                  <a:lnTo>
                    <a:pt x="346" y="324"/>
                  </a:lnTo>
                  <a:lnTo>
                    <a:pt x="345" y="320"/>
                  </a:lnTo>
                  <a:lnTo>
                    <a:pt x="332" y="322"/>
                  </a:lnTo>
                  <a:lnTo>
                    <a:pt x="320" y="319"/>
                  </a:lnTo>
                  <a:lnTo>
                    <a:pt x="312" y="314"/>
                  </a:lnTo>
                  <a:lnTo>
                    <a:pt x="312" y="317"/>
                  </a:lnTo>
                  <a:lnTo>
                    <a:pt x="312" y="319"/>
                  </a:lnTo>
                  <a:lnTo>
                    <a:pt x="312" y="320"/>
                  </a:lnTo>
                  <a:lnTo>
                    <a:pt x="314" y="322"/>
                  </a:lnTo>
                  <a:lnTo>
                    <a:pt x="314" y="324"/>
                  </a:lnTo>
                  <a:lnTo>
                    <a:pt x="314" y="325"/>
                  </a:lnTo>
                  <a:lnTo>
                    <a:pt x="317" y="329"/>
                  </a:lnTo>
                  <a:lnTo>
                    <a:pt x="322" y="330"/>
                  </a:lnTo>
                  <a:lnTo>
                    <a:pt x="327" y="330"/>
                  </a:lnTo>
                  <a:lnTo>
                    <a:pt x="333" y="330"/>
                  </a:lnTo>
                  <a:lnTo>
                    <a:pt x="346" y="361"/>
                  </a:lnTo>
                  <a:lnTo>
                    <a:pt x="363" y="389"/>
                  </a:lnTo>
                  <a:lnTo>
                    <a:pt x="382" y="412"/>
                  </a:lnTo>
                  <a:lnTo>
                    <a:pt x="407" y="432"/>
                  </a:lnTo>
                  <a:lnTo>
                    <a:pt x="407" y="435"/>
                  </a:lnTo>
                  <a:lnTo>
                    <a:pt x="407" y="438"/>
                  </a:lnTo>
                  <a:lnTo>
                    <a:pt x="405" y="440"/>
                  </a:lnTo>
                  <a:lnTo>
                    <a:pt x="404" y="440"/>
                  </a:lnTo>
                  <a:lnTo>
                    <a:pt x="402" y="441"/>
                  </a:lnTo>
                  <a:lnTo>
                    <a:pt x="400" y="443"/>
                  </a:lnTo>
                  <a:lnTo>
                    <a:pt x="399" y="445"/>
                  </a:lnTo>
                  <a:lnTo>
                    <a:pt x="402" y="446"/>
                  </a:lnTo>
                  <a:lnTo>
                    <a:pt x="404" y="448"/>
                  </a:lnTo>
                  <a:lnTo>
                    <a:pt x="405" y="450"/>
                  </a:lnTo>
                  <a:lnTo>
                    <a:pt x="409" y="451"/>
                  </a:lnTo>
                  <a:lnTo>
                    <a:pt x="410" y="454"/>
                  </a:lnTo>
                  <a:lnTo>
                    <a:pt x="412" y="456"/>
                  </a:lnTo>
                  <a:lnTo>
                    <a:pt x="412" y="461"/>
                  </a:lnTo>
                  <a:lnTo>
                    <a:pt x="407" y="461"/>
                  </a:lnTo>
                  <a:lnTo>
                    <a:pt x="404" y="463"/>
                  </a:lnTo>
                  <a:lnTo>
                    <a:pt x="400" y="463"/>
                  </a:lnTo>
                  <a:lnTo>
                    <a:pt x="394" y="463"/>
                  </a:lnTo>
                  <a:lnTo>
                    <a:pt x="394" y="466"/>
                  </a:lnTo>
                  <a:lnTo>
                    <a:pt x="395" y="469"/>
                  </a:lnTo>
                  <a:lnTo>
                    <a:pt x="395" y="471"/>
                  </a:lnTo>
                  <a:lnTo>
                    <a:pt x="397" y="474"/>
                  </a:lnTo>
                  <a:lnTo>
                    <a:pt x="397" y="476"/>
                  </a:lnTo>
                  <a:lnTo>
                    <a:pt x="397" y="479"/>
                  </a:lnTo>
                  <a:lnTo>
                    <a:pt x="394" y="479"/>
                  </a:lnTo>
                  <a:lnTo>
                    <a:pt x="391" y="477"/>
                  </a:lnTo>
                  <a:lnTo>
                    <a:pt x="389" y="476"/>
                  </a:lnTo>
                  <a:lnTo>
                    <a:pt x="386" y="476"/>
                  </a:lnTo>
                  <a:lnTo>
                    <a:pt x="382" y="476"/>
                  </a:lnTo>
                  <a:lnTo>
                    <a:pt x="387" y="485"/>
                  </a:lnTo>
                  <a:lnTo>
                    <a:pt x="391" y="497"/>
                  </a:lnTo>
                  <a:lnTo>
                    <a:pt x="394" y="508"/>
                  </a:lnTo>
                  <a:lnTo>
                    <a:pt x="399" y="507"/>
                  </a:lnTo>
                  <a:lnTo>
                    <a:pt x="402" y="505"/>
                  </a:lnTo>
                  <a:lnTo>
                    <a:pt x="405" y="503"/>
                  </a:lnTo>
                  <a:lnTo>
                    <a:pt x="407" y="502"/>
                  </a:lnTo>
                  <a:lnTo>
                    <a:pt x="410" y="502"/>
                  </a:lnTo>
                  <a:lnTo>
                    <a:pt x="413" y="503"/>
                  </a:lnTo>
                  <a:lnTo>
                    <a:pt x="410" y="510"/>
                  </a:lnTo>
                  <a:lnTo>
                    <a:pt x="405" y="517"/>
                  </a:lnTo>
                  <a:lnTo>
                    <a:pt x="400" y="520"/>
                  </a:lnTo>
                  <a:lnTo>
                    <a:pt x="394" y="525"/>
                  </a:lnTo>
                  <a:lnTo>
                    <a:pt x="387" y="530"/>
                  </a:lnTo>
                  <a:lnTo>
                    <a:pt x="391" y="531"/>
                  </a:lnTo>
                  <a:lnTo>
                    <a:pt x="392" y="536"/>
                  </a:lnTo>
                  <a:lnTo>
                    <a:pt x="392" y="539"/>
                  </a:lnTo>
                  <a:lnTo>
                    <a:pt x="392" y="544"/>
                  </a:lnTo>
                  <a:lnTo>
                    <a:pt x="391" y="549"/>
                  </a:lnTo>
                  <a:lnTo>
                    <a:pt x="391" y="553"/>
                  </a:lnTo>
                  <a:lnTo>
                    <a:pt x="386" y="554"/>
                  </a:lnTo>
                  <a:lnTo>
                    <a:pt x="382" y="554"/>
                  </a:lnTo>
                  <a:lnTo>
                    <a:pt x="379" y="554"/>
                  </a:lnTo>
                  <a:lnTo>
                    <a:pt x="374" y="554"/>
                  </a:lnTo>
                  <a:lnTo>
                    <a:pt x="371" y="556"/>
                  </a:lnTo>
                  <a:lnTo>
                    <a:pt x="369" y="557"/>
                  </a:lnTo>
                  <a:lnTo>
                    <a:pt x="366" y="561"/>
                  </a:lnTo>
                  <a:lnTo>
                    <a:pt x="374" y="566"/>
                  </a:lnTo>
                  <a:lnTo>
                    <a:pt x="384" y="567"/>
                  </a:lnTo>
                  <a:lnTo>
                    <a:pt x="397" y="569"/>
                  </a:lnTo>
                  <a:lnTo>
                    <a:pt x="409" y="569"/>
                  </a:lnTo>
                  <a:lnTo>
                    <a:pt x="418" y="574"/>
                  </a:lnTo>
                  <a:lnTo>
                    <a:pt x="425" y="584"/>
                  </a:lnTo>
                  <a:lnTo>
                    <a:pt x="428" y="584"/>
                  </a:lnTo>
                  <a:lnTo>
                    <a:pt x="431" y="582"/>
                  </a:lnTo>
                  <a:lnTo>
                    <a:pt x="435" y="580"/>
                  </a:lnTo>
                  <a:lnTo>
                    <a:pt x="438" y="577"/>
                  </a:lnTo>
                  <a:lnTo>
                    <a:pt x="440" y="575"/>
                  </a:lnTo>
                  <a:lnTo>
                    <a:pt x="443" y="575"/>
                  </a:lnTo>
                  <a:lnTo>
                    <a:pt x="444" y="577"/>
                  </a:lnTo>
                  <a:lnTo>
                    <a:pt x="446" y="577"/>
                  </a:lnTo>
                  <a:lnTo>
                    <a:pt x="448" y="577"/>
                  </a:lnTo>
                  <a:lnTo>
                    <a:pt x="449" y="579"/>
                  </a:lnTo>
                  <a:lnTo>
                    <a:pt x="449" y="580"/>
                  </a:lnTo>
                  <a:lnTo>
                    <a:pt x="449" y="584"/>
                  </a:lnTo>
                  <a:lnTo>
                    <a:pt x="449" y="587"/>
                  </a:lnTo>
                  <a:lnTo>
                    <a:pt x="449" y="588"/>
                  </a:lnTo>
                  <a:lnTo>
                    <a:pt x="471" y="588"/>
                  </a:lnTo>
                  <a:lnTo>
                    <a:pt x="477" y="602"/>
                  </a:lnTo>
                  <a:lnTo>
                    <a:pt x="482" y="616"/>
                  </a:lnTo>
                  <a:lnTo>
                    <a:pt x="485" y="631"/>
                  </a:lnTo>
                  <a:lnTo>
                    <a:pt x="492" y="646"/>
                  </a:lnTo>
                  <a:lnTo>
                    <a:pt x="507" y="647"/>
                  </a:lnTo>
                  <a:lnTo>
                    <a:pt x="521" y="649"/>
                  </a:lnTo>
                  <a:lnTo>
                    <a:pt x="531" y="654"/>
                  </a:lnTo>
                  <a:lnTo>
                    <a:pt x="521" y="629"/>
                  </a:lnTo>
                  <a:lnTo>
                    <a:pt x="515" y="600"/>
                  </a:lnTo>
                  <a:lnTo>
                    <a:pt x="512" y="571"/>
                  </a:lnTo>
                  <a:lnTo>
                    <a:pt x="508" y="543"/>
                  </a:lnTo>
                  <a:lnTo>
                    <a:pt x="505" y="518"/>
                  </a:lnTo>
                  <a:lnTo>
                    <a:pt x="503" y="512"/>
                  </a:lnTo>
                  <a:lnTo>
                    <a:pt x="498" y="507"/>
                  </a:lnTo>
                  <a:lnTo>
                    <a:pt x="494" y="502"/>
                  </a:lnTo>
                  <a:lnTo>
                    <a:pt x="492" y="495"/>
                  </a:lnTo>
                  <a:lnTo>
                    <a:pt x="492" y="487"/>
                  </a:lnTo>
                  <a:lnTo>
                    <a:pt x="503" y="487"/>
                  </a:lnTo>
                  <a:lnTo>
                    <a:pt x="513" y="492"/>
                  </a:lnTo>
                  <a:lnTo>
                    <a:pt x="521" y="497"/>
                  </a:lnTo>
                  <a:lnTo>
                    <a:pt x="531" y="499"/>
                  </a:lnTo>
                  <a:lnTo>
                    <a:pt x="536" y="517"/>
                  </a:lnTo>
                  <a:lnTo>
                    <a:pt x="543" y="531"/>
                  </a:lnTo>
                  <a:lnTo>
                    <a:pt x="551" y="546"/>
                  </a:lnTo>
                  <a:lnTo>
                    <a:pt x="561" y="541"/>
                  </a:lnTo>
                  <a:lnTo>
                    <a:pt x="572" y="536"/>
                  </a:lnTo>
                  <a:lnTo>
                    <a:pt x="582" y="536"/>
                  </a:lnTo>
                  <a:lnTo>
                    <a:pt x="577" y="553"/>
                  </a:lnTo>
                  <a:lnTo>
                    <a:pt x="569" y="564"/>
                  </a:lnTo>
                  <a:lnTo>
                    <a:pt x="557" y="574"/>
                  </a:lnTo>
                  <a:lnTo>
                    <a:pt x="561" y="575"/>
                  </a:lnTo>
                  <a:lnTo>
                    <a:pt x="562" y="575"/>
                  </a:lnTo>
                  <a:lnTo>
                    <a:pt x="565" y="575"/>
                  </a:lnTo>
                  <a:lnTo>
                    <a:pt x="567" y="572"/>
                  </a:lnTo>
                  <a:lnTo>
                    <a:pt x="570" y="571"/>
                  </a:lnTo>
                  <a:lnTo>
                    <a:pt x="572" y="569"/>
                  </a:lnTo>
                  <a:lnTo>
                    <a:pt x="574" y="567"/>
                  </a:lnTo>
                  <a:lnTo>
                    <a:pt x="580" y="571"/>
                  </a:lnTo>
                  <a:lnTo>
                    <a:pt x="585" y="574"/>
                  </a:lnTo>
                  <a:lnTo>
                    <a:pt x="588" y="579"/>
                  </a:lnTo>
                  <a:lnTo>
                    <a:pt x="593" y="584"/>
                  </a:lnTo>
                  <a:lnTo>
                    <a:pt x="595" y="588"/>
                  </a:lnTo>
                  <a:lnTo>
                    <a:pt x="590" y="602"/>
                  </a:lnTo>
                  <a:lnTo>
                    <a:pt x="590" y="615"/>
                  </a:lnTo>
                  <a:lnTo>
                    <a:pt x="593" y="628"/>
                  </a:lnTo>
                  <a:lnTo>
                    <a:pt x="593" y="639"/>
                  </a:lnTo>
                  <a:lnTo>
                    <a:pt x="588" y="651"/>
                  </a:lnTo>
                  <a:lnTo>
                    <a:pt x="600" y="660"/>
                  </a:lnTo>
                  <a:lnTo>
                    <a:pt x="605" y="674"/>
                  </a:lnTo>
                  <a:lnTo>
                    <a:pt x="606" y="688"/>
                  </a:lnTo>
                  <a:lnTo>
                    <a:pt x="605" y="703"/>
                  </a:lnTo>
                  <a:lnTo>
                    <a:pt x="601" y="719"/>
                  </a:lnTo>
                  <a:lnTo>
                    <a:pt x="601" y="734"/>
                  </a:lnTo>
                  <a:lnTo>
                    <a:pt x="605" y="747"/>
                  </a:lnTo>
                  <a:lnTo>
                    <a:pt x="616" y="752"/>
                  </a:lnTo>
                  <a:lnTo>
                    <a:pt x="624" y="757"/>
                  </a:lnTo>
                  <a:lnTo>
                    <a:pt x="636" y="762"/>
                  </a:lnTo>
                  <a:lnTo>
                    <a:pt x="637" y="760"/>
                  </a:lnTo>
                  <a:lnTo>
                    <a:pt x="637" y="759"/>
                  </a:lnTo>
                  <a:lnTo>
                    <a:pt x="637" y="757"/>
                  </a:lnTo>
                  <a:lnTo>
                    <a:pt x="636" y="755"/>
                  </a:lnTo>
                  <a:lnTo>
                    <a:pt x="636" y="754"/>
                  </a:lnTo>
                  <a:lnTo>
                    <a:pt x="636" y="750"/>
                  </a:lnTo>
                  <a:lnTo>
                    <a:pt x="637" y="749"/>
                  </a:lnTo>
                  <a:lnTo>
                    <a:pt x="652" y="755"/>
                  </a:lnTo>
                  <a:lnTo>
                    <a:pt x="664" y="763"/>
                  </a:lnTo>
                  <a:lnTo>
                    <a:pt x="675" y="773"/>
                  </a:lnTo>
                  <a:lnTo>
                    <a:pt x="685" y="783"/>
                  </a:lnTo>
                  <a:lnTo>
                    <a:pt x="699" y="783"/>
                  </a:lnTo>
                  <a:lnTo>
                    <a:pt x="717" y="796"/>
                  </a:lnTo>
                  <a:lnTo>
                    <a:pt x="739" y="804"/>
                  </a:lnTo>
                  <a:lnTo>
                    <a:pt x="762" y="811"/>
                  </a:lnTo>
                  <a:lnTo>
                    <a:pt x="784" y="819"/>
                  </a:lnTo>
                  <a:lnTo>
                    <a:pt x="806" y="827"/>
                  </a:lnTo>
                  <a:lnTo>
                    <a:pt x="807" y="830"/>
                  </a:lnTo>
                  <a:lnTo>
                    <a:pt x="806" y="834"/>
                  </a:lnTo>
                  <a:lnTo>
                    <a:pt x="804" y="837"/>
                  </a:lnTo>
                  <a:lnTo>
                    <a:pt x="802" y="839"/>
                  </a:lnTo>
                  <a:lnTo>
                    <a:pt x="802" y="840"/>
                  </a:lnTo>
                  <a:lnTo>
                    <a:pt x="802" y="842"/>
                  </a:lnTo>
                  <a:lnTo>
                    <a:pt x="804" y="844"/>
                  </a:lnTo>
                  <a:lnTo>
                    <a:pt x="807" y="845"/>
                  </a:lnTo>
                  <a:lnTo>
                    <a:pt x="811" y="844"/>
                  </a:lnTo>
                  <a:lnTo>
                    <a:pt x="814" y="842"/>
                  </a:lnTo>
                  <a:lnTo>
                    <a:pt x="816" y="840"/>
                  </a:lnTo>
                  <a:lnTo>
                    <a:pt x="817" y="839"/>
                  </a:lnTo>
                  <a:lnTo>
                    <a:pt x="819" y="837"/>
                  </a:lnTo>
                  <a:lnTo>
                    <a:pt x="822" y="835"/>
                  </a:lnTo>
                  <a:lnTo>
                    <a:pt x="825" y="834"/>
                  </a:lnTo>
                  <a:lnTo>
                    <a:pt x="829" y="834"/>
                  </a:lnTo>
                  <a:lnTo>
                    <a:pt x="830" y="835"/>
                  </a:lnTo>
                  <a:lnTo>
                    <a:pt x="832" y="837"/>
                  </a:lnTo>
                  <a:lnTo>
                    <a:pt x="832" y="839"/>
                  </a:lnTo>
                  <a:lnTo>
                    <a:pt x="834" y="840"/>
                  </a:lnTo>
                  <a:lnTo>
                    <a:pt x="837" y="842"/>
                  </a:lnTo>
                  <a:lnTo>
                    <a:pt x="838" y="842"/>
                  </a:lnTo>
                  <a:lnTo>
                    <a:pt x="855" y="837"/>
                  </a:lnTo>
                  <a:lnTo>
                    <a:pt x="868" y="827"/>
                  </a:lnTo>
                  <a:lnTo>
                    <a:pt x="876" y="814"/>
                  </a:lnTo>
                  <a:lnTo>
                    <a:pt x="886" y="801"/>
                  </a:lnTo>
                  <a:lnTo>
                    <a:pt x="894" y="788"/>
                  </a:lnTo>
                  <a:lnTo>
                    <a:pt x="905" y="778"/>
                  </a:lnTo>
                  <a:lnTo>
                    <a:pt x="919" y="772"/>
                  </a:lnTo>
                  <a:lnTo>
                    <a:pt x="932" y="768"/>
                  </a:lnTo>
                  <a:lnTo>
                    <a:pt x="945" y="765"/>
                  </a:lnTo>
                  <a:lnTo>
                    <a:pt x="956" y="760"/>
                  </a:lnTo>
                  <a:lnTo>
                    <a:pt x="968" y="749"/>
                  </a:lnTo>
                  <a:lnTo>
                    <a:pt x="977" y="750"/>
                  </a:lnTo>
                  <a:lnTo>
                    <a:pt x="990" y="750"/>
                  </a:lnTo>
                  <a:lnTo>
                    <a:pt x="1002" y="750"/>
                  </a:lnTo>
                  <a:lnTo>
                    <a:pt x="1013" y="750"/>
                  </a:lnTo>
                  <a:lnTo>
                    <a:pt x="1023" y="754"/>
                  </a:lnTo>
                  <a:lnTo>
                    <a:pt x="1030" y="760"/>
                  </a:lnTo>
                  <a:lnTo>
                    <a:pt x="1033" y="770"/>
                  </a:lnTo>
                  <a:lnTo>
                    <a:pt x="1038" y="770"/>
                  </a:lnTo>
                  <a:lnTo>
                    <a:pt x="1043" y="770"/>
                  </a:lnTo>
                  <a:lnTo>
                    <a:pt x="1048" y="772"/>
                  </a:lnTo>
                  <a:lnTo>
                    <a:pt x="1053" y="772"/>
                  </a:lnTo>
                  <a:lnTo>
                    <a:pt x="1057" y="773"/>
                  </a:lnTo>
                  <a:lnTo>
                    <a:pt x="1059" y="790"/>
                  </a:lnTo>
                  <a:lnTo>
                    <a:pt x="1056" y="806"/>
                  </a:lnTo>
                  <a:lnTo>
                    <a:pt x="1048" y="821"/>
                  </a:lnTo>
                  <a:lnTo>
                    <a:pt x="1038" y="837"/>
                  </a:lnTo>
                  <a:lnTo>
                    <a:pt x="1030" y="855"/>
                  </a:lnTo>
                  <a:lnTo>
                    <a:pt x="1026" y="871"/>
                  </a:lnTo>
                  <a:lnTo>
                    <a:pt x="1028" y="891"/>
                  </a:lnTo>
                  <a:lnTo>
                    <a:pt x="1028" y="894"/>
                  </a:lnTo>
                  <a:lnTo>
                    <a:pt x="1026" y="897"/>
                  </a:lnTo>
                  <a:lnTo>
                    <a:pt x="1025" y="899"/>
                  </a:lnTo>
                  <a:lnTo>
                    <a:pt x="1021" y="901"/>
                  </a:lnTo>
                  <a:lnTo>
                    <a:pt x="1020" y="902"/>
                  </a:lnTo>
                  <a:lnTo>
                    <a:pt x="1018" y="906"/>
                  </a:lnTo>
                  <a:lnTo>
                    <a:pt x="1021" y="922"/>
                  </a:lnTo>
                  <a:lnTo>
                    <a:pt x="1021" y="938"/>
                  </a:lnTo>
                  <a:lnTo>
                    <a:pt x="1018" y="956"/>
                  </a:lnTo>
                  <a:lnTo>
                    <a:pt x="1013" y="973"/>
                  </a:lnTo>
                  <a:lnTo>
                    <a:pt x="1004" y="986"/>
                  </a:lnTo>
                  <a:lnTo>
                    <a:pt x="990" y="996"/>
                  </a:lnTo>
                  <a:lnTo>
                    <a:pt x="974" y="1000"/>
                  </a:lnTo>
                  <a:lnTo>
                    <a:pt x="971" y="1002"/>
                  </a:lnTo>
                  <a:lnTo>
                    <a:pt x="969" y="1004"/>
                  </a:lnTo>
                  <a:lnTo>
                    <a:pt x="968" y="1007"/>
                  </a:lnTo>
                  <a:lnTo>
                    <a:pt x="966" y="1012"/>
                  </a:lnTo>
                  <a:lnTo>
                    <a:pt x="966" y="1015"/>
                  </a:lnTo>
                  <a:lnTo>
                    <a:pt x="964" y="1018"/>
                  </a:lnTo>
                  <a:lnTo>
                    <a:pt x="963" y="1022"/>
                  </a:lnTo>
                  <a:lnTo>
                    <a:pt x="958" y="1022"/>
                  </a:lnTo>
                  <a:lnTo>
                    <a:pt x="956" y="1020"/>
                  </a:lnTo>
                  <a:lnTo>
                    <a:pt x="953" y="1018"/>
                  </a:lnTo>
                  <a:lnTo>
                    <a:pt x="951" y="1017"/>
                  </a:lnTo>
                  <a:lnTo>
                    <a:pt x="950" y="1015"/>
                  </a:lnTo>
                  <a:lnTo>
                    <a:pt x="948" y="1014"/>
                  </a:lnTo>
                  <a:lnTo>
                    <a:pt x="946" y="1012"/>
                  </a:lnTo>
                  <a:lnTo>
                    <a:pt x="950" y="1022"/>
                  </a:lnTo>
                  <a:lnTo>
                    <a:pt x="948" y="1033"/>
                  </a:lnTo>
                  <a:lnTo>
                    <a:pt x="943" y="1043"/>
                  </a:lnTo>
                  <a:lnTo>
                    <a:pt x="938" y="1054"/>
                  </a:lnTo>
                  <a:lnTo>
                    <a:pt x="936" y="1066"/>
                  </a:lnTo>
                  <a:lnTo>
                    <a:pt x="940" y="1081"/>
                  </a:lnTo>
                  <a:lnTo>
                    <a:pt x="946" y="1092"/>
                  </a:lnTo>
                  <a:lnTo>
                    <a:pt x="950" y="1103"/>
                  </a:lnTo>
                  <a:lnTo>
                    <a:pt x="946" y="1113"/>
                  </a:lnTo>
                  <a:lnTo>
                    <a:pt x="940" y="1123"/>
                  </a:lnTo>
                  <a:lnTo>
                    <a:pt x="932" y="1133"/>
                  </a:lnTo>
                  <a:lnTo>
                    <a:pt x="925" y="1143"/>
                  </a:lnTo>
                  <a:lnTo>
                    <a:pt x="922" y="1131"/>
                  </a:lnTo>
                  <a:lnTo>
                    <a:pt x="919" y="1120"/>
                  </a:lnTo>
                  <a:lnTo>
                    <a:pt x="917" y="1108"/>
                  </a:lnTo>
                  <a:lnTo>
                    <a:pt x="922" y="1099"/>
                  </a:lnTo>
                  <a:lnTo>
                    <a:pt x="899" y="1094"/>
                  </a:lnTo>
                  <a:lnTo>
                    <a:pt x="874" y="1090"/>
                  </a:lnTo>
                  <a:lnTo>
                    <a:pt x="850" y="1092"/>
                  </a:lnTo>
                  <a:lnTo>
                    <a:pt x="827" y="1097"/>
                  </a:lnTo>
                  <a:lnTo>
                    <a:pt x="806" y="1105"/>
                  </a:lnTo>
                  <a:lnTo>
                    <a:pt x="788" y="1117"/>
                  </a:lnTo>
                  <a:lnTo>
                    <a:pt x="773" y="1131"/>
                  </a:lnTo>
                  <a:lnTo>
                    <a:pt x="762" y="1151"/>
                  </a:lnTo>
                  <a:lnTo>
                    <a:pt x="757" y="1175"/>
                  </a:lnTo>
                  <a:lnTo>
                    <a:pt x="758" y="1203"/>
                  </a:lnTo>
                  <a:lnTo>
                    <a:pt x="765" y="1205"/>
                  </a:lnTo>
                  <a:lnTo>
                    <a:pt x="773" y="1206"/>
                  </a:lnTo>
                  <a:lnTo>
                    <a:pt x="781" y="1206"/>
                  </a:lnTo>
                  <a:lnTo>
                    <a:pt x="788" y="1210"/>
                  </a:lnTo>
                  <a:lnTo>
                    <a:pt x="773" y="1233"/>
                  </a:lnTo>
                  <a:lnTo>
                    <a:pt x="763" y="1256"/>
                  </a:lnTo>
                  <a:lnTo>
                    <a:pt x="755" y="1280"/>
                  </a:lnTo>
                  <a:lnTo>
                    <a:pt x="749" y="1308"/>
                  </a:lnTo>
                  <a:lnTo>
                    <a:pt x="747" y="1321"/>
                  </a:lnTo>
                  <a:lnTo>
                    <a:pt x="744" y="1329"/>
                  </a:lnTo>
                  <a:lnTo>
                    <a:pt x="739" y="1334"/>
                  </a:lnTo>
                  <a:lnTo>
                    <a:pt x="732" y="1339"/>
                  </a:lnTo>
                  <a:lnTo>
                    <a:pt x="724" y="1347"/>
                  </a:lnTo>
                  <a:lnTo>
                    <a:pt x="713" y="1365"/>
                  </a:lnTo>
                  <a:lnTo>
                    <a:pt x="703" y="1383"/>
                  </a:lnTo>
                  <a:lnTo>
                    <a:pt x="696" y="1403"/>
                  </a:lnTo>
                  <a:lnTo>
                    <a:pt x="688" y="1419"/>
                  </a:lnTo>
                  <a:lnTo>
                    <a:pt x="677" y="1419"/>
                  </a:lnTo>
                  <a:lnTo>
                    <a:pt x="652" y="1450"/>
                  </a:lnTo>
                  <a:lnTo>
                    <a:pt x="629" y="1483"/>
                  </a:lnTo>
                  <a:lnTo>
                    <a:pt x="610" y="1519"/>
                  </a:lnTo>
                  <a:lnTo>
                    <a:pt x="588" y="1556"/>
                  </a:lnTo>
                  <a:lnTo>
                    <a:pt x="580" y="1573"/>
                  </a:lnTo>
                  <a:lnTo>
                    <a:pt x="570" y="1589"/>
                  </a:lnTo>
                  <a:lnTo>
                    <a:pt x="561" y="1600"/>
                  </a:lnTo>
                  <a:lnTo>
                    <a:pt x="541" y="1612"/>
                  </a:lnTo>
                  <a:lnTo>
                    <a:pt x="520" y="1622"/>
                  </a:lnTo>
                  <a:lnTo>
                    <a:pt x="498" y="1632"/>
                  </a:lnTo>
                  <a:lnTo>
                    <a:pt x="485" y="1641"/>
                  </a:lnTo>
                  <a:lnTo>
                    <a:pt x="472" y="1651"/>
                  </a:lnTo>
                  <a:lnTo>
                    <a:pt x="459" y="1659"/>
                  </a:lnTo>
                  <a:lnTo>
                    <a:pt x="441" y="1664"/>
                  </a:lnTo>
                  <a:lnTo>
                    <a:pt x="436" y="1653"/>
                  </a:lnTo>
                  <a:lnTo>
                    <a:pt x="433" y="1638"/>
                  </a:lnTo>
                  <a:lnTo>
                    <a:pt x="431" y="1623"/>
                  </a:lnTo>
                  <a:lnTo>
                    <a:pt x="430" y="1609"/>
                  </a:lnTo>
                  <a:lnTo>
                    <a:pt x="417" y="1604"/>
                  </a:lnTo>
                  <a:lnTo>
                    <a:pt x="404" y="1604"/>
                  </a:lnTo>
                  <a:lnTo>
                    <a:pt x="392" y="1609"/>
                  </a:lnTo>
                  <a:lnTo>
                    <a:pt x="381" y="1612"/>
                  </a:lnTo>
                  <a:lnTo>
                    <a:pt x="377" y="1599"/>
                  </a:lnTo>
                  <a:lnTo>
                    <a:pt x="377" y="1584"/>
                  </a:lnTo>
                  <a:lnTo>
                    <a:pt x="376" y="1569"/>
                  </a:lnTo>
                  <a:lnTo>
                    <a:pt x="371" y="1576"/>
                  </a:lnTo>
                  <a:lnTo>
                    <a:pt x="369" y="1584"/>
                  </a:lnTo>
                  <a:lnTo>
                    <a:pt x="368" y="1594"/>
                  </a:lnTo>
                  <a:lnTo>
                    <a:pt x="364" y="1600"/>
                  </a:lnTo>
                  <a:lnTo>
                    <a:pt x="348" y="1599"/>
                  </a:lnTo>
                  <a:lnTo>
                    <a:pt x="335" y="1596"/>
                  </a:lnTo>
                  <a:lnTo>
                    <a:pt x="335" y="1584"/>
                  </a:lnTo>
                  <a:lnTo>
                    <a:pt x="338" y="1574"/>
                  </a:lnTo>
                  <a:lnTo>
                    <a:pt x="343" y="1563"/>
                  </a:lnTo>
                  <a:lnTo>
                    <a:pt x="368" y="1543"/>
                  </a:lnTo>
                  <a:lnTo>
                    <a:pt x="387" y="1519"/>
                  </a:lnTo>
                  <a:lnTo>
                    <a:pt x="405" y="1489"/>
                  </a:lnTo>
                  <a:lnTo>
                    <a:pt x="418" y="1457"/>
                  </a:lnTo>
                  <a:lnTo>
                    <a:pt x="430" y="1424"/>
                  </a:lnTo>
                  <a:lnTo>
                    <a:pt x="436" y="1408"/>
                  </a:lnTo>
                  <a:lnTo>
                    <a:pt x="444" y="1393"/>
                  </a:lnTo>
                  <a:lnTo>
                    <a:pt x="449" y="1378"/>
                  </a:lnTo>
                  <a:lnTo>
                    <a:pt x="448" y="1355"/>
                  </a:lnTo>
                  <a:lnTo>
                    <a:pt x="443" y="1329"/>
                  </a:lnTo>
                  <a:lnTo>
                    <a:pt x="431" y="1306"/>
                  </a:lnTo>
                  <a:lnTo>
                    <a:pt x="420" y="1285"/>
                  </a:lnTo>
                  <a:lnTo>
                    <a:pt x="407" y="1270"/>
                  </a:lnTo>
                  <a:lnTo>
                    <a:pt x="391" y="1260"/>
                  </a:lnTo>
                  <a:lnTo>
                    <a:pt x="371" y="1254"/>
                  </a:lnTo>
                  <a:lnTo>
                    <a:pt x="351" y="1249"/>
                  </a:lnTo>
                  <a:lnTo>
                    <a:pt x="332" y="1244"/>
                  </a:lnTo>
                  <a:lnTo>
                    <a:pt x="317" y="1234"/>
                  </a:lnTo>
                  <a:lnTo>
                    <a:pt x="306" y="1221"/>
                  </a:lnTo>
                  <a:lnTo>
                    <a:pt x="296" y="1210"/>
                  </a:lnTo>
                  <a:lnTo>
                    <a:pt x="286" y="1198"/>
                  </a:lnTo>
                  <a:lnTo>
                    <a:pt x="268" y="1189"/>
                  </a:lnTo>
                  <a:lnTo>
                    <a:pt x="248" y="1184"/>
                  </a:lnTo>
                  <a:lnTo>
                    <a:pt x="229" y="1179"/>
                  </a:lnTo>
                  <a:lnTo>
                    <a:pt x="211" y="1171"/>
                  </a:lnTo>
                  <a:lnTo>
                    <a:pt x="203" y="1162"/>
                  </a:lnTo>
                  <a:lnTo>
                    <a:pt x="196" y="1149"/>
                  </a:lnTo>
                  <a:lnTo>
                    <a:pt x="191" y="1135"/>
                  </a:lnTo>
                  <a:lnTo>
                    <a:pt x="188" y="1120"/>
                  </a:lnTo>
                  <a:lnTo>
                    <a:pt x="190" y="1107"/>
                  </a:lnTo>
                  <a:lnTo>
                    <a:pt x="194" y="1097"/>
                  </a:lnTo>
                  <a:lnTo>
                    <a:pt x="207" y="1086"/>
                  </a:lnTo>
                  <a:lnTo>
                    <a:pt x="224" y="1074"/>
                  </a:lnTo>
                  <a:lnTo>
                    <a:pt x="243" y="1064"/>
                  </a:lnTo>
                  <a:lnTo>
                    <a:pt x="263" y="1056"/>
                  </a:lnTo>
                  <a:lnTo>
                    <a:pt x="281" y="1053"/>
                  </a:lnTo>
                  <a:lnTo>
                    <a:pt x="286" y="1053"/>
                  </a:lnTo>
                  <a:lnTo>
                    <a:pt x="291" y="1053"/>
                  </a:lnTo>
                  <a:lnTo>
                    <a:pt x="296" y="1054"/>
                  </a:lnTo>
                  <a:lnTo>
                    <a:pt x="301" y="1054"/>
                  </a:lnTo>
                  <a:lnTo>
                    <a:pt x="315" y="1048"/>
                  </a:lnTo>
                  <a:lnTo>
                    <a:pt x="327" y="1035"/>
                  </a:lnTo>
                  <a:lnTo>
                    <a:pt x="338" y="1017"/>
                  </a:lnTo>
                  <a:lnTo>
                    <a:pt x="345" y="997"/>
                  </a:lnTo>
                  <a:lnTo>
                    <a:pt x="350" y="976"/>
                  </a:lnTo>
                  <a:lnTo>
                    <a:pt x="350" y="955"/>
                  </a:lnTo>
                  <a:lnTo>
                    <a:pt x="350" y="933"/>
                  </a:lnTo>
                  <a:lnTo>
                    <a:pt x="355" y="914"/>
                  </a:lnTo>
                  <a:lnTo>
                    <a:pt x="361" y="894"/>
                  </a:lnTo>
                  <a:lnTo>
                    <a:pt x="369" y="876"/>
                  </a:lnTo>
                  <a:lnTo>
                    <a:pt x="373" y="855"/>
                  </a:lnTo>
                  <a:lnTo>
                    <a:pt x="377" y="855"/>
                  </a:lnTo>
                  <a:lnTo>
                    <a:pt x="381" y="857"/>
                  </a:lnTo>
                  <a:lnTo>
                    <a:pt x="382" y="858"/>
                  </a:lnTo>
                  <a:lnTo>
                    <a:pt x="384" y="860"/>
                  </a:lnTo>
                  <a:lnTo>
                    <a:pt x="387" y="860"/>
                  </a:lnTo>
                  <a:lnTo>
                    <a:pt x="389" y="860"/>
                  </a:lnTo>
                  <a:lnTo>
                    <a:pt x="391" y="858"/>
                  </a:lnTo>
                  <a:lnTo>
                    <a:pt x="391" y="857"/>
                  </a:lnTo>
                  <a:lnTo>
                    <a:pt x="391" y="853"/>
                  </a:lnTo>
                  <a:lnTo>
                    <a:pt x="391" y="852"/>
                  </a:lnTo>
                  <a:lnTo>
                    <a:pt x="392" y="852"/>
                  </a:lnTo>
                  <a:lnTo>
                    <a:pt x="394" y="852"/>
                  </a:lnTo>
                  <a:lnTo>
                    <a:pt x="394" y="850"/>
                  </a:lnTo>
                  <a:lnTo>
                    <a:pt x="392" y="850"/>
                  </a:lnTo>
                  <a:lnTo>
                    <a:pt x="389" y="852"/>
                  </a:lnTo>
                  <a:lnTo>
                    <a:pt x="387" y="852"/>
                  </a:lnTo>
                  <a:lnTo>
                    <a:pt x="384" y="853"/>
                  </a:lnTo>
                  <a:lnTo>
                    <a:pt x="381" y="853"/>
                  </a:lnTo>
                  <a:lnTo>
                    <a:pt x="377" y="853"/>
                  </a:lnTo>
                  <a:lnTo>
                    <a:pt x="376" y="852"/>
                  </a:lnTo>
                  <a:lnTo>
                    <a:pt x="377" y="845"/>
                  </a:lnTo>
                  <a:lnTo>
                    <a:pt x="379" y="842"/>
                  </a:lnTo>
                  <a:lnTo>
                    <a:pt x="382" y="839"/>
                  </a:lnTo>
                  <a:lnTo>
                    <a:pt x="387" y="835"/>
                  </a:lnTo>
                  <a:lnTo>
                    <a:pt x="391" y="832"/>
                  </a:lnTo>
                  <a:lnTo>
                    <a:pt x="394" y="829"/>
                  </a:lnTo>
                  <a:lnTo>
                    <a:pt x="397" y="826"/>
                  </a:lnTo>
                  <a:lnTo>
                    <a:pt x="392" y="826"/>
                  </a:lnTo>
                  <a:lnTo>
                    <a:pt x="389" y="827"/>
                  </a:lnTo>
                  <a:lnTo>
                    <a:pt x="386" y="829"/>
                  </a:lnTo>
                  <a:lnTo>
                    <a:pt x="382" y="829"/>
                  </a:lnTo>
                  <a:lnTo>
                    <a:pt x="377" y="830"/>
                  </a:lnTo>
                  <a:lnTo>
                    <a:pt x="379" y="814"/>
                  </a:lnTo>
                  <a:lnTo>
                    <a:pt x="382" y="799"/>
                  </a:lnTo>
                  <a:lnTo>
                    <a:pt x="387" y="786"/>
                  </a:lnTo>
                  <a:lnTo>
                    <a:pt x="392" y="788"/>
                  </a:lnTo>
                  <a:lnTo>
                    <a:pt x="395" y="788"/>
                  </a:lnTo>
                  <a:lnTo>
                    <a:pt x="399" y="788"/>
                  </a:lnTo>
                  <a:lnTo>
                    <a:pt x="402" y="790"/>
                  </a:lnTo>
                  <a:lnTo>
                    <a:pt x="407" y="790"/>
                  </a:lnTo>
                  <a:lnTo>
                    <a:pt x="412" y="790"/>
                  </a:lnTo>
                  <a:lnTo>
                    <a:pt x="410" y="785"/>
                  </a:lnTo>
                  <a:lnTo>
                    <a:pt x="407" y="781"/>
                  </a:lnTo>
                  <a:lnTo>
                    <a:pt x="404" y="780"/>
                  </a:lnTo>
                  <a:lnTo>
                    <a:pt x="399" y="780"/>
                  </a:lnTo>
                  <a:lnTo>
                    <a:pt x="392" y="780"/>
                  </a:lnTo>
                  <a:lnTo>
                    <a:pt x="386" y="741"/>
                  </a:lnTo>
                  <a:lnTo>
                    <a:pt x="377" y="703"/>
                  </a:lnTo>
                  <a:lnTo>
                    <a:pt x="366" y="664"/>
                  </a:lnTo>
                  <a:lnTo>
                    <a:pt x="361" y="654"/>
                  </a:lnTo>
                  <a:lnTo>
                    <a:pt x="356" y="644"/>
                  </a:lnTo>
                  <a:lnTo>
                    <a:pt x="351" y="634"/>
                  </a:lnTo>
                  <a:lnTo>
                    <a:pt x="350" y="626"/>
                  </a:lnTo>
                  <a:lnTo>
                    <a:pt x="353" y="620"/>
                  </a:lnTo>
                  <a:lnTo>
                    <a:pt x="361" y="615"/>
                  </a:lnTo>
                  <a:lnTo>
                    <a:pt x="364" y="616"/>
                  </a:lnTo>
                  <a:lnTo>
                    <a:pt x="368" y="620"/>
                  </a:lnTo>
                  <a:lnTo>
                    <a:pt x="369" y="623"/>
                  </a:lnTo>
                  <a:lnTo>
                    <a:pt x="371" y="626"/>
                  </a:lnTo>
                  <a:lnTo>
                    <a:pt x="373" y="629"/>
                  </a:lnTo>
                  <a:lnTo>
                    <a:pt x="374" y="633"/>
                  </a:lnTo>
                  <a:lnTo>
                    <a:pt x="377" y="636"/>
                  </a:lnTo>
                  <a:lnTo>
                    <a:pt x="377" y="631"/>
                  </a:lnTo>
                  <a:lnTo>
                    <a:pt x="381" y="628"/>
                  </a:lnTo>
                  <a:lnTo>
                    <a:pt x="382" y="623"/>
                  </a:lnTo>
                  <a:lnTo>
                    <a:pt x="387" y="620"/>
                  </a:lnTo>
                  <a:lnTo>
                    <a:pt x="391" y="615"/>
                  </a:lnTo>
                  <a:lnTo>
                    <a:pt x="392" y="610"/>
                  </a:lnTo>
                  <a:lnTo>
                    <a:pt x="391" y="603"/>
                  </a:lnTo>
                  <a:lnTo>
                    <a:pt x="387" y="598"/>
                  </a:lnTo>
                  <a:lnTo>
                    <a:pt x="384" y="595"/>
                  </a:lnTo>
                  <a:lnTo>
                    <a:pt x="379" y="592"/>
                  </a:lnTo>
                  <a:lnTo>
                    <a:pt x="373" y="588"/>
                  </a:lnTo>
                  <a:lnTo>
                    <a:pt x="369" y="590"/>
                  </a:lnTo>
                  <a:lnTo>
                    <a:pt x="368" y="595"/>
                  </a:lnTo>
                  <a:lnTo>
                    <a:pt x="366" y="598"/>
                  </a:lnTo>
                  <a:lnTo>
                    <a:pt x="364" y="602"/>
                  </a:lnTo>
                  <a:lnTo>
                    <a:pt x="361" y="605"/>
                  </a:lnTo>
                  <a:lnTo>
                    <a:pt x="338" y="605"/>
                  </a:lnTo>
                  <a:lnTo>
                    <a:pt x="327" y="580"/>
                  </a:lnTo>
                  <a:lnTo>
                    <a:pt x="315" y="556"/>
                  </a:lnTo>
                  <a:lnTo>
                    <a:pt x="306" y="531"/>
                  </a:lnTo>
                  <a:lnTo>
                    <a:pt x="294" y="507"/>
                  </a:lnTo>
                  <a:lnTo>
                    <a:pt x="279" y="487"/>
                  </a:lnTo>
                  <a:lnTo>
                    <a:pt x="281" y="482"/>
                  </a:lnTo>
                  <a:lnTo>
                    <a:pt x="284" y="479"/>
                  </a:lnTo>
                  <a:lnTo>
                    <a:pt x="288" y="476"/>
                  </a:lnTo>
                  <a:lnTo>
                    <a:pt x="292" y="472"/>
                  </a:lnTo>
                  <a:lnTo>
                    <a:pt x="297" y="471"/>
                  </a:lnTo>
                  <a:lnTo>
                    <a:pt x="304" y="479"/>
                  </a:lnTo>
                  <a:lnTo>
                    <a:pt x="312" y="485"/>
                  </a:lnTo>
                  <a:lnTo>
                    <a:pt x="319" y="494"/>
                  </a:lnTo>
                  <a:lnTo>
                    <a:pt x="322" y="505"/>
                  </a:lnTo>
                  <a:lnTo>
                    <a:pt x="325" y="497"/>
                  </a:lnTo>
                  <a:lnTo>
                    <a:pt x="325" y="487"/>
                  </a:lnTo>
                  <a:lnTo>
                    <a:pt x="324" y="476"/>
                  </a:lnTo>
                  <a:lnTo>
                    <a:pt x="324" y="463"/>
                  </a:lnTo>
                  <a:lnTo>
                    <a:pt x="320" y="463"/>
                  </a:lnTo>
                  <a:lnTo>
                    <a:pt x="317" y="463"/>
                  </a:lnTo>
                  <a:lnTo>
                    <a:pt x="314" y="461"/>
                  </a:lnTo>
                  <a:lnTo>
                    <a:pt x="309" y="461"/>
                  </a:lnTo>
                  <a:lnTo>
                    <a:pt x="304" y="459"/>
                  </a:lnTo>
                  <a:lnTo>
                    <a:pt x="301" y="456"/>
                  </a:lnTo>
                  <a:lnTo>
                    <a:pt x="299" y="453"/>
                  </a:lnTo>
                  <a:lnTo>
                    <a:pt x="297" y="450"/>
                  </a:lnTo>
                  <a:lnTo>
                    <a:pt x="299" y="446"/>
                  </a:lnTo>
                  <a:lnTo>
                    <a:pt x="302" y="445"/>
                  </a:lnTo>
                  <a:lnTo>
                    <a:pt x="307" y="443"/>
                  </a:lnTo>
                  <a:lnTo>
                    <a:pt x="310" y="441"/>
                  </a:lnTo>
                  <a:lnTo>
                    <a:pt x="315" y="441"/>
                  </a:lnTo>
                  <a:lnTo>
                    <a:pt x="320" y="440"/>
                  </a:lnTo>
                  <a:lnTo>
                    <a:pt x="324" y="440"/>
                  </a:lnTo>
                  <a:lnTo>
                    <a:pt x="322" y="438"/>
                  </a:lnTo>
                  <a:lnTo>
                    <a:pt x="320" y="438"/>
                  </a:lnTo>
                  <a:lnTo>
                    <a:pt x="317" y="438"/>
                  </a:lnTo>
                  <a:lnTo>
                    <a:pt x="314" y="438"/>
                  </a:lnTo>
                  <a:lnTo>
                    <a:pt x="310" y="440"/>
                  </a:lnTo>
                  <a:lnTo>
                    <a:pt x="307" y="440"/>
                  </a:lnTo>
                  <a:lnTo>
                    <a:pt x="304" y="440"/>
                  </a:lnTo>
                  <a:lnTo>
                    <a:pt x="302" y="436"/>
                  </a:lnTo>
                  <a:lnTo>
                    <a:pt x="304" y="432"/>
                  </a:lnTo>
                  <a:lnTo>
                    <a:pt x="306" y="428"/>
                  </a:lnTo>
                  <a:lnTo>
                    <a:pt x="309" y="425"/>
                  </a:lnTo>
                  <a:lnTo>
                    <a:pt x="310" y="423"/>
                  </a:lnTo>
                  <a:lnTo>
                    <a:pt x="314" y="420"/>
                  </a:lnTo>
                  <a:lnTo>
                    <a:pt x="317" y="417"/>
                  </a:lnTo>
                  <a:lnTo>
                    <a:pt x="319" y="414"/>
                  </a:lnTo>
                  <a:lnTo>
                    <a:pt x="309" y="410"/>
                  </a:lnTo>
                  <a:lnTo>
                    <a:pt x="301" y="407"/>
                  </a:lnTo>
                  <a:lnTo>
                    <a:pt x="292" y="404"/>
                  </a:lnTo>
                  <a:lnTo>
                    <a:pt x="291" y="407"/>
                  </a:lnTo>
                  <a:lnTo>
                    <a:pt x="289" y="409"/>
                  </a:lnTo>
                  <a:lnTo>
                    <a:pt x="289" y="412"/>
                  </a:lnTo>
                  <a:lnTo>
                    <a:pt x="291" y="415"/>
                  </a:lnTo>
                  <a:lnTo>
                    <a:pt x="292" y="418"/>
                  </a:lnTo>
                  <a:lnTo>
                    <a:pt x="292" y="423"/>
                  </a:lnTo>
                  <a:lnTo>
                    <a:pt x="292" y="428"/>
                  </a:lnTo>
                  <a:lnTo>
                    <a:pt x="288" y="428"/>
                  </a:lnTo>
                  <a:lnTo>
                    <a:pt x="284" y="427"/>
                  </a:lnTo>
                  <a:lnTo>
                    <a:pt x="281" y="425"/>
                  </a:lnTo>
                  <a:lnTo>
                    <a:pt x="279" y="422"/>
                  </a:lnTo>
                  <a:lnTo>
                    <a:pt x="276" y="420"/>
                  </a:lnTo>
                  <a:lnTo>
                    <a:pt x="275" y="417"/>
                  </a:lnTo>
                  <a:lnTo>
                    <a:pt x="273" y="415"/>
                  </a:lnTo>
                  <a:lnTo>
                    <a:pt x="270" y="414"/>
                  </a:lnTo>
                  <a:lnTo>
                    <a:pt x="275" y="425"/>
                  </a:lnTo>
                  <a:lnTo>
                    <a:pt x="279" y="438"/>
                  </a:lnTo>
                  <a:lnTo>
                    <a:pt x="281" y="453"/>
                  </a:lnTo>
                  <a:lnTo>
                    <a:pt x="278" y="454"/>
                  </a:lnTo>
                  <a:lnTo>
                    <a:pt x="276" y="456"/>
                  </a:lnTo>
                  <a:lnTo>
                    <a:pt x="273" y="458"/>
                  </a:lnTo>
                  <a:lnTo>
                    <a:pt x="271" y="459"/>
                  </a:lnTo>
                  <a:lnTo>
                    <a:pt x="268" y="461"/>
                  </a:lnTo>
                  <a:lnTo>
                    <a:pt x="265" y="461"/>
                  </a:lnTo>
                  <a:lnTo>
                    <a:pt x="260" y="448"/>
                  </a:lnTo>
                  <a:lnTo>
                    <a:pt x="255" y="435"/>
                  </a:lnTo>
                  <a:lnTo>
                    <a:pt x="250" y="422"/>
                  </a:lnTo>
                  <a:lnTo>
                    <a:pt x="242" y="412"/>
                  </a:lnTo>
                  <a:lnTo>
                    <a:pt x="232" y="404"/>
                  </a:lnTo>
                  <a:lnTo>
                    <a:pt x="222" y="387"/>
                  </a:lnTo>
                  <a:lnTo>
                    <a:pt x="214" y="371"/>
                  </a:lnTo>
                  <a:lnTo>
                    <a:pt x="206" y="356"/>
                  </a:lnTo>
                  <a:lnTo>
                    <a:pt x="194" y="343"/>
                  </a:lnTo>
                  <a:lnTo>
                    <a:pt x="180" y="333"/>
                  </a:lnTo>
                  <a:lnTo>
                    <a:pt x="173" y="317"/>
                  </a:lnTo>
                  <a:lnTo>
                    <a:pt x="162" y="302"/>
                  </a:lnTo>
                  <a:lnTo>
                    <a:pt x="150" y="289"/>
                  </a:lnTo>
                  <a:lnTo>
                    <a:pt x="140" y="275"/>
                  </a:lnTo>
                  <a:lnTo>
                    <a:pt x="137" y="260"/>
                  </a:lnTo>
                  <a:lnTo>
                    <a:pt x="140" y="248"/>
                  </a:lnTo>
                  <a:lnTo>
                    <a:pt x="149" y="242"/>
                  </a:lnTo>
                  <a:lnTo>
                    <a:pt x="158" y="235"/>
                  </a:lnTo>
                  <a:lnTo>
                    <a:pt x="168" y="229"/>
                  </a:lnTo>
                  <a:lnTo>
                    <a:pt x="176" y="219"/>
                  </a:lnTo>
                  <a:lnTo>
                    <a:pt x="176" y="217"/>
                  </a:lnTo>
                  <a:lnTo>
                    <a:pt x="176" y="216"/>
                  </a:lnTo>
                  <a:lnTo>
                    <a:pt x="175" y="214"/>
                  </a:lnTo>
                  <a:lnTo>
                    <a:pt x="173" y="214"/>
                  </a:lnTo>
                  <a:lnTo>
                    <a:pt x="172" y="212"/>
                  </a:lnTo>
                  <a:lnTo>
                    <a:pt x="170" y="212"/>
                  </a:lnTo>
                  <a:lnTo>
                    <a:pt x="170" y="211"/>
                  </a:lnTo>
                  <a:lnTo>
                    <a:pt x="170" y="208"/>
                  </a:lnTo>
                  <a:lnTo>
                    <a:pt x="165" y="219"/>
                  </a:lnTo>
                  <a:lnTo>
                    <a:pt x="157" y="227"/>
                  </a:lnTo>
                  <a:lnTo>
                    <a:pt x="147" y="232"/>
                  </a:lnTo>
                  <a:lnTo>
                    <a:pt x="137" y="239"/>
                  </a:lnTo>
                  <a:lnTo>
                    <a:pt x="129" y="248"/>
                  </a:lnTo>
                  <a:lnTo>
                    <a:pt x="122" y="244"/>
                  </a:lnTo>
                  <a:lnTo>
                    <a:pt x="118" y="237"/>
                  </a:lnTo>
                  <a:lnTo>
                    <a:pt x="113" y="229"/>
                  </a:lnTo>
                  <a:lnTo>
                    <a:pt x="111" y="219"/>
                  </a:lnTo>
                  <a:lnTo>
                    <a:pt x="108" y="217"/>
                  </a:lnTo>
                  <a:lnTo>
                    <a:pt x="106" y="217"/>
                  </a:lnTo>
                  <a:lnTo>
                    <a:pt x="103" y="219"/>
                  </a:lnTo>
                  <a:lnTo>
                    <a:pt x="101" y="219"/>
                  </a:lnTo>
                  <a:lnTo>
                    <a:pt x="100" y="219"/>
                  </a:lnTo>
                  <a:lnTo>
                    <a:pt x="96" y="217"/>
                  </a:lnTo>
                  <a:lnTo>
                    <a:pt x="95" y="209"/>
                  </a:lnTo>
                  <a:lnTo>
                    <a:pt x="91" y="203"/>
                  </a:lnTo>
                  <a:lnTo>
                    <a:pt x="87" y="198"/>
                  </a:lnTo>
                  <a:lnTo>
                    <a:pt x="82" y="193"/>
                  </a:lnTo>
                  <a:lnTo>
                    <a:pt x="78" y="185"/>
                  </a:lnTo>
                  <a:lnTo>
                    <a:pt x="80" y="175"/>
                  </a:lnTo>
                  <a:lnTo>
                    <a:pt x="85" y="175"/>
                  </a:lnTo>
                  <a:lnTo>
                    <a:pt x="88" y="173"/>
                  </a:lnTo>
                  <a:lnTo>
                    <a:pt x="91" y="172"/>
                  </a:lnTo>
                  <a:lnTo>
                    <a:pt x="95" y="170"/>
                  </a:lnTo>
                  <a:lnTo>
                    <a:pt x="96" y="167"/>
                  </a:lnTo>
                  <a:lnTo>
                    <a:pt x="87" y="136"/>
                  </a:lnTo>
                  <a:lnTo>
                    <a:pt x="72" y="108"/>
                  </a:lnTo>
                  <a:lnTo>
                    <a:pt x="55" y="83"/>
                  </a:lnTo>
                  <a:lnTo>
                    <a:pt x="36" y="60"/>
                  </a:lnTo>
                  <a:lnTo>
                    <a:pt x="18" y="38"/>
                  </a:lnTo>
                  <a:lnTo>
                    <a:pt x="0" y="13"/>
                  </a:lnTo>
                  <a:lnTo>
                    <a:pt x="21" y="10"/>
                  </a:lnTo>
                  <a:lnTo>
                    <a:pt x="39" y="6"/>
                  </a:lnTo>
                  <a:lnTo>
                    <a:pt x="55" y="5"/>
                  </a:lnTo>
                  <a:lnTo>
                    <a:pt x="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0" name="Freeform 20">
              <a:extLst>
                <a:ext uri="{FF2B5EF4-FFF2-40B4-BE49-F238E27FC236}">
                  <a16:creationId xmlns:a16="http://schemas.microsoft.com/office/drawing/2014/main" id="{A4590F71-6991-4E30-A06C-32980BF76E36}"/>
                </a:ext>
              </a:extLst>
            </p:cNvPr>
            <p:cNvSpPr>
              <a:spLocks/>
            </p:cNvSpPr>
            <p:nvPr/>
          </p:nvSpPr>
          <p:spPr bwMode="auto">
            <a:xfrm>
              <a:off x="1476" y="69"/>
              <a:ext cx="52" cy="66"/>
            </a:xfrm>
            <a:custGeom>
              <a:avLst/>
              <a:gdLst>
                <a:gd name="T0" fmla="*/ 21 w 52"/>
                <a:gd name="T1" fmla="*/ 0 h 66"/>
                <a:gd name="T2" fmla="*/ 36 w 52"/>
                <a:gd name="T3" fmla="*/ 12 h 66"/>
                <a:gd name="T4" fmla="*/ 45 w 52"/>
                <a:gd name="T5" fmla="*/ 28 h 66"/>
                <a:gd name="T6" fmla="*/ 52 w 52"/>
                <a:gd name="T7" fmla="*/ 48 h 66"/>
                <a:gd name="T8" fmla="*/ 52 w 52"/>
                <a:gd name="T9" fmla="*/ 66 h 66"/>
                <a:gd name="T10" fmla="*/ 45 w 52"/>
                <a:gd name="T11" fmla="*/ 66 h 66"/>
                <a:gd name="T12" fmla="*/ 32 w 52"/>
                <a:gd name="T13" fmla="*/ 53 h 66"/>
                <a:gd name="T14" fmla="*/ 18 w 52"/>
                <a:gd name="T15" fmla="*/ 43 h 66"/>
                <a:gd name="T16" fmla="*/ 0 w 52"/>
                <a:gd name="T17" fmla="*/ 33 h 66"/>
                <a:gd name="T18" fmla="*/ 5 w 52"/>
                <a:gd name="T19" fmla="*/ 20 h 66"/>
                <a:gd name="T20" fmla="*/ 13 w 52"/>
                <a:gd name="T21" fmla="*/ 10 h 66"/>
                <a:gd name="T22" fmla="*/ 21 w 52"/>
                <a:gd name="T2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6">
                  <a:moveTo>
                    <a:pt x="21" y="0"/>
                  </a:moveTo>
                  <a:lnTo>
                    <a:pt x="36" y="12"/>
                  </a:lnTo>
                  <a:lnTo>
                    <a:pt x="45" y="28"/>
                  </a:lnTo>
                  <a:lnTo>
                    <a:pt x="52" y="48"/>
                  </a:lnTo>
                  <a:lnTo>
                    <a:pt x="52" y="66"/>
                  </a:lnTo>
                  <a:lnTo>
                    <a:pt x="45" y="66"/>
                  </a:lnTo>
                  <a:lnTo>
                    <a:pt x="32" y="53"/>
                  </a:lnTo>
                  <a:lnTo>
                    <a:pt x="18" y="43"/>
                  </a:lnTo>
                  <a:lnTo>
                    <a:pt x="0" y="33"/>
                  </a:lnTo>
                  <a:lnTo>
                    <a:pt x="5" y="20"/>
                  </a:lnTo>
                  <a:lnTo>
                    <a:pt x="13" y="1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1" name="Freeform 21">
              <a:extLst>
                <a:ext uri="{FF2B5EF4-FFF2-40B4-BE49-F238E27FC236}">
                  <a16:creationId xmlns:a16="http://schemas.microsoft.com/office/drawing/2014/main" id="{2BEEDEE3-7BD0-4B61-810C-1868256C31C5}"/>
                </a:ext>
              </a:extLst>
            </p:cNvPr>
            <p:cNvSpPr>
              <a:spLocks/>
            </p:cNvSpPr>
            <p:nvPr/>
          </p:nvSpPr>
          <p:spPr bwMode="auto">
            <a:xfrm>
              <a:off x="1433" y="96"/>
              <a:ext cx="18" cy="14"/>
            </a:xfrm>
            <a:custGeom>
              <a:avLst/>
              <a:gdLst>
                <a:gd name="T0" fmla="*/ 7 w 18"/>
                <a:gd name="T1" fmla="*/ 0 h 14"/>
                <a:gd name="T2" fmla="*/ 12 w 18"/>
                <a:gd name="T3" fmla="*/ 0 h 14"/>
                <a:gd name="T4" fmla="*/ 15 w 18"/>
                <a:gd name="T5" fmla="*/ 0 h 14"/>
                <a:gd name="T6" fmla="*/ 17 w 18"/>
                <a:gd name="T7" fmla="*/ 1 h 14"/>
                <a:gd name="T8" fmla="*/ 18 w 18"/>
                <a:gd name="T9" fmla="*/ 6 h 14"/>
                <a:gd name="T10" fmla="*/ 17 w 18"/>
                <a:gd name="T11" fmla="*/ 11 h 14"/>
                <a:gd name="T12" fmla="*/ 15 w 18"/>
                <a:gd name="T13" fmla="*/ 14 h 14"/>
                <a:gd name="T14" fmla="*/ 12 w 18"/>
                <a:gd name="T15" fmla="*/ 13 h 14"/>
                <a:gd name="T16" fmla="*/ 7 w 18"/>
                <a:gd name="T17" fmla="*/ 13 h 14"/>
                <a:gd name="T18" fmla="*/ 5 w 18"/>
                <a:gd name="T19" fmla="*/ 11 h 14"/>
                <a:gd name="T20" fmla="*/ 2 w 18"/>
                <a:gd name="T21" fmla="*/ 9 h 14"/>
                <a:gd name="T22" fmla="*/ 0 w 18"/>
                <a:gd name="T23" fmla="*/ 6 h 14"/>
                <a:gd name="T24" fmla="*/ 0 w 18"/>
                <a:gd name="T25" fmla="*/ 1 h 14"/>
                <a:gd name="T26" fmla="*/ 3 w 18"/>
                <a:gd name="T27" fmla="*/ 0 h 14"/>
                <a:gd name="T28" fmla="*/ 7 w 18"/>
                <a:gd name="T2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4">
                  <a:moveTo>
                    <a:pt x="7" y="0"/>
                  </a:moveTo>
                  <a:lnTo>
                    <a:pt x="12" y="0"/>
                  </a:lnTo>
                  <a:lnTo>
                    <a:pt x="15" y="0"/>
                  </a:lnTo>
                  <a:lnTo>
                    <a:pt x="17" y="1"/>
                  </a:lnTo>
                  <a:lnTo>
                    <a:pt x="18" y="6"/>
                  </a:lnTo>
                  <a:lnTo>
                    <a:pt x="17" y="11"/>
                  </a:lnTo>
                  <a:lnTo>
                    <a:pt x="15" y="14"/>
                  </a:lnTo>
                  <a:lnTo>
                    <a:pt x="12" y="13"/>
                  </a:lnTo>
                  <a:lnTo>
                    <a:pt x="7" y="13"/>
                  </a:lnTo>
                  <a:lnTo>
                    <a:pt x="5" y="11"/>
                  </a:lnTo>
                  <a:lnTo>
                    <a:pt x="2" y="9"/>
                  </a:lnTo>
                  <a:lnTo>
                    <a:pt x="0" y="6"/>
                  </a:lnTo>
                  <a:lnTo>
                    <a:pt x="0" y="1"/>
                  </a:lnTo>
                  <a:lnTo>
                    <a:pt x="3"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2" name="Freeform 22">
              <a:extLst>
                <a:ext uri="{FF2B5EF4-FFF2-40B4-BE49-F238E27FC236}">
                  <a16:creationId xmlns:a16="http://schemas.microsoft.com/office/drawing/2014/main" id="{C0871C2C-6F7B-4017-BAA0-96DEC241E3DB}"/>
                </a:ext>
              </a:extLst>
            </p:cNvPr>
            <p:cNvSpPr>
              <a:spLocks/>
            </p:cNvSpPr>
            <p:nvPr/>
          </p:nvSpPr>
          <p:spPr bwMode="auto">
            <a:xfrm>
              <a:off x="1394" y="148"/>
              <a:ext cx="16" cy="13"/>
            </a:xfrm>
            <a:custGeom>
              <a:avLst/>
              <a:gdLst>
                <a:gd name="T0" fmla="*/ 3 w 16"/>
                <a:gd name="T1" fmla="*/ 0 h 13"/>
                <a:gd name="T2" fmla="*/ 7 w 16"/>
                <a:gd name="T3" fmla="*/ 0 h 13"/>
                <a:gd name="T4" fmla="*/ 11 w 16"/>
                <a:gd name="T5" fmla="*/ 2 h 13"/>
                <a:gd name="T6" fmla="*/ 13 w 16"/>
                <a:gd name="T7" fmla="*/ 3 h 13"/>
                <a:gd name="T8" fmla="*/ 16 w 16"/>
                <a:gd name="T9" fmla="*/ 6 h 13"/>
                <a:gd name="T10" fmla="*/ 15 w 16"/>
                <a:gd name="T11" fmla="*/ 10 h 13"/>
                <a:gd name="T12" fmla="*/ 13 w 16"/>
                <a:gd name="T13" fmla="*/ 11 h 13"/>
                <a:gd name="T14" fmla="*/ 10 w 16"/>
                <a:gd name="T15" fmla="*/ 13 h 13"/>
                <a:gd name="T16" fmla="*/ 7 w 16"/>
                <a:gd name="T17" fmla="*/ 13 h 13"/>
                <a:gd name="T18" fmla="*/ 3 w 16"/>
                <a:gd name="T19" fmla="*/ 11 h 13"/>
                <a:gd name="T20" fmla="*/ 2 w 16"/>
                <a:gd name="T21" fmla="*/ 10 h 13"/>
                <a:gd name="T22" fmla="*/ 0 w 16"/>
                <a:gd name="T23" fmla="*/ 6 h 13"/>
                <a:gd name="T24" fmla="*/ 0 w 16"/>
                <a:gd name="T25" fmla="*/ 2 h 13"/>
                <a:gd name="T26" fmla="*/ 3 w 16"/>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3">
                  <a:moveTo>
                    <a:pt x="3" y="0"/>
                  </a:moveTo>
                  <a:lnTo>
                    <a:pt x="7" y="0"/>
                  </a:lnTo>
                  <a:lnTo>
                    <a:pt x="11" y="2"/>
                  </a:lnTo>
                  <a:lnTo>
                    <a:pt x="13" y="3"/>
                  </a:lnTo>
                  <a:lnTo>
                    <a:pt x="16" y="6"/>
                  </a:lnTo>
                  <a:lnTo>
                    <a:pt x="15" y="10"/>
                  </a:lnTo>
                  <a:lnTo>
                    <a:pt x="13" y="11"/>
                  </a:lnTo>
                  <a:lnTo>
                    <a:pt x="10" y="13"/>
                  </a:lnTo>
                  <a:lnTo>
                    <a:pt x="7" y="13"/>
                  </a:lnTo>
                  <a:lnTo>
                    <a:pt x="3" y="11"/>
                  </a:lnTo>
                  <a:lnTo>
                    <a:pt x="2" y="10"/>
                  </a:lnTo>
                  <a:lnTo>
                    <a:pt x="0" y="6"/>
                  </a:lnTo>
                  <a:lnTo>
                    <a:pt x="0"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3" name="Freeform 23">
              <a:extLst>
                <a:ext uri="{FF2B5EF4-FFF2-40B4-BE49-F238E27FC236}">
                  <a16:creationId xmlns:a16="http://schemas.microsoft.com/office/drawing/2014/main" id="{0EF2F10B-44BE-4A83-8B06-3C25463A1A07}"/>
                </a:ext>
              </a:extLst>
            </p:cNvPr>
            <p:cNvSpPr>
              <a:spLocks/>
            </p:cNvSpPr>
            <p:nvPr/>
          </p:nvSpPr>
          <p:spPr bwMode="auto">
            <a:xfrm>
              <a:off x="1564" y="195"/>
              <a:ext cx="23" cy="17"/>
            </a:xfrm>
            <a:custGeom>
              <a:avLst/>
              <a:gdLst>
                <a:gd name="T0" fmla="*/ 8 w 23"/>
                <a:gd name="T1" fmla="*/ 0 h 17"/>
                <a:gd name="T2" fmla="*/ 13 w 23"/>
                <a:gd name="T3" fmla="*/ 0 h 17"/>
                <a:gd name="T4" fmla="*/ 18 w 23"/>
                <a:gd name="T5" fmla="*/ 2 h 17"/>
                <a:gd name="T6" fmla="*/ 21 w 23"/>
                <a:gd name="T7" fmla="*/ 5 h 17"/>
                <a:gd name="T8" fmla="*/ 23 w 23"/>
                <a:gd name="T9" fmla="*/ 8 h 17"/>
                <a:gd name="T10" fmla="*/ 23 w 23"/>
                <a:gd name="T11" fmla="*/ 13 h 17"/>
                <a:gd name="T12" fmla="*/ 20 w 23"/>
                <a:gd name="T13" fmla="*/ 17 h 17"/>
                <a:gd name="T14" fmla="*/ 15 w 23"/>
                <a:gd name="T15" fmla="*/ 17 h 17"/>
                <a:gd name="T16" fmla="*/ 10 w 23"/>
                <a:gd name="T17" fmla="*/ 17 h 17"/>
                <a:gd name="T18" fmla="*/ 5 w 23"/>
                <a:gd name="T19" fmla="*/ 13 h 17"/>
                <a:gd name="T20" fmla="*/ 2 w 23"/>
                <a:gd name="T21" fmla="*/ 12 h 17"/>
                <a:gd name="T22" fmla="*/ 0 w 23"/>
                <a:gd name="T23" fmla="*/ 7 h 17"/>
                <a:gd name="T24" fmla="*/ 0 w 23"/>
                <a:gd name="T25" fmla="*/ 2 h 17"/>
                <a:gd name="T26" fmla="*/ 5 w 23"/>
                <a:gd name="T27" fmla="*/ 0 h 17"/>
                <a:gd name="T28" fmla="*/ 8 w 23"/>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17">
                  <a:moveTo>
                    <a:pt x="8" y="0"/>
                  </a:moveTo>
                  <a:lnTo>
                    <a:pt x="13" y="0"/>
                  </a:lnTo>
                  <a:lnTo>
                    <a:pt x="18" y="2"/>
                  </a:lnTo>
                  <a:lnTo>
                    <a:pt x="21" y="5"/>
                  </a:lnTo>
                  <a:lnTo>
                    <a:pt x="23" y="8"/>
                  </a:lnTo>
                  <a:lnTo>
                    <a:pt x="23" y="13"/>
                  </a:lnTo>
                  <a:lnTo>
                    <a:pt x="20" y="17"/>
                  </a:lnTo>
                  <a:lnTo>
                    <a:pt x="15" y="17"/>
                  </a:lnTo>
                  <a:lnTo>
                    <a:pt x="10" y="17"/>
                  </a:lnTo>
                  <a:lnTo>
                    <a:pt x="5" y="13"/>
                  </a:lnTo>
                  <a:lnTo>
                    <a:pt x="2" y="12"/>
                  </a:lnTo>
                  <a:lnTo>
                    <a:pt x="0" y="7"/>
                  </a:lnTo>
                  <a:lnTo>
                    <a:pt x="0" y="2"/>
                  </a:lnTo>
                  <a:lnTo>
                    <a:pt x="5" y="0"/>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4" name="Freeform 24">
              <a:extLst>
                <a:ext uri="{FF2B5EF4-FFF2-40B4-BE49-F238E27FC236}">
                  <a16:creationId xmlns:a16="http://schemas.microsoft.com/office/drawing/2014/main" id="{4A216084-7F62-4E92-B04F-874AEA71DEFB}"/>
                </a:ext>
              </a:extLst>
            </p:cNvPr>
            <p:cNvSpPr>
              <a:spLocks/>
            </p:cNvSpPr>
            <p:nvPr/>
          </p:nvSpPr>
          <p:spPr bwMode="auto">
            <a:xfrm>
              <a:off x="1405" y="221"/>
              <a:ext cx="15" cy="12"/>
            </a:xfrm>
            <a:custGeom>
              <a:avLst/>
              <a:gdLst>
                <a:gd name="T0" fmla="*/ 0 w 15"/>
                <a:gd name="T1" fmla="*/ 0 h 12"/>
                <a:gd name="T2" fmla="*/ 15 w 15"/>
                <a:gd name="T3" fmla="*/ 0 h 12"/>
                <a:gd name="T4" fmla="*/ 15 w 15"/>
                <a:gd name="T5" fmla="*/ 4 h 12"/>
                <a:gd name="T6" fmla="*/ 15 w 15"/>
                <a:gd name="T7" fmla="*/ 7 h 12"/>
                <a:gd name="T8" fmla="*/ 14 w 15"/>
                <a:gd name="T9" fmla="*/ 9 h 12"/>
                <a:gd name="T10" fmla="*/ 12 w 15"/>
                <a:gd name="T11" fmla="*/ 10 h 12"/>
                <a:gd name="T12" fmla="*/ 10 w 15"/>
                <a:gd name="T13" fmla="*/ 12 h 12"/>
                <a:gd name="T14" fmla="*/ 5 w 15"/>
                <a:gd name="T15" fmla="*/ 10 h 12"/>
                <a:gd name="T16" fmla="*/ 2 w 15"/>
                <a:gd name="T17" fmla="*/ 9 h 12"/>
                <a:gd name="T18" fmla="*/ 0 w 15"/>
                <a:gd name="T19" fmla="*/ 5 h 12"/>
                <a:gd name="T20" fmla="*/ 0 w 15"/>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2">
                  <a:moveTo>
                    <a:pt x="0" y="0"/>
                  </a:moveTo>
                  <a:lnTo>
                    <a:pt x="15" y="0"/>
                  </a:lnTo>
                  <a:lnTo>
                    <a:pt x="15" y="4"/>
                  </a:lnTo>
                  <a:lnTo>
                    <a:pt x="15" y="7"/>
                  </a:lnTo>
                  <a:lnTo>
                    <a:pt x="14" y="9"/>
                  </a:lnTo>
                  <a:lnTo>
                    <a:pt x="12" y="10"/>
                  </a:lnTo>
                  <a:lnTo>
                    <a:pt x="10" y="12"/>
                  </a:lnTo>
                  <a:lnTo>
                    <a:pt x="5" y="10"/>
                  </a:lnTo>
                  <a:lnTo>
                    <a:pt x="2" y="9"/>
                  </a:lnTo>
                  <a:lnTo>
                    <a:pt x="0" y="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5" name="Freeform 25">
              <a:extLst>
                <a:ext uri="{FF2B5EF4-FFF2-40B4-BE49-F238E27FC236}">
                  <a16:creationId xmlns:a16="http://schemas.microsoft.com/office/drawing/2014/main" id="{FFBC8E44-DECE-40F0-A98F-55248D526C33}"/>
                </a:ext>
              </a:extLst>
            </p:cNvPr>
            <p:cNvSpPr>
              <a:spLocks/>
            </p:cNvSpPr>
            <p:nvPr/>
          </p:nvSpPr>
          <p:spPr bwMode="auto">
            <a:xfrm>
              <a:off x="1417" y="230"/>
              <a:ext cx="46" cy="19"/>
            </a:xfrm>
            <a:custGeom>
              <a:avLst/>
              <a:gdLst>
                <a:gd name="T0" fmla="*/ 34 w 46"/>
                <a:gd name="T1" fmla="*/ 0 h 19"/>
                <a:gd name="T2" fmla="*/ 46 w 46"/>
                <a:gd name="T3" fmla="*/ 3 h 19"/>
                <a:gd name="T4" fmla="*/ 41 w 46"/>
                <a:gd name="T5" fmla="*/ 11 h 19"/>
                <a:gd name="T6" fmla="*/ 33 w 46"/>
                <a:gd name="T7" fmla="*/ 16 h 19"/>
                <a:gd name="T8" fmla="*/ 21 w 46"/>
                <a:gd name="T9" fmla="*/ 19 h 19"/>
                <a:gd name="T10" fmla="*/ 10 w 46"/>
                <a:gd name="T11" fmla="*/ 19 h 19"/>
                <a:gd name="T12" fmla="*/ 0 w 46"/>
                <a:gd name="T13" fmla="*/ 14 h 19"/>
                <a:gd name="T14" fmla="*/ 8 w 46"/>
                <a:gd name="T15" fmla="*/ 6 h 19"/>
                <a:gd name="T16" fmla="*/ 21 w 46"/>
                <a:gd name="T17" fmla="*/ 1 h 19"/>
                <a:gd name="T18" fmla="*/ 34 w 46"/>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9">
                  <a:moveTo>
                    <a:pt x="34" y="0"/>
                  </a:moveTo>
                  <a:lnTo>
                    <a:pt x="46" y="3"/>
                  </a:lnTo>
                  <a:lnTo>
                    <a:pt x="41" y="11"/>
                  </a:lnTo>
                  <a:lnTo>
                    <a:pt x="33" y="16"/>
                  </a:lnTo>
                  <a:lnTo>
                    <a:pt x="21" y="19"/>
                  </a:lnTo>
                  <a:lnTo>
                    <a:pt x="10" y="19"/>
                  </a:lnTo>
                  <a:lnTo>
                    <a:pt x="0" y="14"/>
                  </a:lnTo>
                  <a:lnTo>
                    <a:pt x="8" y="6"/>
                  </a:lnTo>
                  <a:lnTo>
                    <a:pt x="21"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6" name="Freeform 26">
              <a:extLst>
                <a:ext uri="{FF2B5EF4-FFF2-40B4-BE49-F238E27FC236}">
                  <a16:creationId xmlns:a16="http://schemas.microsoft.com/office/drawing/2014/main" id="{5B016598-F04D-439E-822D-E14385D43944}"/>
                </a:ext>
              </a:extLst>
            </p:cNvPr>
            <p:cNvSpPr>
              <a:spLocks/>
            </p:cNvSpPr>
            <p:nvPr/>
          </p:nvSpPr>
          <p:spPr bwMode="auto">
            <a:xfrm>
              <a:off x="1391" y="233"/>
              <a:ext cx="13" cy="11"/>
            </a:xfrm>
            <a:custGeom>
              <a:avLst/>
              <a:gdLst>
                <a:gd name="T0" fmla="*/ 5 w 13"/>
                <a:gd name="T1" fmla="*/ 0 h 11"/>
                <a:gd name="T2" fmla="*/ 8 w 13"/>
                <a:gd name="T3" fmla="*/ 0 h 11"/>
                <a:gd name="T4" fmla="*/ 10 w 13"/>
                <a:gd name="T5" fmla="*/ 0 h 11"/>
                <a:gd name="T6" fmla="*/ 11 w 13"/>
                <a:gd name="T7" fmla="*/ 3 h 11"/>
                <a:gd name="T8" fmla="*/ 13 w 13"/>
                <a:gd name="T9" fmla="*/ 5 h 11"/>
                <a:gd name="T10" fmla="*/ 13 w 13"/>
                <a:gd name="T11" fmla="*/ 10 h 11"/>
                <a:gd name="T12" fmla="*/ 10 w 13"/>
                <a:gd name="T13" fmla="*/ 11 h 11"/>
                <a:gd name="T14" fmla="*/ 6 w 13"/>
                <a:gd name="T15" fmla="*/ 11 h 11"/>
                <a:gd name="T16" fmla="*/ 3 w 13"/>
                <a:gd name="T17" fmla="*/ 10 h 11"/>
                <a:gd name="T18" fmla="*/ 1 w 13"/>
                <a:gd name="T19" fmla="*/ 8 h 11"/>
                <a:gd name="T20" fmla="*/ 0 w 13"/>
                <a:gd name="T21" fmla="*/ 5 h 11"/>
                <a:gd name="T22" fmla="*/ 0 w 13"/>
                <a:gd name="T23" fmla="*/ 0 h 11"/>
                <a:gd name="T24" fmla="*/ 5 w 13"/>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1">
                  <a:moveTo>
                    <a:pt x="5" y="0"/>
                  </a:moveTo>
                  <a:lnTo>
                    <a:pt x="8" y="0"/>
                  </a:lnTo>
                  <a:lnTo>
                    <a:pt x="10" y="0"/>
                  </a:lnTo>
                  <a:lnTo>
                    <a:pt x="11" y="3"/>
                  </a:lnTo>
                  <a:lnTo>
                    <a:pt x="13" y="5"/>
                  </a:lnTo>
                  <a:lnTo>
                    <a:pt x="13" y="10"/>
                  </a:lnTo>
                  <a:lnTo>
                    <a:pt x="10" y="11"/>
                  </a:lnTo>
                  <a:lnTo>
                    <a:pt x="6" y="11"/>
                  </a:lnTo>
                  <a:lnTo>
                    <a:pt x="3" y="10"/>
                  </a:lnTo>
                  <a:lnTo>
                    <a:pt x="1" y="8"/>
                  </a:lnTo>
                  <a:lnTo>
                    <a:pt x="0" y="5"/>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7" name="Freeform 27">
              <a:extLst>
                <a:ext uri="{FF2B5EF4-FFF2-40B4-BE49-F238E27FC236}">
                  <a16:creationId xmlns:a16="http://schemas.microsoft.com/office/drawing/2014/main" id="{ACB1C59D-190A-49E8-974A-0794D15A2229}"/>
                </a:ext>
              </a:extLst>
            </p:cNvPr>
            <p:cNvSpPr>
              <a:spLocks/>
            </p:cNvSpPr>
            <p:nvPr/>
          </p:nvSpPr>
          <p:spPr bwMode="auto">
            <a:xfrm>
              <a:off x="1448" y="251"/>
              <a:ext cx="20" cy="15"/>
            </a:xfrm>
            <a:custGeom>
              <a:avLst/>
              <a:gdLst>
                <a:gd name="T0" fmla="*/ 8 w 20"/>
                <a:gd name="T1" fmla="*/ 0 h 15"/>
                <a:gd name="T2" fmla="*/ 11 w 20"/>
                <a:gd name="T3" fmla="*/ 0 h 15"/>
                <a:gd name="T4" fmla="*/ 15 w 20"/>
                <a:gd name="T5" fmla="*/ 2 h 15"/>
                <a:gd name="T6" fmla="*/ 18 w 20"/>
                <a:gd name="T7" fmla="*/ 3 h 15"/>
                <a:gd name="T8" fmla="*/ 20 w 20"/>
                <a:gd name="T9" fmla="*/ 6 h 15"/>
                <a:gd name="T10" fmla="*/ 20 w 20"/>
                <a:gd name="T11" fmla="*/ 10 h 15"/>
                <a:gd name="T12" fmla="*/ 16 w 20"/>
                <a:gd name="T13" fmla="*/ 11 h 15"/>
                <a:gd name="T14" fmla="*/ 15 w 20"/>
                <a:gd name="T15" fmla="*/ 13 h 15"/>
                <a:gd name="T16" fmla="*/ 15 w 20"/>
                <a:gd name="T17" fmla="*/ 15 h 15"/>
                <a:gd name="T18" fmla="*/ 10 w 20"/>
                <a:gd name="T19" fmla="*/ 15 h 15"/>
                <a:gd name="T20" fmla="*/ 6 w 20"/>
                <a:gd name="T21" fmla="*/ 13 h 15"/>
                <a:gd name="T22" fmla="*/ 5 w 20"/>
                <a:gd name="T23" fmla="*/ 10 h 15"/>
                <a:gd name="T24" fmla="*/ 2 w 20"/>
                <a:gd name="T25" fmla="*/ 8 h 15"/>
                <a:gd name="T26" fmla="*/ 0 w 20"/>
                <a:gd name="T27" fmla="*/ 5 h 15"/>
                <a:gd name="T28" fmla="*/ 2 w 20"/>
                <a:gd name="T29" fmla="*/ 3 h 15"/>
                <a:gd name="T30" fmla="*/ 5 w 20"/>
                <a:gd name="T31" fmla="*/ 2 h 15"/>
                <a:gd name="T32" fmla="*/ 8 w 20"/>
                <a:gd name="T3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5">
                  <a:moveTo>
                    <a:pt x="8" y="0"/>
                  </a:moveTo>
                  <a:lnTo>
                    <a:pt x="11" y="0"/>
                  </a:lnTo>
                  <a:lnTo>
                    <a:pt x="15" y="2"/>
                  </a:lnTo>
                  <a:lnTo>
                    <a:pt x="18" y="3"/>
                  </a:lnTo>
                  <a:lnTo>
                    <a:pt x="20" y="6"/>
                  </a:lnTo>
                  <a:lnTo>
                    <a:pt x="20" y="10"/>
                  </a:lnTo>
                  <a:lnTo>
                    <a:pt x="16" y="11"/>
                  </a:lnTo>
                  <a:lnTo>
                    <a:pt x="15" y="13"/>
                  </a:lnTo>
                  <a:lnTo>
                    <a:pt x="15" y="15"/>
                  </a:lnTo>
                  <a:lnTo>
                    <a:pt x="10" y="15"/>
                  </a:lnTo>
                  <a:lnTo>
                    <a:pt x="6" y="13"/>
                  </a:lnTo>
                  <a:lnTo>
                    <a:pt x="5" y="10"/>
                  </a:lnTo>
                  <a:lnTo>
                    <a:pt x="2" y="8"/>
                  </a:lnTo>
                  <a:lnTo>
                    <a:pt x="0" y="5"/>
                  </a:lnTo>
                  <a:lnTo>
                    <a:pt x="2" y="3"/>
                  </a:lnTo>
                  <a:lnTo>
                    <a:pt x="5" y="2"/>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8" name="Freeform 28">
              <a:extLst>
                <a:ext uri="{FF2B5EF4-FFF2-40B4-BE49-F238E27FC236}">
                  <a16:creationId xmlns:a16="http://schemas.microsoft.com/office/drawing/2014/main" id="{53C09619-01EB-4FCB-A1BA-0D52AEE65964}"/>
                </a:ext>
              </a:extLst>
            </p:cNvPr>
            <p:cNvSpPr>
              <a:spLocks/>
            </p:cNvSpPr>
            <p:nvPr/>
          </p:nvSpPr>
          <p:spPr bwMode="auto">
            <a:xfrm>
              <a:off x="1902" y="825"/>
              <a:ext cx="13" cy="16"/>
            </a:xfrm>
            <a:custGeom>
              <a:avLst/>
              <a:gdLst>
                <a:gd name="T0" fmla="*/ 2 w 13"/>
                <a:gd name="T1" fmla="*/ 0 h 16"/>
                <a:gd name="T2" fmla="*/ 7 w 13"/>
                <a:gd name="T3" fmla="*/ 0 h 16"/>
                <a:gd name="T4" fmla="*/ 10 w 13"/>
                <a:gd name="T5" fmla="*/ 1 h 16"/>
                <a:gd name="T6" fmla="*/ 12 w 13"/>
                <a:gd name="T7" fmla="*/ 3 h 16"/>
                <a:gd name="T8" fmla="*/ 13 w 13"/>
                <a:gd name="T9" fmla="*/ 6 h 16"/>
                <a:gd name="T10" fmla="*/ 13 w 13"/>
                <a:gd name="T11" fmla="*/ 10 h 16"/>
                <a:gd name="T12" fmla="*/ 12 w 13"/>
                <a:gd name="T13" fmla="*/ 13 h 16"/>
                <a:gd name="T14" fmla="*/ 10 w 13"/>
                <a:gd name="T15" fmla="*/ 16 h 16"/>
                <a:gd name="T16" fmla="*/ 5 w 13"/>
                <a:gd name="T17" fmla="*/ 14 h 16"/>
                <a:gd name="T18" fmla="*/ 2 w 13"/>
                <a:gd name="T19" fmla="*/ 13 h 16"/>
                <a:gd name="T20" fmla="*/ 0 w 13"/>
                <a:gd name="T21" fmla="*/ 10 h 16"/>
                <a:gd name="T22" fmla="*/ 0 w 13"/>
                <a:gd name="T23" fmla="*/ 6 h 16"/>
                <a:gd name="T24" fmla="*/ 0 w 13"/>
                <a:gd name="T25" fmla="*/ 3 h 16"/>
                <a:gd name="T26" fmla="*/ 2 w 13"/>
                <a:gd name="T2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6">
                  <a:moveTo>
                    <a:pt x="2" y="0"/>
                  </a:moveTo>
                  <a:lnTo>
                    <a:pt x="7" y="0"/>
                  </a:lnTo>
                  <a:lnTo>
                    <a:pt x="10" y="1"/>
                  </a:lnTo>
                  <a:lnTo>
                    <a:pt x="12" y="3"/>
                  </a:lnTo>
                  <a:lnTo>
                    <a:pt x="13" y="6"/>
                  </a:lnTo>
                  <a:lnTo>
                    <a:pt x="13" y="10"/>
                  </a:lnTo>
                  <a:lnTo>
                    <a:pt x="12" y="13"/>
                  </a:lnTo>
                  <a:lnTo>
                    <a:pt x="10" y="16"/>
                  </a:lnTo>
                  <a:lnTo>
                    <a:pt x="5" y="14"/>
                  </a:lnTo>
                  <a:lnTo>
                    <a:pt x="2" y="13"/>
                  </a:lnTo>
                  <a:lnTo>
                    <a:pt x="0" y="10"/>
                  </a:lnTo>
                  <a:lnTo>
                    <a:pt x="0" y="6"/>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9" name="Freeform 29">
              <a:extLst>
                <a:ext uri="{FF2B5EF4-FFF2-40B4-BE49-F238E27FC236}">
                  <a16:creationId xmlns:a16="http://schemas.microsoft.com/office/drawing/2014/main" id="{B3141D32-1B04-4F8F-8F7A-2992F4BBD527}"/>
                </a:ext>
              </a:extLst>
            </p:cNvPr>
            <p:cNvSpPr>
              <a:spLocks/>
            </p:cNvSpPr>
            <p:nvPr/>
          </p:nvSpPr>
          <p:spPr bwMode="auto">
            <a:xfrm>
              <a:off x="5" y="1070"/>
              <a:ext cx="1268" cy="1424"/>
            </a:xfrm>
            <a:custGeom>
              <a:avLst/>
              <a:gdLst>
                <a:gd name="T0" fmla="*/ 998 w 1268"/>
                <a:gd name="T1" fmla="*/ 52 h 1424"/>
                <a:gd name="T2" fmla="*/ 1065 w 1268"/>
                <a:gd name="T3" fmla="*/ 180 h 1424"/>
                <a:gd name="T4" fmla="*/ 1155 w 1268"/>
                <a:gd name="T5" fmla="*/ 131 h 1424"/>
                <a:gd name="T6" fmla="*/ 1167 w 1268"/>
                <a:gd name="T7" fmla="*/ 116 h 1424"/>
                <a:gd name="T8" fmla="*/ 1198 w 1268"/>
                <a:gd name="T9" fmla="*/ 127 h 1424"/>
                <a:gd name="T10" fmla="*/ 1194 w 1268"/>
                <a:gd name="T11" fmla="*/ 136 h 1424"/>
                <a:gd name="T12" fmla="*/ 1188 w 1268"/>
                <a:gd name="T13" fmla="*/ 165 h 1424"/>
                <a:gd name="T14" fmla="*/ 1253 w 1268"/>
                <a:gd name="T15" fmla="*/ 206 h 1424"/>
                <a:gd name="T16" fmla="*/ 1152 w 1268"/>
                <a:gd name="T17" fmla="*/ 454 h 1424"/>
                <a:gd name="T18" fmla="*/ 1065 w 1268"/>
                <a:gd name="T19" fmla="*/ 584 h 1424"/>
                <a:gd name="T20" fmla="*/ 1013 w 1268"/>
                <a:gd name="T21" fmla="*/ 713 h 1424"/>
                <a:gd name="T22" fmla="*/ 1018 w 1268"/>
                <a:gd name="T23" fmla="*/ 731 h 1424"/>
                <a:gd name="T24" fmla="*/ 1034 w 1268"/>
                <a:gd name="T25" fmla="*/ 726 h 1424"/>
                <a:gd name="T26" fmla="*/ 1052 w 1268"/>
                <a:gd name="T27" fmla="*/ 778 h 1424"/>
                <a:gd name="T28" fmla="*/ 1020 w 1268"/>
                <a:gd name="T29" fmla="*/ 775 h 1424"/>
                <a:gd name="T30" fmla="*/ 959 w 1268"/>
                <a:gd name="T31" fmla="*/ 777 h 1424"/>
                <a:gd name="T32" fmla="*/ 966 w 1268"/>
                <a:gd name="T33" fmla="*/ 750 h 1424"/>
                <a:gd name="T34" fmla="*/ 908 w 1268"/>
                <a:gd name="T35" fmla="*/ 759 h 1424"/>
                <a:gd name="T36" fmla="*/ 886 w 1268"/>
                <a:gd name="T37" fmla="*/ 801 h 1424"/>
                <a:gd name="T38" fmla="*/ 781 w 1268"/>
                <a:gd name="T39" fmla="*/ 875 h 1424"/>
                <a:gd name="T40" fmla="*/ 719 w 1268"/>
                <a:gd name="T41" fmla="*/ 1059 h 1424"/>
                <a:gd name="T42" fmla="*/ 688 w 1268"/>
                <a:gd name="T43" fmla="*/ 1161 h 1424"/>
                <a:gd name="T44" fmla="*/ 673 w 1268"/>
                <a:gd name="T45" fmla="*/ 1216 h 1424"/>
                <a:gd name="T46" fmla="*/ 689 w 1268"/>
                <a:gd name="T47" fmla="*/ 1228 h 1424"/>
                <a:gd name="T48" fmla="*/ 671 w 1268"/>
                <a:gd name="T49" fmla="*/ 1244 h 1424"/>
                <a:gd name="T50" fmla="*/ 539 w 1268"/>
                <a:gd name="T51" fmla="*/ 1357 h 1424"/>
                <a:gd name="T52" fmla="*/ 524 w 1268"/>
                <a:gd name="T53" fmla="*/ 1380 h 1424"/>
                <a:gd name="T54" fmla="*/ 477 w 1268"/>
                <a:gd name="T55" fmla="*/ 1414 h 1424"/>
                <a:gd name="T56" fmla="*/ 363 w 1268"/>
                <a:gd name="T57" fmla="*/ 1404 h 1424"/>
                <a:gd name="T58" fmla="*/ 320 w 1268"/>
                <a:gd name="T59" fmla="*/ 1409 h 1424"/>
                <a:gd name="T60" fmla="*/ 305 w 1268"/>
                <a:gd name="T61" fmla="*/ 1411 h 1424"/>
                <a:gd name="T62" fmla="*/ 300 w 1268"/>
                <a:gd name="T63" fmla="*/ 1381 h 1424"/>
                <a:gd name="T64" fmla="*/ 161 w 1268"/>
                <a:gd name="T65" fmla="*/ 1329 h 1424"/>
                <a:gd name="T66" fmla="*/ 73 w 1268"/>
                <a:gd name="T67" fmla="*/ 1345 h 1424"/>
                <a:gd name="T68" fmla="*/ 29 w 1268"/>
                <a:gd name="T69" fmla="*/ 1308 h 1424"/>
                <a:gd name="T70" fmla="*/ 14 w 1268"/>
                <a:gd name="T71" fmla="*/ 1296 h 1424"/>
                <a:gd name="T72" fmla="*/ 67 w 1268"/>
                <a:gd name="T73" fmla="*/ 1238 h 1424"/>
                <a:gd name="T74" fmla="*/ 52 w 1268"/>
                <a:gd name="T75" fmla="*/ 1226 h 1424"/>
                <a:gd name="T76" fmla="*/ 39 w 1268"/>
                <a:gd name="T77" fmla="*/ 1190 h 1424"/>
                <a:gd name="T78" fmla="*/ 58 w 1268"/>
                <a:gd name="T79" fmla="*/ 1157 h 1424"/>
                <a:gd name="T80" fmla="*/ 90 w 1268"/>
                <a:gd name="T81" fmla="*/ 1161 h 1424"/>
                <a:gd name="T82" fmla="*/ 93 w 1268"/>
                <a:gd name="T83" fmla="*/ 1138 h 1424"/>
                <a:gd name="T84" fmla="*/ 94 w 1268"/>
                <a:gd name="T85" fmla="*/ 1126 h 1424"/>
                <a:gd name="T86" fmla="*/ 78 w 1268"/>
                <a:gd name="T87" fmla="*/ 1121 h 1424"/>
                <a:gd name="T88" fmla="*/ 65 w 1268"/>
                <a:gd name="T89" fmla="*/ 1102 h 1424"/>
                <a:gd name="T90" fmla="*/ 85 w 1268"/>
                <a:gd name="T91" fmla="*/ 1092 h 1424"/>
                <a:gd name="T92" fmla="*/ 98 w 1268"/>
                <a:gd name="T93" fmla="*/ 1087 h 1424"/>
                <a:gd name="T94" fmla="*/ 93 w 1268"/>
                <a:gd name="T95" fmla="*/ 1068 h 1424"/>
                <a:gd name="T96" fmla="*/ 137 w 1268"/>
                <a:gd name="T97" fmla="*/ 1014 h 1424"/>
                <a:gd name="T98" fmla="*/ 158 w 1268"/>
                <a:gd name="T99" fmla="*/ 1009 h 1424"/>
                <a:gd name="T100" fmla="*/ 170 w 1268"/>
                <a:gd name="T101" fmla="*/ 997 h 1424"/>
                <a:gd name="T102" fmla="*/ 209 w 1268"/>
                <a:gd name="T103" fmla="*/ 968 h 1424"/>
                <a:gd name="T104" fmla="*/ 242 w 1268"/>
                <a:gd name="T105" fmla="*/ 899 h 1424"/>
                <a:gd name="T106" fmla="*/ 289 w 1268"/>
                <a:gd name="T107" fmla="*/ 832 h 1424"/>
                <a:gd name="T108" fmla="*/ 475 w 1268"/>
                <a:gd name="T109" fmla="*/ 719 h 1424"/>
                <a:gd name="T110" fmla="*/ 624 w 1268"/>
                <a:gd name="T111" fmla="*/ 590 h 1424"/>
                <a:gd name="T112" fmla="*/ 778 w 1268"/>
                <a:gd name="T113" fmla="*/ 293 h 1424"/>
                <a:gd name="T114" fmla="*/ 925 w 1268"/>
                <a:gd name="T115" fmla="*/ 56 h 1424"/>
                <a:gd name="T116" fmla="*/ 975 w 1268"/>
                <a:gd name="T117" fmla="*/ 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8" h="1424">
                  <a:moveTo>
                    <a:pt x="990" y="0"/>
                  </a:moveTo>
                  <a:lnTo>
                    <a:pt x="1007" y="0"/>
                  </a:lnTo>
                  <a:lnTo>
                    <a:pt x="1024" y="2"/>
                  </a:lnTo>
                  <a:lnTo>
                    <a:pt x="1044" y="2"/>
                  </a:lnTo>
                  <a:lnTo>
                    <a:pt x="1034" y="10"/>
                  </a:lnTo>
                  <a:lnTo>
                    <a:pt x="1024" y="13"/>
                  </a:lnTo>
                  <a:lnTo>
                    <a:pt x="1015" y="18"/>
                  </a:lnTo>
                  <a:lnTo>
                    <a:pt x="1005" y="21"/>
                  </a:lnTo>
                  <a:lnTo>
                    <a:pt x="998" y="29"/>
                  </a:lnTo>
                  <a:lnTo>
                    <a:pt x="997" y="41"/>
                  </a:lnTo>
                  <a:lnTo>
                    <a:pt x="998" y="52"/>
                  </a:lnTo>
                  <a:lnTo>
                    <a:pt x="1007" y="64"/>
                  </a:lnTo>
                  <a:lnTo>
                    <a:pt x="1018" y="72"/>
                  </a:lnTo>
                  <a:lnTo>
                    <a:pt x="1033" y="75"/>
                  </a:lnTo>
                  <a:lnTo>
                    <a:pt x="1051" y="70"/>
                  </a:lnTo>
                  <a:lnTo>
                    <a:pt x="1056" y="80"/>
                  </a:lnTo>
                  <a:lnTo>
                    <a:pt x="1060" y="92"/>
                  </a:lnTo>
                  <a:lnTo>
                    <a:pt x="1062" y="103"/>
                  </a:lnTo>
                  <a:lnTo>
                    <a:pt x="1060" y="114"/>
                  </a:lnTo>
                  <a:lnTo>
                    <a:pt x="1052" y="123"/>
                  </a:lnTo>
                  <a:lnTo>
                    <a:pt x="1060" y="150"/>
                  </a:lnTo>
                  <a:lnTo>
                    <a:pt x="1065" y="180"/>
                  </a:lnTo>
                  <a:lnTo>
                    <a:pt x="1070" y="185"/>
                  </a:lnTo>
                  <a:lnTo>
                    <a:pt x="1082" y="186"/>
                  </a:lnTo>
                  <a:lnTo>
                    <a:pt x="1093" y="186"/>
                  </a:lnTo>
                  <a:lnTo>
                    <a:pt x="1100" y="172"/>
                  </a:lnTo>
                  <a:lnTo>
                    <a:pt x="1109" y="160"/>
                  </a:lnTo>
                  <a:lnTo>
                    <a:pt x="1123" y="150"/>
                  </a:lnTo>
                  <a:lnTo>
                    <a:pt x="1134" y="142"/>
                  </a:lnTo>
                  <a:lnTo>
                    <a:pt x="1145" y="131"/>
                  </a:lnTo>
                  <a:lnTo>
                    <a:pt x="1149" y="129"/>
                  </a:lnTo>
                  <a:lnTo>
                    <a:pt x="1152" y="131"/>
                  </a:lnTo>
                  <a:lnTo>
                    <a:pt x="1155" y="131"/>
                  </a:lnTo>
                  <a:lnTo>
                    <a:pt x="1157" y="132"/>
                  </a:lnTo>
                  <a:lnTo>
                    <a:pt x="1160" y="134"/>
                  </a:lnTo>
                  <a:lnTo>
                    <a:pt x="1162" y="134"/>
                  </a:lnTo>
                  <a:lnTo>
                    <a:pt x="1167" y="134"/>
                  </a:lnTo>
                  <a:lnTo>
                    <a:pt x="1170" y="132"/>
                  </a:lnTo>
                  <a:lnTo>
                    <a:pt x="1170" y="131"/>
                  </a:lnTo>
                  <a:lnTo>
                    <a:pt x="1170" y="127"/>
                  </a:lnTo>
                  <a:lnTo>
                    <a:pt x="1168" y="126"/>
                  </a:lnTo>
                  <a:lnTo>
                    <a:pt x="1168" y="123"/>
                  </a:lnTo>
                  <a:lnTo>
                    <a:pt x="1167" y="119"/>
                  </a:lnTo>
                  <a:lnTo>
                    <a:pt x="1167" y="116"/>
                  </a:lnTo>
                  <a:lnTo>
                    <a:pt x="1168" y="113"/>
                  </a:lnTo>
                  <a:lnTo>
                    <a:pt x="1181" y="111"/>
                  </a:lnTo>
                  <a:lnTo>
                    <a:pt x="1194" y="106"/>
                  </a:lnTo>
                  <a:lnTo>
                    <a:pt x="1204" y="101"/>
                  </a:lnTo>
                  <a:lnTo>
                    <a:pt x="1216" y="96"/>
                  </a:lnTo>
                  <a:lnTo>
                    <a:pt x="1227" y="96"/>
                  </a:lnTo>
                  <a:lnTo>
                    <a:pt x="1222" y="109"/>
                  </a:lnTo>
                  <a:lnTo>
                    <a:pt x="1214" y="121"/>
                  </a:lnTo>
                  <a:lnTo>
                    <a:pt x="1201" y="127"/>
                  </a:lnTo>
                  <a:lnTo>
                    <a:pt x="1199" y="127"/>
                  </a:lnTo>
                  <a:lnTo>
                    <a:pt x="1198" y="127"/>
                  </a:lnTo>
                  <a:lnTo>
                    <a:pt x="1194" y="127"/>
                  </a:lnTo>
                  <a:lnTo>
                    <a:pt x="1191" y="127"/>
                  </a:lnTo>
                  <a:lnTo>
                    <a:pt x="1190" y="127"/>
                  </a:lnTo>
                  <a:lnTo>
                    <a:pt x="1188" y="127"/>
                  </a:lnTo>
                  <a:lnTo>
                    <a:pt x="1186" y="129"/>
                  </a:lnTo>
                  <a:lnTo>
                    <a:pt x="1185" y="131"/>
                  </a:lnTo>
                  <a:lnTo>
                    <a:pt x="1185" y="134"/>
                  </a:lnTo>
                  <a:lnTo>
                    <a:pt x="1188" y="137"/>
                  </a:lnTo>
                  <a:lnTo>
                    <a:pt x="1190" y="137"/>
                  </a:lnTo>
                  <a:lnTo>
                    <a:pt x="1193" y="137"/>
                  </a:lnTo>
                  <a:lnTo>
                    <a:pt x="1194" y="136"/>
                  </a:lnTo>
                  <a:lnTo>
                    <a:pt x="1198" y="134"/>
                  </a:lnTo>
                  <a:lnTo>
                    <a:pt x="1201" y="132"/>
                  </a:lnTo>
                  <a:lnTo>
                    <a:pt x="1204" y="132"/>
                  </a:lnTo>
                  <a:lnTo>
                    <a:pt x="1204" y="139"/>
                  </a:lnTo>
                  <a:lnTo>
                    <a:pt x="1203" y="144"/>
                  </a:lnTo>
                  <a:lnTo>
                    <a:pt x="1199" y="149"/>
                  </a:lnTo>
                  <a:lnTo>
                    <a:pt x="1196" y="152"/>
                  </a:lnTo>
                  <a:lnTo>
                    <a:pt x="1191" y="154"/>
                  </a:lnTo>
                  <a:lnTo>
                    <a:pt x="1185" y="155"/>
                  </a:lnTo>
                  <a:lnTo>
                    <a:pt x="1186" y="160"/>
                  </a:lnTo>
                  <a:lnTo>
                    <a:pt x="1188" y="165"/>
                  </a:lnTo>
                  <a:lnTo>
                    <a:pt x="1190" y="167"/>
                  </a:lnTo>
                  <a:lnTo>
                    <a:pt x="1193" y="170"/>
                  </a:lnTo>
                  <a:lnTo>
                    <a:pt x="1194" y="172"/>
                  </a:lnTo>
                  <a:lnTo>
                    <a:pt x="1198" y="175"/>
                  </a:lnTo>
                  <a:lnTo>
                    <a:pt x="1216" y="173"/>
                  </a:lnTo>
                  <a:lnTo>
                    <a:pt x="1234" y="177"/>
                  </a:lnTo>
                  <a:lnTo>
                    <a:pt x="1250" y="180"/>
                  </a:lnTo>
                  <a:lnTo>
                    <a:pt x="1268" y="185"/>
                  </a:lnTo>
                  <a:lnTo>
                    <a:pt x="1266" y="193"/>
                  </a:lnTo>
                  <a:lnTo>
                    <a:pt x="1260" y="201"/>
                  </a:lnTo>
                  <a:lnTo>
                    <a:pt x="1253" y="206"/>
                  </a:lnTo>
                  <a:lnTo>
                    <a:pt x="1245" y="206"/>
                  </a:lnTo>
                  <a:lnTo>
                    <a:pt x="1240" y="201"/>
                  </a:lnTo>
                  <a:lnTo>
                    <a:pt x="1235" y="219"/>
                  </a:lnTo>
                  <a:lnTo>
                    <a:pt x="1239" y="239"/>
                  </a:lnTo>
                  <a:lnTo>
                    <a:pt x="1247" y="255"/>
                  </a:lnTo>
                  <a:lnTo>
                    <a:pt x="1258" y="271"/>
                  </a:lnTo>
                  <a:lnTo>
                    <a:pt x="1268" y="286"/>
                  </a:lnTo>
                  <a:lnTo>
                    <a:pt x="1234" y="338"/>
                  </a:lnTo>
                  <a:lnTo>
                    <a:pt x="1201" y="392"/>
                  </a:lnTo>
                  <a:lnTo>
                    <a:pt x="1168" y="446"/>
                  </a:lnTo>
                  <a:lnTo>
                    <a:pt x="1152" y="454"/>
                  </a:lnTo>
                  <a:lnTo>
                    <a:pt x="1139" y="468"/>
                  </a:lnTo>
                  <a:lnTo>
                    <a:pt x="1131" y="484"/>
                  </a:lnTo>
                  <a:lnTo>
                    <a:pt x="1123" y="504"/>
                  </a:lnTo>
                  <a:lnTo>
                    <a:pt x="1114" y="523"/>
                  </a:lnTo>
                  <a:lnTo>
                    <a:pt x="1106" y="543"/>
                  </a:lnTo>
                  <a:lnTo>
                    <a:pt x="1096" y="561"/>
                  </a:lnTo>
                  <a:lnTo>
                    <a:pt x="1083" y="575"/>
                  </a:lnTo>
                  <a:lnTo>
                    <a:pt x="1078" y="577"/>
                  </a:lnTo>
                  <a:lnTo>
                    <a:pt x="1074" y="580"/>
                  </a:lnTo>
                  <a:lnTo>
                    <a:pt x="1069" y="582"/>
                  </a:lnTo>
                  <a:lnTo>
                    <a:pt x="1065" y="584"/>
                  </a:lnTo>
                  <a:lnTo>
                    <a:pt x="1052" y="595"/>
                  </a:lnTo>
                  <a:lnTo>
                    <a:pt x="1041" y="608"/>
                  </a:lnTo>
                  <a:lnTo>
                    <a:pt x="1024" y="618"/>
                  </a:lnTo>
                  <a:lnTo>
                    <a:pt x="1020" y="634"/>
                  </a:lnTo>
                  <a:lnTo>
                    <a:pt x="1013" y="649"/>
                  </a:lnTo>
                  <a:lnTo>
                    <a:pt x="1005" y="662"/>
                  </a:lnTo>
                  <a:lnTo>
                    <a:pt x="997" y="677"/>
                  </a:lnTo>
                  <a:lnTo>
                    <a:pt x="1003" y="687"/>
                  </a:lnTo>
                  <a:lnTo>
                    <a:pt x="1008" y="700"/>
                  </a:lnTo>
                  <a:lnTo>
                    <a:pt x="1015" y="710"/>
                  </a:lnTo>
                  <a:lnTo>
                    <a:pt x="1013" y="713"/>
                  </a:lnTo>
                  <a:lnTo>
                    <a:pt x="1011" y="714"/>
                  </a:lnTo>
                  <a:lnTo>
                    <a:pt x="1008" y="716"/>
                  </a:lnTo>
                  <a:lnTo>
                    <a:pt x="1005" y="718"/>
                  </a:lnTo>
                  <a:lnTo>
                    <a:pt x="1003" y="719"/>
                  </a:lnTo>
                  <a:lnTo>
                    <a:pt x="1000" y="721"/>
                  </a:lnTo>
                  <a:lnTo>
                    <a:pt x="998" y="724"/>
                  </a:lnTo>
                  <a:lnTo>
                    <a:pt x="1000" y="727"/>
                  </a:lnTo>
                  <a:lnTo>
                    <a:pt x="1003" y="729"/>
                  </a:lnTo>
                  <a:lnTo>
                    <a:pt x="1008" y="731"/>
                  </a:lnTo>
                  <a:lnTo>
                    <a:pt x="1011" y="731"/>
                  </a:lnTo>
                  <a:lnTo>
                    <a:pt x="1018" y="731"/>
                  </a:lnTo>
                  <a:lnTo>
                    <a:pt x="1020" y="729"/>
                  </a:lnTo>
                  <a:lnTo>
                    <a:pt x="1020" y="726"/>
                  </a:lnTo>
                  <a:lnTo>
                    <a:pt x="1021" y="723"/>
                  </a:lnTo>
                  <a:lnTo>
                    <a:pt x="1023" y="719"/>
                  </a:lnTo>
                  <a:lnTo>
                    <a:pt x="1024" y="718"/>
                  </a:lnTo>
                  <a:lnTo>
                    <a:pt x="1026" y="716"/>
                  </a:lnTo>
                  <a:lnTo>
                    <a:pt x="1029" y="716"/>
                  </a:lnTo>
                  <a:lnTo>
                    <a:pt x="1033" y="718"/>
                  </a:lnTo>
                  <a:lnTo>
                    <a:pt x="1033" y="719"/>
                  </a:lnTo>
                  <a:lnTo>
                    <a:pt x="1034" y="723"/>
                  </a:lnTo>
                  <a:lnTo>
                    <a:pt x="1034" y="726"/>
                  </a:lnTo>
                  <a:lnTo>
                    <a:pt x="1034" y="729"/>
                  </a:lnTo>
                  <a:lnTo>
                    <a:pt x="1034" y="732"/>
                  </a:lnTo>
                  <a:lnTo>
                    <a:pt x="1034" y="736"/>
                  </a:lnTo>
                  <a:lnTo>
                    <a:pt x="1042" y="727"/>
                  </a:lnTo>
                  <a:lnTo>
                    <a:pt x="1051" y="727"/>
                  </a:lnTo>
                  <a:lnTo>
                    <a:pt x="1057" y="731"/>
                  </a:lnTo>
                  <a:lnTo>
                    <a:pt x="1062" y="741"/>
                  </a:lnTo>
                  <a:lnTo>
                    <a:pt x="1064" y="750"/>
                  </a:lnTo>
                  <a:lnTo>
                    <a:pt x="1064" y="762"/>
                  </a:lnTo>
                  <a:lnTo>
                    <a:pt x="1059" y="772"/>
                  </a:lnTo>
                  <a:lnTo>
                    <a:pt x="1052" y="778"/>
                  </a:lnTo>
                  <a:lnTo>
                    <a:pt x="1041" y="780"/>
                  </a:lnTo>
                  <a:lnTo>
                    <a:pt x="1039" y="777"/>
                  </a:lnTo>
                  <a:lnTo>
                    <a:pt x="1038" y="772"/>
                  </a:lnTo>
                  <a:lnTo>
                    <a:pt x="1036" y="767"/>
                  </a:lnTo>
                  <a:lnTo>
                    <a:pt x="1036" y="759"/>
                  </a:lnTo>
                  <a:lnTo>
                    <a:pt x="1034" y="763"/>
                  </a:lnTo>
                  <a:lnTo>
                    <a:pt x="1033" y="767"/>
                  </a:lnTo>
                  <a:lnTo>
                    <a:pt x="1031" y="773"/>
                  </a:lnTo>
                  <a:lnTo>
                    <a:pt x="1031" y="778"/>
                  </a:lnTo>
                  <a:lnTo>
                    <a:pt x="1026" y="778"/>
                  </a:lnTo>
                  <a:lnTo>
                    <a:pt x="1020" y="775"/>
                  </a:lnTo>
                  <a:lnTo>
                    <a:pt x="1013" y="773"/>
                  </a:lnTo>
                  <a:lnTo>
                    <a:pt x="1003" y="777"/>
                  </a:lnTo>
                  <a:lnTo>
                    <a:pt x="1002" y="773"/>
                  </a:lnTo>
                  <a:lnTo>
                    <a:pt x="1002" y="770"/>
                  </a:lnTo>
                  <a:lnTo>
                    <a:pt x="1002" y="770"/>
                  </a:lnTo>
                  <a:lnTo>
                    <a:pt x="1002" y="767"/>
                  </a:lnTo>
                  <a:lnTo>
                    <a:pt x="1003" y="763"/>
                  </a:lnTo>
                  <a:lnTo>
                    <a:pt x="995" y="770"/>
                  </a:lnTo>
                  <a:lnTo>
                    <a:pt x="984" y="775"/>
                  </a:lnTo>
                  <a:lnTo>
                    <a:pt x="972" y="778"/>
                  </a:lnTo>
                  <a:lnTo>
                    <a:pt x="959" y="777"/>
                  </a:lnTo>
                  <a:lnTo>
                    <a:pt x="951" y="772"/>
                  </a:lnTo>
                  <a:lnTo>
                    <a:pt x="953" y="767"/>
                  </a:lnTo>
                  <a:lnTo>
                    <a:pt x="954" y="765"/>
                  </a:lnTo>
                  <a:lnTo>
                    <a:pt x="956" y="762"/>
                  </a:lnTo>
                  <a:lnTo>
                    <a:pt x="961" y="762"/>
                  </a:lnTo>
                  <a:lnTo>
                    <a:pt x="964" y="760"/>
                  </a:lnTo>
                  <a:lnTo>
                    <a:pt x="967" y="760"/>
                  </a:lnTo>
                  <a:lnTo>
                    <a:pt x="972" y="759"/>
                  </a:lnTo>
                  <a:lnTo>
                    <a:pt x="975" y="757"/>
                  </a:lnTo>
                  <a:lnTo>
                    <a:pt x="969" y="754"/>
                  </a:lnTo>
                  <a:lnTo>
                    <a:pt x="966" y="750"/>
                  </a:lnTo>
                  <a:lnTo>
                    <a:pt x="962" y="745"/>
                  </a:lnTo>
                  <a:lnTo>
                    <a:pt x="953" y="749"/>
                  </a:lnTo>
                  <a:lnTo>
                    <a:pt x="946" y="755"/>
                  </a:lnTo>
                  <a:lnTo>
                    <a:pt x="939" y="763"/>
                  </a:lnTo>
                  <a:lnTo>
                    <a:pt x="933" y="770"/>
                  </a:lnTo>
                  <a:lnTo>
                    <a:pt x="923" y="773"/>
                  </a:lnTo>
                  <a:lnTo>
                    <a:pt x="918" y="772"/>
                  </a:lnTo>
                  <a:lnTo>
                    <a:pt x="917" y="768"/>
                  </a:lnTo>
                  <a:lnTo>
                    <a:pt x="913" y="765"/>
                  </a:lnTo>
                  <a:lnTo>
                    <a:pt x="910" y="762"/>
                  </a:lnTo>
                  <a:lnTo>
                    <a:pt x="908" y="759"/>
                  </a:lnTo>
                  <a:lnTo>
                    <a:pt x="904" y="757"/>
                  </a:lnTo>
                  <a:lnTo>
                    <a:pt x="902" y="760"/>
                  </a:lnTo>
                  <a:lnTo>
                    <a:pt x="904" y="763"/>
                  </a:lnTo>
                  <a:lnTo>
                    <a:pt x="904" y="767"/>
                  </a:lnTo>
                  <a:lnTo>
                    <a:pt x="905" y="770"/>
                  </a:lnTo>
                  <a:lnTo>
                    <a:pt x="907" y="775"/>
                  </a:lnTo>
                  <a:lnTo>
                    <a:pt x="908" y="780"/>
                  </a:lnTo>
                  <a:lnTo>
                    <a:pt x="908" y="783"/>
                  </a:lnTo>
                  <a:lnTo>
                    <a:pt x="904" y="791"/>
                  </a:lnTo>
                  <a:lnTo>
                    <a:pt x="895" y="798"/>
                  </a:lnTo>
                  <a:lnTo>
                    <a:pt x="886" y="801"/>
                  </a:lnTo>
                  <a:lnTo>
                    <a:pt x="876" y="804"/>
                  </a:lnTo>
                  <a:lnTo>
                    <a:pt x="866" y="809"/>
                  </a:lnTo>
                  <a:lnTo>
                    <a:pt x="861" y="814"/>
                  </a:lnTo>
                  <a:lnTo>
                    <a:pt x="856" y="819"/>
                  </a:lnTo>
                  <a:lnTo>
                    <a:pt x="850" y="826"/>
                  </a:lnTo>
                  <a:lnTo>
                    <a:pt x="845" y="830"/>
                  </a:lnTo>
                  <a:lnTo>
                    <a:pt x="832" y="837"/>
                  </a:lnTo>
                  <a:lnTo>
                    <a:pt x="819" y="842"/>
                  </a:lnTo>
                  <a:lnTo>
                    <a:pt x="807" y="848"/>
                  </a:lnTo>
                  <a:lnTo>
                    <a:pt x="794" y="862"/>
                  </a:lnTo>
                  <a:lnTo>
                    <a:pt x="781" y="875"/>
                  </a:lnTo>
                  <a:lnTo>
                    <a:pt x="766" y="884"/>
                  </a:lnTo>
                  <a:lnTo>
                    <a:pt x="758" y="902"/>
                  </a:lnTo>
                  <a:lnTo>
                    <a:pt x="756" y="924"/>
                  </a:lnTo>
                  <a:lnTo>
                    <a:pt x="756" y="947"/>
                  </a:lnTo>
                  <a:lnTo>
                    <a:pt x="760" y="969"/>
                  </a:lnTo>
                  <a:lnTo>
                    <a:pt x="760" y="991"/>
                  </a:lnTo>
                  <a:lnTo>
                    <a:pt x="756" y="1012"/>
                  </a:lnTo>
                  <a:lnTo>
                    <a:pt x="750" y="1027"/>
                  </a:lnTo>
                  <a:lnTo>
                    <a:pt x="738" y="1038"/>
                  </a:lnTo>
                  <a:lnTo>
                    <a:pt x="729" y="1048"/>
                  </a:lnTo>
                  <a:lnTo>
                    <a:pt x="719" y="1059"/>
                  </a:lnTo>
                  <a:lnTo>
                    <a:pt x="717" y="1074"/>
                  </a:lnTo>
                  <a:lnTo>
                    <a:pt x="712" y="1084"/>
                  </a:lnTo>
                  <a:lnTo>
                    <a:pt x="706" y="1092"/>
                  </a:lnTo>
                  <a:lnTo>
                    <a:pt x="698" y="1100"/>
                  </a:lnTo>
                  <a:lnTo>
                    <a:pt x="699" y="1105"/>
                  </a:lnTo>
                  <a:lnTo>
                    <a:pt x="701" y="1108"/>
                  </a:lnTo>
                  <a:lnTo>
                    <a:pt x="702" y="1112"/>
                  </a:lnTo>
                  <a:lnTo>
                    <a:pt x="706" y="1115"/>
                  </a:lnTo>
                  <a:lnTo>
                    <a:pt x="707" y="1118"/>
                  </a:lnTo>
                  <a:lnTo>
                    <a:pt x="711" y="1121"/>
                  </a:lnTo>
                  <a:lnTo>
                    <a:pt x="688" y="1161"/>
                  </a:lnTo>
                  <a:lnTo>
                    <a:pt x="665" y="1200"/>
                  </a:lnTo>
                  <a:lnTo>
                    <a:pt x="667" y="1202"/>
                  </a:lnTo>
                  <a:lnTo>
                    <a:pt x="668" y="1202"/>
                  </a:lnTo>
                  <a:lnTo>
                    <a:pt x="670" y="1202"/>
                  </a:lnTo>
                  <a:lnTo>
                    <a:pt x="673" y="1202"/>
                  </a:lnTo>
                  <a:lnTo>
                    <a:pt x="676" y="1202"/>
                  </a:lnTo>
                  <a:lnTo>
                    <a:pt x="678" y="1203"/>
                  </a:lnTo>
                  <a:lnTo>
                    <a:pt x="680" y="1203"/>
                  </a:lnTo>
                  <a:lnTo>
                    <a:pt x="678" y="1210"/>
                  </a:lnTo>
                  <a:lnTo>
                    <a:pt x="676" y="1213"/>
                  </a:lnTo>
                  <a:lnTo>
                    <a:pt x="673" y="1216"/>
                  </a:lnTo>
                  <a:lnTo>
                    <a:pt x="670" y="1221"/>
                  </a:lnTo>
                  <a:lnTo>
                    <a:pt x="671" y="1223"/>
                  </a:lnTo>
                  <a:lnTo>
                    <a:pt x="673" y="1221"/>
                  </a:lnTo>
                  <a:lnTo>
                    <a:pt x="673" y="1220"/>
                  </a:lnTo>
                  <a:lnTo>
                    <a:pt x="676" y="1218"/>
                  </a:lnTo>
                  <a:lnTo>
                    <a:pt x="678" y="1216"/>
                  </a:lnTo>
                  <a:lnTo>
                    <a:pt x="681" y="1215"/>
                  </a:lnTo>
                  <a:lnTo>
                    <a:pt x="685" y="1216"/>
                  </a:lnTo>
                  <a:lnTo>
                    <a:pt x="686" y="1220"/>
                  </a:lnTo>
                  <a:lnTo>
                    <a:pt x="688" y="1224"/>
                  </a:lnTo>
                  <a:lnTo>
                    <a:pt x="689" y="1228"/>
                  </a:lnTo>
                  <a:lnTo>
                    <a:pt x="691" y="1234"/>
                  </a:lnTo>
                  <a:lnTo>
                    <a:pt x="691" y="1239"/>
                  </a:lnTo>
                  <a:lnTo>
                    <a:pt x="688" y="1239"/>
                  </a:lnTo>
                  <a:lnTo>
                    <a:pt x="685" y="1239"/>
                  </a:lnTo>
                  <a:lnTo>
                    <a:pt x="683" y="1239"/>
                  </a:lnTo>
                  <a:lnTo>
                    <a:pt x="680" y="1238"/>
                  </a:lnTo>
                  <a:lnTo>
                    <a:pt x="676" y="1238"/>
                  </a:lnTo>
                  <a:lnTo>
                    <a:pt x="675" y="1238"/>
                  </a:lnTo>
                  <a:lnTo>
                    <a:pt x="673" y="1239"/>
                  </a:lnTo>
                  <a:lnTo>
                    <a:pt x="671" y="1242"/>
                  </a:lnTo>
                  <a:lnTo>
                    <a:pt x="671" y="1244"/>
                  </a:lnTo>
                  <a:lnTo>
                    <a:pt x="670" y="1246"/>
                  </a:lnTo>
                  <a:lnTo>
                    <a:pt x="667" y="1247"/>
                  </a:lnTo>
                  <a:lnTo>
                    <a:pt x="644" y="1247"/>
                  </a:lnTo>
                  <a:lnTo>
                    <a:pt x="627" y="1254"/>
                  </a:lnTo>
                  <a:lnTo>
                    <a:pt x="616" y="1265"/>
                  </a:lnTo>
                  <a:lnTo>
                    <a:pt x="609" y="1283"/>
                  </a:lnTo>
                  <a:lnTo>
                    <a:pt x="606" y="1303"/>
                  </a:lnTo>
                  <a:lnTo>
                    <a:pt x="585" y="1321"/>
                  </a:lnTo>
                  <a:lnTo>
                    <a:pt x="562" y="1336"/>
                  </a:lnTo>
                  <a:lnTo>
                    <a:pt x="539" y="1354"/>
                  </a:lnTo>
                  <a:lnTo>
                    <a:pt x="539" y="1357"/>
                  </a:lnTo>
                  <a:lnTo>
                    <a:pt x="539" y="1360"/>
                  </a:lnTo>
                  <a:lnTo>
                    <a:pt x="541" y="1362"/>
                  </a:lnTo>
                  <a:lnTo>
                    <a:pt x="542" y="1365"/>
                  </a:lnTo>
                  <a:lnTo>
                    <a:pt x="542" y="1367"/>
                  </a:lnTo>
                  <a:lnTo>
                    <a:pt x="537" y="1370"/>
                  </a:lnTo>
                  <a:lnTo>
                    <a:pt x="532" y="1372"/>
                  </a:lnTo>
                  <a:lnTo>
                    <a:pt x="526" y="1375"/>
                  </a:lnTo>
                  <a:lnTo>
                    <a:pt x="521" y="1377"/>
                  </a:lnTo>
                  <a:lnTo>
                    <a:pt x="521" y="1378"/>
                  </a:lnTo>
                  <a:lnTo>
                    <a:pt x="523" y="1380"/>
                  </a:lnTo>
                  <a:lnTo>
                    <a:pt x="524" y="1380"/>
                  </a:lnTo>
                  <a:lnTo>
                    <a:pt x="526" y="1381"/>
                  </a:lnTo>
                  <a:lnTo>
                    <a:pt x="528" y="1381"/>
                  </a:lnTo>
                  <a:lnTo>
                    <a:pt x="528" y="1383"/>
                  </a:lnTo>
                  <a:lnTo>
                    <a:pt x="528" y="1386"/>
                  </a:lnTo>
                  <a:lnTo>
                    <a:pt x="521" y="1390"/>
                  </a:lnTo>
                  <a:lnTo>
                    <a:pt x="513" y="1396"/>
                  </a:lnTo>
                  <a:lnTo>
                    <a:pt x="506" y="1401"/>
                  </a:lnTo>
                  <a:lnTo>
                    <a:pt x="498" y="1403"/>
                  </a:lnTo>
                  <a:lnTo>
                    <a:pt x="490" y="1398"/>
                  </a:lnTo>
                  <a:lnTo>
                    <a:pt x="485" y="1408"/>
                  </a:lnTo>
                  <a:lnTo>
                    <a:pt x="477" y="1414"/>
                  </a:lnTo>
                  <a:lnTo>
                    <a:pt x="465" y="1419"/>
                  </a:lnTo>
                  <a:lnTo>
                    <a:pt x="454" y="1419"/>
                  </a:lnTo>
                  <a:lnTo>
                    <a:pt x="443" y="1414"/>
                  </a:lnTo>
                  <a:lnTo>
                    <a:pt x="436" y="1421"/>
                  </a:lnTo>
                  <a:lnTo>
                    <a:pt x="425" y="1424"/>
                  </a:lnTo>
                  <a:lnTo>
                    <a:pt x="413" y="1424"/>
                  </a:lnTo>
                  <a:lnTo>
                    <a:pt x="400" y="1422"/>
                  </a:lnTo>
                  <a:lnTo>
                    <a:pt x="389" y="1422"/>
                  </a:lnTo>
                  <a:lnTo>
                    <a:pt x="384" y="1413"/>
                  </a:lnTo>
                  <a:lnTo>
                    <a:pt x="374" y="1408"/>
                  </a:lnTo>
                  <a:lnTo>
                    <a:pt x="363" y="1404"/>
                  </a:lnTo>
                  <a:lnTo>
                    <a:pt x="351" y="1403"/>
                  </a:lnTo>
                  <a:lnTo>
                    <a:pt x="348" y="1404"/>
                  </a:lnTo>
                  <a:lnTo>
                    <a:pt x="345" y="1406"/>
                  </a:lnTo>
                  <a:lnTo>
                    <a:pt x="343" y="1409"/>
                  </a:lnTo>
                  <a:lnTo>
                    <a:pt x="340" y="1411"/>
                  </a:lnTo>
                  <a:lnTo>
                    <a:pt x="338" y="1414"/>
                  </a:lnTo>
                  <a:lnTo>
                    <a:pt x="335" y="1414"/>
                  </a:lnTo>
                  <a:lnTo>
                    <a:pt x="330" y="1416"/>
                  </a:lnTo>
                  <a:lnTo>
                    <a:pt x="325" y="1414"/>
                  </a:lnTo>
                  <a:lnTo>
                    <a:pt x="322" y="1413"/>
                  </a:lnTo>
                  <a:lnTo>
                    <a:pt x="320" y="1409"/>
                  </a:lnTo>
                  <a:lnTo>
                    <a:pt x="320" y="1406"/>
                  </a:lnTo>
                  <a:lnTo>
                    <a:pt x="318" y="1403"/>
                  </a:lnTo>
                  <a:lnTo>
                    <a:pt x="318" y="1399"/>
                  </a:lnTo>
                  <a:lnTo>
                    <a:pt x="315" y="1396"/>
                  </a:lnTo>
                  <a:lnTo>
                    <a:pt x="312" y="1396"/>
                  </a:lnTo>
                  <a:lnTo>
                    <a:pt x="310" y="1396"/>
                  </a:lnTo>
                  <a:lnTo>
                    <a:pt x="309" y="1399"/>
                  </a:lnTo>
                  <a:lnTo>
                    <a:pt x="307" y="1401"/>
                  </a:lnTo>
                  <a:lnTo>
                    <a:pt x="307" y="1404"/>
                  </a:lnTo>
                  <a:lnTo>
                    <a:pt x="307" y="1408"/>
                  </a:lnTo>
                  <a:lnTo>
                    <a:pt x="305" y="1411"/>
                  </a:lnTo>
                  <a:lnTo>
                    <a:pt x="305" y="1413"/>
                  </a:lnTo>
                  <a:lnTo>
                    <a:pt x="304" y="1414"/>
                  </a:lnTo>
                  <a:lnTo>
                    <a:pt x="300" y="1416"/>
                  </a:lnTo>
                  <a:lnTo>
                    <a:pt x="295" y="1414"/>
                  </a:lnTo>
                  <a:lnTo>
                    <a:pt x="295" y="1413"/>
                  </a:lnTo>
                  <a:lnTo>
                    <a:pt x="294" y="1413"/>
                  </a:lnTo>
                  <a:lnTo>
                    <a:pt x="292" y="1413"/>
                  </a:lnTo>
                  <a:lnTo>
                    <a:pt x="291" y="1413"/>
                  </a:lnTo>
                  <a:lnTo>
                    <a:pt x="292" y="1399"/>
                  </a:lnTo>
                  <a:lnTo>
                    <a:pt x="295" y="1390"/>
                  </a:lnTo>
                  <a:lnTo>
                    <a:pt x="300" y="1381"/>
                  </a:lnTo>
                  <a:lnTo>
                    <a:pt x="291" y="1370"/>
                  </a:lnTo>
                  <a:lnTo>
                    <a:pt x="278" y="1365"/>
                  </a:lnTo>
                  <a:lnTo>
                    <a:pt x="263" y="1363"/>
                  </a:lnTo>
                  <a:lnTo>
                    <a:pt x="248" y="1365"/>
                  </a:lnTo>
                  <a:lnTo>
                    <a:pt x="230" y="1365"/>
                  </a:lnTo>
                  <a:lnTo>
                    <a:pt x="214" y="1365"/>
                  </a:lnTo>
                  <a:lnTo>
                    <a:pt x="206" y="1350"/>
                  </a:lnTo>
                  <a:lnTo>
                    <a:pt x="196" y="1339"/>
                  </a:lnTo>
                  <a:lnTo>
                    <a:pt x="183" y="1331"/>
                  </a:lnTo>
                  <a:lnTo>
                    <a:pt x="163" y="1327"/>
                  </a:lnTo>
                  <a:lnTo>
                    <a:pt x="161" y="1329"/>
                  </a:lnTo>
                  <a:lnTo>
                    <a:pt x="160" y="1331"/>
                  </a:lnTo>
                  <a:lnTo>
                    <a:pt x="158" y="1334"/>
                  </a:lnTo>
                  <a:lnTo>
                    <a:pt x="158" y="1337"/>
                  </a:lnTo>
                  <a:lnTo>
                    <a:pt x="158" y="1341"/>
                  </a:lnTo>
                  <a:lnTo>
                    <a:pt x="158" y="1344"/>
                  </a:lnTo>
                  <a:lnTo>
                    <a:pt x="157" y="1347"/>
                  </a:lnTo>
                  <a:lnTo>
                    <a:pt x="153" y="1349"/>
                  </a:lnTo>
                  <a:lnTo>
                    <a:pt x="134" y="1347"/>
                  </a:lnTo>
                  <a:lnTo>
                    <a:pt x="112" y="1347"/>
                  </a:lnTo>
                  <a:lnTo>
                    <a:pt x="93" y="1347"/>
                  </a:lnTo>
                  <a:lnTo>
                    <a:pt x="73" y="1345"/>
                  </a:lnTo>
                  <a:lnTo>
                    <a:pt x="55" y="1342"/>
                  </a:lnTo>
                  <a:lnTo>
                    <a:pt x="42" y="1334"/>
                  </a:lnTo>
                  <a:lnTo>
                    <a:pt x="34" y="1323"/>
                  </a:lnTo>
                  <a:lnTo>
                    <a:pt x="34" y="1318"/>
                  </a:lnTo>
                  <a:lnTo>
                    <a:pt x="36" y="1316"/>
                  </a:lnTo>
                  <a:lnTo>
                    <a:pt x="39" y="1313"/>
                  </a:lnTo>
                  <a:lnTo>
                    <a:pt x="42" y="1313"/>
                  </a:lnTo>
                  <a:lnTo>
                    <a:pt x="40" y="1311"/>
                  </a:lnTo>
                  <a:lnTo>
                    <a:pt x="37" y="1310"/>
                  </a:lnTo>
                  <a:lnTo>
                    <a:pt x="32" y="1310"/>
                  </a:lnTo>
                  <a:lnTo>
                    <a:pt x="29" y="1308"/>
                  </a:lnTo>
                  <a:lnTo>
                    <a:pt x="26" y="1306"/>
                  </a:lnTo>
                  <a:lnTo>
                    <a:pt x="26" y="1300"/>
                  </a:lnTo>
                  <a:lnTo>
                    <a:pt x="27" y="1293"/>
                  </a:lnTo>
                  <a:lnTo>
                    <a:pt x="29" y="1288"/>
                  </a:lnTo>
                  <a:lnTo>
                    <a:pt x="31" y="1285"/>
                  </a:lnTo>
                  <a:lnTo>
                    <a:pt x="27" y="1285"/>
                  </a:lnTo>
                  <a:lnTo>
                    <a:pt x="24" y="1288"/>
                  </a:lnTo>
                  <a:lnTo>
                    <a:pt x="21" y="1290"/>
                  </a:lnTo>
                  <a:lnTo>
                    <a:pt x="19" y="1293"/>
                  </a:lnTo>
                  <a:lnTo>
                    <a:pt x="16" y="1296"/>
                  </a:lnTo>
                  <a:lnTo>
                    <a:pt x="14" y="1296"/>
                  </a:lnTo>
                  <a:lnTo>
                    <a:pt x="13" y="1296"/>
                  </a:lnTo>
                  <a:lnTo>
                    <a:pt x="5" y="1292"/>
                  </a:lnTo>
                  <a:lnTo>
                    <a:pt x="1" y="1282"/>
                  </a:lnTo>
                  <a:lnTo>
                    <a:pt x="0" y="1270"/>
                  </a:lnTo>
                  <a:lnTo>
                    <a:pt x="0" y="1264"/>
                  </a:lnTo>
                  <a:lnTo>
                    <a:pt x="9" y="1254"/>
                  </a:lnTo>
                  <a:lnTo>
                    <a:pt x="23" y="1246"/>
                  </a:lnTo>
                  <a:lnTo>
                    <a:pt x="37" y="1241"/>
                  </a:lnTo>
                  <a:lnTo>
                    <a:pt x="52" y="1238"/>
                  </a:lnTo>
                  <a:lnTo>
                    <a:pt x="65" y="1239"/>
                  </a:lnTo>
                  <a:lnTo>
                    <a:pt x="67" y="1238"/>
                  </a:lnTo>
                  <a:lnTo>
                    <a:pt x="70" y="1236"/>
                  </a:lnTo>
                  <a:lnTo>
                    <a:pt x="72" y="1234"/>
                  </a:lnTo>
                  <a:lnTo>
                    <a:pt x="73" y="1231"/>
                  </a:lnTo>
                  <a:lnTo>
                    <a:pt x="76" y="1229"/>
                  </a:lnTo>
                  <a:lnTo>
                    <a:pt x="73" y="1228"/>
                  </a:lnTo>
                  <a:lnTo>
                    <a:pt x="72" y="1226"/>
                  </a:lnTo>
                  <a:lnTo>
                    <a:pt x="67" y="1226"/>
                  </a:lnTo>
                  <a:lnTo>
                    <a:pt x="63" y="1226"/>
                  </a:lnTo>
                  <a:lnTo>
                    <a:pt x="60" y="1226"/>
                  </a:lnTo>
                  <a:lnTo>
                    <a:pt x="57" y="1228"/>
                  </a:lnTo>
                  <a:lnTo>
                    <a:pt x="52" y="1226"/>
                  </a:lnTo>
                  <a:lnTo>
                    <a:pt x="50" y="1224"/>
                  </a:lnTo>
                  <a:lnTo>
                    <a:pt x="49" y="1210"/>
                  </a:lnTo>
                  <a:lnTo>
                    <a:pt x="55" y="1197"/>
                  </a:lnTo>
                  <a:lnTo>
                    <a:pt x="68" y="1189"/>
                  </a:lnTo>
                  <a:lnTo>
                    <a:pt x="86" y="1187"/>
                  </a:lnTo>
                  <a:lnTo>
                    <a:pt x="80" y="1182"/>
                  </a:lnTo>
                  <a:lnTo>
                    <a:pt x="72" y="1182"/>
                  </a:lnTo>
                  <a:lnTo>
                    <a:pt x="63" y="1185"/>
                  </a:lnTo>
                  <a:lnTo>
                    <a:pt x="55" y="1189"/>
                  </a:lnTo>
                  <a:lnTo>
                    <a:pt x="45" y="1192"/>
                  </a:lnTo>
                  <a:lnTo>
                    <a:pt x="39" y="1190"/>
                  </a:lnTo>
                  <a:lnTo>
                    <a:pt x="37" y="1185"/>
                  </a:lnTo>
                  <a:lnTo>
                    <a:pt x="37" y="1182"/>
                  </a:lnTo>
                  <a:lnTo>
                    <a:pt x="40" y="1177"/>
                  </a:lnTo>
                  <a:lnTo>
                    <a:pt x="42" y="1172"/>
                  </a:lnTo>
                  <a:lnTo>
                    <a:pt x="45" y="1167"/>
                  </a:lnTo>
                  <a:lnTo>
                    <a:pt x="47" y="1164"/>
                  </a:lnTo>
                  <a:lnTo>
                    <a:pt x="62" y="1164"/>
                  </a:lnTo>
                  <a:lnTo>
                    <a:pt x="63" y="1162"/>
                  </a:lnTo>
                  <a:lnTo>
                    <a:pt x="63" y="1161"/>
                  </a:lnTo>
                  <a:lnTo>
                    <a:pt x="62" y="1159"/>
                  </a:lnTo>
                  <a:lnTo>
                    <a:pt x="58" y="1157"/>
                  </a:lnTo>
                  <a:lnTo>
                    <a:pt x="57" y="1156"/>
                  </a:lnTo>
                  <a:lnTo>
                    <a:pt x="55" y="1154"/>
                  </a:lnTo>
                  <a:lnTo>
                    <a:pt x="54" y="1151"/>
                  </a:lnTo>
                  <a:lnTo>
                    <a:pt x="55" y="1148"/>
                  </a:lnTo>
                  <a:lnTo>
                    <a:pt x="62" y="1139"/>
                  </a:lnTo>
                  <a:lnTo>
                    <a:pt x="70" y="1139"/>
                  </a:lnTo>
                  <a:lnTo>
                    <a:pt x="76" y="1143"/>
                  </a:lnTo>
                  <a:lnTo>
                    <a:pt x="83" y="1149"/>
                  </a:lnTo>
                  <a:lnTo>
                    <a:pt x="86" y="1159"/>
                  </a:lnTo>
                  <a:lnTo>
                    <a:pt x="86" y="1159"/>
                  </a:lnTo>
                  <a:lnTo>
                    <a:pt x="90" y="1161"/>
                  </a:lnTo>
                  <a:lnTo>
                    <a:pt x="91" y="1159"/>
                  </a:lnTo>
                  <a:lnTo>
                    <a:pt x="94" y="1159"/>
                  </a:lnTo>
                  <a:lnTo>
                    <a:pt x="96" y="1159"/>
                  </a:lnTo>
                  <a:lnTo>
                    <a:pt x="98" y="1161"/>
                  </a:lnTo>
                  <a:lnTo>
                    <a:pt x="99" y="1162"/>
                  </a:lnTo>
                  <a:lnTo>
                    <a:pt x="99" y="1164"/>
                  </a:lnTo>
                  <a:lnTo>
                    <a:pt x="99" y="1169"/>
                  </a:lnTo>
                  <a:lnTo>
                    <a:pt x="104" y="1162"/>
                  </a:lnTo>
                  <a:lnTo>
                    <a:pt x="101" y="1154"/>
                  </a:lnTo>
                  <a:lnTo>
                    <a:pt x="96" y="1146"/>
                  </a:lnTo>
                  <a:lnTo>
                    <a:pt x="93" y="1138"/>
                  </a:lnTo>
                  <a:lnTo>
                    <a:pt x="96" y="1135"/>
                  </a:lnTo>
                  <a:lnTo>
                    <a:pt x="101" y="1131"/>
                  </a:lnTo>
                  <a:lnTo>
                    <a:pt x="106" y="1130"/>
                  </a:lnTo>
                  <a:lnTo>
                    <a:pt x="111" y="1128"/>
                  </a:lnTo>
                  <a:lnTo>
                    <a:pt x="109" y="1123"/>
                  </a:lnTo>
                  <a:lnTo>
                    <a:pt x="108" y="1121"/>
                  </a:lnTo>
                  <a:lnTo>
                    <a:pt x="106" y="1120"/>
                  </a:lnTo>
                  <a:lnTo>
                    <a:pt x="103" y="1120"/>
                  </a:lnTo>
                  <a:lnTo>
                    <a:pt x="101" y="1121"/>
                  </a:lnTo>
                  <a:lnTo>
                    <a:pt x="98" y="1123"/>
                  </a:lnTo>
                  <a:lnTo>
                    <a:pt x="94" y="1126"/>
                  </a:lnTo>
                  <a:lnTo>
                    <a:pt x="91" y="1128"/>
                  </a:lnTo>
                  <a:lnTo>
                    <a:pt x="88" y="1128"/>
                  </a:lnTo>
                  <a:lnTo>
                    <a:pt x="86" y="1126"/>
                  </a:lnTo>
                  <a:lnTo>
                    <a:pt x="86" y="1126"/>
                  </a:lnTo>
                  <a:lnTo>
                    <a:pt x="85" y="1125"/>
                  </a:lnTo>
                  <a:lnTo>
                    <a:pt x="83" y="1125"/>
                  </a:lnTo>
                  <a:lnTo>
                    <a:pt x="81" y="1123"/>
                  </a:lnTo>
                  <a:lnTo>
                    <a:pt x="80" y="1121"/>
                  </a:lnTo>
                  <a:lnTo>
                    <a:pt x="81" y="1118"/>
                  </a:lnTo>
                  <a:lnTo>
                    <a:pt x="80" y="1120"/>
                  </a:lnTo>
                  <a:lnTo>
                    <a:pt x="78" y="1121"/>
                  </a:lnTo>
                  <a:lnTo>
                    <a:pt x="78" y="1125"/>
                  </a:lnTo>
                  <a:lnTo>
                    <a:pt x="78" y="1126"/>
                  </a:lnTo>
                  <a:lnTo>
                    <a:pt x="78" y="1130"/>
                  </a:lnTo>
                  <a:lnTo>
                    <a:pt x="76" y="1130"/>
                  </a:lnTo>
                  <a:lnTo>
                    <a:pt x="73" y="1131"/>
                  </a:lnTo>
                  <a:lnTo>
                    <a:pt x="68" y="1131"/>
                  </a:lnTo>
                  <a:lnTo>
                    <a:pt x="63" y="1128"/>
                  </a:lnTo>
                  <a:lnTo>
                    <a:pt x="60" y="1123"/>
                  </a:lnTo>
                  <a:lnTo>
                    <a:pt x="60" y="1115"/>
                  </a:lnTo>
                  <a:lnTo>
                    <a:pt x="62" y="1108"/>
                  </a:lnTo>
                  <a:lnTo>
                    <a:pt x="65" y="1102"/>
                  </a:lnTo>
                  <a:lnTo>
                    <a:pt x="68" y="1104"/>
                  </a:lnTo>
                  <a:lnTo>
                    <a:pt x="72" y="1105"/>
                  </a:lnTo>
                  <a:lnTo>
                    <a:pt x="73" y="1108"/>
                  </a:lnTo>
                  <a:lnTo>
                    <a:pt x="73" y="1112"/>
                  </a:lnTo>
                  <a:lnTo>
                    <a:pt x="75" y="1108"/>
                  </a:lnTo>
                  <a:lnTo>
                    <a:pt x="76" y="1105"/>
                  </a:lnTo>
                  <a:lnTo>
                    <a:pt x="78" y="1102"/>
                  </a:lnTo>
                  <a:lnTo>
                    <a:pt x="80" y="1099"/>
                  </a:lnTo>
                  <a:lnTo>
                    <a:pt x="83" y="1097"/>
                  </a:lnTo>
                  <a:lnTo>
                    <a:pt x="86" y="1095"/>
                  </a:lnTo>
                  <a:lnTo>
                    <a:pt x="85" y="1092"/>
                  </a:lnTo>
                  <a:lnTo>
                    <a:pt x="83" y="1089"/>
                  </a:lnTo>
                  <a:lnTo>
                    <a:pt x="81" y="1087"/>
                  </a:lnTo>
                  <a:lnTo>
                    <a:pt x="80" y="1086"/>
                  </a:lnTo>
                  <a:lnTo>
                    <a:pt x="78" y="1082"/>
                  </a:lnTo>
                  <a:lnTo>
                    <a:pt x="78" y="1079"/>
                  </a:lnTo>
                  <a:lnTo>
                    <a:pt x="81" y="1076"/>
                  </a:lnTo>
                  <a:lnTo>
                    <a:pt x="86" y="1077"/>
                  </a:lnTo>
                  <a:lnTo>
                    <a:pt x="90" y="1079"/>
                  </a:lnTo>
                  <a:lnTo>
                    <a:pt x="93" y="1082"/>
                  </a:lnTo>
                  <a:lnTo>
                    <a:pt x="94" y="1086"/>
                  </a:lnTo>
                  <a:lnTo>
                    <a:pt x="98" y="1087"/>
                  </a:lnTo>
                  <a:lnTo>
                    <a:pt x="101" y="1090"/>
                  </a:lnTo>
                  <a:lnTo>
                    <a:pt x="104" y="1092"/>
                  </a:lnTo>
                  <a:lnTo>
                    <a:pt x="106" y="1087"/>
                  </a:lnTo>
                  <a:lnTo>
                    <a:pt x="104" y="1084"/>
                  </a:lnTo>
                  <a:lnTo>
                    <a:pt x="104" y="1081"/>
                  </a:lnTo>
                  <a:lnTo>
                    <a:pt x="101" y="1079"/>
                  </a:lnTo>
                  <a:lnTo>
                    <a:pt x="99" y="1077"/>
                  </a:lnTo>
                  <a:lnTo>
                    <a:pt x="98" y="1076"/>
                  </a:lnTo>
                  <a:lnTo>
                    <a:pt x="94" y="1072"/>
                  </a:lnTo>
                  <a:lnTo>
                    <a:pt x="93" y="1071"/>
                  </a:lnTo>
                  <a:lnTo>
                    <a:pt x="93" y="1068"/>
                  </a:lnTo>
                  <a:lnTo>
                    <a:pt x="104" y="1066"/>
                  </a:lnTo>
                  <a:lnTo>
                    <a:pt x="117" y="1066"/>
                  </a:lnTo>
                  <a:lnTo>
                    <a:pt x="129" y="1066"/>
                  </a:lnTo>
                  <a:lnTo>
                    <a:pt x="140" y="1063"/>
                  </a:lnTo>
                  <a:lnTo>
                    <a:pt x="150" y="1058"/>
                  </a:lnTo>
                  <a:lnTo>
                    <a:pt x="147" y="1043"/>
                  </a:lnTo>
                  <a:lnTo>
                    <a:pt x="142" y="1032"/>
                  </a:lnTo>
                  <a:lnTo>
                    <a:pt x="132" y="1022"/>
                  </a:lnTo>
                  <a:lnTo>
                    <a:pt x="134" y="1019"/>
                  </a:lnTo>
                  <a:lnTo>
                    <a:pt x="135" y="1015"/>
                  </a:lnTo>
                  <a:lnTo>
                    <a:pt x="137" y="1014"/>
                  </a:lnTo>
                  <a:lnTo>
                    <a:pt x="140" y="1012"/>
                  </a:lnTo>
                  <a:lnTo>
                    <a:pt x="145" y="1010"/>
                  </a:lnTo>
                  <a:lnTo>
                    <a:pt x="148" y="1010"/>
                  </a:lnTo>
                  <a:lnTo>
                    <a:pt x="152" y="1010"/>
                  </a:lnTo>
                  <a:lnTo>
                    <a:pt x="155" y="1012"/>
                  </a:lnTo>
                  <a:lnTo>
                    <a:pt x="157" y="1015"/>
                  </a:lnTo>
                  <a:lnTo>
                    <a:pt x="157" y="1020"/>
                  </a:lnTo>
                  <a:lnTo>
                    <a:pt x="158" y="1019"/>
                  </a:lnTo>
                  <a:lnTo>
                    <a:pt x="160" y="1015"/>
                  </a:lnTo>
                  <a:lnTo>
                    <a:pt x="160" y="1012"/>
                  </a:lnTo>
                  <a:lnTo>
                    <a:pt x="158" y="1009"/>
                  </a:lnTo>
                  <a:lnTo>
                    <a:pt x="158" y="1005"/>
                  </a:lnTo>
                  <a:lnTo>
                    <a:pt x="158" y="1002"/>
                  </a:lnTo>
                  <a:lnTo>
                    <a:pt x="161" y="1001"/>
                  </a:lnTo>
                  <a:lnTo>
                    <a:pt x="163" y="1001"/>
                  </a:lnTo>
                  <a:lnTo>
                    <a:pt x="166" y="1002"/>
                  </a:lnTo>
                  <a:lnTo>
                    <a:pt x="168" y="1002"/>
                  </a:lnTo>
                  <a:lnTo>
                    <a:pt x="171" y="1004"/>
                  </a:lnTo>
                  <a:lnTo>
                    <a:pt x="176" y="1002"/>
                  </a:lnTo>
                  <a:lnTo>
                    <a:pt x="175" y="1001"/>
                  </a:lnTo>
                  <a:lnTo>
                    <a:pt x="171" y="999"/>
                  </a:lnTo>
                  <a:lnTo>
                    <a:pt x="170" y="997"/>
                  </a:lnTo>
                  <a:lnTo>
                    <a:pt x="166" y="997"/>
                  </a:lnTo>
                  <a:lnTo>
                    <a:pt x="163" y="996"/>
                  </a:lnTo>
                  <a:lnTo>
                    <a:pt x="161" y="994"/>
                  </a:lnTo>
                  <a:lnTo>
                    <a:pt x="170" y="981"/>
                  </a:lnTo>
                  <a:lnTo>
                    <a:pt x="181" y="973"/>
                  </a:lnTo>
                  <a:lnTo>
                    <a:pt x="193" y="963"/>
                  </a:lnTo>
                  <a:lnTo>
                    <a:pt x="196" y="963"/>
                  </a:lnTo>
                  <a:lnTo>
                    <a:pt x="201" y="963"/>
                  </a:lnTo>
                  <a:lnTo>
                    <a:pt x="204" y="963"/>
                  </a:lnTo>
                  <a:lnTo>
                    <a:pt x="207" y="965"/>
                  </a:lnTo>
                  <a:lnTo>
                    <a:pt x="209" y="968"/>
                  </a:lnTo>
                  <a:lnTo>
                    <a:pt x="209" y="966"/>
                  </a:lnTo>
                  <a:lnTo>
                    <a:pt x="209" y="963"/>
                  </a:lnTo>
                  <a:lnTo>
                    <a:pt x="207" y="961"/>
                  </a:lnTo>
                  <a:lnTo>
                    <a:pt x="204" y="960"/>
                  </a:lnTo>
                  <a:lnTo>
                    <a:pt x="201" y="956"/>
                  </a:lnTo>
                  <a:lnTo>
                    <a:pt x="199" y="955"/>
                  </a:lnTo>
                  <a:lnTo>
                    <a:pt x="199" y="951"/>
                  </a:lnTo>
                  <a:lnTo>
                    <a:pt x="207" y="935"/>
                  </a:lnTo>
                  <a:lnTo>
                    <a:pt x="217" y="920"/>
                  </a:lnTo>
                  <a:lnTo>
                    <a:pt x="227" y="909"/>
                  </a:lnTo>
                  <a:lnTo>
                    <a:pt x="242" y="899"/>
                  </a:lnTo>
                  <a:lnTo>
                    <a:pt x="243" y="898"/>
                  </a:lnTo>
                  <a:lnTo>
                    <a:pt x="243" y="896"/>
                  </a:lnTo>
                  <a:lnTo>
                    <a:pt x="242" y="896"/>
                  </a:lnTo>
                  <a:lnTo>
                    <a:pt x="240" y="894"/>
                  </a:lnTo>
                  <a:lnTo>
                    <a:pt x="238" y="893"/>
                  </a:lnTo>
                  <a:lnTo>
                    <a:pt x="237" y="889"/>
                  </a:lnTo>
                  <a:lnTo>
                    <a:pt x="237" y="888"/>
                  </a:lnTo>
                  <a:lnTo>
                    <a:pt x="251" y="875"/>
                  </a:lnTo>
                  <a:lnTo>
                    <a:pt x="264" y="862"/>
                  </a:lnTo>
                  <a:lnTo>
                    <a:pt x="278" y="847"/>
                  </a:lnTo>
                  <a:lnTo>
                    <a:pt x="289" y="832"/>
                  </a:lnTo>
                  <a:lnTo>
                    <a:pt x="304" y="821"/>
                  </a:lnTo>
                  <a:lnTo>
                    <a:pt x="322" y="811"/>
                  </a:lnTo>
                  <a:lnTo>
                    <a:pt x="333" y="816"/>
                  </a:lnTo>
                  <a:lnTo>
                    <a:pt x="343" y="821"/>
                  </a:lnTo>
                  <a:lnTo>
                    <a:pt x="361" y="809"/>
                  </a:lnTo>
                  <a:lnTo>
                    <a:pt x="377" y="798"/>
                  </a:lnTo>
                  <a:lnTo>
                    <a:pt x="390" y="785"/>
                  </a:lnTo>
                  <a:lnTo>
                    <a:pt x="400" y="767"/>
                  </a:lnTo>
                  <a:lnTo>
                    <a:pt x="426" y="750"/>
                  </a:lnTo>
                  <a:lnTo>
                    <a:pt x="451" y="736"/>
                  </a:lnTo>
                  <a:lnTo>
                    <a:pt x="475" y="719"/>
                  </a:lnTo>
                  <a:lnTo>
                    <a:pt x="498" y="700"/>
                  </a:lnTo>
                  <a:lnTo>
                    <a:pt x="516" y="677"/>
                  </a:lnTo>
                  <a:lnTo>
                    <a:pt x="523" y="675"/>
                  </a:lnTo>
                  <a:lnTo>
                    <a:pt x="528" y="674"/>
                  </a:lnTo>
                  <a:lnTo>
                    <a:pt x="534" y="672"/>
                  </a:lnTo>
                  <a:lnTo>
                    <a:pt x="542" y="672"/>
                  </a:lnTo>
                  <a:lnTo>
                    <a:pt x="557" y="649"/>
                  </a:lnTo>
                  <a:lnTo>
                    <a:pt x="573" y="629"/>
                  </a:lnTo>
                  <a:lnTo>
                    <a:pt x="590" y="608"/>
                  </a:lnTo>
                  <a:lnTo>
                    <a:pt x="609" y="602"/>
                  </a:lnTo>
                  <a:lnTo>
                    <a:pt x="624" y="590"/>
                  </a:lnTo>
                  <a:lnTo>
                    <a:pt x="639" y="577"/>
                  </a:lnTo>
                  <a:lnTo>
                    <a:pt x="653" y="566"/>
                  </a:lnTo>
                  <a:lnTo>
                    <a:pt x="670" y="556"/>
                  </a:lnTo>
                  <a:lnTo>
                    <a:pt x="688" y="528"/>
                  </a:lnTo>
                  <a:lnTo>
                    <a:pt x="707" y="500"/>
                  </a:lnTo>
                  <a:lnTo>
                    <a:pt x="725" y="471"/>
                  </a:lnTo>
                  <a:lnTo>
                    <a:pt x="743" y="441"/>
                  </a:lnTo>
                  <a:lnTo>
                    <a:pt x="758" y="409"/>
                  </a:lnTo>
                  <a:lnTo>
                    <a:pt x="770" y="374"/>
                  </a:lnTo>
                  <a:lnTo>
                    <a:pt x="776" y="335"/>
                  </a:lnTo>
                  <a:lnTo>
                    <a:pt x="778" y="293"/>
                  </a:lnTo>
                  <a:lnTo>
                    <a:pt x="794" y="288"/>
                  </a:lnTo>
                  <a:lnTo>
                    <a:pt x="812" y="284"/>
                  </a:lnTo>
                  <a:lnTo>
                    <a:pt x="830" y="281"/>
                  </a:lnTo>
                  <a:lnTo>
                    <a:pt x="851" y="250"/>
                  </a:lnTo>
                  <a:lnTo>
                    <a:pt x="871" y="219"/>
                  </a:lnTo>
                  <a:lnTo>
                    <a:pt x="892" y="190"/>
                  </a:lnTo>
                  <a:lnTo>
                    <a:pt x="894" y="162"/>
                  </a:lnTo>
                  <a:lnTo>
                    <a:pt x="892" y="134"/>
                  </a:lnTo>
                  <a:lnTo>
                    <a:pt x="892" y="105"/>
                  </a:lnTo>
                  <a:lnTo>
                    <a:pt x="908" y="80"/>
                  </a:lnTo>
                  <a:lnTo>
                    <a:pt x="925" y="56"/>
                  </a:lnTo>
                  <a:lnTo>
                    <a:pt x="944" y="34"/>
                  </a:lnTo>
                  <a:lnTo>
                    <a:pt x="966" y="16"/>
                  </a:lnTo>
                  <a:lnTo>
                    <a:pt x="967" y="16"/>
                  </a:lnTo>
                  <a:lnTo>
                    <a:pt x="969" y="18"/>
                  </a:lnTo>
                  <a:lnTo>
                    <a:pt x="969" y="20"/>
                  </a:lnTo>
                  <a:lnTo>
                    <a:pt x="969" y="21"/>
                  </a:lnTo>
                  <a:lnTo>
                    <a:pt x="971" y="23"/>
                  </a:lnTo>
                  <a:lnTo>
                    <a:pt x="971" y="24"/>
                  </a:lnTo>
                  <a:lnTo>
                    <a:pt x="972" y="26"/>
                  </a:lnTo>
                  <a:lnTo>
                    <a:pt x="974" y="24"/>
                  </a:lnTo>
                  <a:lnTo>
                    <a:pt x="975" y="24"/>
                  </a:lnTo>
                  <a:lnTo>
                    <a:pt x="977" y="23"/>
                  </a:lnTo>
                  <a:lnTo>
                    <a:pt x="979" y="21"/>
                  </a:lnTo>
                  <a:lnTo>
                    <a:pt x="979" y="20"/>
                  </a:lnTo>
                  <a:lnTo>
                    <a:pt x="979" y="16"/>
                  </a:lnTo>
                  <a:lnTo>
                    <a:pt x="977" y="15"/>
                  </a:lnTo>
                  <a:lnTo>
                    <a:pt x="975" y="11"/>
                  </a:lnTo>
                  <a:lnTo>
                    <a:pt x="974" y="8"/>
                  </a:lnTo>
                  <a:lnTo>
                    <a:pt x="975" y="5"/>
                  </a:lnTo>
                  <a:lnTo>
                    <a:pt x="9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0" name="Freeform 30">
              <a:extLst>
                <a:ext uri="{FF2B5EF4-FFF2-40B4-BE49-F238E27FC236}">
                  <a16:creationId xmlns:a16="http://schemas.microsoft.com/office/drawing/2014/main" id="{8D9BD4AC-E7DD-4D79-89D6-87A7F8140805}"/>
                </a:ext>
              </a:extLst>
            </p:cNvPr>
            <p:cNvSpPr>
              <a:spLocks/>
            </p:cNvSpPr>
            <p:nvPr/>
          </p:nvSpPr>
          <p:spPr bwMode="auto">
            <a:xfrm>
              <a:off x="1219" y="1106"/>
              <a:ext cx="13" cy="15"/>
            </a:xfrm>
            <a:custGeom>
              <a:avLst/>
              <a:gdLst>
                <a:gd name="T0" fmla="*/ 2 w 13"/>
                <a:gd name="T1" fmla="*/ 0 h 15"/>
                <a:gd name="T2" fmla="*/ 7 w 13"/>
                <a:gd name="T3" fmla="*/ 0 h 15"/>
                <a:gd name="T4" fmla="*/ 10 w 13"/>
                <a:gd name="T5" fmla="*/ 2 h 15"/>
                <a:gd name="T6" fmla="*/ 13 w 13"/>
                <a:gd name="T7" fmla="*/ 5 h 15"/>
                <a:gd name="T8" fmla="*/ 13 w 13"/>
                <a:gd name="T9" fmla="*/ 8 h 15"/>
                <a:gd name="T10" fmla="*/ 13 w 13"/>
                <a:gd name="T11" fmla="*/ 13 h 15"/>
                <a:gd name="T12" fmla="*/ 8 w 13"/>
                <a:gd name="T13" fmla="*/ 15 h 15"/>
                <a:gd name="T14" fmla="*/ 5 w 13"/>
                <a:gd name="T15" fmla="*/ 15 h 15"/>
                <a:gd name="T16" fmla="*/ 2 w 13"/>
                <a:gd name="T17" fmla="*/ 11 h 15"/>
                <a:gd name="T18" fmla="*/ 0 w 13"/>
                <a:gd name="T19" fmla="*/ 10 h 15"/>
                <a:gd name="T20" fmla="*/ 0 w 13"/>
                <a:gd name="T21" fmla="*/ 6 h 15"/>
                <a:gd name="T22" fmla="*/ 0 w 13"/>
                <a:gd name="T23" fmla="*/ 3 h 15"/>
                <a:gd name="T24" fmla="*/ 2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2" y="0"/>
                  </a:moveTo>
                  <a:lnTo>
                    <a:pt x="7" y="0"/>
                  </a:lnTo>
                  <a:lnTo>
                    <a:pt x="10" y="2"/>
                  </a:lnTo>
                  <a:lnTo>
                    <a:pt x="13" y="5"/>
                  </a:lnTo>
                  <a:lnTo>
                    <a:pt x="13" y="8"/>
                  </a:lnTo>
                  <a:lnTo>
                    <a:pt x="13" y="13"/>
                  </a:lnTo>
                  <a:lnTo>
                    <a:pt x="8" y="15"/>
                  </a:lnTo>
                  <a:lnTo>
                    <a:pt x="5" y="15"/>
                  </a:lnTo>
                  <a:lnTo>
                    <a:pt x="2" y="11"/>
                  </a:lnTo>
                  <a:lnTo>
                    <a:pt x="0" y="10"/>
                  </a:lnTo>
                  <a:lnTo>
                    <a:pt x="0" y="6"/>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1" name="Freeform 31">
              <a:extLst>
                <a:ext uri="{FF2B5EF4-FFF2-40B4-BE49-F238E27FC236}">
                  <a16:creationId xmlns:a16="http://schemas.microsoft.com/office/drawing/2014/main" id="{4E4BB1A6-1BD9-4D16-8204-ACC6CD14F789}"/>
                </a:ext>
              </a:extLst>
            </p:cNvPr>
            <p:cNvSpPr>
              <a:spLocks/>
            </p:cNvSpPr>
            <p:nvPr/>
          </p:nvSpPr>
          <p:spPr bwMode="auto">
            <a:xfrm>
              <a:off x="1185" y="1122"/>
              <a:ext cx="41" cy="49"/>
            </a:xfrm>
            <a:custGeom>
              <a:avLst/>
              <a:gdLst>
                <a:gd name="T0" fmla="*/ 34 w 41"/>
                <a:gd name="T1" fmla="*/ 0 h 49"/>
                <a:gd name="T2" fmla="*/ 37 w 41"/>
                <a:gd name="T3" fmla="*/ 0 h 49"/>
                <a:gd name="T4" fmla="*/ 41 w 41"/>
                <a:gd name="T5" fmla="*/ 2 h 49"/>
                <a:gd name="T6" fmla="*/ 39 w 41"/>
                <a:gd name="T7" fmla="*/ 15 h 49"/>
                <a:gd name="T8" fmla="*/ 34 w 41"/>
                <a:gd name="T9" fmla="*/ 30 h 49"/>
                <a:gd name="T10" fmla="*/ 28 w 41"/>
                <a:gd name="T11" fmla="*/ 41 h 49"/>
                <a:gd name="T12" fmla="*/ 19 w 41"/>
                <a:gd name="T13" fmla="*/ 48 h 49"/>
                <a:gd name="T14" fmla="*/ 10 w 41"/>
                <a:gd name="T15" fmla="*/ 49 h 49"/>
                <a:gd name="T16" fmla="*/ 0 w 41"/>
                <a:gd name="T17" fmla="*/ 43 h 49"/>
                <a:gd name="T18" fmla="*/ 8 w 41"/>
                <a:gd name="T19" fmla="*/ 25 h 49"/>
                <a:gd name="T20" fmla="*/ 13 w 41"/>
                <a:gd name="T21" fmla="*/ 4 h 49"/>
                <a:gd name="T22" fmla="*/ 16 w 41"/>
                <a:gd name="T23" fmla="*/ 7 h 49"/>
                <a:gd name="T24" fmla="*/ 19 w 41"/>
                <a:gd name="T25" fmla="*/ 8 h 49"/>
                <a:gd name="T26" fmla="*/ 21 w 41"/>
                <a:gd name="T27" fmla="*/ 12 h 49"/>
                <a:gd name="T28" fmla="*/ 21 w 41"/>
                <a:gd name="T29" fmla="*/ 17 h 49"/>
                <a:gd name="T30" fmla="*/ 23 w 41"/>
                <a:gd name="T31" fmla="*/ 13 h 49"/>
                <a:gd name="T32" fmla="*/ 24 w 41"/>
                <a:gd name="T33" fmla="*/ 12 h 49"/>
                <a:gd name="T34" fmla="*/ 26 w 41"/>
                <a:gd name="T35" fmla="*/ 8 h 49"/>
                <a:gd name="T36" fmla="*/ 28 w 41"/>
                <a:gd name="T37" fmla="*/ 4 h 49"/>
                <a:gd name="T38" fmla="*/ 29 w 41"/>
                <a:gd name="T39" fmla="*/ 2 h 49"/>
                <a:gd name="T40" fmla="*/ 31 w 41"/>
                <a:gd name="T41" fmla="*/ 0 h 49"/>
                <a:gd name="T42" fmla="*/ 34 w 41"/>
                <a:gd name="T4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49">
                  <a:moveTo>
                    <a:pt x="34" y="0"/>
                  </a:moveTo>
                  <a:lnTo>
                    <a:pt x="37" y="0"/>
                  </a:lnTo>
                  <a:lnTo>
                    <a:pt x="41" y="2"/>
                  </a:lnTo>
                  <a:lnTo>
                    <a:pt x="39" y="15"/>
                  </a:lnTo>
                  <a:lnTo>
                    <a:pt x="34" y="30"/>
                  </a:lnTo>
                  <a:lnTo>
                    <a:pt x="28" y="41"/>
                  </a:lnTo>
                  <a:lnTo>
                    <a:pt x="19" y="48"/>
                  </a:lnTo>
                  <a:lnTo>
                    <a:pt x="10" y="49"/>
                  </a:lnTo>
                  <a:lnTo>
                    <a:pt x="0" y="43"/>
                  </a:lnTo>
                  <a:lnTo>
                    <a:pt x="8" y="25"/>
                  </a:lnTo>
                  <a:lnTo>
                    <a:pt x="13" y="4"/>
                  </a:lnTo>
                  <a:lnTo>
                    <a:pt x="16" y="7"/>
                  </a:lnTo>
                  <a:lnTo>
                    <a:pt x="19" y="8"/>
                  </a:lnTo>
                  <a:lnTo>
                    <a:pt x="21" y="12"/>
                  </a:lnTo>
                  <a:lnTo>
                    <a:pt x="21" y="17"/>
                  </a:lnTo>
                  <a:lnTo>
                    <a:pt x="23" y="13"/>
                  </a:lnTo>
                  <a:lnTo>
                    <a:pt x="24" y="12"/>
                  </a:lnTo>
                  <a:lnTo>
                    <a:pt x="26" y="8"/>
                  </a:lnTo>
                  <a:lnTo>
                    <a:pt x="28" y="4"/>
                  </a:lnTo>
                  <a:lnTo>
                    <a:pt x="29" y="2"/>
                  </a:lnTo>
                  <a:lnTo>
                    <a:pt x="31"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2" name="Freeform 33">
              <a:extLst>
                <a:ext uri="{FF2B5EF4-FFF2-40B4-BE49-F238E27FC236}">
                  <a16:creationId xmlns:a16="http://schemas.microsoft.com/office/drawing/2014/main" id="{2303E904-B43A-4660-8E1E-CA509A86A50C}"/>
                </a:ext>
              </a:extLst>
            </p:cNvPr>
            <p:cNvSpPr>
              <a:spLocks/>
            </p:cNvSpPr>
            <p:nvPr/>
          </p:nvSpPr>
          <p:spPr bwMode="auto">
            <a:xfrm>
              <a:off x="1240" y="1173"/>
              <a:ext cx="12" cy="15"/>
            </a:xfrm>
            <a:custGeom>
              <a:avLst/>
              <a:gdLst>
                <a:gd name="T0" fmla="*/ 5 w 12"/>
                <a:gd name="T1" fmla="*/ 0 h 15"/>
                <a:gd name="T2" fmla="*/ 9 w 12"/>
                <a:gd name="T3" fmla="*/ 2 h 15"/>
                <a:gd name="T4" fmla="*/ 12 w 12"/>
                <a:gd name="T5" fmla="*/ 5 h 15"/>
                <a:gd name="T6" fmla="*/ 12 w 12"/>
                <a:gd name="T7" fmla="*/ 8 h 15"/>
                <a:gd name="T8" fmla="*/ 12 w 12"/>
                <a:gd name="T9" fmla="*/ 13 h 15"/>
                <a:gd name="T10" fmla="*/ 9 w 12"/>
                <a:gd name="T11" fmla="*/ 13 h 15"/>
                <a:gd name="T12" fmla="*/ 7 w 12"/>
                <a:gd name="T13" fmla="*/ 15 h 15"/>
                <a:gd name="T14" fmla="*/ 5 w 12"/>
                <a:gd name="T15" fmla="*/ 15 h 15"/>
                <a:gd name="T16" fmla="*/ 4 w 12"/>
                <a:gd name="T17" fmla="*/ 13 h 15"/>
                <a:gd name="T18" fmla="*/ 0 w 12"/>
                <a:gd name="T19" fmla="*/ 13 h 15"/>
                <a:gd name="T20" fmla="*/ 0 w 12"/>
                <a:gd name="T21" fmla="*/ 2 h 15"/>
                <a:gd name="T22" fmla="*/ 5 w 12"/>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5">
                  <a:moveTo>
                    <a:pt x="5" y="0"/>
                  </a:moveTo>
                  <a:lnTo>
                    <a:pt x="9" y="2"/>
                  </a:lnTo>
                  <a:lnTo>
                    <a:pt x="12" y="5"/>
                  </a:lnTo>
                  <a:lnTo>
                    <a:pt x="12" y="8"/>
                  </a:lnTo>
                  <a:lnTo>
                    <a:pt x="12" y="13"/>
                  </a:lnTo>
                  <a:lnTo>
                    <a:pt x="9" y="13"/>
                  </a:lnTo>
                  <a:lnTo>
                    <a:pt x="7" y="15"/>
                  </a:lnTo>
                  <a:lnTo>
                    <a:pt x="5" y="15"/>
                  </a:lnTo>
                  <a:lnTo>
                    <a:pt x="4" y="13"/>
                  </a:lnTo>
                  <a:lnTo>
                    <a:pt x="0" y="13"/>
                  </a:lnTo>
                  <a:lnTo>
                    <a:pt x="0" y="2"/>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3" name="Freeform 34">
              <a:extLst>
                <a:ext uri="{FF2B5EF4-FFF2-40B4-BE49-F238E27FC236}">
                  <a16:creationId xmlns:a16="http://schemas.microsoft.com/office/drawing/2014/main" id="{6BFFB944-9B1E-4F07-825B-52F80FBC32E5}"/>
                </a:ext>
              </a:extLst>
            </p:cNvPr>
            <p:cNvSpPr>
              <a:spLocks/>
            </p:cNvSpPr>
            <p:nvPr/>
          </p:nvSpPr>
          <p:spPr bwMode="auto">
            <a:xfrm>
              <a:off x="1209" y="1186"/>
              <a:ext cx="69" cy="54"/>
            </a:xfrm>
            <a:custGeom>
              <a:avLst/>
              <a:gdLst>
                <a:gd name="T0" fmla="*/ 53 w 69"/>
                <a:gd name="T1" fmla="*/ 2 h 54"/>
                <a:gd name="T2" fmla="*/ 56 w 69"/>
                <a:gd name="T3" fmla="*/ 7 h 54"/>
                <a:gd name="T4" fmla="*/ 58 w 69"/>
                <a:gd name="T5" fmla="*/ 11 h 54"/>
                <a:gd name="T6" fmla="*/ 61 w 69"/>
                <a:gd name="T7" fmla="*/ 10 h 54"/>
                <a:gd name="T8" fmla="*/ 66 w 69"/>
                <a:gd name="T9" fmla="*/ 7 h 54"/>
                <a:gd name="T10" fmla="*/ 69 w 69"/>
                <a:gd name="T11" fmla="*/ 13 h 54"/>
                <a:gd name="T12" fmla="*/ 66 w 69"/>
                <a:gd name="T13" fmla="*/ 25 h 54"/>
                <a:gd name="T14" fmla="*/ 62 w 69"/>
                <a:gd name="T15" fmla="*/ 33 h 54"/>
                <a:gd name="T16" fmla="*/ 56 w 69"/>
                <a:gd name="T17" fmla="*/ 31 h 54"/>
                <a:gd name="T18" fmla="*/ 51 w 69"/>
                <a:gd name="T19" fmla="*/ 28 h 54"/>
                <a:gd name="T20" fmla="*/ 46 w 69"/>
                <a:gd name="T21" fmla="*/ 29 h 54"/>
                <a:gd name="T22" fmla="*/ 44 w 69"/>
                <a:gd name="T23" fmla="*/ 36 h 54"/>
                <a:gd name="T24" fmla="*/ 46 w 69"/>
                <a:gd name="T25" fmla="*/ 44 h 54"/>
                <a:gd name="T26" fmla="*/ 35 w 69"/>
                <a:gd name="T27" fmla="*/ 54 h 54"/>
                <a:gd name="T28" fmla="*/ 13 w 69"/>
                <a:gd name="T29" fmla="*/ 49 h 54"/>
                <a:gd name="T30" fmla="*/ 0 w 69"/>
                <a:gd name="T31" fmla="*/ 41 h 54"/>
                <a:gd name="T32" fmla="*/ 2 w 69"/>
                <a:gd name="T33" fmla="*/ 34 h 54"/>
                <a:gd name="T34" fmla="*/ 4 w 69"/>
                <a:gd name="T35" fmla="*/ 29 h 54"/>
                <a:gd name="T36" fmla="*/ 10 w 69"/>
                <a:gd name="T37" fmla="*/ 26 h 54"/>
                <a:gd name="T38" fmla="*/ 18 w 69"/>
                <a:gd name="T39" fmla="*/ 26 h 54"/>
                <a:gd name="T40" fmla="*/ 23 w 69"/>
                <a:gd name="T41" fmla="*/ 26 h 54"/>
                <a:gd name="T42" fmla="*/ 23 w 69"/>
                <a:gd name="T43" fmla="*/ 20 h 54"/>
                <a:gd name="T44" fmla="*/ 20 w 69"/>
                <a:gd name="T45" fmla="*/ 16 h 54"/>
                <a:gd name="T46" fmla="*/ 13 w 69"/>
                <a:gd name="T47" fmla="*/ 16 h 54"/>
                <a:gd name="T48" fmla="*/ 10 w 69"/>
                <a:gd name="T49" fmla="*/ 13 h 54"/>
                <a:gd name="T50" fmla="*/ 15 w 69"/>
                <a:gd name="T51" fmla="*/ 8 h 54"/>
                <a:gd name="T52" fmla="*/ 22 w 69"/>
                <a:gd name="T53" fmla="*/ 5 h 54"/>
                <a:gd name="T54" fmla="*/ 28 w 69"/>
                <a:gd name="T55" fmla="*/ 2 h 54"/>
                <a:gd name="T56" fmla="*/ 33 w 69"/>
                <a:gd name="T57" fmla="*/ 3 h 54"/>
                <a:gd name="T58" fmla="*/ 36 w 69"/>
                <a:gd name="T59" fmla="*/ 8 h 54"/>
                <a:gd name="T60" fmla="*/ 38 w 69"/>
                <a:gd name="T61" fmla="*/ 11 h 54"/>
                <a:gd name="T62" fmla="*/ 43 w 69"/>
                <a:gd name="T63" fmla="*/ 8 h 54"/>
                <a:gd name="T64" fmla="*/ 44 w 69"/>
                <a:gd name="T65" fmla="*/ 3 h 54"/>
                <a:gd name="T66" fmla="*/ 49 w 69"/>
                <a:gd name="T6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54">
                  <a:moveTo>
                    <a:pt x="53" y="0"/>
                  </a:moveTo>
                  <a:lnTo>
                    <a:pt x="53" y="2"/>
                  </a:lnTo>
                  <a:lnTo>
                    <a:pt x="54" y="5"/>
                  </a:lnTo>
                  <a:lnTo>
                    <a:pt x="56" y="7"/>
                  </a:lnTo>
                  <a:lnTo>
                    <a:pt x="56" y="8"/>
                  </a:lnTo>
                  <a:lnTo>
                    <a:pt x="58" y="11"/>
                  </a:lnTo>
                  <a:lnTo>
                    <a:pt x="59" y="11"/>
                  </a:lnTo>
                  <a:lnTo>
                    <a:pt x="61" y="10"/>
                  </a:lnTo>
                  <a:lnTo>
                    <a:pt x="64" y="8"/>
                  </a:lnTo>
                  <a:lnTo>
                    <a:pt x="66" y="7"/>
                  </a:lnTo>
                  <a:lnTo>
                    <a:pt x="69" y="7"/>
                  </a:lnTo>
                  <a:lnTo>
                    <a:pt x="69" y="13"/>
                  </a:lnTo>
                  <a:lnTo>
                    <a:pt x="67" y="20"/>
                  </a:lnTo>
                  <a:lnTo>
                    <a:pt x="66" y="25"/>
                  </a:lnTo>
                  <a:lnTo>
                    <a:pt x="64" y="28"/>
                  </a:lnTo>
                  <a:lnTo>
                    <a:pt x="62" y="33"/>
                  </a:lnTo>
                  <a:lnTo>
                    <a:pt x="58" y="33"/>
                  </a:lnTo>
                  <a:lnTo>
                    <a:pt x="56" y="31"/>
                  </a:lnTo>
                  <a:lnTo>
                    <a:pt x="54" y="29"/>
                  </a:lnTo>
                  <a:lnTo>
                    <a:pt x="51" y="28"/>
                  </a:lnTo>
                  <a:lnTo>
                    <a:pt x="48" y="28"/>
                  </a:lnTo>
                  <a:lnTo>
                    <a:pt x="46" y="29"/>
                  </a:lnTo>
                  <a:lnTo>
                    <a:pt x="44" y="33"/>
                  </a:lnTo>
                  <a:lnTo>
                    <a:pt x="44" y="36"/>
                  </a:lnTo>
                  <a:lnTo>
                    <a:pt x="44" y="41"/>
                  </a:lnTo>
                  <a:lnTo>
                    <a:pt x="46" y="44"/>
                  </a:lnTo>
                  <a:lnTo>
                    <a:pt x="44" y="47"/>
                  </a:lnTo>
                  <a:lnTo>
                    <a:pt x="35" y="54"/>
                  </a:lnTo>
                  <a:lnTo>
                    <a:pt x="23" y="54"/>
                  </a:lnTo>
                  <a:lnTo>
                    <a:pt x="13" y="49"/>
                  </a:lnTo>
                  <a:lnTo>
                    <a:pt x="0" y="44"/>
                  </a:lnTo>
                  <a:lnTo>
                    <a:pt x="0" y="41"/>
                  </a:lnTo>
                  <a:lnTo>
                    <a:pt x="0" y="38"/>
                  </a:lnTo>
                  <a:lnTo>
                    <a:pt x="2" y="34"/>
                  </a:lnTo>
                  <a:lnTo>
                    <a:pt x="4" y="33"/>
                  </a:lnTo>
                  <a:lnTo>
                    <a:pt x="4" y="29"/>
                  </a:lnTo>
                  <a:lnTo>
                    <a:pt x="5" y="26"/>
                  </a:lnTo>
                  <a:lnTo>
                    <a:pt x="10" y="26"/>
                  </a:lnTo>
                  <a:lnTo>
                    <a:pt x="15" y="26"/>
                  </a:lnTo>
                  <a:lnTo>
                    <a:pt x="18" y="26"/>
                  </a:lnTo>
                  <a:lnTo>
                    <a:pt x="22" y="28"/>
                  </a:lnTo>
                  <a:lnTo>
                    <a:pt x="23" y="26"/>
                  </a:lnTo>
                  <a:lnTo>
                    <a:pt x="25" y="23"/>
                  </a:lnTo>
                  <a:lnTo>
                    <a:pt x="23" y="20"/>
                  </a:lnTo>
                  <a:lnTo>
                    <a:pt x="22" y="18"/>
                  </a:lnTo>
                  <a:lnTo>
                    <a:pt x="20" y="16"/>
                  </a:lnTo>
                  <a:lnTo>
                    <a:pt x="17" y="16"/>
                  </a:lnTo>
                  <a:lnTo>
                    <a:pt x="13" y="16"/>
                  </a:lnTo>
                  <a:lnTo>
                    <a:pt x="10" y="16"/>
                  </a:lnTo>
                  <a:lnTo>
                    <a:pt x="10" y="13"/>
                  </a:lnTo>
                  <a:lnTo>
                    <a:pt x="12" y="10"/>
                  </a:lnTo>
                  <a:lnTo>
                    <a:pt x="15" y="8"/>
                  </a:lnTo>
                  <a:lnTo>
                    <a:pt x="18" y="7"/>
                  </a:lnTo>
                  <a:lnTo>
                    <a:pt x="22" y="5"/>
                  </a:lnTo>
                  <a:lnTo>
                    <a:pt x="25" y="3"/>
                  </a:lnTo>
                  <a:lnTo>
                    <a:pt x="28" y="2"/>
                  </a:lnTo>
                  <a:lnTo>
                    <a:pt x="31" y="2"/>
                  </a:lnTo>
                  <a:lnTo>
                    <a:pt x="33" y="3"/>
                  </a:lnTo>
                  <a:lnTo>
                    <a:pt x="35" y="5"/>
                  </a:lnTo>
                  <a:lnTo>
                    <a:pt x="36" y="8"/>
                  </a:lnTo>
                  <a:lnTo>
                    <a:pt x="36" y="10"/>
                  </a:lnTo>
                  <a:lnTo>
                    <a:pt x="38" y="11"/>
                  </a:lnTo>
                  <a:lnTo>
                    <a:pt x="41" y="10"/>
                  </a:lnTo>
                  <a:lnTo>
                    <a:pt x="43" y="8"/>
                  </a:lnTo>
                  <a:lnTo>
                    <a:pt x="43" y="7"/>
                  </a:lnTo>
                  <a:lnTo>
                    <a:pt x="44" y="3"/>
                  </a:lnTo>
                  <a:lnTo>
                    <a:pt x="46" y="2"/>
                  </a:lnTo>
                  <a:lnTo>
                    <a:pt x="49"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4" name="Freeform 35">
              <a:extLst>
                <a:ext uri="{FF2B5EF4-FFF2-40B4-BE49-F238E27FC236}">
                  <a16:creationId xmlns:a16="http://schemas.microsoft.com/office/drawing/2014/main" id="{87CCCE8C-8884-429E-929C-2A199229EF29}"/>
                </a:ext>
              </a:extLst>
            </p:cNvPr>
            <p:cNvSpPr>
              <a:spLocks/>
            </p:cNvSpPr>
            <p:nvPr/>
          </p:nvSpPr>
          <p:spPr bwMode="auto">
            <a:xfrm>
              <a:off x="1258" y="1214"/>
              <a:ext cx="36" cy="31"/>
            </a:xfrm>
            <a:custGeom>
              <a:avLst/>
              <a:gdLst>
                <a:gd name="T0" fmla="*/ 22 w 36"/>
                <a:gd name="T1" fmla="*/ 0 h 31"/>
                <a:gd name="T2" fmla="*/ 26 w 36"/>
                <a:gd name="T3" fmla="*/ 1 h 31"/>
                <a:gd name="T4" fmla="*/ 28 w 36"/>
                <a:gd name="T5" fmla="*/ 1 h 31"/>
                <a:gd name="T6" fmla="*/ 31 w 36"/>
                <a:gd name="T7" fmla="*/ 3 h 31"/>
                <a:gd name="T8" fmla="*/ 33 w 36"/>
                <a:gd name="T9" fmla="*/ 6 h 31"/>
                <a:gd name="T10" fmla="*/ 36 w 36"/>
                <a:gd name="T11" fmla="*/ 8 h 31"/>
                <a:gd name="T12" fmla="*/ 36 w 36"/>
                <a:gd name="T13" fmla="*/ 19 h 31"/>
                <a:gd name="T14" fmla="*/ 31 w 36"/>
                <a:gd name="T15" fmla="*/ 28 h 31"/>
                <a:gd name="T16" fmla="*/ 25 w 36"/>
                <a:gd name="T17" fmla="*/ 31 h 31"/>
                <a:gd name="T18" fmla="*/ 17 w 36"/>
                <a:gd name="T19" fmla="*/ 31 h 31"/>
                <a:gd name="T20" fmla="*/ 7 w 36"/>
                <a:gd name="T21" fmla="*/ 28 h 31"/>
                <a:gd name="T22" fmla="*/ 0 w 36"/>
                <a:gd name="T23" fmla="*/ 21 h 31"/>
                <a:gd name="T24" fmla="*/ 2 w 36"/>
                <a:gd name="T25" fmla="*/ 19 h 31"/>
                <a:gd name="T26" fmla="*/ 5 w 36"/>
                <a:gd name="T27" fmla="*/ 16 h 31"/>
                <a:gd name="T28" fmla="*/ 7 w 36"/>
                <a:gd name="T29" fmla="*/ 16 h 31"/>
                <a:gd name="T30" fmla="*/ 10 w 36"/>
                <a:gd name="T31" fmla="*/ 15 h 31"/>
                <a:gd name="T32" fmla="*/ 13 w 36"/>
                <a:gd name="T33" fmla="*/ 13 h 31"/>
                <a:gd name="T34" fmla="*/ 17 w 36"/>
                <a:gd name="T35" fmla="*/ 11 h 31"/>
                <a:gd name="T36" fmla="*/ 20 w 36"/>
                <a:gd name="T37" fmla="*/ 10 h 31"/>
                <a:gd name="T38" fmla="*/ 22 w 36"/>
                <a:gd name="T39" fmla="*/ 8 h 31"/>
                <a:gd name="T40" fmla="*/ 22 w 36"/>
                <a:gd name="T41" fmla="*/ 5 h 31"/>
                <a:gd name="T42" fmla="*/ 22 w 36"/>
                <a:gd name="T4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1">
                  <a:moveTo>
                    <a:pt x="22" y="0"/>
                  </a:moveTo>
                  <a:lnTo>
                    <a:pt x="26" y="1"/>
                  </a:lnTo>
                  <a:lnTo>
                    <a:pt x="28" y="1"/>
                  </a:lnTo>
                  <a:lnTo>
                    <a:pt x="31" y="3"/>
                  </a:lnTo>
                  <a:lnTo>
                    <a:pt x="33" y="6"/>
                  </a:lnTo>
                  <a:lnTo>
                    <a:pt x="36" y="8"/>
                  </a:lnTo>
                  <a:lnTo>
                    <a:pt x="36" y="19"/>
                  </a:lnTo>
                  <a:lnTo>
                    <a:pt x="31" y="28"/>
                  </a:lnTo>
                  <a:lnTo>
                    <a:pt x="25" y="31"/>
                  </a:lnTo>
                  <a:lnTo>
                    <a:pt x="17" y="31"/>
                  </a:lnTo>
                  <a:lnTo>
                    <a:pt x="7" y="28"/>
                  </a:lnTo>
                  <a:lnTo>
                    <a:pt x="0" y="21"/>
                  </a:lnTo>
                  <a:lnTo>
                    <a:pt x="2" y="19"/>
                  </a:lnTo>
                  <a:lnTo>
                    <a:pt x="5" y="16"/>
                  </a:lnTo>
                  <a:lnTo>
                    <a:pt x="7" y="16"/>
                  </a:lnTo>
                  <a:lnTo>
                    <a:pt x="10" y="15"/>
                  </a:lnTo>
                  <a:lnTo>
                    <a:pt x="13" y="13"/>
                  </a:lnTo>
                  <a:lnTo>
                    <a:pt x="17" y="11"/>
                  </a:lnTo>
                  <a:lnTo>
                    <a:pt x="20" y="10"/>
                  </a:lnTo>
                  <a:lnTo>
                    <a:pt x="22" y="8"/>
                  </a:lnTo>
                  <a:lnTo>
                    <a:pt x="22" y="5"/>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5" name="Freeform 36">
              <a:extLst>
                <a:ext uri="{FF2B5EF4-FFF2-40B4-BE49-F238E27FC236}">
                  <a16:creationId xmlns:a16="http://schemas.microsoft.com/office/drawing/2014/main" id="{2FAD5400-0CD0-4785-8D0C-5ACAF03584A0}"/>
                </a:ext>
              </a:extLst>
            </p:cNvPr>
            <p:cNvSpPr>
              <a:spLocks/>
            </p:cNvSpPr>
            <p:nvPr/>
          </p:nvSpPr>
          <p:spPr bwMode="auto">
            <a:xfrm>
              <a:off x="103" y="2092"/>
              <a:ext cx="42" cy="37"/>
            </a:xfrm>
            <a:custGeom>
              <a:avLst/>
              <a:gdLst>
                <a:gd name="T0" fmla="*/ 27 w 42"/>
                <a:gd name="T1" fmla="*/ 0 h 37"/>
                <a:gd name="T2" fmla="*/ 34 w 42"/>
                <a:gd name="T3" fmla="*/ 6 h 37"/>
                <a:gd name="T4" fmla="*/ 37 w 42"/>
                <a:gd name="T5" fmla="*/ 16 h 37"/>
                <a:gd name="T6" fmla="*/ 39 w 42"/>
                <a:gd name="T7" fmla="*/ 26 h 37"/>
                <a:gd name="T8" fmla="*/ 42 w 42"/>
                <a:gd name="T9" fmla="*/ 36 h 37"/>
                <a:gd name="T10" fmla="*/ 27 w 42"/>
                <a:gd name="T11" fmla="*/ 37 h 37"/>
                <a:gd name="T12" fmla="*/ 11 w 42"/>
                <a:gd name="T13" fmla="*/ 36 h 37"/>
                <a:gd name="T14" fmla="*/ 0 w 42"/>
                <a:gd name="T15" fmla="*/ 31 h 37"/>
                <a:gd name="T16" fmla="*/ 1 w 42"/>
                <a:gd name="T17" fmla="*/ 21 h 37"/>
                <a:gd name="T18" fmla="*/ 6 w 42"/>
                <a:gd name="T19" fmla="*/ 14 h 37"/>
                <a:gd name="T20" fmla="*/ 14 w 42"/>
                <a:gd name="T21" fmla="*/ 10 h 37"/>
                <a:gd name="T22" fmla="*/ 23 w 42"/>
                <a:gd name="T23" fmla="*/ 6 h 37"/>
                <a:gd name="T24" fmla="*/ 27 w 42"/>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37">
                  <a:moveTo>
                    <a:pt x="27" y="0"/>
                  </a:moveTo>
                  <a:lnTo>
                    <a:pt x="34" y="6"/>
                  </a:lnTo>
                  <a:lnTo>
                    <a:pt x="37" y="16"/>
                  </a:lnTo>
                  <a:lnTo>
                    <a:pt x="39" y="26"/>
                  </a:lnTo>
                  <a:lnTo>
                    <a:pt x="42" y="36"/>
                  </a:lnTo>
                  <a:lnTo>
                    <a:pt x="27" y="37"/>
                  </a:lnTo>
                  <a:lnTo>
                    <a:pt x="11" y="36"/>
                  </a:lnTo>
                  <a:lnTo>
                    <a:pt x="0" y="31"/>
                  </a:lnTo>
                  <a:lnTo>
                    <a:pt x="1" y="21"/>
                  </a:lnTo>
                  <a:lnTo>
                    <a:pt x="6" y="14"/>
                  </a:lnTo>
                  <a:lnTo>
                    <a:pt x="14" y="10"/>
                  </a:lnTo>
                  <a:lnTo>
                    <a:pt x="23" y="6"/>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6" name="Freeform 37">
              <a:extLst>
                <a:ext uri="{FF2B5EF4-FFF2-40B4-BE49-F238E27FC236}">
                  <a16:creationId xmlns:a16="http://schemas.microsoft.com/office/drawing/2014/main" id="{1C7444E6-707F-465A-A236-9EE7DEA100C9}"/>
                </a:ext>
              </a:extLst>
            </p:cNvPr>
            <p:cNvSpPr>
              <a:spLocks/>
            </p:cNvSpPr>
            <p:nvPr/>
          </p:nvSpPr>
          <p:spPr bwMode="auto">
            <a:xfrm>
              <a:off x="3" y="2277"/>
              <a:ext cx="44" cy="40"/>
            </a:xfrm>
            <a:custGeom>
              <a:avLst/>
              <a:gdLst>
                <a:gd name="T0" fmla="*/ 34 w 44"/>
                <a:gd name="T1" fmla="*/ 0 h 40"/>
                <a:gd name="T2" fmla="*/ 41 w 44"/>
                <a:gd name="T3" fmla="*/ 4 h 40"/>
                <a:gd name="T4" fmla="*/ 44 w 44"/>
                <a:gd name="T5" fmla="*/ 13 h 40"/>
                <a:gd name="T6" fmla="*/ 44 w 44"/>
                <a:gd name="T7" fmla="*/ 26 h 40"/>
                <a:gd name="T8" fmla="*/ 42 w 44"/>
                <a:gd name="T9" fmla="*/ 27 h 40"/>
                <a:gd name="T10" fmla="*/ 41 w 44"/>
                <a:gd name="T11" fmla="*/ 27 h 40"/>
                <a:gd name="T12" fmla="*/ 41 w 44"/>
                <a:gd name="T13" fmla="*/ 31 h 40"/>
                <a:gd name="T14" fmla="*/ 34 w 44"/>
                <a:gd name="T15" fmla="*/ 31 h 40"/>
                <a:gd name="T16" fmla="*/ 29 w 44"/>
                <a:gd name="T17" fmla="*/ 31 h 40"/>
                <a:gd name="T18" fmla="*/ 26 w 44"/>
                <a:gd name="T19" fmla="*/ 29 h 40"/>
                <a:gd name="T20" fmla="*/ 21 w 44"/>
                <a:gd name="T21" fmla="*/ 27 h 40"/>
                <a:gd name="T22" fmla="*/ 20 w 44"/>
                <a:gd name="T23" fmla="*/ 29 h 40"/>
                <a:gd name="T24" fmla="*/ 20 w 44"/>
                <a:gd name="T25" fmla="*/ 32 h 40"/>
                <a:gd name="T26" fmla="*/ 20 w 44"/>
                <a:gd name="T27" fmla="*/ 34 h 40"/>
                <a:gd name="T28" fmla="*/ 20 w 44"/>
                <a:gd name="T29" fmla="*/ 37 h 40"/>
                <a:gd name="T30" fmla="*/ 16 w 44"/>
                <a:gd name="T31" fmla="*/ 40 h 40"/>
                <a:gd name="T32" fmla="*/ 13 w 44"/>
                <a:gd name="T33" fmla="*/ 40 h 40"/>
                <a:gd name="T34" fmla="*/ 8 w 44"/>
                <a:gd name="T35" fmla="*/ 39 h 40"/>
                <a:gd name="T36" fmla="*/ 5 w 44"/>
                <a:gd name="T37" fmla="*/ 39 h 40"/>
                <a:gd name="T38" fmla="*/ 2 w 44"/>
                <a:gd name="T39" fmla="*/ 37 h 40"/>
                <a:gd name="T40" fmla="*/ 3 w 44"/>
                <a:gd name="T41" fmla="*/ 32 h 40"/>
                <a:gd name="T42" fmla="*/ 5 w 44"/>
                <a:gd name="T43" fmla="*/ 31 h 40"/>
                <a:gd name="T44" fmla="*/ 10 w 44"/>
                <a:gd name="T45" fmla="*/ 27 h 40"/>
                <a:gd name="T46" fmla="*/ 15 w 44"/>
                <a:gd name="T47" fmla="*/ 27 h 40"/>
                <a:gd name="T48" fmla="*/ 11 w 44"/>
                <a:gd name="T49" fmla="*/ 26 h 40"/>
                <a:gd name="T50" fmla="*/ 10 w 44"/>
                <a:gd name="T51" fmla="*/ 24 h 40"/>
                <a:gd name="T52" fmla="*/ 7 w 44"/>
                <a:gd name="T53" fmla="*/ 24 h 40"/>
                <a:gd name="T54" fmla="*/ 5 w 44"/>
                <a:gd name="T55" fmla="*/ 26 h 40"/>
                <a:gd name="T56" fmla="*/ 0 w 44"/>
                <a:gd name="T57" fmla="*/ 26 h 40"/>
                <a:gd name="T58" fmla="*/ 3 w 44"/>
                <a:gd name="T59" fmla="*/ 17 h 40"/>
                <a:gd name="T60" fmla="*/ 10 w 44"/>
                <a:gd name="T61" fmla="*/ 9 h 40"/>
                <a:gd name="T62" fmla="*/ 18 w 44"/>
                <a:gd name="T63" fmla="*/ 3 h 40"/>
                <a:gd name="T64" fmla="*/ 26 w 44"/>
                <a:gd name="T65" fmla="*/ 0 h 40"/>
                <a:gd name="T66" fmla="*/ 34 w 44"/>
                <a:gd name="T6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40">
                  <a:moveTo>
                    <a:pt x="34" y="0"/>
                  </a:moveTo>
                  <a:lnTo>
                    <a:pt x="41" y="4"/>
                  </a:lnTo>
                  <a:lnTo>
                    <a:pt x="44" y="13"/>
                  </a:lnTo>
                  <a:lnTo>
                    <a:pt x="44" y="26"/>
                  </a:lnTo>
                  <a:lnTo>
                    <a:pt x="42" y="27"/>
                  </a:lnTo>
                  <a:lnTo>
                    <a:pt x="41" y="27"/>
                  </a:lnTo>
                  <a:lnTo>
                    <a:pt x="41" y="31"/>
                  </a:lnTo>
                  <a:lnTo>
                    <a:pt x="34" y="31"/>
                  </a:lnTo>
                  <a:lnTo>
                    <a:pt x="29" y="31"/>
                  </a:lnTo>
                  <a:lnTo>
                    <a:pt x="26" y="29"/>
                  </a:lnTo>
                  <a:lnTo>
                    <a:pt x="21" y="27"/>
                  </a:lnTo>
                  <a:lnTo>
                    <a:pt x="20" y="29"/>
                  </a:lnTo>
                  <a:lnTo>
                    <a:pt x="20" y="32"/>
                  </a:lnTo>
                  <a:lnTo>
                    <a:pt x="20" y="34"/>
                  </a:lnTo>
                  <a:lnTo>
                    <a:pt x="20" y="37"/>
                  </a:lnTo>
                  <a:lnTo>
                    <a:pt x="16" y="40"/>
                  </a:lnTo>
                  <a:lnTo>
                    <a:pt x="13" y="40"/>
                  </a:lnTo>
                  <a:lnTo>
                    <a:pt x="8" y="39"/>
                  </a:lnTo>
                  <a:lnTo>
                    <a:pt x="5" y="39"/>
                  </a:lnTo>
                  <a:lnTo>
                    <a:pt x="2" y="37"/>
                  </a:lnTo>
                  <a:lnTo>
                    <a:pt x="3" y="32"/>
                  </a:lnTo>
                  <a:lnTo>
                    <a:pt x="5" y="31"/>
                  </a:lnTo>
                  <a:lnTo>
                    <a:pt x="10" y="27"/>
                  </a:lnTo>
                  <a:lnTo>
                    <a:pt x="15" y="27"/>
                  </a:lnTo>
                  <a:lnTo>
                    <a:pt x="11" y="26"/>
                  </a:lnTo>
                  <a:lnTo>
                    <a:pt x="10" y="24"/>
                  </a:lnTo>
                  <a:lnTo>
                    <a:pt x="7" y="24"/>
                  </a:lnTo>
                  <a:lnTo>
                    <a:pt x="5" y="26"/>
                  </a:lnTo>
                  <a:lnTo>
                    <a:pt x="0" y="26"/>
                  </a:lnTo>
                  <a:lnTo>
                    <a:pt x="3" y="17"/>
                  </a:lnTo>
                  <a:lnTo>
                    <a:pt x="10" y="9"/>
                  </a:lnTo>
                  <a:lnTo>
                    <a:pt x="18" y="3"/>
                  </a:lnTo>
                  <a:lnTo>
                    <a:pt x="26"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7" name="Freeform 38">
              <a:extLst>
                <a:ext uri="{FF2B5EF4-FFF2-40B4-BE49-F238E27FC236}">
                  <a16:creationId xmlns:a16="http://schemas.microsoft.com/office/drawing/2014/main" id="{00702DC4-C06D-42AF-8CD9-04DBBE4F6FE3}"/>
                </a:ext>
              </a:extLst>
            </p:cNvPr>
            <p:cNvSpPr>
              <a:spLocks/>
            </p:cNvSpPr>
            <p:nvPr/>
          </p:nvSpPr>
          <p:spPr bwMode="auto">
            <a:xfrm>
              <a:off x="16" y="2378"/>
              <a:ext cx="15" cy="16"/>
            </a:xfrm>
            <a:custGeom>
              <a:avLst/>
              <a:gdLst>
                <a:gd name="T0" fmla="*/ 2 w 15"/>
                <a:gd name="T1" fmla="*/ 0 h 16"/>
                <a:gd name="T2" fmla="*/ 5 w 15"/>
                <a:gd name="T3" fmla="*/ 0 h 16"/>
                <a:gd name="T4" fmla="*/ 8 w 15"/>
                <a:gd name="T5" fmla="*/ 2 h 16"/>
                <a:gd name="T6" fmla="*/ 12 w 15"/>
                <a:gd name="T7" fmla="*/ 5 h 16"/>
                <a:gd name="T8" fmla="*/ 13 w 15"/>
                <a:gd name="T9" fmla="*/ 8 h 16"/>
                <a:gd name="T10" fmla="*/ 15 w 15"/>
                <a:gd name="T11" fmla="*/ 11 h 16"/>
                <a:gd name="T12" fmla="*/ 15 w 15"/>
                <a:gd name="T13" fmla="*/ 15 h 16"/>
                <a:gd name="T14" fmla="*/ 13 w 15"/>
                <a:gd name="T15" fmla="*/ 16 h 16"/>
                <a:gd name="T16" fmla="*/ 8 w 15"/>
                <a:gd name="T17" fmla="*/ 16 h 16"/>
                <a:gd name="T18" fmla="*/ 5 w 15"/>
                <a:gd name="T19" fmla="*/ 15 h 16"/>
                <a:gd name="T20" fmla="*/ 2 w 15"/>
                <a:gd name="T21" fmla="*/ 11 h 16"/>
                <a:gd name="T22" fmla="*/ 0 w 15"/>
                <a:gd name="T23" fmla="*/ 8 h 16"/>
                <a:gd name="T24" fmla="*/ 0 w 15"/>
                <a:gd name="T25" fmla="*/ 5 h 16"/>
                <a:gd name="T26" fmla="*/ 2 w 15"/>
                <a:gd name="T2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16">
                  <a:moveTo>
                    <a:pt x="2" y="0"/>
                  </a:moveTo>
                  <a:lnTo>
                    <a:pt x="5" y="0"/>
                  </a:lnTo>
                  <a:lnTo>
                    <a:pt x="8" y="2"/>
                  </a:lnTo>
                  <a:lnTo>
                    <a:pt x="12" y="5"/>
                  </a:lnTo>
                  <a:lnTo>
                    <a:pt x="13" y="8"/>
                  </a:lnTo>
                  <a:lnTo>
                    <a:pt x="15" y="11"/>
                  </a:lnTo>
                  <a:lnTo>
                    <a:pt x="15" y="15"/>
                  </a:lnTo>
                  <a:lnTo>
                    <a:pt x="13" y="16"/>
                  </a:lnTo>
                  <a:lnTo>
                    <a:pt x="8" y="16"/>
                  </a:lnTo>
                  <a:lnTo>
                    <a:pt x="5" y="15"/>
                  </a:lnTo>
                  <a:lnTo>
                    <a:pt x="2" y="11"/>
                  </a:lnTo>
                  <a:lnTo>
                    <a:pt x="0" y="8"/>
                  </a:lnTo>
                  <a:lnTo>
                    <a:pt x="0" y="5"/>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8" name="Freeform 40">
              <a:extLst>
                <a:ext uri="{FF2B5EF4-FFF2-40B4-BE49-F238E27FC236}">
                  <a16:creationId xmlns:a16="http://schemas.microsoft.com/office/drawing/2014/main" id="{36F35229-8A1D-4C26-9057-DEF2AB4C1D91}"/>
                </a:ext>
              </a:extLst>
            </p:cNvPr>
            <p:cNvSpPr>
              <a:spLocks/>
            </p:cNvSpPr>
            <p:nvPr/>
          </p:nvSpPr>
          <p:spPr bwMode="auto">
            <a:xfrm>
              <a:off x="188" y="2507"/>
              <a:ext cx="117" cy="139"/>
            </a:xfrm>
            <a:custGeom>
              <a:avLst/>
              <a:gdLst>
                <a:gd name="T0" fmla="*/ 59 w 117"/>
                <a:gd name="T1" fmla="*/ 0 h 139"/>
                <a:gd name="T2" fmla="*/ 78 w 117"/>
                <a:gd name="T3" fmla="*/ 13 h 139"/>
                <a:gd name="T4" fmla="*/ 98 w 117"/>
                <a:gd name="T5" fmla="*/ 33 h 139"/>
                <a:gd name="T6" fmla="*/ 104 w 117"/>
                <a:gd name="T7" fmla="*/ 44 h 139"/>
                <a:gd name="T8" fmla="*/ 101 w 117"/>
                <a:gd name="T9" fmla="*/ 49 h 139"/>
                <a:gd name="T10" fmla="*/ 99 w 117"/>
                <a:gd name="T11" fmla="*/ 54 h 139"/>
                <a:gd name="T12" fmla="*/ 91 w 117"/>
                <a:gd name="T13" fmla="*/ 52 h 139"/>
                <a:gd name="T14" fmla="*/ 85 w 117"/>
                <a:gd name="T15" fmla="*/ 49 h 139"/>
                <a:gd name="T16" fmla="*/ 80 w 117"/>
                <a:gd name="T17" fmla="*/ 46 h 139"/>
                <a:gd name="T18" fmla="*/ 77 w 117"/>
                <a:gd name="T19" fmla="*/ 51 h 139"/>
                <a:gd name="T20" fmla="*/ 75 w 117"/>
                <a:gd name="T21" fmla="*/ 59 h 139"/>
                <a:gd name="T22" fmla="*/ 81 w 117"/>
                <a:gd name="T23" fmla="*/ 62 h 139"/>
                <a:gd name="T24" fmla="*/ 91 w 117"/>
                <a:gd name="T25" fmla="*/ 62 h 139"/>
                <a:gd name="T26" fmla="*/ 98 w 117"/>
                <a:gd name="T27" fmla="*/ 67 h 139"/>
                <a:gd name="T28" fmla="*/ 101 w 117"/>
                <a:gd name="T29" fmla="*/ 70 h 139"/>
                <a:gd name="T30" fmla="*/ 104 w 117"/>
                <a:gd name="T31" fmla="*/ 67 h 139"/>
                <a:gd name="T32" fmla="*/ 109 w 117"/>
                <a:gd name="T33" fmla="*/ 64 h 139"/>
                <a:gd name="T34" fmla="*/ 116 w 117"/>
                <a:gd name="T35" fmla="*/ 62 h 139"/>
                <a:gd name="T36" fmla="*/ 116 w 117"/>
                <a:gd name="T37" fmla="*/ 77 h 139"/>
                <a:gd name="T38" fmla="*/ 117 w 117"/>
                <a:gd name="T39" fmla="*/ 88 h 139"/>
                <a:gd name="T40" fmla="*/ 77 w 117"/>
                <a:gd name="T41" fmla="*/ 106 h 139"/>
                <a:gd name="T42" fmla="*/ 27 w 117"/>
                <a:gd name="T43" fmla="*/ 119 h 139"/>
                <a:gd name="T44" fmla="*/ 29 w 117"/>
                <a:gd name="T45" fmla="*/ 128 h 139"/>
                <a:gd name="T46" fmla="*/ 31 w 117"/>
                <a:gd name="T47" fmla="*/ 134 h 139"/>
                <a:gd name="T48" fmla="*/ 18 w 117"/>
                <a:gd name="T49" fmla="*/ 139 h 139"/>
                <a:gd name="T50" fmla="*/ 0 w 117"/>
                <a:gd name="T51" fmla="*/ 129 h 139"/>
                <a:gd name="T52" fmla="*/ 3 w 117"/>
                <a:gd name="T53" fmla="*/ 121 h 139"/>
                <a:gd name="T54" fmla="*/ 11 w 117"/>
                <a:gd name="T55" fmla="*/ 114 h 139"/>
                <a:gd name="T56" fmla="*/ 16 w 117"/>
                <a:gd name="T57" fmla="*/ 108 h 139"/>
                <a:gd name="T58" fmla="*/ 14 w 117"/>
                <a:gd name="T59" fmla="*/ 98 h 139"/>
                <a:gd name="T60" fmla="*/ 13 w 117"/>
                <a:gd name="T61" fmla="*/ 90 h 139"/>
                <a:gd name="T62" fmla="*/ 16 w 117"/>
                <a:gd name="T63" fmla="*/ 82 h 139"/>
                <a:gd name="T64" fmla="*/ 23 w 117"/>
                <a:gd name="T65" fmla="*/ 82 h 139"/>
                <a:gd name="T66" fmla="*/ 27 w 117"/>
                <a:gd name="T67" fmla="*/ 85 h 139"/>
                <a:gd name="T68" fmla="*/ 32 w 117"/>
                <a:gd name="T69" fmla="*/ 87 h 139"/>
                <a:gd name="T70" fmla="*/ 31 w 117"/>
                <a:gd name="T71" fmla="*/ 64 h 139"/>
                <a:gd name="T72" fmla="*/ 42 w 117"/>
                <a:gd name="T73" fmla="*/ 49 h 139"/>
                <a:gd name="T74" fmla="*/ 41 w 117"/>
                <a:gd name="T75" fmla="*/ 44 h 139"/>
                <a:gd name="T76" fmla="*/ 36 w 117"/>
                <a:gd name="T77" fmla="*/ 41 h 139"/>
                <a:gd name="T78" fmla="*/ 31 w 117"/>
                <a:gd name="T79" fmla="*/ 39 h 139"/>
                <a:gd name="T80" fmla="*/ 32 w 117"/>
                <a:gd name="T81" fmla="*/ 10 h 139"/>
                <a:gd name="T82" fmla="*/ 49 w 117"/>
                <a:gd name="T8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7" h="139">
                  <a:moveTo>
                    <a:pt x="49" y="0"/>
                  </a:moveTo>
                  <a:lnTo>
                    <a:pt x="59" y="0"/>
                  </a:lnTo>
                  <a:lnTo>
                    <a:pt x="70" y="2"/>
                  </a:lnTo>
                  <a:lnTo>
                    <a:pt x="78" y="13"/>
                  </a:lnTo>
                  <a:lnTo>
                    <a:pt x="86" y="23"/>
                  </a:lnTo>
                  <a:lnTo>
                    <a:pt x="98" y="33"/>
                  </a:lnTo>
                  <a:lnTo>
                    <a:pt x="106" y="44"/>
                  </a:lnTo>
                  <a:lnTo>
                    <a:pt x="104" y="44"/>
                  </a:lnTo>
                  <a:lnTo>
                    <a:pt x="103" y="46"/>
                  </a:lnTo>
                  <a:lnTo>
                    <a:pt x="101" y="49"/>
                  </a:lnTo>
                  <a:lnTo>
                    <a:pt x="99" y="51"/>
                  </a:lnTo>
                  <a:lnTo>
                    <a:pt x="99" y="54"/>
                  </a:lnTo>
                  <a:lnTo>
                    <a:pt x="95" y="54"/>
                  </a:lnTo>
                  <a:lnTo>
                    <a:pt x="91" y="52"/>
                  </a:lnTo>
                  <a:lnTo>
                    <a:pt x="88" y="51"/>
                  </a:lnTo>
                  <a:lnTo>
                    <a:pt x="85" y="49"/>
                  </a:lnTo>
                  <a:lnTo>
                    <a:pt x="83" y="47"/>
                  </a:lnTo>
                  <a:lnTo>
                    <a:pt x="80" y="46"/>
                  </a:lnTo>
                  <a:lnTo>
                    <a:pt x="78" y="47"/>
                  </a:lnTo>
                  <a:lnTo>
                    <a:pt x="77" y="51"/>
                  </a:lnTo>
                  <a:lnTo>
                    <a:pt x="75" y="54"/>
                  </a:lnTo>
                  <a:lnTo>
                    <a:pt x="75" y="59"/>
                  </a:lnTo>
                  <a:lnTo>
                    <a:pt x="75" y="62"/>
                  </a:lnTo>
                  <a:lnTo>
                    <a:pt x="81" y="62"/>
                  </a:lnTo>
                  <a:lnTo>
                    <a:pt x="86" y="61"/>
                  </a:lnTo>
                  <a:lnTo>
                    <a:pt x="91" y="62"/>
                  </a:lnTo>
                  <a:lnTo>
                    <a:pt x="95" y="64"/>
                  </a:lnTo>
                  <a:lnTo>
                    <a:pt x="98" y="67"/>
                  </a:lnTo>
                  <a:lnTo>
                    <a:pt x="99" y="72"/>
                  </a:lnTo>
                  <a:lnTo>
                    <a:pt x="101" y="70"/>
                  </a:lnTo>
                  <a:lnTo>
                    <a:pt x="103" y="69"/>
                  </a:lnTo>
                  <a:lnTo>
                    <a:pt x="104" y="67"/>
                  </a:lnTo>
                  <a:lnTo>
                    <a:pt x="106" y="65"/>
                  </a:lnTo>
                  <a:lnTo>
                    <a:pt x="109" y="64"/>
                  </a:lnTo>
                  <a:lnTo>
                    <a:pt x="111" y="62"/>
                  </a:lnTo>
                  <a:lnTo>
                    <a:pt x="116" y="62"/>
                  </a:lnTo>
                  <a:lnTo>
                    <a:pt x="116" y="70"/>
                  </a:lnTo>
                  <a:lnTo>
                    <a:pt x="116" y="77"/>
                  </a:lnTo>
                  <a:lnTo>
                    <a:pt x="116" y="83"/>
                  </a:lnTo>
                  <a:lnTo>
                    <a:pt x="117" y="88"/>
                  </a:lnTo>
                  <a:lnTo>
                    <a:pt x="98" y="100"/>
                  </a:lnTo>
                  <a:lnTo>
                    <a:pt x="77" y="106"/>
                  </a:lnTo>
                  <a:lnTo>
                    <a:pt x="52" y="113"/>
                  </a:lnTo>
                  <a:lnTo>
                    <a:pt x="27" y="119"/>
                  </a:lnTo>
                  <a:lnTo>
                    <a:pt x="27" y="124"/>
                  </a:lnTo>
                  <a:lnTo>
                    <a:pt x="29" y="128"/>
                  </a:lnTo>
                  <a:lnTo>
                    <a:pt x="31" y="131"/>
                  </a:lnTo>
                  <a:lnTo>
                    <a:pt x="31" y="134"/>
                  </a:lnTo>
                  <a:lnTo>
                    <a:pt x="31" y="139"/>
                  </a:lnTo>
                  <a:lnTo>
                    <a:pt x="18" y="139"/>
                  </a:lnTo>
                  <a:lnTo>
                    <a:pt x="6" y="136"/>
                  </a:lnTo>
                  <a:lnTo>
                    <a:pt x="0" y="129"/>
                  </a:lnTo>
                  <a:lnTo>
                    <a:pt x="1" y="124"/>
                  </a:lnTo>
                  <a:lnTo>
                    <a:pt x="3" y="121"/>
                  </a:lnTo>
                  <a:lnTo>
                    <a:pt x="6" y="118"/>
                  </a:lnTo>
                  <a:lnTo>
                    <a:pt x="11" y="114"/>
                  </a:lnTo>
                  <a:lnTo>
                    <a:pt x="14" y="111"/>
                  </a:lnTo>
                  <a:lnTo>
                    <a:pt x="16" y="108"/>
                  </a:lnTo>
                  <a:lnTo>
                    <a:pt x="16" y="103"/>
                  </a:lnTo>
                  <a:lnTo>
                    <a:pt x="14" y="98"/>
                  </a:lnTo>
                  <a:lnTo>
                    <a:pt x="14" y="93"/>
                  </a:lnTo>
                  <a:lnTo>
                    <a:pt x="13" y="90"/>
                  </a:lnTo>
                  <a:lnTo>
                    <a:pt x="14" y="85"/>
                  </a:lnTo>
                  <a:lnTo>
                    <a:pt x="16" y="82"/>
                  </a:lnTo>
                  <a:lnTo>
                    <a:pt x="19" y="82"/>
                  </a:lnTo>
                  <a:lnTo>
                    <a:pt x="23" y="82"/>
                  </a:lnTo>
                  <a:lnTo>
                    <a:pt x="24" y="83"/>
                  </a:lnTo>
                  <a:lnTo>
                    <a:pt x="27" y="85"/>
                  </a:lnTo>
                  <a:lnTo>
                    <a:pt x="29" y="87"/>
                  </a:lnTo>
                  <a:lnTo>
                    <a:pt x="32" y="87"/>
                  </a:lnTo>
                  <a:lnTo>
                    <a:pt x="31" y="75"/>
                  </a:lnTo>
                  <a:lnTo>
                    <a:pt x="31" y="64"/>
                  </a:lnTo>
                  <a:lnTo>
                    <a:pt x="34" y="54"/>
                  </a:lnTo>
                  <a:lnTo>
                    <a:pt x="42" y="49"/>
                  </a:lnTo>
                  <a:lnTo>
                    <a:pt x="42" y="46"/>
                  </a:lnTo>
                  <a:lnTo>
                    <a:pt x="41" y="44"/>
                  </a:lnTo>
                  <a:lnTo>
                    <a:pt x="37" y="43"/>
                  </a:lnTo>
                  <a:lnTo>
                    <a:pt x="36" y="41"/>
                  </a:lnTo>
                  <a:lnTo>
                    <a:pt x="32" y="41"/>
                  </a:lnTo>
                  <a:lnTo>
                    <a:pt x="31" y="39"/>
                  </a:lnTo>
                  <a:lnTo>
                    <a:pt x="31" y="25"/>
                  </a:lnTo>
                  <a:lnTo>
                    <a:pt x="32" y="10"/>
                  </a:lnTo>
                  <a:lnTo>
                    <a:pt x="37" y="2"/>
                  </a:lnTo>
                  <a:lnTo>
                    <a:pt x="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grpSp>
      <p:grpSp>
        <p:nvGrpSpPr>
          <p:cNvPr id="13" name="Group 12">
            <a:extLst>
              <a:ext uri="{FF2B5EF4-FFF2-40B4-BE49-F238E27FC236}">
                <a16:creationId xmlns:a16="http://schemas.microsoft.com/office/drawing/2014/main" id="{77D5226B-4303-40CE-814F-51D2425FE42D}"/>
              </a:ext>
            </a:extLst>
          </p:cNvPr>
          <p:cNvGrpSpPr/>
          <p:nvPr/>
        </p:nvGrpSpPr>
        <p:grpSpPr>
          <a:xfrm>
            <a:off x="2812193" y="2928257"/>
            <a:ext cx="2950933" cy="3287484"/>
            <a:chOff x="4115424" y="2928257"/>
            <a:chExt cx="3791518" cy="3287484"/>
          </a:xfrm>
        </p:grpSpPr>
        <p:sp>
          <p:nvSpPr>
            <p:cNvPr id="89" name="object 154">
              <a:extLst>
                <a:ext uri="{FF2B5EF4-FFF2-40B4-BE49-F238E27FC236}">
                  <a16:creationId xmlns:a16="http://schemas.microsoft.com/office/drawing/2014/main" id="{5904A6B1-5035-4AE8-8F99-BB648C568A06}"/>
                </a:ext>
              </a:extLst>
            </p:cNvPr>
            <p:cNvSpPr txBox="1"/>
            <p:nvPr/>
          </p:nvSpPr>
          <p:spPr>
            <a:xfrm>
              <a:off x="4119690" y="2928257"/>
              <a:ext cx="3787252" cy="1940912"/>
            </a:xfrm>
            <a:prstGeom prst="rect">
              <a:avLst/>
            </a:prstGeom>
            <a:solidFill>
              <a:srgbClr val="E7E6E6"/>
            </a:solidFill>
          </p:spPr>
          <p:txBody>
            <a:bodyPr vert="horz" wrap="square" lIns="0" tIns="144000" rIns="0" bIns="0" rtlCol="0">
              <a:noAutofit/>
            </a:bodyPr>
            <a:lstStyle/>
            <a:p>
              <a:pPr marL="2540" algn="ctr">
                <a:lnSpc>
                  <a:spcPct val="80000"/>
                </a:lnSpc>
              </a:pPr>
              <a:r>
                <a:rPr lang="en-NZ" sz="1400" b="1" spc="100" dirty="0">
                  <a:solidFill>
                    <a:srgbClr val="282D41"/>
                  </a:solidFill>
                  <a:latin typeface="+mj-lt"/>
                  <a:cs typeface="Calibri Light"/>
                </a:rPr>
                <a:t>SAMPLING</a:t>
              </a:r>
            </a:p>
            <a:p>
              <a:pPr marL="144145" marR="133985">
                <a:spcBef>
                  <a:spcPts val="600"/>
                </a:spcBef>
              </a:pPr>
              <a:r>
                <a:rPr lang="en-NZ" sz="1100" spc="-5" dirty="0">
                  <a:latin typeface="+mj-lt"/>
                  <a:cs typeface="Calibri Light"/>
                </a:rPr>
                <a:t>The sample size for Pacific peoples was boosted to 461 to ensure we interviewed a sufficient number of Pacific peoples to allow for subgroup analysis. </a:t>
              </a:r>
            </a:p>
            <a:p>
              <a:pPr marL="144145" marR="133985">
                <a:spcBef>
                  <a:spcPts val="600"/>
                </a:spcBef>
              </a:pPr>
              <a:r>
                <a:rPr lang="en-NZ" sz="1100" spc="-5" dirty="0">
                  <a:latin typeface="+mj-lt"/>
                  <a:cs typeface="Calibri Light"/>
                </a:rPr>
                <a:t>Weighting was also applied to the interviews with Pacific peoples to ensure </a:t>
              </a:r>
              <a:r>
                <a:rPr lang="en-NZ" sz="1100" spc="-5" dirty="0">
                  <a:solidFill>
                    <a:schemeClr val="tx1">
                      <a:lumMod val="95000"/>
                      <a:lumOff val="5000"/>
                    </a:schemeClr>
                  </a:solidFill>
                  <a:latin typeface="+mj-lt"/>
                  <a:cs typeface="Calibri Light"/>
                </a:rPr>
                <a:t>the sample profile was representative of the Pacific population by age within gender. </a:t>
              </a:r>
            </a:p>
          </p:txBody>
        </p:sp>
        <p:sp>
          <p:nvSpPr>
            <p:cNvPr id="90" name="object 154">
              <a:extLst>
                <a:ext uri="{FF2B5EF4-FFF2-40B4-BE49-F238E27FC236}">
                  <a16:creationId xmlns:a16="http://schemas.microsoft.com/office/drawing/2014/main" id="{801D1DD3-020F-4896-B1FD-5CB29A9FBEA5}"/>
                </a:ext>
              </a:extLst>
            </p:cNvPr>
            <p:cNvSpPr txBox="1"/>
            <p:nvPr/>
          </p:nvSpPr>
          <p:spPr>
            <a:xfrm>
              <a:off x="4115424" y="5056654"/>
              <a:ext cx="3787252" cy="1159087"/>
            </a:xfrm>
            <a:prstGeom prst="rect">
              <a:avLst/>
            </a:prstGeom>
            <a:solidFill>
              <a:srgbClr val="E7E6E6"/>
            </a:solidFill>
          </p:spPr>
          <p:txBody>
            <a:bodyPr vert="horz" wrap="square" lIns="0" tIns="144000" rIns="0" bIns="0" rtlCol="0">
              <a:noAutofit/>
            </a:bodyPr>
            <a:lstStyle/>
            <a:p>
              <a:pPr marL="2540" algn="ctr">
                <a:lnSpc>
                  <a:spcPct val="80000"/>
                </a:lnSpc>
              </a:pPr>
              <a:r>
                <a:rPr lang="en-NZ" sz="1400" b="1" spc="100" dirty="0">
                  <a:solidFill>
                    <a:srgbClr val="282D41"/>
                  </a:solidFill>
                  <a:latin typeface="+mj-lt"/>
                  <a:cs typeface="Calibri Light"/>
                </a:rPr>
                <a:t>TREND DATA</a:t>
              </a:r>
            </a:p>
            <a:p>
              <a:pPr marL="144145" marR="133985">
                <a:spcBef>
                  <a:spcPts val="455"/>
                </a:spcBef>
              </a:pPr>
              <a:r>
                <a:rPr lang="en-NZ" sz="1100" spc="-5" dirty="0">
                  <a:solidFill>
                    <a:schemeClr val="tx1">
                      <a:lumMod val="95000"/>
                      <a:lumOff val="5000"/>
                    </a:schemeClr>
                  </a:solidFill>
                  <a:latin typeface="+mj-lt"/>
                  <a:cs typeface="Calibri Light"/>
                </a:rPr>
                <a:t>Trends are shown against the 2017 data. The change in method in 2017, means we cannot include trends data prior to this.</a:t>
              </a:r>
            </a:p>
          </p:txBody>
        </p:sp>
      </p:grpSp>
      <p:grpSp>
        <p:nvGrpSpPr>
          <p:cNvPr id="14" name="Group 13">
            <a:extLst>
              <a:ext uri="{FF2B5EF4-FFF2-40B4-BE49-F238E27FC236}">
                <a16:creationId xmlns:a16="http://schemas.microsoft.com/office/drawing/2014/main" id="{1BDEEF74-C1E2-4E8D-815C-AD0DFA151FDE}"/>
              </a:ext>
            </a:extLst>
          </p:cNvPr>
          <p:cNvGrpSpPr/>
          <p:nvPr/>
        </p:nvGrpSpPr>
        <p:grpSpPr>
          <a:xfrm>
            <a:off x="174233" y="2928257"/>
            <a:ext cx="11843534" cy="3287484"/>
            <a:chOff x="172053" y="2928257"/>
            <a:chExt cx="11843534" cy="3287484"/>
          </a:xfrm>
        </p:grpSpPr>
        <p:sp>
          <p:nvSpPr>
            <p:cNvPr id="154" name="object 154"/>
            <p:cNvSpPr txBox="1"/>
            <p:nvPr/>
          </p:nvSpPr>
          <p:spPr>
            <a:xfrm>
              <a:off x="172053" y="2928257"/>
              <a:ext cx="2508809" cy="3287484"/>
            </a:xfrm>
            <a:prstGeom prst="rect">
              <a:avLst/>
            </a:prstGeom>
            <a:solidFill>
              <a:srgbClr val="E7E6E6"/>
            </a:solidFill>
          </p:spPr>
          <p:txBody>
            <a:bodyPr vert="horz" wrap="square" lIns="0" tIns="144000" rIns="0" bIns="0" rtlCol="0">
              <a:noAutofit/>
            </a:bodyPr>
            <a:lstStyle/>
            <a:p>
              <a:pPr marL="2540" algn="ctr">
                <a:lnSpc>
                  <a:spcPct val="80000"/>
                </a:lnSpc>
              </a:pPr>
              <a:r>
                <a:rPr lang="en-NZ" sz="1400" b="1" spc="100" dirty="0">
                  <a:solidFill>
                    <a:srgbClr val="282D41"/>
                  </a:solidFill>
                  <a:latin typeface="+mj-lt"/>
                  <a:cs typeface="Calibri Light"/>
                </a:rPr>
                <a:t>METHOD</a:t>
              </a:r>
            </a:p>
            <a:p>
              <a:pPr marL="144145" marR="133985">
                <a:spcBef>
                  <a:spcPts val="600"/>
                </a:spcBef>
              </a:pPr>
              <a:r>
                <a:rPr lang="en-NZ" sz="1100" spc="-5" dirty="0">
                  <a:solidFill>
                    <a:schemeClr val="tx1">
                      <a:lumMod val="95000"/>
                      <a:lumOff val="5000"/>
                    </a:schemeClr>
                  </a:solidFill>
                  <a:latin typeface="+mj-lt"/>
                  <a:cs typeface="Calibri Light"/>
                </a:rPr>
                <a:t>The survey was completed online, via the Colmar Brunton online panel and the </a:t>
              </a:r>
              <a:r>
                <a:rPr lang="en-NZ" sz="1100" spc="-5" dirty="0" err="1">
                  <a:solidFill>
                    <a:schemeClr val="tx1">
                      <a:lumMod val="95000"/>
                      <a:lumOff val="5000"/>
                    </a:schemeClr>
                  </a:solidFill>
                  <a:latin typeface="+mj-lt"/>
                  <a:cs typeface="Calibri Light"/>
                </a:rPr>
                <a:t>Dynata</a:t>
              </a:r>
              <a:r>
                <a:rPr lang="en-NZ" sz="1100" spc="-5" dirty="0">
                  <a:latin typeface="+mj-lt"/>
                  <a:cs typeface="Calibri Light"/>
                </a:rPr>
                <a:t> online panel</a:t>
              </a:r>
              <a:r>
                <a:rPr lang="en-NZ" sz="1100" spc="-5" dirty="0">
                  <a:solidFill>
                    <a:schemeClr val="tx1">
                      <a:lumMod val="95000"/>
                      <a:lumOff val="5000"/>
                    </a:schemeClr>
                  </a:solidFill>
                  <a:latin typeface="+mj-lt"/>
                  <a:cs typeface="Calibri Light"/>
                </a:rPr>
                <a:t>.  </a:t>
              </a:r>
            </a:p>
            <a:p>
              <a:pPr marL="144145" marR="133985">
                <a:spcBef>
                  <a:spcPts val="600"/>
                </a:spcBef>
              </a:pPr>
              <a:r>
                <a:rPr lang="en-NZ" sz="1100" spc="-5" dirty="0">
                  <a:solidFill>
                    <a:schemeClr val="tx1">
                      <a:lumMod val="95000"/>
                      <a:lumOff val="5000"/>
                    </a:schemeClr>
                  </a:solidFill>
                  <a:latin typeface="+mj-lt"/>
                  <a:cs typeface="Calibri Light"/>
                </a:rPr>
                <a:t>Historically </a:t>
              </a:r>
              <a:r>
                <a:rPr lang="en-NZ" sz="1100" i="1" spc="-5" dirty="0">
                  <a:solidFill>
                    <a:schemeClr val="tx1">
                      <a:lumMod val="95000"/>
                      <a:lumOff val="5000"/>
                    </a:schemeClr>
                  </a:solidFill>
                  <a:latin typeface="+mj-lt"/>
                  <a:cs typeface="Calibri Light"/>
                </a:rPr>
                <a:t>New Zealanders and the Arts </a:t>
              </a:r>
              <a:r>
                <a:rPr lang="en-NZ" sz="1100" spc="-5" dirty="0">
                  <a:solidFill>
                    <a:schemeClr val="tx1">
                      <a:lumMod val="95000"/>
                      <a:lumOff val="5000"/>
                    </a:schemeClr>
                  </a:solidFill>
                  <a:latin typeface="+mj-lt"/>
                  <a:cs typeface="Calibri Light"/>
                </a:rPr>
                <a:t>has been conducted using a telephone survey. In 2017 the decision was made to shift the survey to an online panel. </a:t>
              </a:r>
            </a:p>
            <a:p>
              <a:pPr marL="144145" marR="133985">
                <a:spcBef>
                  <a:spcPts val="600"/>
                </a:spcBef>
              </a:pPr>
              <a:r>
                <a:rPr lang="en-NZ" sz="1100" spc="-5" dirty="0">
                  <a:solidFill>
                    <a:schemeClr val="tx1">
                      <a:lumMod val="95000"/>
                      <a:lumOff val="5000"/>
                    </a:schemeClr>
                  </a:solidFill>
                  <a:latin typeface="+mj-lt"/>
                  <a:cs typeface="Calibri Light"/>
                </a:rPr>
                <a:t>The rationale for moving online was to future-proof the survey and to make it more affordable to increase the sample size to facilitate greater analysis of key groups of interest, including Māori, Pacific Peoples, Asian New Zealanders and the regions. </a:t>
              </a:r>
            </a:p>
            <a:p>
              <a:pPr marL="144145" marR="133985" algn="ctr">
                <a:lnSpc>
                  <a:spcPct val="80000"/>
                </a:lnSpc>
                <a:spcBef>
                  <a:spcPts val="455"/>
                </a:spcBef>
              </a:pPr>
              <a:endParaRPr lang="en-NZ" sz="1100" spc="-5" dirty="0">
                <a:solidFill>
                  <a:schemeClr val="tx1">
                    <a:lumMod val="65000"/>
                    <a:lumOff val="35000"/>
                  </a:schemeClr>
                </a:solidFill>
                <a:latin typeface="+mj-lt"/>
                <a:cs typeface="Calibri Light"/>
              </a:endParaRPr>
            </a:p>
          </p:txBody>
        </p:sp>
        <p:sp>
          <p:nvSpPr>
            <p:cNvPr id="91" name="object 154">
              <a:extLst>
                <a:ext uri="{FF2B5EF4-FFF2-40B4-BE49-F238E27FC236}">
                  <a16:creationId xmlns:a16="http://schemas.microsoft.com/office/drawing/2014/main" id="{93BAE72D-84A1-467A-A105-D3D55AEA8845}"/>
                </a:ext>
              </a:extLst>
            </p:cNvPr>
            <p:cNvSpPr txBox="1"/>
            <p:nvPr/>
          </p:nvSpPr>
          <p:spPr>
            <a:xfrm>
              <a:off x="5886777" y="2928257"/>
              <a:ext cx="6128810" cy="3287484"/>
            </a:xfrm>
            <a:prstGeom prst="rect">
              <a:avLst/>
            </a:prstGeom>
            <a:solidFill>
              <a:srgbClr val="E7E6E6"/>
            </a:solidFill>
          </p:spPr>
          <p:txBody>
            <a:bodyPr vert="horz" wrap="square" lIns="0" tIns="144000" rIns="0" bIns="0" rtlCol="0">
              <a:noAutofit/>
            </a:bodyPr>
            <a:lstStyle/>
            <a:p>
              <a:pPr marL="2540" algn="ctr">
                <a:lnSpc>
                  <a:spcPct val="80000"/>
                </a:lnSpc>
              </a:pPr>
              <a:r>
                <a:rPr lang="en-NZ" sz="1400" b="1" spc="100" dirty="0">
                  <a:solidFill>
                    <a:srgbClr val="282D41"/>
                  </a:solidFill>
                  <a:latin typeface="+mj-lt"/>
                  <a:cs typeface="Calibri Light"/>
                </a:rPr>
                <a:t>SIGNIFICANCE TESTING</a:t>
              </a:r>
            </a:p>
            <a:p>
              <a:pPr marL="144145" marR="133985">
                <a:spcBef>
                  <a:spcPts val="455"/>
                </a:spcBef>
              </a:pPr>
              <a:r>
                <a:rPr lang="en-NZ" sz="1100" spc="-5" dirty="0">
                  <a:solidFill>
                    <a:schemeClr val="tx1">
                      <a:lumMod val="95000"/>
                      <a:lumOff val="5000"/>
                    </a:schemeClr>
                  </a:solidFill>
                  <a:latin typeface="+mj-lt"/>
                  <a:cs typeface="Calibri Light"/>
                </a:rPr>
                <a:t>There is a margin of error associated with any survey sample. Based on a sample size of </a:t>
              </a:r>
              <a:r>
                <a:rPr lang="en-NZ" sz="1100" spc="-5" dirty="0">
                  <a:latin typeface="+mj-lt"/>
                  <a:cs typeface="Calibri Light"/>
                </a:rPr>
                <a:t>461 Pacific </a:t>
              </a:r>
              <a:r>
                <a:rPr lang="en-NZ" sz="1100" spc="-5" dirty="0">
                  <a:solidFill>
                    <a:schemeClr val="tx1">
                      <a:lumMod val="95000"/>
                      <a:lumOff val="5000"/>
                    </a:schemeClr>
                  </a:solidFill>
                  <a:latin typeface="+mj-lt"/>
                  <a:cs typeface="Calibri Light"/>
                </a:rPr>
                <a:t>respondents the margin of error is up to +/- 4.6 percentage points.</a:t>
              </a:r>
            </a:p>
            <a:p>
              <a:pPr marL="144145" marR="133985">
                <a:spcBef>
                  <a:spcPts val="455"/>
                </a:spcBef>
              </a:pPr>
              <a:r>
                <a:rPr lang="en-NZ" sz="1100" spc="-5" dirty="0">
                  <a:solidFill>
                    <a:schemeClr val="tx1">
                      <a:lumMod val="95000"/>
                      <a:lumOff val="5000"/>
                    </a:schemeClr>
                  </a:solidFill>
                  <a:latin typeface="+mj-lt"/>
                  <a:cs typeface="Calibri Light"/>
                </a:rPr>
                <a:t>We have used statistical tests to determine: </a:t>
              </a:r>
            </a:p>
            <a:p>
              <a:pPr marL="315595" marR="133985" indent="-171450">
                <a:spcBef>
                  <a:spcPts val="455"/>
                </a:spcBef>
                <a:buFont typeface="Arial" panose="020B0604020202020204" pitchFamily="34" charset="0"/>
                <a:buChar char="-"/>
              </a:pPr>
              <a:r>
                <a:rPr lang="en-NZ" sz="1100" spc="-5" dirty="0">
                  <a:solidFill>
                    <a:schemeClr val="tx1">
                      <a:lumMod val="95000"/>
                      <a:lumOff val="5000"/>
                    </a:schemeClr>
                  </a:solidFill>
                  <a:latin typeface="+mj-lt"/>
                  <a:cs typeface="Calibri Light"/>
                </a:rPr>
                <a:t>Whether any differences between the survey findings for Pacific peoples in 2017 and 2020 are statistically significant at the 95% confidence level. This is indicated on charts by white triangles.</a:t>
              </a:r>
            </a:p>
            <a:p>
              <a:pPr marL="144145" marR="133985">
                <a:spcBef>
                  <a:spcPts val="455"/>
                </a:spcBef>
              </a:pPr>
              <a:endParaRPr lang="en-NZ" sz="1100" spc="-5" dirty="0">
                <a:solidFill>
                  <a:schemeClr val="tx1">
                    <a:lumMod val="95000"/>
                    <a:lumOff val="5000"/>
                  </a:schemeClr>
                </a:solidFill>
                <a:latin typeface="+mj-lt"/>
                <a:cs typeface="Calibri Light"/>
              </a:endParaRPr>
            </a:p>
            <a:p>
              <a:pPr marL="315595" marR="133985" indent="-171450">
                <a:spcBef>
                  <a:spcPts val="1200"/>
                </a:spcBef>
                <a:buFont typeface="Arial" panose="020B0604020202020204" pitchFamily="34" charset="0"/>
                <a:buChar char="-"/>
              </a:pPr>
              <a:r>
                <a:rPr lang="en-NZ" sz="1100" spc="-5" dirty="0">
                  <a:solidFill>
                    <a:schemeClr val="tx1">
                      <a:lumMod val="95000"/>
                      <a:lumOff val="5000"/>
                    </a:schemeClr>
                  </a:solidFill>
                  <a:latin typeface="+mj-lt"/>
                  <a:cs typeface="Calibri Light"/>
                </a:rPr>
                <a:t>Whether any differences between the survey findings for Pacific peoples in 2020 and the New Zealand sample are statistically significant at the 95% confidence level. This is indicated on charts by grey triangles.</a:t>
              </a:r>
            </a:p>
            <a:p>
              <a:pPr marL="144145" marR="133985"/>
              <a:endParaRPr lang="en-NZ" sz="1100" spc="-5" dirty="0">
                <a:solidFill>
                  <a:schemeClr val="tx1">
                    <a:lumMod val="95000"/>
                    <a:lumOff val="5000"/>
                  </a:schemeClr>
                </a:solidFill>
                <a:latin typeface="+mj-lt"/>
                <a:cs typeface="Calibri Light"/>
              </a:endParaRPr>
            </a:p>
            <a:p>
              <a:pPr marL="144145" marR="133985">
                <a:spcBef>
                  <a:spcPts val="1200"/>
                </a:spcBef>
              </a:pPr>
              <a:r>
                <a:rPr lang="en-NZ" sz="1100" spc="-5" dirty="0">
                  <a:solidFill>
                    <a:schemeClr val="tx1">
                      <a:lumMod val="95000"/>
                      <a:lumOff val="5000"/>
                    </a:schemeClr>
                  </a:solidFill>
                  <a:latin typeface="+mj-lt"/>
                  <a:cs typeface="Calibri Light"/>
                </a:rPr>
                <a:t>Demographic subgroups are always compared to the average for all Pacific peoples unless otherwise stated. All subgroup differences highlighted in this report are significant at the 95% confidence level. </a:t>
              </a:r>
            </a:p>
            <a:p>
              <a:pPr marL="144145" marR="133985">
                <a:spcBef>
                  <a:spcPts val="1200"/>
                </a:spcBef>
              </a:pPr>
              <a:endParaRPr lang="en-NZ" sz="1100" spc="-5" dirty="0">
                <a:solidFill>
                  <a:schemeClr val="tx1">
                    <a:lumMod val="95000"/>
                    <a:lumOff val="5000"/>
                  </a:schemeClr>
                </a:solidFill>
                <a:latin typeface="+mj-lt"/>
                <a:cs typeface="Calibri Light"/>
              </a:endParaRPr>
            </a:p>
          </p:txBody>
        </p:sp>
      </p:grpSp>
      <p:grpSp>
        <p:nvGrpSpPr>
          <p:cNvPr id="46" name="Group 45">
            <a:extLst>
              <a:ext uri="{FF2B5EF4-FFF2-40B4-BE49-F238E27FC236}">
                <a16:creationId xmlns:a16="http://schemas.microsoft.com/office/drawing/2014/main" id="{3BAAB2BF-61E0-4323-BCC6-CEDE81FF76F8}"/>
              </a:ext>
            </a:extLst>
          </p:cNvPr>
          <p:cNvGrpSpPr/>
          <p:nvPr/>
        </p:nvGrpSpPr>
        <p:grpSpPr>
          <a:xfrm>
            <a:off x="6230704" y="4448888"/>
            <a:ext cx="2654736" cy="246221"/>
            <a:chOff x="163092" y="5772628"/>
            <a:chExt cx="2654736" cy="246221"/>
          </a:xfrm>
        </p:grpSpPr>
        <p:sp>
          <p:nvSpPr>
            <p:cNvPr id="47" name="TextBox 46">
              <a:extLst>
                <a:ext uri="{FF2B5EF4-FFF2-40B4-BE49-F238E27FC236}">
                  <a16:creationId xmlns:a16="http://schemas.microsoft.com/office/drawing/2014/main" id="{A8A751E3-6B12-4BE6-A360-FE6941ED325F}"/>
                </a:ext>
              </a:extLst>
            </p:cNvPr>
            <p:cNvSpPr txBox="1"/>
            <p:nvPr/>
          </p:nvSpPr>
          <p:spPr>
            <a:xfrm>
              <a:off x="461093" y="5772628"/>
              <a:ext cx="2356735" cy="246221"/>
            </a:xfrm>
            <a:prstGeom prst="rect">
              <a:avLst/>
            </a:prstGeom>
            <a:noFill/>
          </p:spPr>
          <p:txBody>
            <a:bodyPr wrap="none" rtlCol="0">
              <a:spAutoFit/>
            </a:bodyPr>
            <a:lstStyle/>
            <a:p>
              <a:r>
                <a:rPr lang="en-NZ" sz="10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48" name="Isosceles Triangle 47">
              <a:extLst>
                <a:ext uri="{FF2B5EF4-FFF2-40B4-BE49-F238E27FC236}">
                  <a16:creationId xmlns:a16="http://schemas.microsoft.com/office/drawing/2014/main" id="{2D1DCB9E-7383-4C32-B250-40C064A779E3}"/>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dirty="0"/>
            </a:p>
          </p:txBody>
        </p:sp>
        <p:sp>
          <p:nvSpPr>
            <p:cNvPr id="49" name="Isosceles Triangle 48">
              <a:extLst>
                <a:ext uri="{FF2B5EF4-FFF2-40B4-BE49-F238E27FC236}">
                  <a16:creationId xmlns:a16="http://schemas.microsoft.com/office/drawing/2014/main" id="{3739572C-5A8C-4668-97EE-29C684A07C8F}"/>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dirty="0"/>
            </a:p>
          </p:txBody>
        </p:sp>
      </p:grpSp>
      <p:grpSp>
        <p:nvGrpSpPr>
          <p:cNvPr id="50" name="Group 49">
            <a:extLst>
              <a:ext uri="{FF2B5EF4-FFF2-40B4-BE49-F238E27FC236}">
                <a16:creationId xmlns:a16="http://schemas.microsoft.com/office/drawing/2014/main" id="{9A56BDE2-6F71-4C85-833F-E18149DA4042}"/>
              </a:ext>
            </a:extLst>
          </p:cNvPr>
          <p:cNvGrpSpPr/>
          <p:nvPr/>
        </p:nvGrpSpPr>
        <p:grpSpPr>
          <a:xfrm>
            <a:off x="6230704" y="5368410"/>
            <a:ext cx="3465856" cy="246221"/>
            <a:chOff x="163092" y="5772628"/>
            <a:chExt cx="3465856" cy="246221"/>
          </a:xfrm>
        </p:grpSpPr>
        <p:sp>
          <p:nvSpPr>
            <p:cNvPr id="51" name="TextBox 50">
              <a:extLst>
                <a:ext uri="{FF2B5EF4-FFF2-40B4-BE49-F238E27FC236}">
                  <a16:creationId xmlns:a16="http://schemas.microsoft.com/office/drawing/2014/main" id="{E27FA3C9-BA8D-41C2-9BB5-19EDD6C359A4}"/>
                </a:ext>
              </a:extLst>
            </p:cNvPr>
            <p:cNvSpPr txBox="1"/>
            <p:nvPr/>
          </p:nvSpPr>
          <p:spPr>
            <a:xfrm>
              <a:off x="461093" y="5772628"/>
              <a:ext cx="3167855" cy="246221"/>
            </a:xfrm>
            <a:prstGeom prst="rect">
              <a:avLst/>
            </a:prstGeom>
            <a:noFill/>
          </p:spPr>
          <p:txBody>
            <a:bodyPr wrap="none" rtlCol="0">
              <a:spAutoFit/>
            </a:bodyPr>
            <a:lstStyle/>
            <a:p>
              <a:r>
                <a:rPr lang="en-NZ" sz="10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52" name="Isosceles Triangle 51">
              <a:extLst>
                <a:ext uri="{FF2B5EF4-FFF2-40B4-BE49-F238E27FC236}">
                  <a16:creationId xmlns:a16="http://schemas.microsoft.com/office/drawing/2014/main" id="{AE6F27C6-8573-4BC0-A425-19E098712AE6}"/>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3" name="Isosceles Triangle 52">
              <a:extLst>
                <a:ext uri="{FF2B5EF4-FFF2-40B4-BE49-F238E27FC236}">
                  <a16:creationId xmlns:a16="http://schemas.microsoft.com/office/drawing/2014/main" id="{DD330726-34C6-44CC-835E-45AA49CDFE81}"/>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cxnSp>
        <p:nvCxnSpPr>
          <p:cNvPr id="54" name="Straight Connector 53">
            <a:extLst>
              <a:ext uri="{FF2B5EF4-FFF2-40B4-BE49-F238E27FC236}">
                <a16:creationId xmlns:a16="http://schemas.microsoft.com/office/drawing/2014/main" id="{87FFF3A8-4CF4-4DAF-A676-9B80B0A1B49F}"/>
              </a:ext>
            </a:extLst>
          </p:cNvPr>
          <p:cNvCxnSpPr/>
          <p:nvPr/>
        </p:nvCxnSpPr>
        <p:spPr>
          <a:xfrm>
            <a:off x="4064000" y="1231372"/>
            <a:ext cx="0" cy="1371600"/>
          </a:xfrm>
          <a:prstGeom prst="line">
            <a:avLst/>
          </a:prstGeom>
          <a:ln>
            <a:solidFill>
              <a:srgbClr val="DAAB2D"/>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972AFE7-53CD-46F9-9770-4CB81F169124}"/>
              </a:ext>
            </a:extLst>
          </p:cNvPr>
          <p:cNvCxnSpPr/>
          <p:nvPr/>
        </p:nvCxnSpPr>
        <p:spPr>
          <a:xfrm>
            <a:off x="8128000" y="1231372"/>
            <a:ext cx="0" cy="1371600"/>
          </a:xfrm>
          <a:prstGeom prst="line">
            <a:avLst/>
          </a:prstGeom>
          <a:ln>
            <a:solidFill>
              <a:srgbClr val="DAAB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01849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Pacific peoples: Craft and object art participation</a:t>
            </a:r>
          </a:p>
        </p:txBody>
      </p:sp>
      <p:sp>
        <p:nvSpPr>
          <p:cNvPr id="62" name="Text Placeholder 6">
            <a:extLst>
              <a:ext uri="{FF2B5EF4-FFF2-40B4-BE49-F238E27FC236}">
                <a16:creationId xmlns:a16="http://schemas.microsoft.com/office/drawing/2014/main" id="{B7C1CEC7-80F6-4882-BD7A-BF1E81566FD6}"/>
              </a:ext>
            </a:extLst>
          </p:cNvPr>
          <p:cNvSpPr>
            <a:spLocks noGrp="1"/>
          </p:cNvSpPr>
          <p:nvPr>
            <p:ph type="body" sz="quarter" idx="10"/>
          </p:nvPr>
        </p:nvSpPr>
        <p:spPr>
          <a:xfrm>
            <a:off x="758825" y="1196818"/>
            <a:ext cx="6953250" cy="419100"/>
          </a:xfrm>
        </p:spPr>
        <p:txBody>
          <a:bodyPr/>
          <a:lstStyle/>
          <a:p>
            <a:r>
              <a:rPr lang="en-NZ" dirty="0"/>
              <a:t>Thinking again about craft and object art, have you created anything in the last 12 months?</a:t>
            </a:r>
          </a:p>
        </p:txBody>
      </p:sp>
      <p:graphicFrame>
        <p:nvGraphicFramePr>
          <p:cNvPr id="67" name="Chart 66">
            <a:extLst>
              <a:ext uri="{FF2B5EF4-FFF2-40B4-BE49-F238E27FC236}">
                <a16:creationId xmlns:a16="http://schemas.microsoft.com/office/drawing/2014/main" id="{C0969EDA-C412-499F-AC3A-FE89B506808E}"/>
              </a:ext>
            </a:extLst>
          </p:cNvPr>
          <p:cNvGraphicFramePr/>
          <p:nvPr>
            <p:extLst>
              <p:ext uri="{D42A27DB-BD31-4B8C-83A1-F6EECF244321}">
                <p14:modId xmlns:p14="http://schemas.microsoft.com/office/powerpoint/2010/main" val="3282549823"/>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2"/>
          </a:graphicData>
        </a:graphic>
      </p:graphicFrame>
      <p:sp>
        <p:nvSpPr>
          <p:cNvPr id="68" name="TextBox 67">
            <a:extLst>
              <a:ext uri="{FF2B5EF4-FFF2-40B4-BE49-F238E27FC236}">
                <a16:creationId xmlns:a16="http://schemas.microsoft.com/office/drawing/2014/main" id="{DD82EC1A-7C63-4EED-99F6-84B029607AB8}"/>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who have participated in craft and object arts 2020 (n=119)</a:t>
            </a:r>
          </a:p>
        </p:txBody>
      </p:sp>
      <p:sp>
        <p:nvSpPr>
          <p:cNvPr id="69" name="Rectangle 68">
            <a:extLst>
              <a:ext uri="{FF2B5EF4-FFF2-40B4-BE49-F238E27FC236}">
                <a16:creationId xmlns:a16="http://schemas.microsoft.com/office/drawing/2014/main" id="{C1F0D8D7-7CF6-4744-BD34-6BF32E10082A}"/>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25A3E074-8944-43FD-BB53-3F5490EB808B}"/>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1" name="Group 70">
            <a:extLst>
              <a:ext uri="{FF2B5EF4-FFF2-40B4-BE49-F238E27FC236}">
                <a16:creationId xmlns:a16="http://schemas.microsoft.com/office/drawing/2014/main" id="{FA1F4351-6970-465D-9D19-D5B463D5B3B1}"/>
              </a:ext>
            </a:extLst>
          </p:cNvPr>
          <p:cNvGrpSpPr/>
          <p:nvPr/>
        </p:nvGrpSpPr>
        <p:grpSpPr>
          <a:xfrm>
            <a:off x="441623" y="3885690"/>
            <a:ext cx="431322" cy="480358"/>
            <a:chOff x="-420060" y="172"/>
            <a:chExt cx="431322" cy="480358"/>
          </a:xfrm>
        </p:grpSpPr>
        <p:sp>
          <p:nvSpPr>
            <p:cNvPr id="72" name="Rectangle 71">
              <a:extLst>
                <a:ext uri="{FF2B5EF4-FFF2-40B4-BE49-F238E27FC236}">
                  <a16:creationId xmlns:a16="http://schemas.microsoft.com/office/drawing/2014/main" id="{C99BAF6D-9073-465D-8772-9179A55FF1FA}"/>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3" name="TextBox 72">
              <a:extLst>
                <a:ext uri="{FF2B5EF4-FFF2-40B4-BE49-F238E27FC236}">
                  <a16:creationId xmlns:a16="http://schemas.microsoft.com/office/drawing/2014/main" id="{0D19063A-71D8-45D3-9259-47B1534F69E4}"/>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74" name="Text Placeholder 17">
            <a:extLst>
              <a:ext uri="{FF2B5EF4-FFF2-40B4-BE49-F238E27FC236}">
                <a16:creationId xmlns:a16="http://schemas.microsoft.com/office/drawing/2014/main" id="{04255EA3-9843-49DD-9F0A-6FA34DFB03F8}"/>
              </a:ext>
            </a:extLst>
          </p:cNvPr>
          <p:cNvSpPr txBox="1">
            <a:spLocks/>
          </p:cNvSpPr>
          <p:nvPr/>
        </p:nvSpPr>
        <p:spPr>
          <a:xfrm>
            <a:off x="887013" y="4037707"/>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75" name="Rectangle 74">
            <a:extLst>
              <a:ext uri="{FF2B5EF4-FFF2-40B4-BE49-F238E27FC236}">
                <a16:creationId xmlns:a16="http://schemas.microsoft.com/office/drawing/2014/main" id="{F02A180F-EF97-4E95-8EA7-864D69655AE5}"/>
              </a:ext>
            </a:extLst>
          </p:cNvPr>
          <p:cNvSpPr/>
          <p:nvPr/>
        </p:nvSpPr>
        <p:spPr>
          <a:xfrm>
            <a:off x="217952" y="1665214"/>
            <a:ext cx="7649670" cy="194400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7" name="Chart 76">
            <a:extLst>
              <a:ext uri="{FF2B5EF4-FFF2-40B4-BE49-F238E27FC236}">
                <a16:creationId xmlns:a16="http://schemas.microsoft.com/office/drawing/2014/main" id="{F1C399F9-1F04-4FFE-BCB4-4F691BECA696}"/>
              </a:ext>
            </a:extLst>
          </p:cNvPr>
          <p:cNvGraphicFramePr/>
          <p:nvPr>
            <p:extLst>
              <p:ext uri="{D42A27DB-BD31-4B8C-83A1-F6EECF244321}">
                <p14:modId xmlns:p14="http://schemas.microsoft.com/office/powerpoint/2010/main" val="95215435"/>
              </p:ext>
            </p:extLst>
          </p:nvPr>
        </p:nvGraphicFramePr>
        <p:xfrm>
          <a:off x="1460260" y="1771924"/>
          <a:ext cx="2390190" cy="1819753"/>
        </p:xfrm>
        <a:graphic>
          <a:graphicData uri="http://schemas.openxmlformats.org/drawingml/2006/chart">
            <c:chart xmlns:c="http://schemas.openxmlformats.org/drawingml/2006/chart" xmlns:r="http://schemas.openxmlformats.org/officeDocument/2006/relationships" r:id="rId3"/>
          </a:graphicData>
        </a:graphic>
      </p:graphicFrame>
      <p:sp>
        <p:nvSpPr>
          <p:cNvPr id="78" name="Rectangle 77">
            <a:extLst>
              <a:ext uri="{FF2B5EF4-FFF2-40B4-BE49-F238E27FC236}">
                <a16:creationId xmlns:a16="http://schemas.microsoft.com/office/drawing/2014/main" id="{2CBC56B0-AC56-4D24-A171-73415D7263BE}"/>
              </a:ext>
            </a:extLst>
          </p:cNvPr>
          <p:cNvSpPr/>
          <p:nvPr/>
        </p:nvSpPr>
        <p:spPr>
          <a:xfrm>
            <a:off x="2309777" y="2516563"/>
            <a:ext cx="784189" cy="400110"/>
          </a:xfrm>
          <a:prstGeom prst="rect">
            <a:avLst/>
          </a:prstGeom>
        </p:spPr>
        <p:txBody>
          <a:bodyPr wrap="none">
            <a:spAutoFit/>
          </a:bodyPr>
          <a:lstStyle/>
          <a:p>
            <a:pPr algn="ctr"/>
            <a:r>
              <a:rPr lang="lv-LV" sz="2000">
                <a:solidFill>
                  <a:srgbClr val="414141"/>
                </a:solidFill>
                <a:latin typeface="Arial Black" panose="020B0A04020102020204" pitchFamily="34" charset="0"/>
              </a:rPr>
              <a:t>20%</a:t>
            </a:r>
            <a:endParaRPr lang="en-NZ" sz="2000" dirty="0">
              <a:solidFill>
                <a:srgbClr val="414141"/>
              </a:solidFill>
              <a:latin typeface="Arial Black" panose="020B0A04020102020204" pitchFamily="34" charset="0"/>
            </a:endParaRPr>
          </a:p>
        </p:txBody>
      </p:sp>
      <p:graphicFrame>
        <p:nvGraphicFramePr>
          <p:cNvPr id="80" name="Chart 79">
            <a:extLst>
              <a:ext uri="{FF2B5EF4-FFF2-40B4-BE49-F238E27FC236}">
                <a16:creationId xmlns:a16="http://schemas.microsoft.com/office/drawing/2014/main" id="{C09461D1-26F8-40F6-92CD-A762ED316396}"/>
              </a:ext>
            </a:extLst>
          </p:cNvPr>
          <p:cNvGraphicFramePr/>
          <p:nvPr>
            <p:extLst>
              <p:ext uri="{D42A27DB-BD31-4B8C-83A1-F6EECF244321}">
                <p14:modId xmlns:p14="http://schemas.microsoft.com/office/powerpoint/2010/main" val="2603195576"/>
              </p:ext>
            </p:extLst>
          </p:nvPr>
        </p:nvGraphicFramePr>
        <p:xfrm>
          <a:off x="4484718" y="1771924"/>
          <a:ext cx="2390190" cy="1819753"/>
        </p:xfrm>
        <a:graphic>
          <a:graphicData uri="http://schemas.openxmlformats.org/drawingml/2006/chart">
            <c:chart xmlns:c="http://schemas.openxmlformats.org/drawingml/2006/chart" xmlns:r="http://schemas.openxmlformats.org/officeDocument/2006/relationships" r:id="rId4"/>
          </a:graphicData>
        </a:graphic>
      </p:graphicFrame>
      <p:sp>
        <p:nvSpPr>
          <p:cNvPr id="81" name="Rectangle 80">
            <a:extLst>
              <a:ext uri="{FF2B5EF4-FFF2-40B4-BE49-F238E27FC236}">
                <a16:creationId xmlns:a16="http://schemas.microsoft.com/office/drawing/2014/main" id="{AD889C42-C0C7-4840-B65C-AC1EDA508051}"/>
              </a:ext>
            </a:extLst>
          </p:cNvPr>
          <p:cNvSpPr/>
          <p:nvPr/>
        </p:nvSpPr>
        <p:spPr>
          <a:xfrm>
            <a:off x="5334235" y="2533983"/>
            <a:ext cx="784189" cy="400110"/>
          </a:xfrm>
          <a:prstGeom prst="rect">
            <a:avLst/>
          </a:prstGeom>
        </p:spPr>
        <p:txBody>
          <a:bodyPr wrap="none">
            <a:spAutoFit/>
          </a:bodyPr>
          <a:lstStyle/>
          <a:p>
            <a:pPr algn="ctr"/>
            <a:r>
              <a:rPr lang="lv-LV" sz="2000">
                <a:solidFill>
                  <a:srgbClr val="414141"/>
                </a:solidFill>
                <a:latin typeface="Arial Black" panose="020B0A04020102020204" pitchFamily="34" charset="0"/>
              </a:rPr>
              <a:t>23%</a:t>
            </a:r>
            <a:endParaRPr lang="en-NZ" sz="2000" dirty="0">
              <a:solidFill>
                <a:srgbClr val="414141"/>
              </a:solidFill>
              <a:latin typeface="Arial Black" panose="020B0A04020102020204" pitchFamily="34" charset="0"/>
            </a:endParaRPr>
          </a:p>
        </p:txBody>
      </p:sp>
      <p:sp>
        <p:nvSpPr>
          <p:cNvPr id="82" name="TextBox 81">
            <a:extLst>
              <a:ext uri="{FF2B5EF4-FFF2-40B4-BE49-F238E27FC236}">
                <a16:creationId xmlns:a16="http://schemas.microsoft.com/office/drawing/2014/main" id="{F50D6367-7B15-4298-9C5B-B2C80DBA5635}"/>
              </a:ext>
            </a:extLst>
          </p:cNvPr>
          <p:cNvSpPr txBox="1"/>
          <p:nvPr/>
        </p:nvSpPr>
        <p:spPr>
          <a:xfrm>
            <a:off x="1583380" y="1674175"/>
            <a:ext cx="2332690" cy="261610"/>
          </a:xfrm>
          <a:prstGeom prst="rect">
            <a:avLst/>
          </a:prstGeom>
          <a:noFill/>
        </p:spPr>
        <p:txBody>
          <a:bodyPr wrap="none" rtlCol="0">
            <a:spAutoFit/>
          </a:bodyPr>
          <a:lstStyle/>
          <a:p>
            <a:pPr algn="ctr"/>
            <a:r>
              <a:rPr lang="en-US" sz="1100" b="1" spc="300" dirty="0">
                <a:solidFill>
                  <a:schemeClr val="tx1">
                    <a:lumMod val="65000"/>
                    <a:lumOff val="35000"/>
                  </a:schemeClr>
                </a:solidFill>
                <a:latin typeface="+mj-lt"/>
              </a:rPr>
              <a:t>Pacific peoples 2017</a:t>
            </a:r>
          </a:p>
        </p:txBody>
      </p:sp>
      <p:sp>
        <p:nvSpPr>
          <p:cNvPr id="83" name="TextBox 82">
            <a:extLst>
              <a:ext uri="{FF2B5EF4-FFF2-40B4-BE49-F238E27FC236}">
                <a16:creationId xmlns:a16="http://schemas.microsoft.com/office/drawing/2014/main" id="{9FE5EC85-F094-428D-82F4-92E3AB5D8D9A}"/>
              </a:ext>
            </a:extLst>
          </p:cNvPr>
          <p:cNvSpPr txBox="1"/>
          <p:nvPr/>
        </p:nvSpPr>
        <p:spPr>
          <a:xfrm>
            <a:off x="260522" y="3421199"/>
            <a:ext cx="431209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2017 (n=176); 2020 (n=461)</a:t>
            </a:r>
          </a:p>
        </p:txBody>
      </p:sp>
      <p:sp>
        <p:nvSpPr>
          <p:cNvPr id="84" name="TextBox 83">
            <a:extLst>
              <a:ext uri="{FF2B5EF4-FFF2-40B4-BE49-F238E27FC236}">
                <a16:creationId xmlns:a16="http://schemas.microsoft.com/office/drawing/2014/main" id="{521189F5-5301-4250-83E5-2B053C6B9DBF}"/>
              </a:ext>
            </a:extLst>
          </p:cNvPr>
          <p:cNvSpPr txBox="1"/>
          <p:nvPr/>
        </p:nvSpPr>
        <p:spPr>
          <a:xfrm>
            <a:off x="4587349" y="1674175"/>
            <a:ext cx="2332690" cy="261610"/>
          </a:xfrm>
          <a:prstGeom prst="rect">
            <a:avLst/>
          </a:prstGeom>
          <a:noFill/>
        </p:spPr>
        <p:txBody>
          <a:bodyPr wrap="none" rtlCol="0">
            <a:spAutoFit/>
          </a:bodyPr>
          <a:lstStyle/>
          <a:p>
            <a:pPr algn="ctr"/>
            <a:r>
              <a:rPr lang="en-US" sz="1100" b="1" spc="300" dirty="0">
                <a:solidFill>
                  <a:schemeClr val="tx1">
                    <a:lumMod val="65000"/>
                    <a:lumOff val="35000"/>
                  </a:schemeClr>
                </a:solidFill>
                <a:latin typeface="+mj-lt"/>
              </a:rPr>
              <a:t>Pacific peoples 2020</a:t>
            </a:r>
          </a:p>
        </p:txBody>
      </p:sp>
      <p:sp>
        <p:nvSpPr>
          <p:cNvPr id="86" name="Oval 85">
            <a:extLst>
              <a:ext uri="{FF2B5EF4-FFF2-40B4-BE49-F238E27FC236}">
                <a16:creationId xmlns:a16="http://schemas.microsoft.com/office/drawing/2014/main" id="{C024D55D-BDF1-45F4-93E8-ADA6AB73372A}"/>
              </a:ext>
            </a:extLst>
          </p:cNvPr>
          <p:cNvSpPr/>
          <p:nvPr/>
        </p:nvSpPr>
        <p:spPr>
          <a:xfrm>
            <a:off x="152156" y="1575883"/>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8" name="TextBox 27">
            <a:extLst>
              <a:ext uri="{FF2B5EF4-FFF2-40B4-BE49-F238E27FC236}">
                <a16:creationId xmlns:a16="http://schemas.microsoft.com/office/drawing/2014/main" id="{D4B1C1BE-A11E-4607-8A1B-129AC72A943B}"/>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grpSp>
        <p:nvGrpSpPr>
          <p:cNvPr id="29" name="Group 28">
            <a:extLst>
              <a:ext uri="{FF2B5EF4-FFF2-40B4-BE49-F238E27FC236}">
                <a16:creationId xmlns:a16="http://schemas.microsoft.com/office/drawing/2014/main" id="{C4361E88-FF7F-4408-B3D9-BB10B8C5D258}"/>
              </a:ext>
            </a:extLst>
          </p:cNvPr>
          <p:cNvGrpSpPr/>
          <p:nvPr/>
        </p:nvGrpSpPr>
        <p:grpSpPr>
          <a:xfrm>
            <a:off x="5149673" y="6517123"/>
            <a:ext cx="2241162" cy="215444"/>
            <a:chOff x="163092" y="5772628"/>
            <a:chExt cx="2241162" cy="215444"/>
          </a:xfrm>
        </p:grpSpPr>
        <p:sp>
          <p:nvSpPr>
            <p:cNvPr id="30" name="TextBox 29">
              <a:extLst>
                <a:ext uri="{FF2B5EF4-FFF2-40B4-BE49-F238E27FC236}">
                  <a16:creationId xmlns:a16="http://schemas.microsoft.com/office/drawing/2014/main" id="{A914AC9D-3C8F-434D-AD2E-1E6E1AA09047}"/>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31" name="Isosceles Triangle 30">
              <a:extLst>
                <a:ext uri="{FF2B5EF4-FFF2-40B4-BE49-F238E27FC236}">
                  <a16:creationId xmlns:a16="http://schemas.microsoft.com/office/drawing/2014/main" id="{F4C1CB38-E45C-464D-A7EB-2DAC8528EF34}"/>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2" name="Isosceles Triangle 31">
              <a:extLst>
                <a:ext uri="{FF2B5EF4-FFF2-40B4-BE49-F238E27FC236}">
                  <a16:creationId xmlns:a16="http://schemas.microsoft.com/office/drawing/2014/main" id="{14E861EE-7D57-4A24-A54F-F2E95436F79F}"/>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7" name="Rectangle 26">
            <a:extLst>
              <a:ext uri="{FF2B5EF4-FFF2-40B4-BE49-F238E27FC236}">
                <a16:creationId xmlns:a16="http://schemas.microsoft.com/office/drawing/2014/main" id="{F843BC8C-7471-4EA6-9F91-8FCBDD97635A}"/>
              </a:ext>
            </a:extLst>
          </p:cNvPr>
          <p:cNvSpPr/>
          <p:nvPr/>
        </p:nvSpPr>
        <p:spPr>
          <a:xfrm>
            <a:off x="8192286" y="1945470"/>
            <a:ext cx="3781762" cy="2100575"/>
          </a:xfrm>
          <a:prstGeom prst="rect">
            <a:avLst/>
          </a:prstGeom>
        </p:spPr>
        <p:txBody>
          <a:bodyPr wrap="square">
            <a:spAutoFit/>
          </a:bodyPr>
          <a:lstStyle/>
          <a:p>
            <a:r>
              <a:rPr lang="en-NZ" sz="1000" dirty="0"/>
              <a:t>Twenty-three percent of Pacific peoples have participated in craft and object art in the last 12 months, in line with 2017.</a:t>
            </a:r>
          </a:p>
          <a:p>
            <a:br>
              <a:rPr lang="en-NZ" sz="1000" dirty="0"/>
            </a:br>
            <a:r>
              <a:rPr lang="en-NZ" sz="1000" dirty="0"/>
              <a:t>Most participants tend to participate on an infrequent basis (up to three times in the last 12 months). Data is not shown for frequency of participation for 2017 due the low sample size. </a:t>
            </a:r>
          </a:p>
          <a:p>
            <a:endParaRPr lang="en-NZ" sz="1000" dirty="0"/>
          </a:p>
          <a:p>
            <a:r>
              <a:rPr lang="en-NZ" sz="1000" b="1" dirty="0"/>
              <a:t>Sub-group differences in Pacific peoples:</a:t>
            </a:r>
          </a:p>
          <a:p>
            <a:br>
              <a:rPr lang="en-NZ" sz="1000" dirty="0"/>
            </a:br>
            <a:r>
              <a:rPr lang="en-NZ" sz="1000" dirty="0"/>
              <a:t>Pacific women are more likely to have created visual artworks in the last 12 months (31%) compared to Pacific men (15%).</a:t>
            </a:r>
          </a:p>
          <a:p>
            <a:endParaRPr lang="en-NZ" sz="1000" dirty="0"/>
          </a:p>
          <a:p>
            <a:endParaRPr lang="en-NZ" sz="1050" b="1" dirty="0">
              <a:solidFill>
                <a:schemeClr val="tx1">
                  <a:lumMod val="85000"/>
                  <a:lumOff val="15000"/>
                </a:schemeClr>
              </a:solidFill>
            </a:endParaRPr>
          </a:p>
        </p:txBody>
      </p:sp>
    </p:spTree>
    <p:extLst>
      <p:ext uri="{BB962C8B-B14F-4D97-AF65-F5344CB8AC3E}">
        <p14:creationId xmlns:p14="http://schemas.microsoft.com/office/powerpoint/2010/main" val="40558806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Pacific peoples: Literary arts participation</a:t>
            </a:r>
          </a:p>
        </p:txBody>
      </p:sp>
      <p:sp>
        <p:nvSpPr>
          <p:cNvPr id="32" name="Text Placeholder 6">
            <a:extLst>
              <a:ext uri="{FF2B5EF4-FFF2-40B4-BE49-F238E27FC236}">
                <a16:creationId xmlns:a16="http://schemas.microsoft.com/office/drawing/2014/main" id="{86E7CA53-1DA8-4F1D-AE9A-CDBC1D069E28}"/>
              </a:ext>
            </a:extLst>
          </p:cNvPr>
          <p:cNvSpPr>
            <a:spLocks noGrp="1"/>
          </p:cNvSpPr>
          <p:nvPr>
            <p:ph type="body" sz="quarter" idx="10"/>
          </p:nvPr>
        </p:nvSpPr>
        <p:spPr>
          <a:xfrm>
            <a:off x="758825" y="1118441"/>
            <a:ext cx="6953250" cy="419100"/>
          </a:xfrm>
        </p:spPr>
        <p:txBody>
          <a:bodyPr/>
          <a:lstStyle/>
          <a:p>
            <a:r>
              <a:rPr lang="en-NZ" dirty="0"/>
              <a:t>Still thinking about literature, in the last 12 months have you taken part in a writing workshop or literary event, or done any creative writing of your own, for example poetry, fiction or non-fiction?</a:t>
            </a:r>
          </a:p>
        </p:txBody>
      </p:sp>
      <p:graphicFrame>
        <p:nvGraphicFramePr>
          <p:cNvPr id="37" name="Chart 36">
            <a:extLst>
              <a:ext uri="{FF2B5EF4-FFF2-40B4-BE49-F238E27FC236}">
                <a16:creationId xmlns:a16="http://schemas.microsoft.com/office/drawing/2014/main" id="{31928C61-A977-4EBD-94D7-F04AE598ECCC}"/>
              </a:ext>
            </a:extLst>
          </p:cNvPr>
          <p:cNvGraphicFramePr/>
          <p:nvPr>
            <p:extLst>
              <p:ext uri="{D42A27DB-BD31-4B8C-83A1-F6EECF244321}">
                <p14:modId xmlns:p14="http://schemas.microsoft.com/office/powerpoint/2010/main" val="1146658238"/>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2"/>
          </a:graphicData>
        </a:graphic>
      </p:graphicFrame>
      <p:sp>
        <p:nvSpPr>
          <p:cNvPr id="38" name="TextBox 37">
            <a:extLst>
              <a:ext uri="{FF2B5EF4-FFF2-40B4-BE49-F238E27FC236}">
                <a16:creationId xmlns:a16="http://schemas.microsoft.com/office/drawing/2014/main" id="{B5EB2776-1AEF-4C07-BB0E-8E7B45F2E487}"/>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who have participated in literary arts 2020 (n=71)</a:t>
            </a:r>
          </a:p>
        </p:txBody>
      </p:sp>
      <p:sp>
        <p:nvSpPr>
          <p:cNvPr id="41" name="Rectangle 40">
            <a:extLst>
              <a:ext uri="{FF2B5EF4-FFF2-40B4-BE49-F238E27FC236}">
                <a16:creationId xmlns:a16="http://schemas.microsoft.com/office/drawing/2014/main" id="{B0E2C313-64A5-4C76-A960-548FF6BCA580}"/>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992F0A9A-A08F-4332-9B91-56A887E10041}"/>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44" name="Group 43">
            <a:extLst>
              <a:ext uri="{FF2B5EF4-FFF2-40B4-BE49-F238E27FC236}">
                <a16:creationId xmlns:a16="http://schemas.microsoft.com/office/drawing/2014/main" id="{6B56512B-B259-477E-B6E0-C85259B6944C}"/>
              </a:ext>
            </a:extLst>
          </p:cNvPr>
          <p:cNvGrpSpPr/>
          <p:nvPr/>
        </p:nvGrpSpPr>
        <p:grpSpPr>
          <a:xfrm>
            <a:off x="441623" y="3885690"/>
            <a:ext cx="431322" cy="480358"/>
            <a:chOff x="-420060" y="172"/>
            <a:chExt cx="431322" cy="480358"/>
          </a:xfrm>
        </p:grpSpPr>
        <p:sp>
          <p:nvSpPr>
            <p:cNvPr id="45" name="Rectangle 44">
              <a:extLst>
                <a:ext uri="{FF2B5EF4-FFF2-40B4-BE49-F238E27FC236}">
                  <a16:creationId xmlns:a16="http://schemas.microsoft.com/office/drawing/2014/main" id="{96F26D96-98B0-488A-8448-A155B2E56086}"/>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E467C082-4840-4CBC-8449-896B5476F2FA}"/>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47" name="Text Placeholder 17">
            <a:extLst>
              <a:ext uri="{FF2B5EF4-FFF2-40B4-BE49-F238E27FC236}">
                <a16:creationId xmlns:a16="http://schemas.microsoft.com/office/drawing/2014/main" id="{358BA086-71D3-41A9-A24D-2CF3C03BA85B}"/>
              </a:ext>
            </a:extLst>
          </p:cNvPr>
          <p:cNvSpPr txBox="1">
            <a:spLocks/>
          </p:cNvSpPr>
          <p:nvPr/>
        </p:nvSpPr>
        <p:spPr>
          <a:xfrm>
            <a:off x="887013" y="4037707"/>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48" name="Rectangle 47">
            <a:extLst>
              <a:ext uri="{FF2B5EF4-FFF2-40B4-BE49-F238E27FC236}">
                <a16:creationId xmlns:a16="http://schemas.microsoft.com/office/drawing/2014/main" id="{18BE7A55-C8C9-4AC0-B0CA-6DF70C935709}"/>
              </a:ext>
            </a:extLst>
          </p:cNvPr>
          <p:cNvSpPr/>
          <p:nvPr/>
        </p:nvSpPr>
        <p:spPr>
          <a:xfrm>
            <a:off x="217952" y="1665214"/>
            <a:ext cx="7649670" cy="194400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0" name="Chart 49">
            <a:extLst>
              <a:ext uri="{FF2B5EF4-FFF2-40B4-BE49-F238E27FC236}">
                <a16:creationId xmlns:a16="http://schemas.microsoft.com/office/drawing/2014/main" id="{8EA3A569-50D8-4246-9CF6-9B4DE6EF41C5}"/>
              </a:ext>
            </a:extLst>
          </p:cNvPr>
          <p:cNvGraphicFramePr/>
          <p:nvPr>
            <p:extLst>
              <p:ext uri="{D42A27DB-BD31-4B8C-83A1-F6EECF244321}">
                <p14:modId xmlns:p14="http://schemas.microsoft.com/office/powerpoint/2010/main" val="3518371741"/>
              </p:ext>
            </p:extLst>
          </p:nvPr>
        </p:nvGraphicFramePr>
        <p:xfrm>
          <a:off x="1460260" y="1771924"/>
          <a:ext cx="2390190" cy="1819753"/>
        </p:xfrm>
        <a:graphic>
          <a:graphicData uri="http://schemas.openxmlformats.org/drawingml/2006/chart">
            <c:chart xmlns:c="http://schemas.openxmlformats.org/drawingml/2006/chart" xmlns:r="http://schemas.openxmlformats.org/officeDocument/2006/relationships" r:id="rId3"/>
          </a:graphicData>
        </a:graphic>
      </p:graphicFrame>
      <p:sp>
        <p:nvSpPr>
          <p:cNvPr id="51" name="Rectangle 50">
            <a:extLst>
              <a:ext uri="{FF2B5EF4-FFF2-40B4-BE49-F238E27FC236}">
                <a16:creationId xmlns:a16="http://schemas.microsoft.com/office/drawing/2014/main" id="{2A468128-770E-4217-8F1D-C28317E4CCF8}"/>
              </a:ext>
            </a:extLst>
          </p:cNvPr>
          <p:cNvSpPr/>
          <p:nvPr/>
        </p:nvSpPr>
        <p:spPr>
          <a:xfrm>
            <a:off x="2309777" y="2516563"/>
            <a:ext cx="784189" cy="400110"/>
          </a:xfrm>
          <a:prstGeom prst="rect">
            <a:avLst/>
          </a:prstGeom>
        </p:spPr>
        <p:txBody>
          <a:bodyPr wrap="none">
            <a:spAutoFit/>
          </a:bodyPr>
          <a:lstStyle/>
          <a:p>
            <a:pPr algn="ctr"/>
            <a:r>
              <a:rPr lang="lv-LV" sz="2000">
                <a:solidFill>
                  <a:srgbClr val="414141"/>
                </a:solidFill>
                <a:latin typeface="Arial Black" panose="020B0A04020102020204" pitchFamily="34" charset="0"/>
              </a:rPr>
              <a:t>22%</a:t>
            </a:r>
            <a:endParaRPr lang="en-NZ" sz="2000" dirty="0">
              <a:solidFill>
                <a:srgbClr val="414141"/>
              </a:solidFill>
              <a:latin typeface="Arial Black" panose="020B0A04020102020204" pitchFamily="34" charset="0"/>
            </a:endParaRPr>
          </a:p>
        </p:txBody>
      </p:sp>
      <p:graphicFrame>
        <p:nvGraphicFramePr>
          <p:cNvPr id="53" name="Chart 52">
            <a:extLst>
              <a:ext uri="{FF2B5EF4-FFF2-40B4-BE49-F238E27FC236}">
                <a16:creationId xmlns:a16="http://schemas.microsoft.com/office/drawing/2014/main" id="{E2094EAD-1C2A-4441-AC0A-E052044133A3}"/>
              </a:ext>
            </a:extLst>
          </p:cNvPr>
          <p:cNvGraphicFramePr/>
          <p:nvPr>
            <p:extLst>
              <p:ext uri="{D42A27DB-BD31-4B8C-83A1-F6EECF244321}">
                <p14:modId xmlns:p14="http://schemas.microsoft.com/office/powerpoint/2010/main" val="1125603369"/>
              </p:ext>
            </p:extLst>
          </p:nvPr>
        </p:nvGraphicFramePr>
        <p:xfrm>
          <a:off x="4484718" y="1771924"/>
          <a:ext cx="2390190" cy="1819753"/>
        </p:xfrm>
        <a:graphic>
          <a:graphicData uri="http://schemas.openxmlformats.org/drawingml/2006/chart">
            <c:chart xmlns:c="http://schemas.openxmlformats.org/drawingml/2006/chart" xmlns:r="http://schemas.openxmlformats.org/officeDocument/2006/relationships" r:id="rId4"/>
          </a:graphicData>
        </a:graphic>
      </p:graphicFrame>
      <p:sp>
        <p:nvSpPr>
          <p:cNvPr id="54" name="Rectangle 53">
            <a:extLst>
              <a:ext uri="{FF2B5EF4-FFF2-40B4-BE49-F238E27FC236}">
                <a16:creationId xmlns:a16="http://schemas.microsoft.com/office/drawing/2014/main" id="{2E48B128-FA0C-4C10-A79C-9F9286DAB066}"/>
              </a:ext>
            </a:extLst>
          </p:cNvPr>
          <p:cNvSpPr/>
          <p:nvPr/>
        </p:nvSpPr>
        <p:spPr>
          <a:xfrm>
            <a:off x="5334235" y="2533983"/>
            <a:ext cx="784189" cy="400110"/>
          </a:xfrm>
          <a:prstGeom prst="rect">
            <a:avLst/>
          </a:prstGeom>
        </p:spPr>
        <p:txBody>
          <a:bodyPr wrap="none">
            <a:spAutoFit/>
          </a:bodyPr>
          <a:lstStyle/>
          <a:p>
            <a:pPr algn="ctr"/>
            <a:r>
              <a:rPr lang="lv-LV" sz="2000">
                <a:solidFill>
                  <a:srgbClr val="414141"/>
                </a:solidFill>
                <a:latin typeface="Arial Black" panose="020B0A04020102020204" pitchFamily="34" charset="0"/>
              </a:rPr>
              <a:t>16%</a:t>
            </a:r>
            <a:endParaRPr lang="en-NZ" sz="2000" dirty="0">
              <a:solidFill>
                <a:srgbClr val="414141"/>
              </a:solidFill>
              <a:latin typeface="Arial Black" panose="020B0A04020102020204" pitchFamily="34" charset="0"/>
            </a:endParaRPr>
          </a:p>
        </p:txBody>
      </p:sp>
      <p:sp>
        <p:nvSpPr>
          <p:cNvPr id="55" name="TextBox 54">
            <a:extLst>
              <a:ext uri="{FF2B5EF4-FFF2-40B4-BE49-F238E27FC236}">
                <a16:creationId xmlns:a16="http://schemas.microsoft.com/office/drawing/2014/main" id="{CB4A285D-1AAA-4D41-8A59-B18E0DC654AF}"/>
              </a:ext>
            </a:extLst>
          </p:cNvPr>
          <p:cNvSpPr txBox="1"/>
          <p:nvPr/>
        </p:nvSpPr>
        <p:spPr>
          <a:xfrm>
            <a:off x="1583380" y="1674175"/>
            <a:ext cx="2332690" cy="261610"/>
          </a:xfrm>
          <a:prstGeom prst="rect">
            <a:avLst/>
          </a:prstGeom>
          <a:noFill/>
        </p:spPr>
        <p:txBody>
          <a:bodyPr wrap="none" rtlCol="0">
            <a:spAutoFit/>
          </a:bodyPr>
          <a:lstStyle/>
          <a:p>
            <a:pPr algn="ctr"/>
            <a:r>
              <a:rPr lang="en-US" sz="1100" b="1" spc="300" dirty="0">
                <a:solidFill>
                  <a:schemeClr val="tx1">
                    <a:lumMod val="65000"/>
                    <a:lumOff val="35000"/>
                  </a:schemeClr>
                </a:solidFill>
                <a:latin typeface="+mj-lt"/>
              </a:rPr>
              <a:t>Pacific peoples 2017</a:t>
            </a:r>
          </a:p>
        </p:txBody>
      </p:sp>
      <p:sp>
        <p:nvSpPr>
          <p:cNvPr id="56" name="TextBox 55">
            <a:extLst>
              <a:ext uri="{FF2B5EF4-FFF2-40B4-BE49-F238E27FC236}">
                <a16:creationId xmlns:a16="http://schemas.microsoft.com/office/drawing/2014/main" id="{DB09EF19-40CC-4E82-97D5-21536748BFB7}"/>
              </a:ext>
            </a:extLst>
          </p:cNvPr>
          <p:cNvSpPr txBox="1"/>
          <p:nvPr/>
        </p:nvSpPr>
        <p:spPr>
          <a:xfrm>
            <a:off x="260522" y="3421199"/>
            <a:ext cx="431209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2017 (n=176); 2020 (n=461)</a:t>
            </a:r>
          </a:p>
        </p:txBody>
      </p:sp>
      <p:sp>
        <p:nvSpPr>
          <p:cNvPr id="57" name="TextBox 56">
            <a:extLst>
              <a:ext uri="{FF2B5EF4-FFF2-40B4-BE49-F238E27FC236}">
                <a16:creationId xmlns:a16="http://schemas.microsoft.com/office/drawing/2014/main" id="{E1888A57-4484-45C7-9EF7-B8528F5EA46B}"/>
              </a:ext>
            </a:extLst>
          </p:cNvPr>
          <p:cNvSpPr txBox="1"/>
          <p:nvPr/>
        </p:nvSpPr>
        <p:spPr>
          <a:xfrm>
            <a:off x="4587349" y="1674175"/>
            <a:ext cx="2332690" cy="261610"/>
          </a:xfrm>
          <a:prstGeom prst="rect">
            <a:avLst/>
          </a:prstGeom>
          <a:noFill/>
        </p:spPr>
        <p:txBody>
          <a:bodyPr wrap="none" rtlCol="0">
            <a:spAutoFit/>
          </a:bodyPr>
          <a:lstStyle/>
          <a:p>
            <a:pPr algn="ctr"/>
            <a:r>
              <a:rPr lang="en-US" sz="1100" b="1" spc="300" dirty="0">
                <a:solidFill>
                  <a:schemeClr val="tx1">
                    <a:lumMod val="65000"/>
                    <a:lumOff val="35000"/>
                  </a:schemeClr>
                </a:solidFill>
                <a:latin typeface="+mj-lt"/>
              </a:rPr>
              <a:t>Pacific peoples 2020</a:t>
            </a:r>
          </a:p>
        </p:txBody>
      </p:sp>
      <p:sp>
        <p:nvSpPr>
          <p:cNvPr id="59" name="Oval 58">
            <a:extLst>
              <a:ext uri="{FF2B5EF4-FFF2-40B4-BE49-F238E27FC236}">
                <a16:creationId xmlns:a16="http://schemas.microsoft.com/office/drawing/2014/main" id="{4446E4ED-E12B-419D-A194-94FCCB869460}"/>
              </a:ext>
            </a:extLst>
          </p:cNvPr>
          <p:cNvSpPr/>
          <p:nvPr/>
        </p:nvSpPr>
        <p:spPr>
          <a:xfrm>
            <a:off x="152156" y="1575883"/>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8" name="TextBox 27">
            <a:extLst>
              <a:ext uri="{FF2B5EF4-FFF2-40B4-BE49-F238E27FC236}">
                <a16:creationId xmlns:a16="http://schemas.microsoft.com/office/drawing/2014/main" id="{E0AAF4C0-B0F7-4101-8196-82B9C83CAC0E}"/>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grpSp>
        <p:nvGrpSpPr>
          <p:cNvPr id="29" name="Group 28">
            <a:extLst>
              <a:ext uri="{FF2B5EF4-FFF2-40B4-BE49-F238E27FC236}">
                <a16:creationId xmlns:a16="http://schemas.microsoft.com/office/drawing/2014/main" id="{F20BB475-66CF-448A-B5C5-5B2ADE04988E}"/>
              </a:ext>
            </a:extLst>
          </p:cNvPr>
          <p:cNvGrpSpPr/>
          <p:nvPr/>
        </p:nvGrpSpPr>
        <p:grpSpPr>
          <a:xfrm>
            <a:off x="5149673" y="6517123"/>
            <a:ext cx="2241162" cy="215444"/>
            <a:chOff x="163092" y="5772628"/>
            <a:chExt cx="2241162" cy="215444"/>
          </a:xfrm>
        </p:grpSpPr>
        <p:sp>
          <p:nvSpPr>
            <p:cNvPr id="30" name="TextBox 29">
              <a:extLst>
                <a:ext uri="{FF2B5EF4-FFF2-40B4-BE49-F238E27FC236}">
                  <a16:creationId xmlns:a16="http://schemas.microsoft.com/office/drawing/2014/main" id="{772F4CE9-5693-4A7F-9BA1-5D3E7CE2AB9F}"/>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31" name="Isosceles Triangle 30">
              <a:extLst>
                <a:ext uri="{FF2B5EF4-FFF2-40B4-BE49-F238E27FC236}">
                  <a16:creationId xmlns:a16="http://schemas.microsoft.com/office/drawing/2014/main" id="{3536B9FB-5F05-478F-87C3-6F5AA8413298}"/>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9" name="Isosceles Triangle 38">
              <a:extLst>
                <a:ext uri="{FF2B5EF4-FFF2-40B4-BE49-F238E27FC236}">
                  <a16:creationId xmlns:a16="http://schemas.microsoft.com/office/drawing/2014/main" id="{DBF96286-C155-4117-8ED2-1BABEDD84499}"/>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7" name="Rectangle 26">
            <a:extLst>
              <a:ext uri="{FF2B5EF4-FFF2-40B4-BE49-F238E27FC236}">
                <a16:creationId xmlns:a16="http://schemas.microsoft.com/office/drawing/2014/main" id="{51D2E93B-F1D9-4ED1-9EC4-4C9EA6F678BD}"/>
              </a:ext>
            </a:extLst>
          </p:cNvPr>
          <p:cNvSpPr/>
          <p:nvPr/>
        </p:nvSpPr>
        <p:spPr>
          <a:xfrm>
            <a:off x="8192285" y="1945470"/>
            <a:ext cx="3781763" cy="2246769"/>
          </a:xfrm>
          <a:prstGeom prst="rect">
            <a:avLst/>
          </a:prstGeom>
        </p:spPr>
        <p:txBody>
          <a:bodyPr wrap="square">
            <a:spAutoFit/>
          </a:bodyPr>
          <a:lstStyle/>
          <a:p>
            <a:r>
              <a:rPr lang="en-NZ" sz="1000" dirty="0"/>
              <a:t>Sixteen percent of Pacific peoples have participated in literary arts in the last 12 months. This is lower than in 2017 (22%), albeit the difference is not statistically significant.</a:t>
            </a:r>
          </a:p>
          <a:p>
            <a:endParaRPr lang="en-NZ" sz="1000" dirty="0"/>
          </a:p>
          <a:p>
            <a:r>
              <a:rPr lang="en-NZ" sz="1000" dirty="0"/>
              <a:t>Most participants tend to participate on an infrequent basis (up to three times in the last 12 months). Data is not shown for frequency of participation for 2017 due the low base size. </a:t>
            </a:r>
          </a:p>
          <a:p>
            <a:br>
              <a:rPr lang="en-NZ" sz="1000" dirty="0"/>
            </a:br>
            <a:r>
              <a:rPr lang="en-NZ" sz="1000" b="1" dirty="0"/>
              <a:t>Sub-group differences in Pacific peoples:</a:t>
            </a:r>
            <a:endParaRPr lang="en-NZ" sz="1000" dirty="0"/>
          </a:p>
          <a:p>
            <a:br>
              <a:rPr lang="en-NZ" sz="1000" dirty="0"/>
            </a:br>
            <a:r>
              <a:rPr lang="en-NZ" sz="1000" dirty="0"/>
              <a:t>Pacific peoples with lived experience of disability are more likely than average to have taken part in a writing workshop or literary event (28% vs. 16%).</a:t>
            </a:r>
            <a:br>
              <a:rPr lang="en-NZ" sz="1000" dirty="0"/>
            </a:br>
            <a:endParaRPr lang="en-NZ" sz="1000" b="1" dirty="0">
              <a:solidFill>
                <a:schemeClr val="tx1">
                  <a:lumMod val="85000"/>
                  <a:lumOff val="15000"/>
                </a:schemeClr>
              </a:solidFill>
            </a:endParaRPr>
          </a:p>
        </p:txBody>
      </p:sp>
    </p:spTree>
    <p:extLst>
      <p:ext uri="{BB962C8B-B14F-4D97-AF65-F5344CB8AC3E}">
        <p14:creationId xmlns:p14="http://schemas.microsoft.com/office/powerpoint/2010/main" val="4387345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Pacific peoples: </a:t>
            </a:r>
            <a:r>
              <a:rPr lang="en-NZ" spc="149" dirty="0">
                <a:solidFill>
                  <a:schemeClr val="tx1">
                    <a:lumMod val="65000"/>
                    <a:lumOff val="35000"/>
                  </a:schemeClr>
                </a:solidFill>
              </a:rPr>
              <a:t>Ngā Toi Māori </a:t>
            </a:r>
            <a:r>
              <a:rPr lang="en-NZ" dirty="0">
                <a:solidFill>
                  <a:schemeClr val="tx1">
                    <a:lumMod val="65000"/>
                    <a:lumOff val="35000"/>
                  </a:schemeClr>
                </a:solidFill>
              </a:rPr>
              <a:t>participation</a:t>
            </a:r>
          </a:p>
        </p:txBody>
      </p:sp>
      <p:sp>
        <p:nvSpPr>
          <p:cNvPr id="28" name="Text Placeholder 6">
            <a:extLst>
              <a:ext uri="{FF2B5EF4-FFF2-40B4-BE49-F238E27FC236}">
                <a16:creationId xmlns:a16="http://schemas.microsoft.com/office/drawing/2014/main" id="{E04D73AC-BA45-4F25-A74A-10D22E6C3FF0}"/>
              </a:ext>
            </a:extLst>
          </p:cNvPr>
          <p:cNvSpPr>
            <a:spLocks noGrp="1"/>
          </p:cNvSpPr>
          <p:nvPr>
            <p:ph type="body" sz="quarter" idx="10"/>
          </p:nvPr>
        </p:nvSpPr>
        <p:spPr>
          <a:xfrm>
            <a:off x="758825" y="1196819"/>
            <a:ext cx="6953250" cy="419100"/>
          </a:xfrm>
        </p:spPr>
        <p:txBody>
          <a:bodyPr/>
          <a:lstStyle/>
          <a:p>
            <a:r>
              <a:rPr lang="en-NZ" dirty="0"/>
              <a:t>In the last 12 months have you taken part in any </a:t>
            </a:r>
            <a:r>
              <a:rPr lang="en-NZ" dirty="0" err="1"/>
              <a:t>Ngā</a:t>
            </a:r>
            <a:r>
              <a:rPr lang="en-NZ" dirty="0"/>
              <a:t> Toi Māori (Māori arts)?</a:t>
            </a:r>
          </a:p>
        </p:txBody>
      </p:sp>
      <p:graphicFrame>
        <p:nvGraphicFramePr>
          <p:cNvPr id="37" name="Chart 36">
            <a:extLst>
              <a:ext uri="{FF2B5EF4-FFF2-40B4-BE49-F238E27FC236}">
                <a16:creationId xmlns:a16="http://schemas.microsoft.com/office/drawing/2014/main" id="{3E54B055-FDDE-4AB3-8992-D93EEEAF5405}"/>
              </a:ext>
            </a:extLst>
          </p:cNvPr>
          <p:cNvGraphicFramePr/>
          <p:nvPr>
            <p:extLst>
              <p:ext uri="{D42A27DB-BD31-4B8C-83A1-F6EECF244321}">
                <p14:modId xmlns:p14="http://schemas.microsoft.com/office/powerpoint/2010/main" val="3157316116"/>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2"/>
          </a:graphicData>
        </a:graphic>
      </p:graphicFrame>
      <p:sp>
        <p:nvSpPr>
          <p:cNvPr id="38" name="TextBox 37">
            <a:extLst>
              <a:ext uri="{FF2B5EF4-FFF2-40B4-BE49-F238E27FC236}">
                <a16:creationId xmlns:a16="http://schemas.microsoft.com/office/drawing/2014/main" id="{89CC09CC-8F72-48FF-8B52-7ECCA6A0B896}"/>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who have participated in Ngā Toi Māori 2020 (n=139)</a:t>
            </a:r>
          </a:p>
        </p:txBody>
      </p:sp>
      <p:sp>
        <p:nvSpPr>
          <p:cNvPr id="40" name="Rectangle 39">
            <a:extLst>
              <a:ext uri="{FF2B5EF4-FFF2-40B4-BE49-F238E27FC236}">
                <a16:creationId xmlns:a16="http://schemas.microsoft.com/office/drawing/2014/main" id="{513EEECF-F5B1-4B0D-9B42-1A3AFFFDDC04}"/>
              </a:ext>
            </a:extLst>
          </p:cNvPr>
          <p:cNvSpPr/>
          <p:nvPr/>
        </p:nvSpPr>
        <p:spPr>
          <a:xfrm>
            <a:off x="869116" y="4155659"/>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41" name="Group 40">
            <a:extLst>
              <a:ext uri="{FF2B5EF4-FFF2-40B4-BE49-F238E27FC236}">
                <a16:creationId xmlns:a16="http://schemas.microsoft.com/office/drawing/2014/main" id="{35C9E6D6-9168-4BBC-91E7-285ED6E1BBC8}"/>
              </a:ext>
            </a:extLst>
          </p:cNvPr>
          <p:cNvGrpSpPr/>
          <p:nvPr/>
        </p:nvGrpSpPr>
        <p:grpSpPr>
          <a:xfrm>
            <a:off x="441623" y="4155659"/>
            <a:ext cx="431322" cy="480358"/>
            <a:chOff x="-420060" y="172"/>
            <a:chExt cx="431322" cy="480358"/>
          </a:xfrm>
        </p:grpSpPr>
        <p:sp>
          <p:nvSpPr>
            <p:cNvPr id="42" name="Rectangle 41">
              <a:extLst>
                <a:ext uri="{FF2B5EF4-FFF2-40B4-BE49-F238E27FC236}">
                  <a16:creationId xmlns:a16="http://schemas.microsoft.com/office/drawing/2014/main" id="{65BB72B1-141C-44EA-831D-A1BC8C25FBEF}"/>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CB3DDC77-7418-4793-A9CD-5852057D075E}"/>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45" name="Text Placeholder 17">
            <a:extLst>
              <a:ext uri="{FF2B5EF4-FFF2-40B4-BE49-F238E27FC236}">
                <a16:creationId xmlns:a16="http://schemas.microsoft.com/office/drawing/2014/main" id="{ED691B49-2E36-449B-9C87-966B3FB1C18F}"/>
              </a:ext>
            </a:extLst>
          </p:cNvPr>
          <p:cNvSpPr txBox="1">
            <a:spLocks/>
          </p:cNvSpPr>
          <p:nvPr/>
        </p:nvSpPr>
        <p:spPr>
          <a:xfrm>
            <a:off x="887013" y="4307676"/>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46" name="Rectangle 45">
            <a:extLst>
              <a:ext uri="{FF2B5EF4-FFF2-40B4-BE49-F238E27FC236}">
                <a16:creationId xmlns:a16="http://schemas.microsoft.com/office/drawing/2014/main" id="{694F7955-DD5A-4290-A8D1-8B51988ADA20}"/>
              </a:ext>
            </a:extLst>
          </p:cNvPr>
          <p:cNvSpPr/>
          <p:nvPr/>
        </p:nvSpPr>
        <p:spPr>
          <a:xfrm>
            <a:off x="217952" y="1665214"/>
            <a:ext cx="7649670" cy="2275006"/>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8271951D-9934-4E08-B84B-A49EC9560CF6}"/>
              </a:ext>
            </a:extLst>
          </p:cNvPr>
          <p:cNvSpPr/>
          <p:nvPr/>
        </p:nvSpPr>
        <p:spPr>
          <a:xfrm>
            <a:off x="217950" y="4030572"/>
            <a:ext cx="7649672" cy="2196964"/>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1" name="Chart 50">
            <a:extLst>
              <a:ext uri="{FF2B5EF4-FFF2-40B4-BE49-F238E27FC236}">
                <a16:creationId xmlns:a16="http://schemas.microsoft.com/office/drawing/2014/main" id="{EF645FAC-7BD0-4C9E-B599-54A6D14D5101}"/>
              </a:ext>
            </a:extLst>
          </p:cNvPr>
          <p:cNvGraphicFramePr/>
          <p:nvPr>
            <p:extLst>
              <p:ext uri="{D42A27DB-BD31-4B8C-83A1-F6EECF244321}">
                <p14:modId xmlns:p14="http://schemas.microsoft.com/office/powerpoint/2010/main" val="3815647841"/>
              </p:ext>
            </p:extLst>
          </p:nvPr>
        </p:nvGraphicFramePr>
        <p:xfrm>
          <a:off x="5244101" y="1745591"/>
          <a:ext cx="2390190" cy="1819753"/>
        </p:xfrm>
        <a:graphic>
          <a:graphicData uri="http://schemas.openxmlformats.org/drawingml/2006/chart">
            <c:chart xmlns:c="http://schemas.openxmlformats.org/drawingml/2006/chart" xmlns:r="http://schemas.openxmlformats.org/officeDocument/2006/relationships" r:id="rId3"/>
          </a:graphicData>
        </a:graphic>
      </p:graphicFrame>
      <p:sp>
        <p:nvSpPr>
          <p:cNvPr id="52" name="Rectangle 51">
            <a:extLst>
              <a:ext uri="{FF2B5EF4-FFF2-40B4-BE49-F238E27FC236}">
                <a16:creationId xmlns:a16="http://schemas.microsoft.com/office/drawing/2014/main" id="{01CE0155-7EF4-4B20-B135-EC1BC161C9C4}"/>
              </a:ext>
            </a:extLst>
          </p:cNvPr>
          <p:cNvSpPr/>
          <p:nvPr/>
        </p:nvSpPr>
        <p:spPr>
          <a:xfrm>
            <a:off x="6093618" y="2507650"/>
            <a:ext cx="784189" cy="400110"/>
          </a:xfrm>
          <a:prstGeom prst="rect">
            <a:avLst/>
          </a:prstGeom>
        </p:spPr>
        <p:txBody>
          <a:bodyPr wrap="none">
            <a:spAutoFit/>
          </a:bodyPr>
          <a:lstStyle/>
          <a:p>
            <a:pPr algn="ctr"/>
            <a:r>
              <a:rPr lang="lv-LV" sz="2000">
                <a:solidFill>
                  <a:srgbClr val="414141"/>
                </a:solidFill>
                <a:latin typeface="Arial Black" panose="020B0A04020102020204" pitchFamily="34" charset="0"/>
              </a:rPr>
              <a:t>30%</a:t>
            </a:r>
            <a:endParaRPr lang="en-NZ" sz="2000" dirty="0">
              <a:solidFill>
                <a:srgbClr val="414141"/>
              </a:solidFill>
              <a:latin typeface="Arial Black" panose="020B0A04020102020204" pitchFamily="34" charset="0"/>
            </a:endParaRPr>
          </a:p>
        </p:txBody>
      </p:sp>
      <p:sp>
        <p:nvSpPr>
          <p:cNvPr id="53" name="TextBox 52">
            <a:extLst>
              <a:ext uri="{FF2B5EF4-FFF2-40B4-BE49-F238E27FC236}">
                <a16:creationId xmlns:a16="http://schemas.microsoft.com/office/drawing/2014/main" id="{445DB24C-D76C-4303-A0E0-01CAECBFB0C1}"/>
              </a:ext>
            </a:extLst>
          </p:cNvPr>
          <p:cNvSpPr txBox="1"/>
          <p:nvPr/>
        </p:nvSpPr>
        <p:spPr>
          <a:xfrm>
            <a:off x="5464413" y="3427077"/>
            <a:ext cx="1949573" cy="261610"/>
          </a:xfrm>
          <a:prstGeom prst="rect">
            <a:avLst/>
          </a:prstGeom>
          <a:noFill/>
        </p:spPr>
        <p:txBody>
          <a:bodyPr wrap="none" rtlCol="0">
            <a:spAutoFit/>
          </a:bodyPr>
          <a:lstStyle/>
          <a:p>
            <a:pPr algn="ctr"/>
            <a:r>
              <a:rPr lang="en-US" sz="1100" b="1" spc="300" dirty="0" err="1">
                <a:solidFill>
                  <a:schemeClr val="tx1">
                    <a:lumMod val="65000"/>
                    <a:lumOff val="35000"/>
                  </a:schemeClr>
                </a:solidFill>
                <a:latin typeface="+mj-lt"/>
              </a:rPr>
              <a:t>Nett</a:t>
            </a:r>
            <a:r>
              <a:rPr lang="en-US" sz="1100" b="1" spc="300" dirty="0">
                <a:solidFill>
                  <a:schemeClr val="tx1">
                    <a:lumMod val="65000"/>
                    <a:lumOff val="35000"/>
                  </a:schemeClr>
                </a:solidFill>
                <a:latin typeface="+mj-lt"/>
              </a:rPr>
              <a:t> participated</a:t>
            </a:r>
          </a:p>
        </p:txBody>
      </p:sp>
      <p:sp>
        <p:nvSpPr>
          <p:cNvPr id="54" name="TextBox 53">
            <a:extLst>
              <a:ext uri="{FF2B5EF4-FFF2-40B4-BE49-F238E27FC236}">
                <a16:creationId xmlns:a16="http://schemas.microsoft.com/office/drawing/2014/main" id="{F87A607D-5DEE-4645-9C34-817FE5A038BF}"/>
              </a:ext>
            </a:extLst>
          </p:cNvPr>
          <p:cNvSpPr txBox="1"/>
          <p:nvPr/>
        </p:nvSpPr>
        <p:spPr>
          <a:xfrm>
            <a:off x="260522" y="3691166"/>
            <a:ext cx="431209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2020 (n=461)</a:t>
            </a:r>
          </a:p>
        </p:txBody>
      </p:sp>
      <p:graphicFrame>
        <p:nvGraphicFramePr>
          <p:cNvPr id="55" name="Chart 54">
            <a:extLst>
              <a:ext uri="{FF2B5EF4-FFF2-40B4-BE49-F238E27FC236}">
                <a16:creationId xmlns:a16="http://schemas.microsoft.com/office/drawing/2014/main" id="{87EDF7AD-A3B4-4EE9-A334-0C38AE0CC4AD}"/>
              </a:ext>
            </a:extLst>
          </p:cNvPr>
          <p:cNvGraphicFramePr/>
          <p:nvPr>
            <p:extLst>
              <p:ext uri="{D42A27DB-BD31-4B8C-83A1-F6EECF244321}">
                <p14:modId xmlns:p14="http://schemas.microsoft.com/office/powerpoint/2010/main" val="560028388"/>
              </p:ext>
            </p:extLst>
          </p:nvPr>
        </p:nvGraphicFramePr>
        <p:xfrm>
          <a:off x="217950" y="1737322"/>
          <a:ext cx="4982495" cy="1976510"/>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Connector 6">
            <a:extLst>
              <a:ext uri="{FF2B5EF4-FFF2-40B4-BE49-F238E27FC236}">
                <a16:creationId xmlns:a16="http://schemas.microsoft.com/office/drawing/2014/main" id="{FE8A3C65-80BF-4334-A9BA-AA17C0823116}"/>
              </a:ext>
            </a:extLst>
          </p:cNvPr>
          <p:cNvCxnSpPr/>
          <p:nvPr/>
        </p:nvCxnSpPr>
        <p:spPr>
          <a:xfrm>
            <a:off x="4986926" y="1887110"/>
            <a:ext cx="0" cy="1801707"/>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688BB67-6350-46E0-BB7C-78AD44F0E47C}"/>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sp>
        <p:nvSpPr>
          <p:cNvPr id="30" name="Oval 29">
            <a:extLst>
              <a:ext uri="{FF2B5EF4-FFF2-40B4-BE49-F238E27FC236}">
                <a16:creationId xmlns:a16="http://schemas.microsoft.com/office/drawing/2014/main" id="{F52416A6-7091-471F-A6B1-7D209BADBA52}"/>
              </a:ext>
            </a:extLst>
          </p:cNvPr>
          <p:cNvSpPr/>
          <p:nvPr/>
        </p:nvSpPr>
        <p:spPr>
          <a:xfrm>
            <a:off x="152156" y="1575883"/>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2" name="Rectangle 21">
            <a:extLst>
              <a:ext uri="{FF2B5EF4-FFF2-40B4-BE49-F238E27FC236}">
                <a16:creationId xmlns:a16="http://schemas.microsoft.com/office/drawing/2014/main" id="{6DAA239F-498E-4FC1-B51C-19B099092364}"/>
              </a:ext>
            </a:extLst>
          </p:cNvPr>
          <p:cNvSpPr/>
          <p:nvPr/>
        </p:nvSpPr>
        <p:spPr>
          <a:xfrm>
            <a:off x="8189489" y="1945470"/>
            <a:ext cx="3741990" cy="3939540"/>
          </a:xfrm>
          <a:prstGeom prst="rect">
            <a:avLst/>
          </a:prstGeom>
        </p:spPr>
        <p:txBody>
          <a:bodyPr wrap="square">
            <a:spAutoFit/>
          </a:bodyPr>
          <a:lstStyle/>
          <a:p>
            <a:r>
              <a:rPr lang="en-NZ" sz="1000" dirty="0"/>
              <a:t>Thirty percent of Pacific peoples have participated in Ngā Toi Māori in the last 12 months. Please note due to changes in the question wording trends are not shown against 2017.</a:t>
            </a:r>
          </a:p>
          <a:p>
            <a:br>
              <a:rPr lang="en-NZ" sz="1000" dirty="0"/>
            </a:br>
            <a:r>
              <a:rPr lang="en-NZ" sz="1000" dirty="0"/>
              <a:t>The most popular Ngā Toi Māori activity is </a:t>
            </a:r>
            <a:r>
              <a:rPr lang="en-NZ" sz="1000" dirty="0" err="1"/>
              <a:t>puoro</a:t>
            </a:r>
            <a:r>
              <a:rPr lang="en-NZ" sz="1000" dirty="0"/>
              <a:t> (music), followed by Māori arts and cultural events, </a:t>
            </a:r>
            <a:r>
              <a:rPr lang="en-NZ" sz="1000" dirty="0" err="1"/>
              <a:t>kanikani</a:t>
            </a:r>
            <a:r>
              <a:rPr lang="en-NZ" sz="1000" dirty="0"/>
              <a:t> (dance) and digital Māori arts. </a:t>
            </a:r>
          </a:p>
          <a:p>
            <a:endParaRPr lang="en-NZ" sz="1000" dirty="0"/>
          </a:p>
          <a:p>
            <a:r>
              <a:rPr lang="en-NZ" sz="1000" dirty="0"/>
              <a:t>Most participants tend to participate on an infrequent basis (up to three times in the last 12 months). </a:t>
            </a:r>
          </a:p>
          <a:p>
            <a:br>
              <a:rPr lang="en-NZ" sz="1000" dirty="0"/>
            </a:br>
            <a:r>
              <a:rPr lang="en-NZ" sz="1000" b="1" dirty="0"/>
              <a:t>Sub-group differences in Pacific peoples:</a:t>
            </a:r>
            <a:endParaRPr lang="en-NZ" sz="1000" dirty="0"/>
          </a:p>
          <a:p>
            <a:br>
              <a:rPr lang="en-NZ" sz="1000" dirty="0"/>
            </a:br>
            <a:r>
              <a:rPr lang="en-NZ" sz="1000" dirty="0"/>
              <a:t>Pacific peoples with the lived experience of disability are more likely than average  to have participated in at least one activity over the last 12 months (48%).</a:t>
            </a:r>
          </a:p>
          <a:p>
            <a:endParaRPr lang="en-NZ" sz="1000" dirty="0"/>
          </a:p>
          <a:p>
            <a:r>
              <a:rPr lang="en-NZ" sz="1000" dirty="0"/>
              <a:t>Pacific women are more likely than average to have participated in the following Ngā Toi Māori activities in the last 12 months:</a:t>
            </a:r>
          </a:p>
          <a:p>
            <a:pPr marL="171450" indent="-171450">
              <a:buFont typeface="Arial" panose="020B0604020202020204" pitchFamily="34" charset="0"/>
              <a:buChar char="•"/>
            </a:pPr>
            <a:endParaRPr lang="en-NZ" sz="1000" dirty="0"/>
          </a:p>
          <a:p>
            <a:pPr marL="171450" indent="-171450">
              <a:buFont typeface="Arial" panose="020B0604020202020204" pitchFamily="34" charset="0"/>
              <a:buChar char="•"/>
            </a:pPr>
            <a:r>
              <a:rPr lang="en-NZ" sz="1000" dirty="0" err="1"/>
              <a:t>Puoro</a:t>
            </a:r>
            <a:r>
              <a:rPr lang="en-NZ" sz="1000" dirty="0"/>
              <a:t> (20% vs. 15%)</a:t>
            </a:r>
          </a:p>
          <a:p>
            <a:pPr marL="171450" indent="-171450">
              <a:buFont typeface="Arial" panose="020B0604020202020204" pitchFamily="34" charset="0"/>
              <a:buChar char="•"/>
            </a:pPr>
            <a:r>
              <a:rPr lang="en-NZ" sz="1000" dirty="0" err="1"/>
              <a:t>Kanikani</a:t>
            </a:r>
            <a:r>
              <a:rPr lang="en-NZ" sz="1000" dirty="0"/>
              <a:t> (10% vs. 6%).</a:t>
            </a:r>
          </a:p>
          <a:p>
            <a:br>
              <a:rPr lang="en-NZ" sz="1000" dirty="0"/>
            </a:br>
            <a:endParaRPr lang="en-NZ" sz="1000" b="1" dirty="0">
              <a:solidFill>
                <a:schemeClr val="tx1">
                  <a:lumMod val="85000"/>
                  <a:lumOff val="15000"/>
                </a:schemeClr>
              </a:solidFill>
            </a:endParaRPr>
          </a:p>
        </p:txBody>
      </p:sp>
    </p:spTree>
    <p:extLst>
      <p:ext uri="{BB962C8B-B14F-4D97-AF65-F5344CB8AC3E}">
        <p14:creationId xmlns:p14="http://schemas.microsoft.com/office/powerpoint/2010/main" val="37190554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Pacific peoples: </a:t>
            </a:r>
            <a:r>
              <a:rPr lang="en-NZ" spc="149" dirty="0">
                <a:solidFill>
                  <a:schemeClr val="tx1">
                    <a:lumMod val="65000"/>
                    <a:lumOff val="35000"/>
                  </a:schemeClr>
                </a:solidFill>
              </a:rPr>
              <a:t>Pacific arts </a:t>
            </a:r>
            <a:r>
              <a:rPr lang="en-NZ" dirty="0">
                <a:solidFill>
                  <a:schemeClr val="tx1">
                    <a:lumMod val="65000"/>
                    <a:lumOff val="35000"/>
                  </a:schemeClr>
                </a:solidFill>
              </a:rPr>
              <a:t>participation</a:t>
            </a:r>
          </a:p>
        </p:txBody>
      </p:sp>
      <p:sp>
        <p:nvSpPr>
          <p:cNvPr id="31" name="Text Placeholder 6">
            <a:extLst>
              <a:ext uri="{FF2B5EF4-FFF2-40B4-BE49-F238E27FC236}">
                <a16:creationId xmlns:a16="http://schemas.microsoft.com/office/drawing/2014/main" id="{8429E473-2243-4C29-ADA0-9D93B2C54349}"/>
              </a:ext>
            </a:extLst>
          </p:cNvPr>
          <p:cNvSpPr>
            <a:spLocks noGrp="1"/>
          </p:cNvSpPr>
          <p:nvPr>
            <p:ph type="body" sz="quarter" idx="10"/>
          </p:nvPr>
        </p:nvSpPr>
        <p:spPr>
          <a:xfrm>
            <a:off x="758825" y="1196819"/>
            <a:ext cx="6953250" cy="419100"/>
          </a:xfrm>
        </p:spPr>
        <p:txBody>
          <a:bodyPr/>
          <a:lstStyle/>
          <a:p>
            <a:r>
              <a:rPr lang="en-NZ" dirty="0"/>
              <a:t>In the last 12 months have you taken part in any of the following Pacific arts?</a:t>
            </a:r>
          </a:p>
        </p:txBody>
      </p:sp>
      <p:graphicFrame>
        <p:nvGraphicFramePr>
          <p:cNvPr id="38" name="Chart 37">
            <a:extLst>
              <a:ext uri="{FF2B5EF4-FFF2-40B4-BE49-F238E27FC236}">
                <a16:creationId xmlns:a16="http://schemas.microsoft.com/office/drawing/2014/main" id="{790F3E09-A690-4C00-A48D-DA9B303F766E}"/>
              </a:ext>
            </a:extLst>
          </p:cNvPr>
          <p:cNvGraphicFramePr/>
          <p:nvPr>
            <p:extLst>
              <p:ext uri="{D42A27DB-BD31-4B8C-83A1-F6EECF244321}">
                <p14:modId xmlns:p14="http://schemas.microsoft.com/office/powerpoint/2010/main" val="1639257529"/>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3"/>
          </a:graphicData>
        </a:graphic>
      </p:graphicFrame>
      <p:sp>
        <p:nvSpPr>
          <p:cNvPr id="40" name="TextBox 39">
            <a:extLst>
              <a:ext uri="{FF2B5EF4-FFF2-40B4-BE49-F238E27FC236}">
                <a16:creationId xmlns:a16="http://schemas.microsoft.com/office/drawing/2014/main" id="{BF9F5381-8330-4B3D-916C-7A0D210ED46B}"/>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who have participated in Pacific arts 2020 (n=223)</a:t>
            </a:r>
          </a:p>
        </p:txBody>
      </p:sp>
      <p:sp>
        <p:nvSpPr>
          <p:cNvPr id="41" name="Rectangle 40">
            <a:extLst>
              <a:ext uri="{FF2B5EF4-FFF2-40B4-BE49-F238E27FC236}">
                <a16:creationId xmlns:a16="http://schemas.microsoft.com/office/drawing/2014/main" id="{48F0B200-3CB1-4AD9-B8E1-CD2E023E23AF}"/>
              </a:ext>
            </a:extLst>
          </p:cNvPr>
          <p:cNvSpPr/>
          <p:nvPr/>
        </p:nvSpPr>
        <p:spPr>
          <a:xfrm>
            <a:off x="869116" y="4155659"/>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a:extLst>
              <a:ext uri="{FF2B5EF4-FFF2-40B4-BE49-F238E27FC236}">
                <a16:creationId xmlns:a16="http://schemas.microsoft.com/office/drawing/2014/main" id="{80D2B829-5D1A-4DA3-A91D-4AA6827E9213}"/>
              </a:ext>
            </a:extLst>
          </p:cNvPr>
          <p:cNvGrpSpPr/>
          <p:nvPr/>
        </p:nvGrpSpPr>
        <p:grpSpPr>
          <a:xfrm>
            <a:off x="441623" y="4155659"/>
            <a:ext cx="431322" cy="480358"/>
            <a:chOff x="-420060" y="172"/>
            <a:chExt cx="431322" cy="480358"/>
          </a:xfrm>
        </p:grpSpPr>
        <p:sp>
          <p:nvSpPr>
            <p:cNvPr id="44" name="Rectangle 43">
              <a:extLst>
                <a:ext uri="{FF2B5EF4-FFF2-40B4-BE49-F238E27FC236}">
                  <a16:creationId xmlns:a16="http://schemas.microsoft.com/office/drawing/2014/main" id="{2FE95577-6EA7-4F98-B559-A810D6713D6B}"/>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980261BC-0417-44A6-B6CC-6C14D4615BC4}"/>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46" name="Text Placeholder 17">
            <a:extLst>
              <a:ext uri="{FF2B5EF4-FFF2-40B4-BE49-F238E27FC236}">
                <a16:creationId xmlns:a16="http://schemas.microsoft.com/office/drawing/2014/main" id="{003D6564-424B-4444-83A8-06F36C478B48}"/>
              </a:ext>
            </a:extLst>
          </p:cNvPr>
          <p:cNvSpPr txBox="1">
            <a:spLocks/>
          </p:cNvSpPr>
          <p:nvPr/>
        </p:nvSpPr>
        <p:spPr>
          <a:xfrm>
            <a:off x="887013" y="4307676"/>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47" name="Rectangle 46">
            <a:extLst>
              <a:ext uri="{FF2B5EF4-FFF2-40B4-BE49-F238E27FC236}">
                <a16:creationId xmlns:a16="http://schemas.microsoft.com/office/drawing/2014/main" id="{5D85A230-F083-4803-97AD-1618F3B89D35}"/>
              </a:ext>
            </a:extLst>
          </p:cNvPr>
          <p:cNvSpPr/>
          <p:nvPr/>
        </p:nvSpPr>
        <p:spPr>
          <a:xfrm>
            <a:off x="217952" y="1665214"/>
            <a:ext cx="7649670" cy="2275006"/>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240EA546-1BDF-4273-87F0-49A7402C1385}"/>
              </a:ext>
            </a:extLst>
          </p:cNvPr>
          <p:cNvSpPr/>
          <p:nvPr/>
        </p:nvSpPr>
        <p:spPr>
          <a:xfrm>
            <a:off x="217950" y="4030572"/>
            <a:ext cx="7649672" cy="2196964"/>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2" name="Chart 51">
            <a:extLst>
              <a:ext uri="{FF2B5EF4-FFF2-40B4-BE49-F238E27FC236}">
                <a16:creationId xmlns:a16="http://schemas.microsoft.com/office/drawing/2014/main" id="{9F71964E-B215-487C-AEAC-CD94E333D8D5}"/>
              </a:ext>
            </a:extLst>
          </p:cNvPr>
          <p:cNvGraphicFramePr/>
          <p:nvPr>
            <p:extLst>
              <p:ext uri="{D42A27DB-BD31-4B8C-83A1-F6EECF244321}">
                <p14:modId xmlns:p14="http://schemas.microsoft.com/office/powerpoint/2010/main" val="2007315936"/>
              </p:ext>
            </p:extLst>
          </p:nvPr>
        </p:nvGraphicFramePr>
        <p:xfrm>
          <a:off x="5244101" y="1745591"/>
          <a:ext cx="2390190" cy="1819753"/>
        </p:xfrm>
        <a:graphic>
          <a:graphicData uri="http://schemas.openxmlformats.org/drawingml/2006/chart">
            <c:chart xmlns:c="http://schemas.openxmlformats.org/drawingml/2006/chart" xmlns:r="http://schemas.openxmlformats.org/officeDocument/2006/relationships" r:id="rId4"/>
          </a:graphicData>
        </a:graphic>
      </p:graphicFrame>
      <p:sp>
        <p:nvSpPr>
          <p:cNvPr id="53" name="Rectangle 52">
            <a:extLst>
              <a:ext uri="{FF2B5EF4-FFF2-40B4-BE49-F238E27FC236}">
                <a16:creationId xmlns:a16="http://schemas.microsoft.com/office/drawing/2014/main" id="{3056A17A-0A0A-46B4-95AE-14D10E1AEF2D}"/>
              </a:ext>
            </a:extLst>
          </p:cNvPr>
          <p:cNvSpPr/>
          <p:nvPr/>
        </p:nvSpPr>
        <p:spPr>
          <a:xfrm>
            <a:off x="6093618" y="2507650"/>
            <a:ext cx="784189" cy="400110"/>
          </a:xfrm>
          <a:prstGeom prst="rect">
            <a:avLst/>
          </a:prstGeom>
        </p:spPr>
        <p:txBody>
          <a:bodyPr wrap="none">
            <a:spAutoFit/>
          </a:bodyPr>
          <a:lstStyle/>
          <a:p>
            <a:pPr algn="ctr"/>
            <a:r>
              <a:rPr lang="lv-LV" sz="2000">
                <a:solidFill>
                  <a:srgbClr val="414141"/>
                </a:solidFill>
                <a:latin typeface="Arial Black" panose="020B0A04020102020204" pitchFamily="34" charset="0"/>
              </a:rPr>
              <a:t>46%</a:t>
            </a:r>
            <a:endParaRPr lang="en-NZ" sz="2000" dirty="0">
              <a:solidFill>
                <a:srgbClr val="414141"/>
              </a:solidFill>
              <a:latin typeface="Arial Black" panose="020B0A04020102020204" pitchFamily="34" charset="0"/>
            </a:endParaRPr>
          </a:p>
        </p:txBody>
      </p:sp>
      <p:sp>
        <p:nvSpPr>
          <p:cNvPr id="54" name="TextBox 53">
            <a:extLst>
              <a:ext uri="{FF2B5EF4-FFF2-40B4-BE49-F238E27FC236}">
                <a16:creationId xmlns:a16="http://schemas.microsoft.com/office/drawing/2014/main" id="{16E3B6D4-B41A-4CD1-A369-CA1681A33B29}"/>
              </a:ext>
            </a:extLst>
          </p:cNvPr>
          <p:cNvSpPr txBox="1"/>
          <p:nvPr/>
        </p:nvSpPr>
        <p:spPr>
          <a:xfrm>
            <a:off x="5464413" y="3427077"/>
            <a:ext cx="1949573" cy="261610"/>
          </a:xfrm>
          <a:prstGeom prst="rect">
            <a:avLst/>
          </a:prstGeom>
          <a:noFill/>
        </p:spPr>
        <p:txBody>
          <a:bodyPr wrap="none" rtlCol="0">
            <a:spAutoFit/>
          </a:bodyPr>
          <a:lstStyle/>
          <a:p>
            <a:pPr algn="ctr"/>
            <a:r>
              <a:rPr lang="en-US" sz="1100" b="1" spc="300" dirty="0" err="1">
                <a:solidFill>
                  <a:schemeClr val="tx1">
                    <a:lumMod val="65000"/>
                    <a:lumOff val="35000"/>
                  </a:schemeClr>
                </a:solidFill>
                <a:latin typeface="+mj-lt"/>
              </a:rPr>
              <a:t>Nett</a:t>
            </a:r>
            <a:r>
              <a:rPr lang="en-US" sz="1100" b="1" spc="300" dirty="0">
                <a:solidFill>
                  <a:schemeClr val="tx1">
                    <a:lumMod val="65000"/>
                    <a:lumOff val="35000"/>
                  </a:schemeClr>
                </a:solidFill>
                <a:latin typeface="+mj-lt"/>
              </a:rPr>
              <a:t> participated</a:t>
            </a:r>
          </a:p>
        </p:txBody>
      </p:sp>
      <p:sp>
        <p:nvSpPr>
          <p:cNvPr id="55" name="TextBox 54">
            <a:extLst>
              <a:ext uri="{FF2B5EF4-FFF2-40B4-BE49-F238E27FC236}">
                <a16:creationId xmlns:a16="http://schemas.microsoft.com/office/drawing/2014/main" id="{73176C89-6301-425F-A28E-4AB039871FA3}"/>
              </a:ext>
            </a:extLst>
          </p:cNvPr>
          <p:cNvSpPr txBox="1"/>
          <p:nvPr/>
        </p:nvSpPr>
        <p:spPr>
          <a:xfrm>
            <a:off x="260522" y="3691166"/>
            <a:ext cx="431209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2020 (n=461)</a:t>
            </a:r>
          </a:p>
        </p:txBody>
      </p:sp>
      <p:graphicFrame>
        <p:nvGraphicFramePr>
          <p:cNvPr id="56" name="Chart 55">
            <a:extLst>
              <a:ext uri="{FF2B5EF4-FFF2-40B4-BE49-F238E27FC236}">
                <a16:creationId xmlns:a16="http://schemas.microsoft.com/office/drawing/2014/main" id="{B836399B-4B0D-40F9-9B0D-29434AA0F9A2}"/>
              </a:ext>
            </a:extLst>
          </p:cNvPr>
          <p:cNvGraphicFramePr/>
          <p:nvPr>
            <p:extLst>
              <p:ext uri="{D42A27DB-BD31-4B8C-83A1-F6EECF244321}">
                <p14:modId xmlns:p14="http://schemas.microsoft.com/office/powerpoint/2010/main" val="91337226"/>
              </p:ext>
            </p:extLst>
          </p:nvPr>
        </p:nvGraphicFramePr>
        <p:xfrm>
          <a:off x="340317" y="1745591"/>
          <a:ext cx="4535645" cy="1976510"/>
        </p:xfrm>
        <a:graphic>
          <a:graphicData uri="http://schemas.openxmlformats.org/drawingml/2006/chart">
            <c:chart xmlns:c="http://schemas.openxmlformats.org/drawingml/2006/chart" xmlns:r="http://schemas.openxmlformats.org/officeDocument/2006/relationships" r:id="rId5"/>
          </a:graphicData>
        </a:graphic>
      </p:graphicFrame>
      <p:cxnSp>
        <p:nvCxnSpPr>
          <p:cNvPr id="57" name="Straight Connector 56">
            <a:extLst>
              <a:ext uri="{FF2B5EF4-FFF2-40B4-BE49-F238E27FC236}">
                <a16:creationId xmlns:a16="http://schemas.microsoft.com/office/drawing/2014/main" id="{29A7C9D7-6EFC-42F3-9DF5-9378AB8452D4}"/>
              </a:ext>
            </a:extLst>
          </p:cNvPr>
          <p:cNvCxnSpPr/>
          <p:nvPr/>
        </p:nvCxnSpPr>
        <p:spPr>
          <a:xfrm>
            <a:off x="4986926" y="1887110"/>
            <a:ext cx="0" cy="1801707"/>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C5F5365-A363-483D-8B01-D8FE35DF3F37}"/>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sp>
        <p:nvSpPr>
          <p:cNvPr id="29" name="Oval 28">
            <a:extLst>
              <a:ext uri="{FF2B5EF4-FFF2-40B4-BE49-F238E27FC236}">
                <a16:creationId xmlns:a16="http://schemas.microsoft.com/office/drawing/2014/main" id="{7EB6F811-E438-4E70-8EE5-A71135EC10E0}"/>
              </a:ext>
            </a:extLst>
          </p:cNvPr>
          <p:cNvSpPr/>
          <p:nvPr/>
        </p:nvSpPr>
        <p:spPr>
          <a:xfrm>
            <a:off x="152156" y="1575883"/>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2" name="Rectangle 21">
            <a:extLst>
              <a:ext uri="{FF2B5EF4-FFF2-40B4-BE49-F238E27FC236}">
                <a16:creationId xmlns:a16="http://schemas.microsoft.com/office/drawing/2014/main" id="{5C57E284-EEC7-4F01-94C1-8003666BC5E8}"/>
              </a:ext>
            </a:extLst>
          </p:cNvPr>
          <p:cNvSpPr/>
          <p:nvPr/>
        </p:nvSpPr>
        <p:spPr>
          <a:xfrm>
            <a:off x="8143321" y="1880683"/>
            <a:ext cx="3830727" cy="3631763"/>
          </a:xfrm>
          <a:prstGeom prst="rect">
            <a:avLst/>
          </a:prstGeom>
        </p:spPr>
        <p:txBody>
          <a:bodyPr wrap="square">
            <a:spAutoFit/>
          </a:bodyPr>
          <a:lstStyle/>
          <a:p>
            <a:r>
              <a:rPr lang="en-NZ" sz="1000" dirty="0"/>
              <a:t>Forty-six percent of Pacific peoples have participated in the Pacific arts in the last 12 months. Please note due to changes in the question wording trends are not shown against 2017.</a:t>
            </a:r>
          </a:p>
          <a:p>
            <a:br>
              <a:rPr lang="en-NZ" sz="1000" dirty="0"/>
            </a:br>
            <a:r>
              <a:rPr lang="en-NZ" sz="1000" dirty="0"/>
              <a:t>The most popular Pacific arts activities are Pacific music (27%) and Pacific dance (19%).</a:t>
            </a:r>
          </a:p>
          <a:p>
            <a:br>
              <a:rPr lang="en-NZ" sz="1000" dirty="0"/>
            </a:br>
            <a:r>
              <a:rPr lang="en-NZ" sz="1000" dirty="0"/>
              <a:t>Of those who took part in Pacific arts in the last 12 months, over half are infrequent participants (3 times or less).</a:t>
            </a:r>
          </a:p>
          <a:p>
            <a:br>
              <a:rPr lang="en-NZ" sz="1000" dirty="0"/>
            </a:br>
            <a:br>
              <a:rPr lang="en-NZ" sz="1000" dirty="0"/>
            </a:br>
            <a:r>
              <a:rPr lang="en-NZ" sz="1000" b="1" dirty="0"/>
              <a:t>Sub-group differences in Pacific peoples:</a:t>
            </a:r>
            <a:endParaRPr lang="en-NZ" sz="1000" dirty="0"/>
          </a:p>
          <a:p>
            <a:br>
              <a:rPr lang="en-NZ" sz="1000" dirty="0"/>
            </a:br>
            <a:r>
              <a:rPr lang="en-NZ" sz="1000" dirty="0"/>
              <a:t>The following groups are more likely than average (46%) to have participated in Pacific arts in the last 12 months:</a:t>
            </a:r>
          </a:p>
          <a:p>
            <a:endParaRPr lang="en-NZ" sz="1000" dirty="0"/>
          </a:p>
          <a:p>
            <a:pPr marL="171450" indent="-171450">
              <a:buFont typeface="Arial" panose="020B0604020202020204" pitchFamily="34" charset="0"/>
              <a:buChar char="•"/>
            </a:pPr>
            <a:r>
              <a:rPr lang="en-NZ" sz="1000" dirty="0"/>
              <a:t>People with the lived experience of disability (66%)</a:t>
            </a:r>
          </a:p>
          <a:p>
            <a:pPr marL="171450" indent="-171450">
              <a:buFont typeface="Arial" panose="020B0604020202020204" pitchFamily="34" charset="0"/>
              <a:buChar char="•"/>
            </a:pPr>
            <a:r>
              <a:rPr lang="en-NZ" sz="1000" dirty="0"/>
              <a:t>Pacific peoples aged 15-29 (55%)</a:t>
            </a:r>
          </a:p>
          <a:p>
            <a:pPr marL="171450" indent="-171450">
              <a:buFont typeface="Arial" panose="020B0604020202020204" pitchFamily="34" charset="0"/>
              <a:buChar char="•"/>
            </a:pPr>
            <a:r>
              <a:rPr lang="en-NZ" sz="1000" dirty="0"/>
              <a:t>Women (53%).</a:t>
            </a:r>
          </a:p>
          <a:p>
            <a:br>
              <a:rPr lang="en-NZ" sz="1000" dirty="0"/>
            </a:br>
            <a:r>
              <a:rPr lang="en-NZ" sz="1000" dirty="0"/>
              <a:t>Moreover, Pacific peoples aged 15-29 are significantly more likely to have taken part in Pacific dance (27%) compared to the average of 19%.</a:t>
            </a:r>
          </a:p>
        </p:txBody>
      </p:sp>
    </p:spTree>
    <p:extLst>
      <p:ext uri="{BB962C8B-B14F-4D97-AF65-F5344CB8AC3E}">
        <p14:creationId xmlns:p14="http://schemas.microsoft.com/office/powerpoint/2010/main" val="41510303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id="{9E861CB8-538A-4C00-B418-A286ADBEAE48}"/>
              </a:ext>
            </a:extLst>
          </p:cNvPr>
          <p:cNvSpPr/>
          <p:nvPr/>
        </p:nvSpPr>
        <p:spPr>
          <a:xfrm>
            <a:off x="8035478" y="1078301"/>
            <a:ext cx="4156522" cy="529200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9" name="Rectangle: Rounded Corners 88">
            <a:extLst>
              <a:ext uri="{FF2B5EF4-FFF2-40B4-BE49-F238E27FC236}">
                <a16:creationId xmlns:a16="http://schemas.microsoft.com/office/drawing/2014/main" id="{97FEF169-A1EE-4F38-83E5-C8AECF3C236D}"/>
              </a:ext>
            </a:extLst>
          </p:cNvPr>
          <p:cNvSpPr/>
          <p:nvPr/>
        </p:nvSpPr>
        <p:spPr>
          <a:xfrm>
            <a:off x="8466982" y="1273544"/>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0" name="Rectangle 89">
            <a:extLst>
              <a:ext uri="{FF2B5EF4-FFF2-40B4-BE49-F238E27FC236}">
                <a16:creationId xmlns:a16="http://schemas.microsoft.com/office/drawing/2014/main" id="{E0E3CDDB-3AC8-497C-BEC4-8E8A3102E334}"/>
              </a:ext>
            </a:extLst>
          </p:cNvPr>
          <p:cNvSpPr/>
          <p:nvPr/>
        </p:nvSpPr>
        <p:spPr>
          <a:xfrm>
            <a:off x="9219087" y="1298356"/>
            <a:ext cx="1849609" cy="307777"/>
          </a:xfrm>
          <a:prstGeom prst="rect">
            <a:avLst/>
          </a:prstGeom>
        </p:spPr>
        <p:txBody>
          <a:bodyPr wrap="non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NZ" sz="1400" b="0" i="0" u="none" strike="noStrike" kern="1200" cap="none" spc="300" normalizeH="0" baseline="0" noProof="0" dirty="0">
                <a:ln>
                  <a:noFill/>
                </a:ln>
                <a:solidFill>
                  <a:srgbClr val="7ED2BB"/>
                </a:solidFill>
                <a:effectLst/>
                <a:uLnTx/>
                <a:uFillTx/>
                <a:latin typeface="+mj-lt"/>
                <a:ea typeface="+mn-ea"/>
                <a:cs typeface="+mn-cs"/>
              </a:rPr>
              <a:t>COMMENTARY</a:t>
            </a:r>
          </a:p>
        </p:txBody>
      </p:sp>
      <p:sp>
        <p:nvSpPr>
          <p:cNvPr id="5" name="Title 4"/>
          <p:cNvSpPr>
            <a:spLocks noGrp="1"/>
          </p:cNvSpPr>
          <p:nvPr>
            <p:ph type="title"/>
          </p:nvPr>
        </p:nvSpPr>
        <p:spPr/>
        <p:txBody>
          <a:bodyPr/>
          <a:lstStyle/>
          <a:p>
            <a:r>
              <a:rPr lang="en-NZ" dirty="0">
                <a:solidFill>
                  <a:schemeClr val="tx1">
                    <a:lumMod val="65000"/>
                    <a:lumOff val="35000"/>
                  </a:schemeClr>
                </a:solidFill>
              </a:rPr>
              <a:t>Pacific peoples: Performing arts participation</a:t>
            </a:r>
          </a:p>
        </p:txBody>
      </p:sp>
      <p:graphicFrame>
        <p:nvGraphicFramePr>
          <p:cNvPr id="68" name="Chart 67">
            <a:extLst>
              <a:ext uri="{FF2B5EF4-FFF2-40B4-BE49-F238E27FC236}">
                <a16:creationId xmlns:a16="http://schemas.microsoft.com/office/drawing/2014/main" id="{3711B8B0-1EB2-4DB2-8287-CBD9512D8DE8}"/>
              </a:ext>
            </a:extLst>
          </p:cNvPr>
          <p:cNvGraphicFramePr/>
          <p:nvPr>
            <p:extLst>
              <p:ext uri="{D42A27DB-BD31-4B8C-83A1-F6EECF244321}">
                <p14:modId xmlns:p14="http://schemas.microsoft.com/office/powerpoint/2010/main" val="3766981134"/>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3"/>
          </a:graphicData>
        </a:graphic>
      </p:graphicFrame>
      <p:sp>
        <p:nvSpPr>
          <p:cNvPr id="69" name="TextBox 68">
            <a:extLst>
              <a:ext uri="{FF2B5EF4-FFF2-40B4-BE49-F238E27FC236}">
                <a16:creationId xmlns:a16="http://schemas.microsoft.com/office/drawing/2014/main" id="{E281505E-8723-443D-BEF0-63CFD68C95C5}"/>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who have participated in the performing arts 2020 (n=116)</a:t>
            </a:r>
          </a:p>
        </p:txBody>
      </p:sp>
      <p:sp>
        <p:nvSpPr>
          <p:cNvPr id="70" name="Rectangle 69">
            <a:extLst>
              <a:ext uri="{FF2B5EF4-FFF2-40B4-BE49-F238E27FC236}">
                <a16:creationId xmlns:a16="http://schemas.microsoft.com/office/drawing/2014/main" id="{3E9AA204-BAC3-47F0-AC95-8310DD2C95F7}"/>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FADCD296-F06E-4806-A93B-E4511172BC25}"/>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2" name="Group 71">
            <a:extLst>
              <a:ext uri="{FF2B5EF4-FFF2-40B4-BE49-F238E27FC236}">
                <a16:creationId xmlns:a16="http://schemas.microsoft.com/office/drawing/2014/main" id="{E288C147-8B1F-4583-AFD2-A23951F03B65}"/>
              </a:ext>
            </a:extLst>
          </p:cNvPr>
          <p:cNvGrpSpPr/>
          <p:nvPr/>
        </p:nvGrpSpPr>
        <p:grpSpPr>
          <a:xfrm>
            <a:off x="441623" y="3885690"/>
            <a:ext cx="431322" cy="480358"/>
            <a:chOff x="-420060" y="172"/>
            <a:chExt cx="431322" cy="480358"/>
          </a:xfrm>
        </p:grpSpPr>
        <p:sp>
          <p:nvSpPr>
            <p:cNvPr id="73" name="Rectangle 72">
              <a:extLst>
                <a:ext uri="{FF2B5EF4-FFF2-40B4-BE49-F238E27FC236}">
                  <a16:creationId xmlns:a16="http://schemas.microsoft.com/office/drawing/2014/main" id="{E8FE98DD-BE77-4D04-86F3-D85C8BB90F2C}"/>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2349A8A7-CC34-4977-AC5D-7B1468D45B8D}"/>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75" name="Text Placeholder 17">
            <a:extLst>
              <a:ext uri="{FF2B5EF4-FFF2-40B4-BE49-F238E27FC236}">
                <a16:creationId xmlns:a16="http://schemas.microsoft.com/office/drawing/2014/main" id="{95280BFD-26D3-441A-A356-55DF6218D394}"/>
              </a:ext>
            </a:extLst>
          </p:cNvPr>
          <p:cNvSpPr txBox="1">
            <a:spLocks/>
          </p:cNvSpPr>
          <p:nvPr/>
        </p:nvSpPr>
        <p:spPr>
          <a:xfrm>
            <a:off x="887013" y="4037707"/>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grpSp>
        <p:nvGrpSpPr>
          <p:cNvPr id="106" name="Group 105">
            <a:extLst>
              <a:ext uri="{FF2B5EF4-FFF2-40B4-BE49-F238E27FC236}">
                <a16:creationId xmlns:a16="http://schemas.microsoft.com/office/drawing/2014/main" id="{C0530026-0170-42C5-882E-2CA73697CF27}"/>
              </a:ext>
            </a:extLst>
          </p:cNvPr>
          <p:cNvGrpSpPr/>
          <p:nvPr/>
        </p:nvGrpSpPr>
        <p:grpSpPr>
          <a:xfrm>
            <a:off x="441623" y="1322093"/>
            <a:ext cx="3547043" cy="480358"/>
            <a:chOff x="441623" y="1312661"/>
            <a:chExt cx="3547043" cy="480358"/>
          </a:xfrm>
        </p:grpSpPr>
        <p:sp>
          <p:nvSpPr>
            <p:cNvPr id="107" name="Rectangle 106">
              <a:extLst>
                <a:ext uri="{FF2B5EF4-FFF2-40B4-BE49-F238E27FC236}">
                  <a16:creationId xmlns:a16="http://schemas.microsoft.com/office/drawing/2014/main" id="{B6813E52-AFC1-4FCC-9333-2DFA401C0FD8}"/>
                </a:ext>
              </a:extLst>
            </p:cNvPr>
            <p:cNvSpPr/>
            <p:nvPr/>
          </p:nvSpPr>
          <p:spPr>
            <a:xfrm>
              <a:off x="869116" y="1312661"/>
              <a:ext cx="3119550"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08" name="Group 107">
              <a:extLst>
                <a:ext uri="{FF2B5EF4-FFF2-40B4-BE49-F238E27FC236}">
                  <a16:creationId xmlns:a16="http://schemas.microsoft.com/office/drawing/2014/main" id="{E05FD735-E6FE-4287-B2F1-B0BBF5C4CCA6}"/>
                </a:ext>
              </a:extLst>
            </p:cNvPr>
            <p:cNvGrpSpPr/>
            <p:nvPr/>
          </p:nvGrpSpPr>
          <p:grpSpPr>
            <a:xfrm>
              <a:off x="441623" y="1312661"/>
              <a:ext cx="431322" cy="480358"/>
              <a:chOff x="-420060" y="172"/>
              <a:chExt cx="431322" cy="480358"/>
            </a:xfrm>
          </p:grpSpPr>
          <p:sp>
            <p:nvSpPr>
              <p:cNvPr id="110" name="Rectangle 109">
                <a:extLst>
                  <a:ext uri="{FF2B5EF4-FFF2-40B4-BE49-F238E27FC236}">
                    <a16:creationId xmlns:a16="http://schemas.microsoft.com/office/drawing/2014/main" id="{33F1DFC6-5061-4C18-B1EB-0B29C24D1400}"/>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1" name="TextBox 110">
                <a:extLst>
                  <a:ext uri="{FF2B5EF4-FFF2-40B4-BE49-F238E27FC236}">
                    <a16:creationId xmlns:a16="http://schemas.microsoft.com/office/drawing/2014/main" id="{2A72B471-405B-4945-8660-E3922F694745}"/>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109" name="Text Placeholder 17">
              <a:extLst>
                <a:ext uri="{FF2B5EF4-FFF2-40B4-BE49-F238E27FC236}">
                  <a16:creationId xmlns:a16="http://schemas.microsoft.com/office/drawing/2014/main" id="{F4B30BBD-D565-4EAC-ADD0-D72176107D6B}"/>
                </a:ext>
              </a:extLst>
            </p:cNvPr>
            <p:cNvSpPr txBox="1">
              <a:spLocks/>
            </p:cNvSpPr>
            <p:nvPr/>
          </p:nvSpPr>
          <p:spPr>
            <a:xfrm>
              <a:off x="887013" y="1316629"/>
              <a:ext cx="3077489" cy="419100"/>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Still thinking about the performing arts, have you taken part in this in the last 12 months?</a:t>
              </a:r>
            </a:p>
          </p:txBody>
        </p:sp>
      </p:grpSp>
      <p:sp>
        <p:nvSpPr>
          <p:cNvPr id="112" name="Rectangle 111">
            <a:extLst>
              <a:ext uri="{FF2B5EF4-FFF2-40B4-BE49-F238E27FC236}">
                <a16:creationId xmlns:a16="http://schemas.microsoft.com/office/drawing/2014/main" id="{6B880A67-10F9-4FA3-A36C-362A4838B09A}"/>
              </a:ext>
            </a:extLst>
          </p:cNvPr>
          <p:cNvSpPr/>
          <p:nvPr/>
        </p:nvSpPr>
        <p:spPr>
          <a:xfrm>
            <a:off x="217951" y="1238497"/>
            <a:ext cx="3938571"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3" name="Oval 112">
            <a:extLst>
              <a:ext uri="{FF2B5EF4-FFF2-40B4-BE49-F238E27FC236}">
                <a16:creationId xmlns:a16="http://schemas.microsoft.com/office/drawing/2014/main" id="{D006CE08-E2DE-4333-9634-3463A82CFFE2}"/>
              </a:ext>
            </a:extLst>
          </p:cNvPr>
          <p:cNvSpPr/>
          <p:nvPr/>
        </p:nvSpPr>
        <p:spPr>
          <a:xfrm>
            <a:off x="80273" y="114231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114" name="Rectangle 113">
            <a:extLst>
              <a:ext uri="{FF2B5EF4-FFF2-40B4-BE49-F238E27FC236}">
                <a16:creationId xmlns:a16="http://schemas.microsoft.com/office/drawing/2014/main" id="{FC961FDA-E836-42C4-BBFB-79FF364C14A1}"/>
              </a:ext>
            </a:extLst>
          </p:cNvPr>
          <p:cNvSpPr/>
          <p:nvPr/>
        </p:nvSpPr>
        <p:spPr>
          <a:xfrm>
            <a:off x="4284475" y="1238497"/>
            <a:ext cx="3583147"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51288832-0C13-4A8B-85FF-C69A21F44D37}"/>
              </a:ext>
            </a:extLst>
          </p:cNvPr>
          <p:cNvGrpSpPr/>
          <p:nvPr/>
        </p:nvGrpSpPr>
        <p:grpSpPr>
          <a:xfrm>
            <a:off x="4404507" y="1318492"/>
            <a:ext cx="3370675" cy="483959"/>
            <a:chOff x="441623" y="1309060"/>
            <a:chExt cx="3370675" cy="483959"/>
          </a:xfrm>
        </p:grpSpPr>
        <p:sp>
          <p:nvSpPr>
            <p:cNvPr id="116" name="Rectangle 115">
              <a:extLst>
                <a:ext uri="{FF2B5EF4-FFF2-40B4-BE49-F238E27FC236}">
                  <a16:creationId xmlns:a16="http://schemas.microsoft.com/office/drawing/2014/main" id="{F8AF756F-8411-494D-B730-F9B8D36D47B6}"/>
                </a:ext>
              </a:extLst>
            </p:cNvPr>
            <p:cNvSpPr/>
            <p:nvPr/>
          </p:nvSpPr>
          <p:spPr>
            <a:xfrm>
              <a:off x="869116" y="1312661"/>
              <a:ext cx="2943182"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17" name="Group 116">
              <a:extLst>
                <a:ext uri="{FF2B5EF4-FFF2-40B4-BE49-F238E27FC236}">
                  <a16:creationId xmlns:a16="http://schemas.microsoft.com/office/drawing/2014/main" id="{9B86CA42-AE91-4341-AA49-B219EFFAC92B}"/>
                </a:ext>
              </a:extLst>
            </p:cNvPr>
            <p:cNvGrpSpPr/>
            <p:nvPr/>
          </p:nvGrpSpPr>
          <p:grpSpPr>
            <a:xfrm>
              <a:off x="441623" y="1312661"/>
              <a:ext cx="431322" cy="480358"/>
              <a:chOff x="-420060" y="172"/>
              <a:chExt cx="431322" cy="480358"/>
            </a:xfrm>
          </p:grpSpPr>
          <p:sp>
            <p:nvSpPr>
              <p:cNvPr id="119" name="Rectangle 118">
                <a:extLst>
                  <a:ext uri="{FF2B5EF4-FFF2-40B4-BE49-F238E27FC236}">
                    <a16:creationId xmlns:a16="http://schemas.microsoft.com/office/drawing/2014/main" id="{F9A42FC2-E47A-405B-808A-F3381B821BBB}"/>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0" name="TextBox 119">
                <a:extLst>
                  <a:ext uri="{FF2B5EF4-FFF2-40B4-BE49-F238E27FC236}">
                    <a16:creationId xmlns:a16="http://schemas.microsoft.com/office/drawing/2014/main" id="{DA0D56B1-552B-4D9F-A249-CF6EC1E49FE1}"/>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118" name="Text Placeholder 17">
              <a:extLst>
                <a:ext uri="{FF2B5EF4-FFF2-40B4-BE49-F238E27FC236}">
                  <a16:creationId xmlns:a16="http://schemas.microsoft.com/office/drawing/2014/main" id="{12FB8F96-7FE0-492B-8021-23E2A1724D46}"/>
                </a:ext>
              </a:extLst>
            </p:cNvPr>
            <p:cNvSpPr txBox="1">
              <a:spLocks/>
            </p:cNvSpPr>
            <p:nvPr/>
          </p:nvSpPr>
          <p:spPr>
            <a:xfrm>
              <a:off x="869115" y="1309060"/>
              <a:ext cx="2939688" cy="280072"/>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Which of these were you actively involved in?</a:t>
              </a:r>
            </a:p>
          </p:txBody>
        </p:sp>
      </p:grpSp>
      <p:graphicFrame>
        <p:nvGraphicFramePr>
          <p:cNvPr id="122" name="Chart 121">
            <a:extLst>
              <a:ext uri="{FF2B5EF4-FFF2-40B4-BE49-F238E27FC236}">
                <a16:creationId xmlns:a16="http://schemas.microsoft.com/office/drawing/2014/main" id="{55D3671B-2F02-46B2-8228-66E7A3433C02}"/>
              </a:ext>
            </a:extLst>
          </p:cNvPr>
          <p:cNvGraphicFramePr/>
          <p:nvPr>
            <p:extLst>
              <p:ext uri="{D42A27DB-BD31-4B8C-83A1-F6EECF244321}">
                <p14:modId xmlns:p14="http://schemas.microsoft.com/office/powerpoint/2010/main" val="2063275973"/>
              </p:ext>
            </p:extLst>
          </p:nvPr>
        </p:nvGraphicFramePr>
        <p:xfrm>
          <a:off x="242655" y="2051754"/>
          <a:ext cx="1920664" cy="1462283"/>
        </p:xfrm>
        <a:graphic>
          <a:graphicData uri="http://schemas.openxmlformats.org/drawingml/2006/chart">
            <c:chart xmlns:c="http://schemas.openxmlformats.org/drawingml/2006/chart" xmlns:r="http://schemas.openxmlformats.org/officeDocument/2006/relationships" r:id="rId4"/>
          </a:graphicData>
        </a:graphic>
      </p:graphicFrame>
      <p:sp>
        <p:nvSpPr>
          <p:cNvPr id="123" name="Rectangle 122">
            <a:extLst>
              <a:ext uri="{FF2B5EF4-FFF2-40B4-BE49-F238E27FC236}">
                <a16:creationId xmlns:a16="http://schemas.microsoft.com/office/drawing/2014/main" id="{2C7CDFD8-83B9-464A-A302-EEF40E8A52D8}"/>
              </a:ext>
            </a:extLst>
          </p:cNvPr>
          <p:cNvSpPr/>
          <p:nvPr/>
        </p:nvSpPr>
        <p:spPr>
          <a:xfrm>
            <a:off x="824817" y="2627459"/>
            <a:ext cx="784189" cy="400110"/>
          </a:xfrm>
          <a:prstGeom prst="rect">
            <a:avLst/>
          </a:prstGeom>
        </p:spPr>
        <p:txBody>
          <a:bodyPr wrap="none">
            <a:spAutoFit/>
          </a:bodyPr>
          <a:lstStyle/>
          <a:p>
            <a:pPr algn="ctr"/>
            <a:r>
              <a:rPr lang="lv-LV" sz="2000">
                <a:solidFill>
                  <a:srgbClr val="414141"/>
                </a:solidFill>
                <a:latin typeface="Arial Black" panose="020B0A04020102020204" pitchFamily="34" charset="0"/>
              </a:rPr>
              <a:t>22%</a:t>
            </a:r>
            <a:endParaRPr lang="en-NZ" sz="2000" dirty="0">
              <a:solidFill>
                <a:srgbClr val="414141"/>
              </a:solidFill>
              <a:latin typeface="Arial Black" panose="020B0A04020102020204" pitchFamily="34" charset="0"/>
            </a:endParaRPr>
          </a:p>
        </p:txBody>
      </p:sp>
      <p:graphicFrame>
        <p:nvGraphicFramePr>
          <p:cNvPr id="127" name="Chart 126">
            <a:extLst>
              <a:ext uri="{FF2B5EF4-FFF2-40B4-BE49-F238E27FC236}">
                <a16:creationId xmlns:a16="http://schemas.microsoft.com/office/drawing/2014/main" id="{CCFB393D-D6F5-45EA-98CB-62507986CE47}"/>
              </a:ext>
            </a:extLst>
          </p:cNvPr>
          <p:cNvGraphicFramePr/>
          <p:nvPr>
            <p:extLst>
              <p:ext uri="{D42A27DB-BD31-4B8C-83A1-F6EECF244321}">
                <p14:modId xmlns:p14="http://schemas.microsoft.com/office/powerpoint/2010/main" val="2506545769"/>
              </p:ext>
            </p:extLst>
          </p:nvPr>
        </p:nvGraphicFramePr>
        <p:xfrm>
          <a:off x="2195955" y="2051754"/>
          <a:ext cx="1920664" cy="1462283"/>
        </p:xfrm>
        <a:graphic>
          <a:graphicData uri="http://schemas.openxmlformats.org/drawingml/2006/chart">
            <c:chart xmlns:c="http://schemas.openxmlformats.org/drawingml/2006/chart" xmlns:r="http://schemas.openxmlformats.org/officeDocument/2006/relationships" r:id="rId5"/>
          </a:graphicData>
        </a:graphic>
      </p:graphicFrame>
      <p:sp>
        <p:nvSpPr>
          <p:cNvPr id="128" name="Rectangle 127">
            <a:extLst>
              <a:ext uri="{FF2B5EF4-FFF2-40B4-BE49-F238E27FC236}">
                <a16:creationId xmlns:a16="http://schemas.microsoft.com/office/drawing/2014/main" id="{0B5FFAC7-02AF-4CFE-A027-D2DCDC44A19A}"/>
              </a:ext>
            </a:extLst>
          </p:cNvPr>
          <p:cNvSpPr/>
          <p:nvPr/>
        </p:nvSpPr>
        <p:spPr>
          <a:xfrm>
            <a:off x="2775444" y="2618750"/>
            <a:ext cx="784189" cy="400110"/>
          </a:xfrm>
          <a:prstGeom prst="rect">
            <a:avLst/>
          </a:prstGeom>
        </p:spPr>
        <p:txBody>
          <a:bodyPr wrap="none">
            <a:spAutoFit/>
          </a:bodyPr>
          <a:lstStyle/>
          <a:p>
            <a:pPr algn="ctr"/>
            <a:r>
              <a:rPr lang="lv-LV" sz="2000">
                <a:solidFill>
                  <a:srgbClr val="414141"/>
                </a:solidFill>
                <a:latin typeface="Arial Black" panose="020B0A04020102020204" pitchFamily="34" charset="0"/>
              </a:rPr>
              <a:t>24%</a:t>
            </a:r>
            <a:endParaRPr lang="en-NZ" sz="2000" dirty="0">
              <a:solidFill>
                <a:srgbClr val="414141"/>
              </a:solidFill>
              <a:latin typeface="Arial Black" panose="020B0A04020102020204" pitchFamily="34" charset="0"/>
            </a:endParaRPr>
          </a:p>
        </p:txBody>
      </p:sp>
      <p:sp>
        <p:nvSpPr>
          <p:cNvPr id="131" name="TextBox 130">
            <a:extLst>
              <a:ext uri="{FF2B5EF4-FFF2-40B4-BE49-F238E27FC236}">
                <a16:creationId xmlns:a16="http://schemas.microsoft.com/office/drawing/2014/main" id="{DA456490-2426-47C5-8B26-FAFABA7DBBD6}"/>
              </a:ext>
            </a:extLst>
          </p:cNvPr>
          <p:cNvSpPr txBox="1"/>
          <p:nvPr/>
        </p:nvSpPr>
        <p:spPr>
          <a:xfrm>
            <a:off x="373312" y="1830422"/>
            <a:ext cx="1737580" cy="397032"/>
          </a:xfrm>
          <a:prstGeom prst="rect">
            <a:avLst/>
          </a:prstGeom>
          <a:noFill/>
        </p:spPr>
        <p:txBody>
          <a:bodyPr wrap="square" rtlCol="0">
            <a:spAutoFit/>
          </a:bodyPr>
          <a:lstStyle/>
          <a:p>
            <a:pPr algn="ctr">
              <a:lnSpc>
                <a:spcPct val="90000"/>
              </a:lnSpc>
            </a:pPr>
            <a:r>
              <a:rPr lang="en-US" sz="1050" b="1" spc="300" dirty="0">
                <a:solidFill>
                  <a:schemeClr val="tx1">
                    <a:lumMod val="65000"/>
                    <a:lumOff val="35000"/>
                  </a:schemeClr>
                </a:solidFill>
              </a:rPr>
              <a:t>Pacific peoples 2017</a:t>
            </a:r>
            <a:endParaRPr lang="en-US" sz="1050" b="1" spc="300" dirty="0">
              <a:solidFill>
                <a:schemeClr val="tx1">
                  <a:lumMod val="65000"/>
                  <a:lumOff val="35000"/>
                </a:schemeClr>
              </a:solidFill>
              <a:latin typeface="+mj-lt"/>
            </a:endParaRPr>
          </a:p>
        </p:txBody>
      </p:sp>
      <p:sp>
        <p:nvSpPr>
          <p:cNvPr id="132" name="TextBox 131">
            <a:extLst>
              <a:ext uri="{FF2B5EF4-FFF2-40B4-BE49-F238E27FC236}">
                <a16:creationId xmlns:a16="http://schemas.microsoft.com/office/drawing/2014/main" id="{12F240CC-1D17-4CD8-9BA1-BFA784385A85}"/>
              </a:ext>
            </a:extLst>
          </p:cNvPr>
          <p:cNvSpPr txBox="1"/>
          <p:nvPr/>
        </p:nvSpPr>
        <p:spPr>
          <a:xfrm>
            <a:off x="2309060" y="1830422"/>
            <a:ext cx="1755207" cy="397032"/>
          </a:xfrm>
          <a:prstGeom prst="rect">
            <a:avLst/>
          </a:prstGeom>
          <a:noFill/>
        </p:spPr>
        <p:txBody>
          <a:bodyPr wrap="square" rtlCol="0">
            <a:spAutoFit/>
          </a:bodyPr>
          <a:lstStyle/>
          <a:p>
            <a:pPr algn="ctr">
              <a:lnSpc>
                <a:spcPct val="90000"/>
              </a:lnSpc>
            </a:pPr>
            <a:r>
              <a:rPr lang="en-US" sz="1050" b="1" spc="300" dirty="0">
                <a:solidFill>
                  <a:schemeClr val="tx1">
                    <a:lumMod val="65000"/>
                    <a:lumOff val="35000"/>
                  </a:schemeClr>
                </a:solidFill>
              </a:rPr>
              <a:t>Pacific peoples 2020</a:t>
            </a:r>
            <a:endParaRPr lang="en-US" sz="1050" b="1" spc="300" dirty="0">
              <a:solidFill>
                <a:schemeClr val="tx1">
                  <a:lumMod val="65000"/>
                  <a:lumOff val="35000"/>
                </a:schemeClr>
              </a:solidFill>
              <a:latin typeface="+mj-lt"/>
            </a:endParaRPr>
          </a:p>
        </p:txBody>
      </p:sp>
      <p:graphicFrame>
        <p:nvGraphicFramePr>
          <p:cNvPr id="133" name="Chart 132">
            <a:extLst>
              <a:ext uri="{FF2B5EF4-FFF2-40B4-BE49-F238E27FC236}">
                <a16:creationId xmlns:a16="http://schemas.microsoft.com/office/drawing/2014/main" id="{653F6C25-5B16-4830-B038-1FB70BB49BCF}"/>
              </a:ext>
            </a:extLst>
          </p:cNvPr>
          <p:cNvGraphicFramePr/>
          <p:nvPr>
            <p:extLst>
              <p:ext uri="{D42A27DB-BD31-4B8C-83A1-F6EECF244321}">
                <p14:modId xmlns:p14="http://schemas.microsoft.com/office/powerpoint/2010/main" val="2844469201"/>
              </p:ext>
            </p:extLst>
          </p:nvPr>
        </p:nvGraphicFramePr>
        <p:xfrm>
          <a:off x="4289952" y="1831698"/>
          <a:ext cx="3481735" cy="1613046"/>
        </p:xfrm>
        <a:graphic>
          <a:graphicData uri="http://schemas.openxmlformats.org/drawingml/2006/chart">
            <c:chart xmlns:c="http://schemas.openxmlformats.org/drawingml/2006/chart" xmlns:r="http://schemas.openxmlformats.org/officeDocument/2006/relationships" r:id="rId6"/>
          </a:graphicData>
        </a:graphic>
      </p:graphicFrame>
      <p:sp>
        <p:nvSpPr>
          <p:cNvPr id="134" name="TextBox 133">
            <a:extLst>
              <a:ext uri="{FF2B5EF4-FFF2-40B4-BE49-F238E27FC236}">
                <a16:creationId xmlns:a16="http://schemas.microsoft.com/office/drawing/2014/main" id="{2D87F34C-627E-4D14-B9EB-4D8B7C7EFB1A}"/>
              </a:ext>
            </a:extLst>
          </p:cNvPr>
          <p:cNvSpPr txBox="1"/>
          <p:nvPr/>
        </p:nvSpPr>
        <p:spPr>
          <a:xfrm>
            <a:off x="260522" y="3421199"/>
            <a:ext cx="3632209"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2017 (n=176); 2020 (n=461)</a:t>
            </a:r>
          </a:p>
        </p:txBody>
      </p:sp>
      <p:sp>
        <p:nvSpPr>
          <p:cNvPr id="44" name="TextBox 43">
            <a:extLst>
              <a:ext uri="{FF2B5EF4-FFF2-40B4-BE49-F238E27FC236}">
                <a16:creationId xmlns:a16="http://schemas.microsoft.com/office/drawing/2014/main" id="{56765B54-061B-49C6-9C62-03D74113935A}"/>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grpSp>
        <p:nvGrpSpPr>
          <p:cNvPr id="45" name="Group 44">
            <a:extLst>
              <a:ext uri="{FF2B5EF4-FFF2-40B4-BE49-F238E27FC236}">
                <a16:creationId xmlns:a16="http://schemas.microsoft.com/office/drawing/2014/main" id="{EB07E18A-26ED-4EB0-9B9F-B03CD4A143F1}"/>
              </a:ext>
            </a:extLst>
          </p:cNvPr>
          <p:cNvGrpSpPr/>
          <p:nvPr/>
        </p:nvGrpSpPr>
        <p:grpSpPr>
          <a:xfrm>
            <a:off x="5149673" y="6517123"/>
            <a:ext cx="2241162" cy="215444"/>
            <a:chOff x="163092" y="5772628"/>
            <a:chExt cx="2241162" cy="215444"/>
          </a:xfrm>
        </p:grpSpPr>
        <p:sp>
          <p:nvSpPr>
            <p:cNvPr id="46" name="TextBox 45">
              <a:extLst>
                <a:ext uri="{FF2B5EF4-FFF2-40B4-BE49-F238E27FC236}">
                  <a16:creationId xmlns:a16="http://schemas.microsoft.com/office/drawing/2014/main" id="{DF7A66B8-2385-40E3-9A01-AD6104D29508}"/>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47" name="Isosceles Triangle 46">
              <a:extLst>
                <a:ext uri="{FF2B5EF4-FFF2-40B4-BE49-F238E27FC236}">
                  <a16:creationId xmlns:a16="http://schemas.microsoft.com/office/drawing/2014/main" id="{AF85979A-44AE-4DE7-AE4A-11ACCB27F2CC}"/>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8" name="Isosceles Triangle 47">
              <a:extLst>
                <a:ext uri="{FF2B5EF4-FFF2-40B4-BE49-F238E27FC236}">
                  <a16:creationId xmlns:a16="http://schemas.microsoft.com/office/drawing/2014/main" id="{66BC4812-B6EE-417F-9977-B396BFE0B5D0}"/>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49" name="TextBox 48">
            <a:extLst>
              <a:ext uri="{FF2B5EF4-FFF2-40B4-BE49-F238E27FC236}">
                <a16:creationId xmlns:a16="http://schemas.microsoft.com/office/drawing/2014/main" id="{8CD6BEDD-9E2D-4CB2-BF53-A65D21E37AAC}"/>
              </a:ext>
            </a:extLst>
          </p:cNvPr>
          <p:cNvSpPr txBox="1"/>
          <p:nvPr/>
        </p:nvSpPr>
        <p:spPr>
          <a:xfrm>
            <a:off x="4279896" y="3430552"/>
            <a:ext cx="3632209"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2017 (n=176); 2020 (n=461)</a:t>
            </a:r>
          </a:p>
        </p:txBody>
      </p:sp>
      <p:sp>
        <p:nvSpPr>
          <p:cNvPr id="50" name="Rectangle 49">
            <a:extLst>
              <a:ext uri="{FF2B5EF4-FFF2-40B4-BE49-F238E27FC236}">
                <a16:creationId xmlns:a16="http://schemas.microsoft.com/office/drawing/2014/main" id="{0A00F957-F70A-4C0E-956A-FBCC6DB6BB35}"/>
              </a:ext>
            </a:extLst>
          </p:cNvPr>
          <p:cNvSpPr/>
          <p:nvPr/>
        </p:nvSpPr>
        <p:spPr>
          <a:xfrm>
            <a:off x="8145116" y="1985632"/>
            <a:ext cx="3828933" cy="3323987"/>
          </a:xfrm>
          <a:prstGeom prst="rect">
            <a:avLst/>
          </a:prstGeom>
        </p:spPr>
        <p:txBody>
          <a:bodyPr wrap="square">
            <a:spAutoFit/>
          </a:bodyPr>
          <a:lstStyle/>
          <a:p>
            <a:r>
              <a:rPr lang="en-NZ" sz="1000" dirty="0"/>
              <a:t>Twenty-four percent of Pacific peoples have participated in performing arts in the last 12 months. This is in line with 2017 (22%).</a:t>
            </a:r>
          </a:p>
          <a:p>
            <a:br>
              <a:rPr lang="en-NZ" sz="1000" dirty="0"/>
            </a:br>
            <a:r>
              <a:rPr lang="en-NZ" sz="1000" dirty="0"/>
              <a:t>Singing or music making remains the most popular type of performing arts for Pacific peoples to take part in. However ballet or dance has closed the gap with 10% of Pacific peoples taking part in this. This compares to 5% in 2017, albeit the difference is not statistically significant.</a:t>
            </a:r>
          </a:p>
          <a:p>
            <a:endParaRPr lang="en-NZ" sz="1000" dirty="0"/>
          </a:p>
          <a:p>
            <a:r>
              <a:rPr lang="en-NZ" sz="1000" dirty="0"/>
              <a:t>Of those who took part in performing arts in the last 12 months, over half are infrequent participants (3 times or less).</a:t>
            </a:r>
          </a:p>
          <a:p>
            <a:endParaRPr lang="en-NZ" sz="1000" dirty="0"/>
          </a:p>
          <a:p>
            <a:br>
              <a:rPr lang="en-NZ" sz="1000" dirty="0"/>
            </a:br>
            <a:r>
              <a:rPr lang="en-NZ" sz="1000" b="1" dirty="0"/>
              <a:t>Sub-group differences in Pacific peoples:</a:t>
            </a:r>
            <a:endParaRPr lang="en-NZ" sz="1000" dirty="0"/>
          </a:p>
          <a:p>
            <a:br>
              <a:rPr lang="en-NZ" sz="1000" dirty="0"/>
            </a:br>
            <a:r>
              <a:rPr lang="en-NZ" sz="1000" dirty="0"/>
              <a:t>Pacific peoples with lived experience of disability are more likely than average to have taken part in performing arts in the last 12 months (42% vs. 24%).</a:t>
            </a:r>
          </a:p>
          <a:p>
            <a:br>
              <a:rPr lang="en-NZ" sz="1000" dirty="0"/>
            </a:br>
            <a:endParaRPr lang="en-NZ" sz="1000" b="1" dirty="0">
              <a:solidFill>
                <a:schemeClr val="tx1">
                  <a:lumMod val="85000"/>
                  <a:lumOff val="15000"/>
                </a:schemeClr>
              </a:solidFill>
            </a:endParaRPr>
          </a:p>
        </p:txBody>
      </p:sp>
    </p:spTree>
    <p:extLst>
      <p:ext uri="{BB962C8B-B14F-4D97-AF65-F5344CB8AC3E}">
        <p14:creationId xmlns:p14="http://schemas.microsoft.com/office/powerpoint/2010/main" val="17140905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Pacific peoples: Visual arts participation</a:t>
            </a:r>
          </a:p>
        </p:txBody>
      </p:sp>
      <p:sp>
        <p:nvSpPr>
          <p:cNvPr id="7" name="Text Placeholder 6">
            <a:extLst>
              <a:ext uri="{FF2B5EF4-FFF2-40B4-BE49-F238E27FC236}">
                <a16:creationId xmlns:a16="http://schemas.microsoft.com/office/drawing/2014/main" id="{347602E9-2EE9-414A-9515-392CA6666260}"/>
              </a:ext>
            </a:extLst>
          </p:cNvPr>
          <p:cNvSpPr>
            <a:spLocks noGrp="1"/>
          </p:cNvSpPr>
          <p:nvPr>
            <p:ph type="body" sz="quarter" idx="10"/>
          </p:nvPr>
        </p:nvSpPr>
        <p:spPr>
          <a:xfrm>
            <a:off x="758825" y="1196818"/>
            <a:ext cx="6953250" cy="419100"/>
          </a:xfrm>
        </p:spPr>
        <p:txBody>
          <a:bodyPr/>
          <a:lstStyle/>
          <a:p>
            <a:r>
              <a:rPr lang="en-NZ" dirty="0"/>
              <a:t>Have you created any visual artworks in the last 12 months?</a:t>
            </a:r>
          </a:p>
        </p:txBody>
      </p:sp>
      <p:graphicFrame>
        <p:nvGraphicFramePr>
          <p:cNvPr id="28" name="Chart 27">
            <a:extLst>
              <a:ext uri="{FF2B5EF4-FFF2-40B4-BE49-F238E27FC236}">
                <a16:creationId xmlns:a16="http://schemas.microsoft.com/office/drawing/2014/main" id="{9BA74021-EA6B-40BA-8FDC-C194F82B77DD}"/>
              </a:ext>
            </a:extLst>
          </p:cNvPr>
          <p:cNvGraphicFramePr/>
          <p:nvPr>
            <p:extLst>
              <p:ext uri="{D42A27DB-BD31-4B8C-83A1-F6EECF244321}">
                <p14:modId xmlns:p14="http://schemas.microsoft.com/office/powerpoint/2010/main" val="2958824252"/>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2"/>
          </a:graphicData>
        </a:graphic>
      </p:graphicFrame>
      <p:sp>
        <p:nvSpPr>
          <p:cNvPr id="32" name="TextBox 31">
            <a:extLst>
              <a:ext uri="{FF2B5EF4-FFF2-40B4-BE49-F238E27FC236}">
                <a16:creationId xmlns:a16="http://schemas.microsoft.com/office/drawing/2014/main" id="{1C17D757-5DEC-42CB-83FD-54C5BC8EFB2C}"/>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who have participated in the visual arts 2020 (n=112)</a:t>
            </a:r>
          </a:p>
        </p:txBody>
      </p:sp>
      <p:sp>
        <p:nvSpPr>
          <p:cNvPr id="33" name="Rectangle 32">
            <a:extLst>
              <a:ext uri="{FF2B5EF4-FFF2-40B4-BE49-F238E27FC236}">
                <a16:creationId xmlns:a16="http://schemas.microsoft.com/office/drawing/2014/main" id="{0165264E-7F72-4D74-837A-E974385A25B1}"/>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C63A4563-9158-427B-91CB-CFFA46B46239}"/>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5" name="Group 34">
            <a:extLst>
              <a:ext uri="{FF2B5EF4-FFF2-40B4-BE49-F238E27FC236}">
                <a16:creationId xmlns:a16="http://schemas.microsoft.com/office/drawing/2014/main" id="{FD9511A5-C9E3-45D8-A8A2-0620D6FD3A7F}"/>
              </a:ext>
            </a:extLst>
          </p:cNvPr>
          <p:cNvGrpSpPr/>
          <p:nvPr/>
        </p:nvGrpSpPr>
        <p:grpSpPr>
          <a:xfrm>
            <a:off x="441623" y="3885690"/>
            <a:ext cx="431322" cy="480358"/>
            <a:chOff x="-420060" y="172"/>
            <a:chExt cx="431322" cy="480358"/>
          </a:xfrm>
        </p:grpSpPr>
        <p:sp>
          <p:nvSpPr>
            <p:cNvPr id="36" name="Rectangle 35">
              <a:extLst>
                <a:ext uri="{FF2B5EF4-FFF2-40B4-BE49-F238E27FC236}">
                  <a16:creationId xmlns:a16="http://schemas.microsoft.com/office/drawing/2014/main" id="{4D87752B-62B9-4292-81A0-1550D1B7E1A6}"/>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F5A4ACC5-9B3C-45F0-A58E-7B38F3AF86E7}"/>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38" name="Text Placeholder 17">
            <a:extLst>
              <a:ext uri="{FF2B5EF4-FFF2-40B4-BE49-F238E27FC236}">
                <a16:creationId xmlns:a16="http://schemas.microsoft.com/office/drawing/2014/main" id="{2FB709B2-7484-4D34-86E6-5907E2628235}"/>
              </a:ext>
            </a:extLst>
          </p:cNvPr>
          <p:cNvSpPr txBox="1">
            <a:spLocks/>
          </p:cNvSpPr>
          <p:nvPr/>
        </p:nvSpPr>
        <p:spPr>
          <a:xfrm>
            <a:off x="887013" y="4037707"/>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40" name="Rectangle 39">
            <a:extLst>
              <a:ext uri="{FF2B5EF4-FFF2-40B4-BE49-F238E27FC236}">
                <a16:creationId xmlns:a16="http://schemas.microsoft.com/office/drawing/2014/main" id="{6CD8FB7D-F2C2-45E6-8C1B-8AE1478DF8F2}"/>
              </a:ext>
            </a:extLst>
          </p:cNvPr>
          <p:cNvSpPr/>
          <p:nvPr/>
        </p:nvSpPr>
        <p:spPr>
          <a:xfrm>
            <a:off x="217952" y="1665214"/>
            <a:ext cx="7649670" cy="194400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2" name="Chart 41">
            <a:extLst>
              <a:ext uri="{FF2B5EF4-FFF2-40B4-BE49-F238E27FC236}">
                <a16:creationId xmlns:a16="http://schemas.microsoft.com/office/drawing/2014/main" id="{F0F6875F-628E-4878-A8DE-EF6E345D7062}"/>
              </a:ext>
            </a:extLst>
          </p:cNvPr>
          <p:cNvGraphicFramePr/>
          <p:nvPr>
            <p:extLst>
              <p:ext uri="{D42A27DB-BD31-4B8C-83A1-F6EECF244321}">
                <p14:modId xmlns:p14="http://schemas.microsoft.com/office/powerpoint/2010/main" val="1173310254"/>
              </p:ext>
            </p:extLst>
          </p:nvPr>
        </p:nvGraphicFramePr>
        <p:xfrm>
          <a:off x="1460260" y="1771924"/>
          <a:ext cx="2390190" cy="1819753"/>
        </p:xfrm>
        <a:graphic>
          <a:graphicData uri="http://schemas.openxmlformats.org/drawingml/2006/chart">
            <c:chart xmlns:c="http://schemas.openxmlformats.org/drawingml/2006/chart" xmlns:r="http://schemas.openxmlformats.org/officeDocument/2006/relationships" r:id="rId3"/>
          </a:graphicData>
        </a:graphic>
      </p:graphicFrame>
      <p:sp>
        <p:nvSpPr>
          <p:cNvPr id="48" name="Rectangle 47">
            <a:extLst>
              <a:ext uri="{FF2B5EF4-FFF2-40B4-BE49-F238E27FC236}">
                <a16:creationId xmlns:a16="http://schemas.microsoft.com/office/drawing/2014/main" id="{DAC02AD4-A857-41AF-AF0A-84684F023C8C}"/>
              </a:ext>
            </a:extLst>
          </p:cNvPr>
          <p:cNvSpPr/>
          <p:nvPr/>
        </p:nvSpPr>
        <p:spPr>
          <a:xfrm>
            <a:off x="2309777" y="2516563"/>
            <a:ext cx="784189" cy="400110"/>
          </a:xfrm>
          <a:prstGeom prst="rect">
            <a:avLst/>
          </a:prstGeom>
        </p:spPr>
        <p:txBody>
          <a:bodyPr wrap="none">
            <a:spAutoFit/>
          </a:bodyPr>
          <a:lstStyle/>
          <a:p>
            <a:pPr algn="ctr"/>
            <a:r>
              <a:rPr lang="lv-LV" sz="2000">
                <a:solidFill>
                  <a:srgbClr val="414141"/>
                </a:solidFill>
                <a:latin typeface="Arial Black" panose="020B0A04020102020204" pitchFamily="34" charset="0"/>
              </a:rPr>
              <a:t>28%</a:t>
            </a:r>
            <a:endParaRPr lang="en-NZ" sz="2000" dirty="0">
              <a:solidFill>
                <a:srgbClr val="414141"/>
              </a:solidFill>
              <a:latin typeface="Arial Black" panose="020B0A04020102020204" pitchFamily="34" charset="0"/>
            </a:endParaRPr>
          </a:p>
        </p:txBody>
      </p:sp>
      <p:graphicFrame>
        <p:nvGraphicFramePr>
          <p:cNvPr id="52" name="Chart 51">
            <a:extLst>
              <a:ext uri="{FF2B5EF4-FFF2-40B4-BE49-F238E27FC236}">
                <a16:creationId xmlns:a16="http://schemas.microsoft.com/office/drawing/2014/main" id="{471ED699-196F-4986-B0FF-B36B39014110}"/>
              </a:ext>
            </a:extLst>
          </p:cNvPr>
          <p:cNvGraphicFramePr/>
          <p:nvPr>
            <p:extLst>
              <p:ext uri="{D42A27DB-BD31-4B8C-83A1-F6EECF244321}">
                <p14:modId xmlns:p14="http://schemas.microsoft.com/office/powerpoint/2010/main" val="2792870909"/>
              </p:ext>
            </p:extLst>
          </p:nvPr>
        </p:nvGraphicFramePr>
        <p:xfrm>
          <a:off x="4484718" y="1771924"/>
          <a:ext cx="2390190" cy="1819753"/>
        </p:xfrm>
        <a:graphic>
          <a:graphicData uri="http://schemas.openxmlformats.org/drawingml/2006/chart">
            <c:chart xmlns:c="http://schemas.openxmlformats.org/drawingml/2006/chart" xmlns:r="http://schemas.openxmlformats.org/officeDocument/2006/relationships" r:id="rId4"/>
          </a:graphicData>
        </a:graphic>
      </p:graphicFrame>
      <p:sp>
        <p:nvSpPr>
          <p:cNvPr id="53" name="Rectangle 52">
            <a:extLst>
              <a:ext uri="{FF2B5EF4-FFF2-40B4-BE49-F238E27FC236}">
                <a16:creationId xmlns:a16="http://schemas.microsoft.com/office/drawing/2014/main" id="{240D669B-F190-41D7-8C1F-5020C4A481EF}"/>
              </a:ext>
            </a:extLst>
          </p:cNvPr>
          <p:cNvSpPr/>
          <p:nvPr/>
        </p:nvSpPr>
        <p:spPr>
          <a:xfrm>
            <a:off x="5334235" y="2533983"/>
            <a:ext cx="784189" cy="400110"/>
          </a:xfrm>
          <a:prstGeom prst="rect">
            <a:avLst/>
          </a:prstGeom>
        </p:spPr>
        <p:txBody>
          <a:bodyPr wrap="none">
            <a:spAutoFit/>
          </a:bodyPr>
          <a:lstStyle/>
          <a:p>
            <a:pPr algn="ctr"/>
            <a:r>
              <a:rPr lang="lv-LV" sz="2000">
                <a:solidFill>
                  <a:srgbClr val="414141"/>
                </a:solidFill>
                <a:latin typeface="Arial Black" panose="020B0A04020102020204" pitchFamily="34" charset="0"/>
              </a:rPr>
              <a:t>22%</a:t>
            </a:r>
            <a:endParaRPr lang="en-NZ" sz="2000" dirty="0">
              <a:solidFill>
                <a:srgbClr val="414141"/>
              </a:solidFill>
              <a:latin typeface="Arial Black" panose="020B0A04020102020204" pitchFamily="34" charset="0"/>
            </a:endParaRPr>
          </a:p>
        </p:txBody>
      </p:sp>
      <p:sp>
        <p:nvSpPr>
          <p:cNvPr id="56" name="TextBox 55">
            <a:extLst>
              <a:ext uri="{FF2B5EF4-FFF2-40B4-BE49-F238E27FC236}">
                <a16:creationId xmlns:a16="http://schemas.microsoft.com/office/drawing/2014/main" id="{0BD3569D-7585-4B4A-A5CE-2622779A2AF3}"/>
              </a:ext>
            </a:extLst>
          </p:cNvPr>
          <p:cNvSpPr txBox="1"/>
          <p:nvPr/>
        </p:nvSpPr>
        <p:spPr>
          <a:xfrm>
            <a:off x="1583381" y="1674175"/>
            <a:ext cx="2332690" cy="261610"/>
          </a:xfrm>
          <a:prstGeom prst="rect">
            <a:avLst/>
          </a:prstGeom>
          <a:noFill/>
        </p:spPr>
        <p:txBody>
          <a:bodyPr wrap="none" rtlCol="0">
            <a:spAutoFit/>
          </a:bodyPr>
          <a:lstStyle/>
          <a:p>
            <a:pPr algn="ctr"/>
            <a:r>
              <a:rPr lang="en-US" sz="1100" b="1" spc="300" dirty="0">
                <a:solidFill>
                  <a:schemeClr val="tx1">
                    <a:lumMod val="65000"/>
                    <a:lumOff val="35000"/>
                  </a:schemeClr>
                </a:solidFill>
                <a:latin typeface="+mj-lt"/>
              </a:rPr>
              <a:t>Pacific peoples 2017</a:t>
            </a:r>
          </a:p>
        </p:txBody>
      </p:sp>
      <p:sp>
        <p:nvSpPr>
          <p:cNvPr id="57" name="TextBox 56">
            <a:extLst>
              <a:ext uri="{FF2B5EF4-FFF2-40B4-BE49-F238E27FC236}">
                <a16:creationId xmlns:a16="http://schemas.microsoft.com/office/drawing/2014/main" id="{34F0FD32-9B08-4C62-8A52-E87CB805A80F}"/>
              </a:ext>
            </a:extLst>
          </p:cNvPr>
          <p:cNvSpPr txBox="1"/>
          <p:nvPr/>
        </p:nvSpPr>
        <p:spPr>
          <a:xfrm>
            <a:off x="260522" y="3421199"/>
            <a:ext cx="431209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2017 (n=176); 2020 (n=461)</a:t>
            </a:r>
          </a:p>
        </p:txBody>
      </p:sp>
      <p:sp>
        <p:nvSpPr>
          <p:cNvPr id="58" name="TextBox 57">
            <a:extLst>
              <a:ext uri="{FF2B5EF4-FFF2-40B4-BE49-F238E27FC236}">
                <a16:creationId xmlns:a16="http://schemas.microsoft.com/office/drawing/2014/main" id="{3D352D41-D01A-4706-8AF8-DD258D6E8320}"/>
              </a:ext>
            </a:extLst>
          </p:cNvPr>
          <p:cNvSpPr txBox="1"/>
          <p:nvPr/>
        </p:nvSpPr>
        <p:spPr>
          <a:xfrm>
            <a:off x="4587350" y="1674175"/>
            <a:ext cx="2332690" cy="261610"/>
          </a:xfrm>
          <a:prstGeom prst="rect">
            <a:avLst/>
          </a:prstGeom>
          <a:noFill/>
        </p:spPr>
        <p:txBody>
          <a:bodyPr wrap="none" rtlCol="0">
            <a:spAutoFit/>
          </a:bodyPr>
          <a:lstStyle/>
          <a:p>
            <a:pPr algn="ctr"/>
            <a:r>
              <a:rPr lang="en-US" sz="1100" b="1" spc="300" dirty="0">
                <a:solidFill>
                  <a:schemeClr val="tx1">
                    <a:lumMod val="65000"/>
                    <a:lumOff val="35000"/>
                  </a:schemeClr>
                </a:solidFill>
                <a:latin typeface="+mj-lt"/>
              </a:rPr>
              <a:t>Pacific peoples 2020</a:t>
            </a:r>
          </a:p>
        </p:txBody>
      </p:sp>
      <p:sp>
        <p:nvSpPr>
          <p:cNvPr id="60" name="Oval 59">
            <a:extLst>
              <a:ext uri="{FF2B5EF4-FFF2-40B4-BE49-F238E27FC236}">
                <a16:creationId xmlns:a16="http://schemas.microsoft.com/office/drawing/2014/main" id="{CA3DB368-AC9C-4ADA-9F63-F3DBCC86FBFB}"/>
              </a:ext>
            </a:extLst>
          </p:cNvPr>
          <p:cNvSpPr/>
          <p:nvPr/>
        </p:nvSpPr>
        <p:spPr>
          <a:xfrm>
            <a:off x="152156" y="1575883"/>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9" name="TextBox 28">
            <a:extLst>
              <a:ext uri="{FF2B5EF4-FFF2-40B4-BE49-F238E27FC236}">
                <a16:creationId xmlns:a16="http://schemas.microsoft.com/office/drawing/2014/main" id="{38CF00EA-F6A3-4882-879F-B698A686B592}"/>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grpSp>
        <p:nvGrpSpPr>
          <p:cNvPr id="30" name="Group 29">
            <a:extLst>
              <a:ext uri="{FF2B5EF4-FFF2-40B4-BE49-F238E27FC236}">
                <a16:creationId xmlns:a16="http://schemas.microsoft.com/office/drawing/2014/main" id="{E74EFB2A-9177-444D-9DB2-21D5E3041D7A}"/>
              </a:ext>
            </a:extLst>
          </p:cNvPr>
          <p:cNvGrpSpPr/>
          <p:nvPr/>
        </p:nvGrpSpPr>
        <p:grpSpPr>
          <a:xfrm>
            <a:off x="5149673" y="6517123"/>
            <a:ext cx="2241162" cy="215444"/>
            <a:chOff x="163092" y="5772628"/>
            <a:chExt cx="2241162" cy="215444"/>
          </a:xfrm>
        </p:grpSpPr>
        <p:sp>
          <p:nvSpPr>
            <p:cNvPr id="31" name="TextBox 30">
              <a:extLst>
                <a:ext uri="{FF2B5EF4-FFF2-40B4-BE49-F238E27FC236}">
                  <a16:creationId xmlns:a16="http://schemas.microsoft.com/office/drawing/2014/main" id="{B75201D5-8E9E-4195-A2D2-2B4757679766}"/>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39" name="Isosceles Triangle 38">
              <a:extLst>
                <a:ext uri="{FF2B5EF4-FFF2-40B4-BE49-F238E27FC236}">
                  <a16:creationId xmlns:a16="http://schemas.microsoft.com/office/drawing/2014/main" id="{37A4D55D-6DF1-49A9-BABB-10A6AFBA13FB}"/>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4" name="Isosceles Triangle 43">
              <a:extLst>
                <a:ext uri="{FF2B5EF4-FFF2-40B4-BE49-F238E27FC236}">
                  <a16:creationId xmlns:a16="http://schemas.microsoft.com/office/drawing/2014/main" id="{3D03DCBE-1447-498F-AC60-0F4299B506B2}"/>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43" name="Rectangle 42">
            <a:extLst>
              <a:ext uri="{FF2B5EF4-FFF2-40B4-BE49-F238E27FC236}">
                <a16:creationId xmlns:a16="http://schemas.microsoft.com/office/drawing/2014/main" id="{93AB60DA-2A4E-48F2-8CAF-5D740B0A9D86}"/>
              </a:ext>
            </a:extLst>
          </p:cNvPr>
          <p:cNvSpPr/>
          <p:nvPr/>
        </p:nvSpPr>
        <p:spPr>
          <a:xfrm>
            <a:off x="8145116" y="1945469"/>
            <a:ext cx="3786362" cy="2554545"/>
          </a:xfrm>
          <a:prstGeom prst="rect">
            <a:avLst/>
          </a:prstGeom>
        </p:spPr>
        <p:txBody>
          <a:bodyPr wrap="square">
            <a:spAutoFit/>
          </a:bodyPr>
          <a:lstStyle/>
          <a:p>
            <a:r>
              <a:rPr lang="en-NZ" sz="1000" dirty="0"/>
              <a:t>Pacific peoples’ participation in the visual arts in the last 12 months has declined from 28% in 2017 to 22% in 2020, albeit the difference is not statistically significant.</a:t>
            </a:r>
          </a:p>
          <a:p>
            <a:endParaRPr lang="en-NZ" sz="1000" dirty="0"/>
          </a:p>
          <a:p>
            <a:r>
              <a:rPr lang="en-NZ" sz="1000" dirty="0"/>
              <a:t>Of those who took part in the visual art in the last 12 months, over half are infrequent participants (3 times or less).</a:t>
            </a:r>
          </a:p>
          <a:p>
            <a:endParaRPr lang="en-NZ" sz="1000" dirty="0"/>
          </a:p>
          <a:p>
            <a:r>
              <a:rPr lang="en-NZ" sz="1000" dirty="0"/>
              <a:t>One in three continue to participate on a semi-regular basis. </a:t>
            </a:r>
          </a:p>
          <a:p>
            <a:br>
              <a:rPr lang="en-NZ" sz="1000" dirty="0"/>
            </a:br>
            <a:r>
              <a:rPr lang="en-NZ" sz="1000" b="1" dirty="0"/>
              <a:t>Sub-group differences in Pacific peoples:</a:t>
            </a:r>
          </a:p>
          <a:p>
            <a:endParaRPr lang="en-NZ" sz="1000" dirty="0"/>
          </a:p>
          <a:p>
            <a:r>
              <a:rPr lang="en-NZ" sz="1000" dirty="0">
                <a:solidFill>
                  <a:schemeClr val="tx1">
                    <a:lumMod val="85000"/>
                    <a:lumOff val="15000"/>
                  </a:schemeClr>
                </a:solidFill>
              </a:rPr>
              <a:t>There are no sub-group differences of</a:t>
            </a:r>
            <a:r>
              <a:rPr lang="en-NZ" sz="1000" dirty="0"/>
              <a:t> note.</a:t>
            </a:r>
          </a:p>
          <a:p>
            <a:endParaRPr lang="en-NZ" sz="1000" dirty="0"/>
          </a:p>
          <a:p>
            <a:br>
              <a:rPr lang="en-NZ" sz="1000" dirty="0"/>
            </a:br>
            <a:br>
              <a:rPr lang="en-NZ" sz="1000" dirty="0"/>
            </a:br>
            <a:endParaRPr lang="en-NZ" sz="1000" b="1" dirty="0">
              <a:solidFill>
                <a:schemeClr val="tx1">
                  <a:lumMod val="85000"/>
                  <a:lumOff val="15000"/>
                </a:schemeClr>
              </a:solidFill>
            </a:endParaRPr>
          </a:p>
        </p:txBody>
      </p:sp>
    </p:spTree>
    <p:extLst>
      <p:ext uri="{BB962C8B-B14F-4D97-AF65-F5344CB8AC3E}">
        <p14:creationId xmlns:p14="http://schemas.microsoft.com/office/powerpoint/2010/main" val="24187313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Use of digital technology for arts activities among Pacific peoples</a:t>
            </a:r>
          </a:p>
        </p:txBody>
      </p:sp>
      <p:sp>
        <p:nvSpPr>
          <p:cNvPr id="39" name="Text Placeholder 6">
            <a:extLst>
              <a:ext uri="{FF2B5EF4-FFF2-40B4-BE49-F238E27FC236}">
                <a16:creationId xmlns:a16="http://schemas.microsoft.com/office/drawing/2014/main" id="{38ED060F-DBD9-4A34-B48A-EF981E831D15}"/>
              </a:ext>
            </a:extLst>
          </p:cNvPr>
          <p:cNvSpPr>
            <a:spLocks noGrp="1"/>
          </p:cNvSpPr>
          <p:nvPr>
            <p:ph type="body" sz="quarter" idx="10"/>
          </p:nvPr>
        </p:nvSpPr>
        <p:spPr>
          <a:xfrm>
            <a:off x="758825" y="1326791"/>
            <a:ext cx="6953250" cy="419100"/>
          </a:xfrm>
        </p:spPr>
        <p:txBody>
          <a:bodyPr/>
          <a:lstStyle/>
          <a:p>
            <a:r>
              <a:rPr lang="en-NZ" dirty="0"/>
              <a:t>In the last 12 months have you used the internet or digital technology to do any of the following? </a:t>
            </a:r>
          </a:p>
        </p:txBody>
      </p:sp>
      <p:sp>
        <p:nvSpPr>
          <p:cNvPr id="48" name="Oval 47">
            <a:extLst>
              <a:ext uri="{FF2B5EF4-FFF2-40B4-BE49-F238E27FC236}">
                <a16:creationId xmlns:a16="http://schemas.microsoft.com/office/drawing/2014/main" id="{5A815477-2C60-4520-856F-5C60E5C84209}"/>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graphicFrame>
        <p:nvGraphicFramePr>
          <p:cNvPr id="56" name="Chart 55">
            <a:extLst>
              <a:ext uri="{FF2B5EF4-FFF2-40B4-BE49-F238E27FC236}">
                <a16:creationId xmlns:a16="http://schemas.microsoft.com/office/drawing/2014/main" id="{DE050A1F-2531-43B6-944C-F31A8FBC029E}"/>
              </a:ext>
            </a:extLst>
          </p:cNvPr>
          <p:cNvGraphicFramePr/>
          <p:nvPr>
            <p:extLst>
              <p:ext uri="{D42A27DB-BD31-4B8C-83A1-F6EECF244321}">
                <p14:modId xmlns:p14="http://schemas.microsoft.com/office/powerpoint/2010/main" val="3304117575"/>
              </p:ext>
            </p:extLst>
          </p:nvPr>
        </p:nvGraphicFramePr>
        <p:xfrm>
          <a:off x="215234" y="2200405"/>
          <a:ext cx="7684266" cy="3690606"/>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1A688EA2-0ADE-463C-B6B8-FE6F328ED6D3}"/>
              </a:ext>
            </a:extLst>
          </p:cNvPr>
          <p:cNvSpPr txBox="1"/>
          <p:nvPr/>
        </p:nvSpPr>
        <p:spPr>
          <a:xfrm>
            <a:off x="77057" y="6503364"/>
            <a:ext cx="3419396"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2017 (n=176); 2020 (n=461)</a:t>
            </a:r>
          </a:p>
        </p:txBody>
      </p:sp>
      <p:grpSp>
        <p:nvGrpSpPr>
          <p:cNvPr id="15" name="Group 14">
            <a:extLst>
              <a:ext uri="{FF2B5EF4-FFF2-40B4-BE49-F238E27FC236}">
                <a16:creationId xmlns:a16="http://schemas.microsoft.com/office/drawing/2014/main" id="{4BFB3C74-A7E6-408B-907B-002D4390A2C5}"/>
              </a:ext>
            </a:extLst>
          </p:cNvPr>
          <p:cNvGrpSpPr/>
          <p:nvPr/>
        </p:nvGrpSpPr>
        <p:grpSpPr>
          <a:xfrm>
            <a:off x="5149673" y="6517123"/>
            <a:ext cx="2241162" cy="215444"/>
            <a:chOff x="163092" y="5772628"/>
            <a:chExt cx="2241162" cy="215444"/>
          </a:xfrm>
        </p:grpSpPr>
        <p:sp>
          <p:nvSpPr>
            <p:cNvPr id="16" name="TextBox 15">
              <a:extLst>
                <a:ext uri="{FF2B5EF4-FFF2-40B4-BE49-F238E27FC236}">
                  <a16:creationId xmlns:a16="http://schemas.microsoft.com/office/drawing/2014/main" id="{61FB6349-D116-4BCB-A8D6-EE376BD59E6C}"/>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17" name="Isosceles Triangle 16">
              <a:extLst>
                <a:ext uri="{FF2B5EF4-FFF2-40B4-BE49-F238E27FC236}">
                  <a16:creationId xmlns:a16="http://schemas.microsoft.com/office/drawing/2014/main" id="{61516F55-9E7F-4062-BA01-23E17F3316AD}"/>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Isosceles Triangle 17">
              <a:extLst>
                <a:ext uri="{FF2B5EF4-FFF2-40B4-BE49-F238E27FC236}">
                  <a16:creationId xmlns:a16="http://schemas.microsoft.com/office/drawing/2014/main" id="{B195BF64-F387-4C55-A8AF-D5B2B5BF2E54}"/>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SigDiff">
            <a:extLst>
              <a:ext uri="{FF2B5EF4-FFF2-40B4-BE49-F238E27FC236}">
                <a16:creationId xmlns:a16="http://schemas.microsoft.com/office/drawing/2014/main" id="{B178F716-5094-4C74-8BB0-5396682C3960}"/>
              </a:ext>
            </a:extLst>
          </p:cNvPr>
          <p:cNvSpPr/>
          <p:nvPr/>
        </p:nvSpPr>
        <p:spPr>
          <a:xfrm rot="10800000">
            <a:off x="4550483" y="4224196"/>
            <a:ext cx="152400" cy="1524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9A45BDB-B9B0-4926-8953-6F671CAF3096}"/>
              </a:ext>
            </a:extLst>
          </p:cNvPr>
          <p:cNvSpPr/>
          <p:nvPr/>
        </p:nvSpPr>
        <p:spPr>
          <a:xfrm>
            <a:off x="8142974" y="1745891"/>
            <a:ext cx="3896870" cy="2246769"/>
          </a:xfrm>
          <a:prstGeom prst="rect">
            <a:avLst/>
          </a:prstGeom>
        </p:spPr>
        <p:txBody>
          <a:bodyPr wrap="square">
            <a:spAutoFit/>
          </a:bodyPr>
          <a:lstStyle/>
          <a:p>
            <a:r>
              <a:rPr lang="en-NZ" sz="1000" dirty="0"/>
              <a:t>Digital technology continues to enable Pacific peoples to engage with the arts in different ways. The most popular activities remain following or interacting with an artist or arts organisation, and researching or reviewing the arts or artists (both 22%).</a:t>
            </a:r>
          </a:p>
          <a:p>
            <a:br>
              <a:rPr lang="en-NZ" sz="1000" dirty="0"/>
            </a:br>
            <a:r>
              <a:rPr lang="en-NZ" sz="1000" dirty="0"/>
              <a:t>Creating art using digital technology has dropped significantly from 19% in 2017 to 8% in 2020.</a:t>
            </a:r>
          </a:p>
          <a:p>
            <a:br>
              <a:rPr lang="en-NZ" sz="1000" dirty="0"/>
            </a:br>
            <a:r>
              <a:rPr lang="en-NZ" sz="1000" b="1" dirty="0"/>
              <a:t>Sub-group differences in Pacific peoples:</a:t>
            </a:r>
            <a:endParaRPr lang="en-NZ" sz="1000" dirty="0"/>
          </a:p>
          <a:p>
            <a:br>
              <a:rPr lang="en-NZ" sz="1000" dirty="0"/>
            </a:br>
            <a:r>
              <a:rPr lang="en-NZ" sz="1000" dirty="0"/>
              <a:t>Pacific women are more likely than average to follow or interact with an artist or arts organisations (27% vs. 22%), research or review the the arts (25% vs. 22%) and share art they had created (12% vs. 8%).</a:t>
            </a:r>
          </a:p>
        </p:txBody>
      </p:sp>
    </p:spTree>
    <p:extLst>
      <p:ext uri="{BB962C8B-B14F-4D97-AF65-F5344CB8AC3E}">
        <p14:creationId xmlns:p14="http://schemas.microsoft.com/office/powerpoint/2010/main" val="19797061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742-F33B-4A95-9F4A-C45874C4CC4B}"/>
              </a:ext>
            </a:extLst>
          </p:cNvPr>
          <p:cNvSpPr>
            <a:spLocks noGrp="1"/>
          </p:cNvSpPr>
          <p:nvPr>
            <p:ph type="ctrTitle"/>
          </p:nvPr>
        </p:nvSpPr>
        <p:spPr/>
        <p:txBody>
          <a:bodyPr>
            <a:normAutofit/>
          </a:bodyPr>
          <a:lstStyle/>
          <a:p>
            <a:r>
              <a:rPr lang="en-NZ" sz="4000" dirty="0">
                <a:latin typeface="Georgia" panose="02040502050405020303" pitchFamily="18" charset="0"/>
              </a:rPr>
              <a:t>Perceived impact on wellbeing and society among pacific peoples</a:t>
            </a:r>
          </a:p>
        </p:txBody>
      </p:sp>
      <p:sp>
        <p:nvSpPr>
          <p:cNvPr id="3" name="Subtitle 2">
            <a:extLst>
              <a:ext uri="{FF2B5EF4-FFF2-40B4-BE49-F238E27FC236}">
                <a16:creationId xmlns:a16="http://schemas.microsoft.com/office/drawing/2014/main" id="{3B220C76-DF57-45AC-9CD3-BE98A714593E}"/>
              </a:ext>
            </a:extLst>
          </p:cNvPr>
          <p:cNvSpPr>
            <a:spLocks noGrp="1"/>
          </p:cNvSpPr>
          <p:nvPr>
            <p:ph type="subTitle" idx="1"/>
          </p:nvPr>
        </p:nvSpPr>
        <p:spPr/>
        <p:txBody>
          <a:bodyPr/>
          <a:lstStyle/>
          <a:p>
            <a:endParaRPr lang="en-NZ"/>
          </a:p>
        </p:txBody>
      </p:sp>
    </p:spTree>
    <p:extLst>
      <p:ext uri="{BB962C8B-B14F-4D97-AF65-F5344CB8AC3E}">
        <p14:creationId xmlns:p14="http://schemas.microsoft.com/office/powerpoint/2010/main" val="17884531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Importance of the arts to Pacific peoples’ wellbeing</a:t>
            </a:r>
          </a:p>
        </p:txBody>
      </p:sp>
      <p:sp>
        <p:nvSpPr>
          <p:cNvPr id="20" name="Text Placeholder 6">
            <a:extLst>
              <a:ext uri="{FF2B5EF4-FFF2-40B4-BE49-F238E27FC236}">
                <a16:creationId xmlns:a16="http://schemas.microsoft.com/office/drawing/2014/main" id="{874B7610-1DA2-492A-8706-617368445307}"/>
              </a:ext>
            </a:extLst>
          </p:cNvPr>
          <p:cNvSpPr>
            <a:spLocks noGrp="1"/>
          </p:cNvSpPr>
          <p:nvPr>
            <p:ph type="body" sz="quarter" idx="10"/>
          </p:nvPr>
        </p:nvSpPr>
        <p:spPr>
          <a:xfrm>
            <a:off x="758825" y="1196818"/>
            <a:ext cx="6953250" cy="419100"/>
          </a:xfrm>
        </p:spPr>
        <p:txBody>
          <a:bodyPr/>
          <a:lstStyle/>
          <a:p>
            <a:r>
              <a:rPr lang="en-NZ" dirty="0"/>
              <a:t>How important is the arts to your personal wellbeing?</a:t>
            </a:r>
          </a:p>
        </p:txBody>
      </p:sp>
      <p:graphicFrame>
        <p:nvGraphicFramePr>
          <p:cNvPr id="25" name="Chart 24">
            <a:extLst>
              <a:ext uri="{FF2B5EF4-FFF2-40B4-BE49-F238E27FC236}">
                <a16:creationId xmlns:a16="http://schemas.microsoft.com/office/drawing/2014/main" id="{D6240688-AC0B-41C7-84F9-2FC7DBDA9602}"/>
              </a:ext>
            </a:extLst>
          </p:cNvPr>
          <p:cNvGraphicFramePr/>
          <p:nvPr>
            <p:extLst>
              <p:ext uri="{D42A27DB-BD31-4B8C-83A1-F6EECF244321}">
                <p14:modId xmlns:p14="http://schemas.microsoft.com/office/powerpoint/2010/main" val="4082863875"/>
              </p:ext>
            </p:extLst>
          </p:nvPr>
        </p:nvGraphicFramePr>
        <p:xfrm>
          <a:off x="329868" y="4301763"/>
          <a:ext cx="7387755" cy="1911476"/>
        </p:xfrm>
        <a:graphic>
          <a:graphicData uri="http://schemas.openxmlformats.org/drawingml/2006/chart">
            <c:chart xmlns:c="http://schemas.openxmlformats.org/drawingml/2006/chart" xmlns:r="http://schemas.openxmlformats.org/officeDocument/2006/relationships" r:id="rId2"/>
          </a:graphicData>
        </a:graphic>
      </p:graphicFrame>
      <p:sp>
        <p:nvSpPr>
          <p:cNvPr id="28" name="Rectangle 27">
            <a:extLst>
              <a:ext uri="{FF2B5EF4-FFF2-40B4-BE49-F238E27FC236}">
                <a16:creationId xmlns:a16="http://schemas.microsoft.com/office/drawing/2014/main" id="{09066B81-1968-419B-A3F0-EF9CD3A712C9}"/>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141B0016-5B03-4816-BBC4-0375F922547A}"/>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0" name="Group 29">
            <a:extLst>
              <a:ext uri="{FF2B5EF4-FFF2-40B4-BE49-F238E27FC236}">
                <a16:creationId xmlns:a16="http://schemas.microsoft.com/office/drawing/2014/main" id="{F774457C-2210-4E7F-9013-B126C7E0A80F}"/>
              </a:ext>
            </a:extLst>
          </p:cNvPr>
          <p:cNvGrpSpPr/>
          <p:nvPr/>
        </p:nvGrpSpPr>
        <p:grpSpPr>
          <a:xfrm>
            <a:off x="441623" y="3885690"/>
            <a:ext cx="431322" cy="480358"/>
            <a:chOff x="-420060" y="172"/>
            <a:chExt cx="431322" cy="480358"/>
          </a:xfrm>
        </p:grpSpPr>
        <p:sp>
          <p:nvSpPr>
            <p:cNvPr id="31" name="Rectangle 30">
              <a:extLst>
                <a:ext uri="{FF2B5EF4-FFF2-40B4-BE49-F238E27FC236}">
                  <a16:creationId xmlns:a16="http://schemas.microsoft.com/office/drawing/2014/main" id="{A2CC8EF9-F1C6-46E2-97BE-52E52E10A77C}"/>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363CAFF8-114D-4902-B809-6667ADE8881E}"/>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33" name="Text Placeholder 17">
            <a:extLst>
              <a:ext uri="{FF2B5EF4-FFF2-40B4-BE49-F238E27FC236}">
                <a16:creationId xmlns:a16="http://schemas.microsoft.com/office/drawing/2014/main" id="{F3A5C6E1-26D3-4120-A633-9853AF29EEC5}"/>
              </a:ext>
            </a:extLst>
          </p:cNvPr>
          <p:cNvSpPr txBox="1">
            <a:spLocks/>
          </p:cNvSpPr>
          <p:nvPr/>
        </p:nvSpPr>
        <p:spPr>
          <a:xfrm>
            <a:off x="887013" y="3959329"/>
            <a:ext cx="6358518"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Would you say the arts have become more or less important to your wellbeing since COVID-19 arrived in New Zealand?</a:t>
            </a:r>
          </a:p>
        </p:txBody>
      </p:sp>
      <p:sp>
        <p:nvSpPr>
          <p:cNvPr id="35" name="Rectangle 34">
            <a:extLst>
              <a:ext uri="{FF2B5EF4-FFF2-40B4-BE49-F238E27FC236}">
                <a16:creationId xmlns:a16="http://schemas.microsoft.com/office/drawing/2014/main" id="{B57135B6-5F07-4673-A2CF-3BE1EE7CA591}"/>
              </a:ext>
            </a:extLst>
          </p:cNvPr>
          <p:cNvSpPr/>
          <p:nvPr/>
        </p:nvSpPr>
        <p:spPr>
          <a:xfrm>
            <a:off x="217952" y="1665214"/>
            <a:ext cx="7649670" cy="194400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12A69477-0B5D-4F38-B2DF-442DCFAEBFF2}"/>
              </a:ext>
            </a:extLst>
          </p:cNvPr>
          <p:cNvSpPr/>
          <p:nvPr/>
        </p:nvSpPr>
        <p:spPr>
          <a:xfrm>
            <a:off x="152156" y="1575883"/>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graphicFrame>
        <p:nvGraphicFramePr>
          <p:cNvPr id="50" name="Chart 49">
            <a:extLst>
              <a:ext uri="{FF2B5EF4-FFF2-40B4-BE49-F238E27FC236}">
                <a16:creationId xmlns:a16="http://schemas.microsoft.com/office/drawing/2014/main" id="{0E27CECD-C824-4368-99A0-27372F2C52E1}"/>
              </a:ext>
            </a:extLst>
          </p:cNvPr>
          <p:cNvGraphicFramePr/>
          <p:nvPr>
            <p:extLst>
              <p:ext uri="{D42A27DB-BD31-4B8C-83A1-F6EECF244321}">
                <p14:modId xmlns:p14="http://schemas.microsoft.com/office/powerpoint/2010/main" val="596638990"/>
              </p:ext>
            </p:extLst>
          </p:nvPr>
        </p:nvGraphicFramePr>
        <p:xfrm>
          <a:off x="329868" y="1696455"/>
          <a:ext cx="7387755" cy="1899961"/>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E2828BEA-63A6-4EB6-8C9B-A29531AE037C}"/>
              </a:ext>
            </a:extLst>
          </p:cNvPr>
          <p:cNvSpPr txBox="1"/>
          <p:nvPr/>
        </p:nvSpPr>
        <p:spPr>
          <a:xfrm>
            <a:off x="77056" y="6516044"/>
            <a:ext cx="446304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2020 (n=461); New Zealand 2020 (n=6263)</a:t>
            </a:r>
          </a:p>
        </p:txBody>
      </p:sp>
      <p:grpSp>
        <p:nvGrpSpPr>
          <p:cNvPr id="23" name="Group 22">
            <a:extLst>
              <a:ext uri="{FF2B5EF4-FFF2-40B4-BE49-F238E27FC236}">
                <a16:creationId xmlns:a16="http://schemas.microsoft.com/office/drawing/2014/main" id="{DD443DF2-99C0-4A2A-9E46-462200402369}"/>
              </a:ext>
            </a:extLst>
          </p:cNvPr>
          <p:cNvGrpSpPr/>
          <p:nvPr/>
        </p:nvGrpSpPr>
        <p:grpSpPr>
          <a:xfrm>
            <a:off x="5136705" y="6508981"/>
            <a:ext cx="2891981" cy="215444"/>
            <a:chOff x="163092" y="5772628"/>
            <a:chExt cx="2891981" cy="215444"/>
          </a:xfrm>
        </p:grpSpPr>
        <p:sp>
          <p:nvSpPr>
            <p:cNvPr id="24" name="TextBox 23">
              <a:extLst>
                <a:ext uri="{FF2B5EF4-FFF2-40B4-BE49-F238E27FC236}">
                  <a16:creationId xmlns:a16="http://schemas.microsoft.com/office/drawing/2014/main" id="{CAB4F6AA-8690-4BE5-AB55-D5DC9A9ED8BD}"/>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27" name="Isosceles Triangle 26">
              <a:extLst>
                <a:ext uri="{FF2B5EF4-FFF2-40B4-BE49-F238E27FC236}">
                  <a16:creationId xmlns:a16="http://schemas.microsoft.com/office/drawing/2014/main" id="{8A3F94B5-B0AB-4F58-98B2-461B3C3FB47F}"/>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4" name="Isosceles Triangle 33">
              <a:extLst>
                <a:ext uri="{FF2B5EF4-FFF2-40B4-BE49-F238E27FC236}">
                  <a16:creationId xmlns:a16="http://schemas.microsoft.com/office/drawing/2014/main" id="{A6FB60ED-BE61-4C9C-854D-DCDD82B666B5}"/>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1" name="Isosceles Triangle 20">
            <a:extLst>
              <a:ext uri="{FF2B5EF4-FFF2-40B4-BE49-F238E27FC236}">
                <a16:creationId xmlns:a16="http://schemas.microsoft.com/office/drawing/2014/main" id="{736A7E81-3101-4E3D-ADFD-D4BD8A67B275}"/>
              </a:ext>
            </a:extLst>
          </p:cNvPr>
          <p:cNvSpPr>
            <a:spLocks noChangeAspect="1"/>
          </p:cNvSpPr>
          <p:nvPr/>
        </p:nvSpPr>
        <p:spPr>
          <a:xfrm>
            <a:off x="3161922" y="2194397"/>
            <a:ext cx="144000" cy="133461"/>
          </a:xfrm>
          <a:prstGeom prst="triangle">
            <a:avLst/>
          </a:prstGeom>
          <a:solidFill>
            <a:srgbClr val="5959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Isosceles Triangle 21">
            <a:extLst>
              <a:ext uri="{FF2B5EF4-FFF2-40B4-BE49-F238E27FC236}">
                <a16:creationId xmlns:a16="http://schemas.microsoft.com/office/drawing/2014/main" id="{E5A43DA8-0704-4A53-9AFB-0DE07AA98C5F}"/>
              </a:ext>
            </a:extLst>
          </p:cNvPr>
          <p:cNvSpPr>
            <a:spLocks noChangeAspect="1"/>
          </p:cNvSpPr>
          <p:nvPr/>
        </p:nvSpPr>
        <p:spPr>
          <a:xfrm rot="10800000">
            <a:off x="7245531" y="2188086"/>
            <a:ext cx="144000" cy="134542"/>
          </a:xfrm>
          <a:prstGeom prst="triangle">
            <a:avLst/>
          </a:prstGeom>
          <a:solidFill>
            <a:srgbClr val="5959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 name="Isosceles Triangle 25">
            <a:extLst>
              <a:ext uri="{FF2B5EF4-FFF2-40B4-BE49-F238E27FC236}">
                <a16:creationId xmlns:a16="http://schemas.microsoft.com/office/drawing/2014/main" id="{BA766634-6FED-4B8D-A53F-D5BF544AFC3B}"/>
              </a:ext>
            </a:extLst>
          </p:cNvPr>
          <p:cNvSpPr>
            <a:spLocks noChangeAspect="1"/>
          </p:cNvSpPr>
          <p:nvPr/>
        </p:nvSpPr>
        <p:spPr>
          <a:xfrm>
            <a:off x="2642158" y="4808098"/>
            <a:ext cx="144000" cy="133461"/>
          </a:xfrm>
          <a:prstGeom prst="triangle">
            <a:avLst/>
          </a:prstGeom>
          <a:solidFill>
            <a:srgbClr val="5959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6" name="Isosceles Triangle 35">
            <a:extLst>
              <a:ext uri="{FF2B5EF4-FFF2-40B4-BE49-F238E27FC236}">
                <a16:creationId xmlns:a16="http://schemas.microsoft.com/office/drawing/2014/main" id="{829957F1-B2DC-48EF-8E19-476080E9E7FF}"/>
              </a:ext>
            </a:extLst>
          </p:cNvPr>
          <p:cNvSpPr>
            <a:spLocks noChangeAspect="1"/>
          </p:cNvSpPr>
          <p:nvPr/>
        </p:nvSpPr>
        <p:spPr>
          <a:xfrm rot="10800000">
            <a:off x="5179890" y="4807017"/>
            <a:ext cx="144000" cy="134542"/>
          </a:xfrm>
          <a:prstGeom prst="triangle">
            <a:avLst/>
          </a:prstGeom>
          <a:solidFill>
            <a:srgbClr val="5959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7" name="Rectangle 36">
            <a:extLst>
              <a:ext uri="{FF2B5EF4-FFF2-40B4-BE49-F238E27FC236}">
                <a16:creationId xmlns:a16="http://schemas.microsoft.com/office/drawing/2014/main" id="{6CF4F90E-C02E-45B2-B7E1-7AC8BB526327}"/>
              </a:ext>
            </a:extLst>
          </p:cNvPr>
          <p:cNvSpPr/>
          <p:nvPr/>
        </p:nvSpPr>
        <p:spPr>
          <a:xfrm>
            <a:off x="8202675" y="1945471"/>
            <a:ext cx="3771373" cy="2785378"/>
          </a:xfrm>
          <a:prstGeom prst="rect">
            <a:avLst/>
          </a:prstGeom>
        </p:spPr>
        <p:txBody>
          <a:bodyPr wrap="square">
            <a:spAutoFit/>
          </a:bodyPr>
          <a:lstStyle/>
          <a:p>
            <a:r>
              <a:rPr lang="en-NZ" sz="1000" dirty="0"/>
              <a:t>In 2020, the survey further explored the impact of the arts on wellbeing, with the two questions opposite. </a:t>
            </a:r>
          </a:p>
          <a:p>
            <a:endParaRPr lang="en-NZ" sz="1000" dirty="0"/>
          </a:p>
          <a:p>
            <a:r>
              <a:rPr lang="en-NZ" sz="1000" dirty="0"/>
              <a:t>Forty-four percent of Pacific peoples feel that the arts is important to their personal wellbeing. This is significantly higher than all New Zealanders (40%).</a:t>
            </a:r>
          </a:p>
          <a:p>
            <a:endParaRPr lang="en-NZ" sz="1000" dirty="0"/>
          </a:p>
          <a:p>
            <a:r>
              <a:rPr lang="en-NZ" sz="1000" dirty="0"/>
              <a:t>COVID-19 has had a nett positive impact on the importance of the arts to Pacific wellbeing. 31% of Pacific peoples say the arts are more important to their wellbeing since COVID-19 while 11% say it is less important. The proportion who say it is more important is significantly higher than for all New Zealanders.</a:t>
            </a:r>
          </a:p>
          <a:p>
            <a:endParaRPr lang="en-NZ" sz="1000" dirty="0"/>
          </a:p>
          <a:p>
            <a:pPr lvl="0">
              <a:spcBef>
                <a:spcPts val="600"/>
              </a:spcBef>
            </a:pPr>
            <a:r>
              <a:rPr lang="en-NZ" sz="1000" b="1" dirty="0">
                <a:solidFill>
                  <a:schemeClr val="tx1">
                    <a:lumMod val="85000"/>
                    <a:lumOff val="15000"/>
                  </a:schemeClr>
                </a:solidFill>
              </a:rPr>
              <a:t>Sub-group differences among Pacific peoples:</a:t>
            </a:r>
          </a:p>
          <a:p>
            <a:pPr>
              <a:spcBef>
                <a:spcPts val="600"/>
              </a:spcBef>
            </a:pPr>
            <a:r>
              <a:rPr lang="en-NZ" sz="1000" dirty="0">
                <a:solidFill>
                  <a:schemeClr val="tx1">
                    <a:lumMod val="85000"/>
                    <a:lumOff val="15000"/>
                  </a:schemeClr>
                </a:solidFill>
              </a:rPr>
              <a:t>There are no sub-group differences </a:t>
            </a:r>
            <a:r>
              <a:rPr lang="en-NZ" sz="1000" dirty="0"/>
              <a:t>of note.</a:t>
            </a:r>
          </a:p>
          <a:p>
            <a:pPr lvl="0">
              <a:spcBef>
                <a:spcPts val="600"/>
              </a:spcBef>
            </a:pPr>
            <a:endParaRPr lang="en-NZ" sz="1000" b="1" dirty="0">
              <a:solidFill>
                <a:schemeClr val="tx1">
                  <a:lumMod val="85000"/>
                  <a:lumOff val="15000"/>
                </a:schemeClr>
              </a:solidFill>
            </a:endParaRPr>
          </a:p>
        </p:txBody>
      </p:sp>
    </p:spTree>
    <p:extLst>
      <p:ext uri="{BB962C8B-B14F-4D97-AF65-F5344CB8AC3E}">
        <p14:creationId xmlns:p14="http://schemas.microsoft.com/office/powerpoint/2010/main" val="28524611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Reasons why Pacific peoples feel the arts is important for their wellbeing</a:t>
            </a:r>
          </a:p>
        </p:txBody>
      </p:sp>
      <p:sp>
        <p:nvSpPr>
          <p:cNvPr id="3" name="Text Placeholder 2">
            <a:extLst>
              <a:ext uri="{FF2B5EF4-FFF2-40B4-BE49-F238E27FC236}">
                <a16:creationId xmlns:a16="http://schemas.microsoft.com/office/drawing/2014/main" id="{5C9FE983-F3D5-4EAE-A34A-BF7417855DAE}"/>
              </a:ext>
            </a:extLst>
          </p:cNvPr>
          <p:cNvSpPr>
            <a:spLocks noGrp="1"/>
          </p:cNvSpPr>
          <p:nvPr>
            <p:ph type="body" sz="quarter" idx="10"/>
          </p:nvPr>
        </p:nvSpPr>
        <p:spPr>
          <a:xfrm>
            <a:off x="758825" y="1326789"/>
            <a:ext cx="6953250" cy="419100"/>
          </a:xfrm>
        </p:spPr>
        <p:txBody>
          <a:bodyPr/>
          <a:lstStyle/>
          <a:p>
            <a:r>
              <a:rPr lang="en-NZ" dirty="0"/>
              <a:t>For what reasons do you say that? </a:t>
            </a:r>
          </a:p>
        </p:txBody>
      </p:sp>
      <p:sp>
        <p:nvSpPr>
          <p:cNvPr id="22" name="TextBox 21">
            <a:extLst>
              <a:ext uri="{FF2B5EF4-FFF2-40B4-BE49-F238E27FC236}">
                <a16:creationId xmlns:a16="http://schemas.microsoft.com/office/drawing/2014/main" id="{D81AD99E-13F3-40C0-8D40-790ED8721E30}"/>
              </a:ext>
            </a:extLst>
          </p:cNvPr>
          <p:cNvSpPr txBox="1"/>
          <p:nvPr/>
        </p:nvSpPr>
        <p:spPr>
          <a:xfrm>
            <a:off x="88901" y="6577003"/>
            <a:ext cx="568457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NOTE: themes mentioned by fewer than 4% of respondents have </a:t>
            </a:r>
            <a:r>
              <a:rPr lang="en-NZ" sz="800" dirty="0">
                <a:latin typeface="Arial" panose="020B0604020202020204" pitchFamily="34" charset="0"/>
                <a:cs typeface="Arial" panose="020B0604020202020204" pitchFamily="34" charset="0"/>
              </a:rPr>
              <a:t>been not been reported</a:t>
            </a:r>
            <a:r>
              <a:rPr lang="en-NZ" sz="800" dirty="0">
                <a:solidFill>
                  <a:schemeClr val="tx1">
                    <a:lumMod val="65000"/>
                    <a:lumOff val="35000"/>
                  </a:schemeClr>
                </a:solidFill>
                <a:latin typeface="Arial" panose="020B0604020202020204" pitchFamily="34" charset="0"/>
                <a:cs typeface="Arial" panose="020B0604020202020204" pitchFamily="34" charset="0"/>
              </a:rPr>
              <a:t>.</a:t>
            </a:r>
          </a:p>
        </p:txBody>
      </p:sp>
      <p:sp>
        <p:nvSpPr>
          <p:cNvPr id="29" name="Oval 28">
            <a:extLst>
              <a:ext uri="{FF2B5EF4-FFF2-40B4-BE49-F238E27FC236}">
                <a16:creationId xmlns:a16="http://schemas.microsoft.com/office/drawing/2014/main" id="{AA1F6604-7BC5-4CA9-88F5-B9F672278768}"/>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6" name="Rectangle 5">
            <a:extLst>
              <a:ext uri="{FF2B5EF4-FFF2-40B4-BE49-F238E27FC236}">
                <a16:creationId xmlns:a16="http://schemas.microsoft.com/office/drawing/2014/main" id="{26C256A3-0613-409A-890F-89B3D8C500F5}"/>
              </a:ext>
            </a:extLst>
          </p:cNvPr>
          <p:cNvSpPr/>
          <p:nvPr/>
        </p:nvSpPr>
        <p:spPr>
          <a:xfrm>
            <a:off x="8046721" y="3823063"/>
            <a:ext cx="4158000" cy="2551613"/>
          </a:xfrm>
          <a:prstGeom prst="rect">
            <a:avLst/>
          </a:prstGeom>
          <a:solidFill>
            <a:schemeClr val="bg1">
              <a:lumMod val="85000"/>
            </a:schemeClr>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0237C68B-CF3F-42A8-ACB5-7BAF237FBBCC}"/>
              </a:ext>
            </a:extLst>
          </p:cNvPr>
          <p:cNvSpPr/>
          <p:nvPr/>
        </p:nvSpPr>
        <p:spPr>
          <a:xfrm>
            <a:off x="8466982" y="3659703"/>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E3EDB70C-82B6-4B22-8EFC-77107C8BA083}"/>
              </a:ext>
            </a:extLst>
          </p:cNvPr>
          <p:cNvSpPr/>
          <p:nvPr/>
        </p:nvSpPr>
        <p:spPr>
          <a:xfrm>
            <a:off x="9550015" y="3684515"/>
            <a:ext cx="992579" cy="307777"/>
          </a:xfrm>
          <a:prstGeom prst="rect">
            <a:avLst/>
          </a:prstGeom>
        </p:spPr>
        <p:txBody>
          <a:bodyPr wrap="none">
            <a:spAutoFit/>
          </a:bodyPr>
          <a:lstStyle/>
          <a:p>
            <a:pPr lvl="0">
              <a:spcBef>
                <a:spcPts val="1000"/>
              </a:spcBef>
              <a:defRPr/>
            </a:pPr>
            <a:r>
              <a:rPr lang="en-NZ" sz="1400" spc="300" dirty="0">
                <a:solidFill>
                  <a:srgbClr val="7ED2BB"/>
                </a:solidFill>
                <a:latin typeface="+mj-lt"/>
              </a:rPr>
              <a:t>Quotes</a:t>
            </a:r>
          </a:p>
        </p:txBody>
      </p:sp>
      <p:sp>
        <p:nvSpPr>
          <p:cNvPr id="32" name="Title 1">
            <a:extLst>
              <a:ext uri="{FF2B5EF4-FFF2-40B4-BE49-F238E27FC236}">
                <a16:creationId xmlns:a16="http://schemas.microsoft.com/office/drawing/2014/main" id="{546847F3-9044-4AB3-980D-AB179006C826}"/>
              </a:ext>
            </a:extLst>
          </p:cNvPr>
          <p:cNvSpPr txBox="1">
            <a:spLocks/>
          </p:cNvSpPr>
          <p:nvPr/>
        </p:nvSpPr>
        <p:spPr>
          <a:xfrm>
            <a:off x="9349617" y="3816808"/>
            <a:ext cx="696687" cy="292812"/>
          </a:xfrm>
          <a:prstGeom prst="rect">
            <a:avLst/>
          </a:prstGeom>
        </p:spPr>
        <p:txBody>
          <a:bodyPr vert="horz" wrap="square" lIns="0" tIns="0" rIns="0" bIns="0" rtlCol="0" anchor="ctr">
            <a:noAutofit/>
          </a:bodyPr>
          <a:lstStyle>
            <a:lvl1pPr algn="l" defTabSz="914400" rtl="0" eaLnBrk="1" latinLnBrk="0" hangingPunct="1">
              <a:lnSpc>
                <a:spcPct val="80000"/>
              </a:lnSpc>
              <a:spcBef>
                <a:spcPct val="0"/>
              </a:spcBef>
              <a:buNone/>
              <a:defRPr lang="en-NZ" sz="2000" b="0" i="0" kern="1200">
                <a:solidFill>
                  <a:schemeClr val="tx1">
                    <a:lumMod val="65000"/>
                    <a:lumOff val="35000"/>
                  </a:schemeClr>
                </a:solidFill>
                <a:latin typeface="Calibri Light"/>
                <a:ea typeface="+mj-ea"/>
                <a:cs typeface="Calibri Light"/>
              </a:defRPr>
            </a:lvl1pPr>
          </a:lstStyle>
          <a:p>
            <a:r>
              <a:rPr sz="3200" b="1" cap="all" spc="300" dirty="0">
                <a:solidFill>
                  <a:prstClr val="white"/>
                </a:solidFill>
                <a:latin typeface="Arial Black" panose="020B0A04020102020204" pitchFamily="34" charset="0"/>
              </a:rPr>
              <a:t>“</a:t>
            </a:r>
          </a:p>
        </p:txBody>
      </p:sp>
      <p:sp>
        <p:nvSpPr>
          <p:cNvPr id="33" name="TextBox 32">
            <a:extLst>
              <a:ext uri="{FF2B5EF4-FFF2-40B4-BE49-F238E27FC236}">
                <a16:creationId xmlns:a16="http://schemas.microsoft.com/office/drawing/2014/main" id="{A970448E-7097-42A8-9E23-4D95DE5101DE}"/>
              </a:ext>
            </a:extLst>
          </p:cNvPr>
          <p:cNvSpPr txBox="1"/>
          <p:nvPr/>
        </p:nvSpPr>
        <p:spPr>
          <a:xfrm>
            <a:off x="2791077" y="1831491"/>
            <a:ext cx="2658295" cy="276999"/>
          </a:xfrm>
          <a:prstGeom prst="rect">
            <a:avLst/>
          </a:prstGeom>
          <a:noFill/>
        </p:spPr>
        <p:txBody>
          <a:bodyPr wrap="square" rtlCol="0">
            <a:spAutoFit/>
          </a:bodyPr>
          <a:lstStyle/>
          <a:p>
            <a:pPr algn="ctr"/>
            <a:r>
              <a:rPr lang="en-NZ" sz="1200" dirty="0">
                <a:solidFill>
                  <a:schemeClr val="tx1">
                    <a:lumMod val="65000"/>
                    <a:lumOff val="35000"/>
                  </a:schemeClr>
                </a:solidFill>
                <a:latin typeface="Arial" panose="020B0604020202020204" pitchFamily="34" charset="0"/>
                <a:ea typeface="+mj-ea"/>
                <a:cs typeface="+mj-cs"/>
              </a:rPr>
              <a:t>LEADING RESPONSES</a:t>
            </a:r>
          </a:p>
        </p:txBody>
      </p:sp>
      <p:graphicFrame>
        <p:nvGraphicFramePr>
          <p:cNvPr id="34" name="Chart 33">
            <a:extLst>
              <a:ext uri="{FF2B5EF4-FFF2-40B4-BE49-F238E27FC236}">
                <a16:creationId xmlns:a16="http://schemas.microsoft.com/office/drawing/2014/main" id="{EDC9D73D-AAA3-4693-ADFD-F6A70E817CE4}"/>
              </a:ext>
            </a:extLst>
          </p:cNvPr>
          <p:cNvGraphicFramePr/>
          <p:nvPr>
            <p:extLst>
              <p:ext uri="{D42A27DB-BD31-4B8C-83A1-F6EECF244321}">
                <p14:modId xmlns:p14="http://schemas.microsoft.com/office/powerpoint/2010/main" val="849263399"/>
              </p:ext>
            </p:extLst>
          </p:nvPr>
        </p:nvGraphicFramePr>
        <p:xfrm>
          <a:off x="297960" y="2156408"/>
          <a:ext cx="7574484" cy="4123663"/>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46BF517A-20A1-46DB-9F71-2270D79FC2E0}"/>
              </a:ext>
            </a:extLst>
          </p:cNvPr>
          <p:cNvSpPr txBox="1"/>
          <p:nvPr/>
        </p:nvSpPr>
        <p:spPr>
          <a:xfrm>
            <a:off x="88901" y="6435827"/>
            <a:ext cx="568457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who feel the arts is important for their wellbeing (n=216)</a:t>
            </a:r>
          </a:p>
        </p:txBody>
      </p:sp>
      <p:sp>
        <p:nvSpPr>
          <p:cNvPr id="14" name="Rectangle 13">
            <a:extLst>
              <a:ext uri="{FF2B5EF4-FFF2-40B4-BE49-F238E27FC236}">
                <a16:creationId xmlns:a16="http://schemas.microsoft.com/office/drawing/2014/main" id="{79859909-9CE2-4645-B867-3BD130D0160B}"/>
              </a:ext>
            </a:extLst>
          </p:cNvPr>
          <p:cNvSpPr/>
          <p:nvPr/>
        </p:nvSpPr>
        <p:spPr>
          <a:xfrm>
            <a:off x="8242898" y="1909017"/>
            <a:ext cx="3961823" cy="4708981"/>
          </a:xfrm>
          <a:prstGeom prst="rect">
            <a:avLst/>
          </a:prstGeom>
        </p:spPr>
        <p:txBody>
          <a:bodyPr wrap="square">
            <a:spAutoFit/>
          </a:bodyPr>
          <a:lstStyle/>
          <a:p>
            <a:pPr lvl="0"/>
            <a:r>
              <a:rPr lang="en-NZ" sz="1000" dirty="0">
                <a:solidFill>
                  <a:prstClr val="black"/>
                </a:solidFill>
              </a:rPr>
              <a:t>Forty-four percent of Pacific peoples feel the arts are important to their personal wellbeing. We asked these respondents an open ended question as to why this is. The chart opposite shows the leading reasons given. </a:t>
            </a:r>
          </a:p>
          <a:p>
            <a:pPr lvl="0"/>
            <a:endParaRPr lang="en-NZ" sz="1000" dirty="0">
              <a:solidFill>
                <a:prstClr val="black"/>
              </a:solidFill>
            </a:endParaRPr>
          </a:p>
          <a:p>
            <a:pPr lvl="0"/>
            <a:r>
              <a:rPr lang="en-NZ" sz="1000" dirty="0">
                <a:solidFill>
                  <a:prstClr val="black"/>
                </a:solidFill>
              </a:rPr>
              <a:t>These reasons relate to positive emotions such as enjoying oneself and relaxing. Arts also provides Pacific peoples with a source of self-expression, cultural recognition and representation. Some respondents talked about the therapeutic benefits of the arts and associated positive impacts on mental health. </a:t>
            </a:r>
          </a:p>
          <a:p>
            <a:pPr lvl="0"/>
            <a:endParaRPr lang="en-NZ" sz="1000" dirty="0">
              <a:solidFill>
                <a:prstClr val="black"/>
              </a:solidFill>
            </a:endParaRPr>
          </a:p>
          <a:p>
            <a:pPr lvl="0"/>
            <a:endParaRPr lang="en-NZ" sz="1000" dirty="0">
              <a:solidFill>
                <a:prstClr val="black"/>
              </a:solidFill>
            </a:endParaRPr>
          </a:p>
          <a:p>
            <a:pPr lvl="0"/>
            <a:endParaRPr lang="en-NZ" sz="1000" dirty="0">
              <a:solidFill>
                <a:prstClr val="black"/>
              </a:solidFill>
            </a:endParaRPr>
          </a:p>
          <a:p>
            <a:pPr lvl="0"/>
            <a:endParaRPr lang="en-NZ" sz="1000" dirty="0">
              <a:solidFill>
                <a:prstClr val="black"/>
              </a:solidFill>
            </a:endParaRPr>
          </a:p>
          <a:p>
            <a:pPr lvl="0"/>
            <a:endParaRPr lang="en-NZ" sz="1000" b="1" dirty="0">
              <a:solidFill>
                <a:prstClr val="black"/>
              </a:solidFill>
            </a:endParaRPr>
          </a:p>
          <a:p>
            <a:pPr lvl="0"/>
            <a:r>
              <a:rPr lang="en-NZ" sz="1000" dirty="0">
                <a:solidFill>
                  <a:prstClr val="black"/>
                </a:solidFill>
              </a:rPr>
              <a:t>“…they are my stimulus for all my senses. They uplift me in most ways and are such an important part of my life.” </a:t>
            </a:r>
          </a:p>
          <a:p>
            <a:pPr lvl="0" algn="r"/>
            <a:r>
              <a:rPr lang="en-NZ" sz="1000" i="1" dirty="0">
                <a:solidFill>
                  <a:prstClr val="black"/>
                </a:solidFill>
              </a:rPr>
              <a:t>(Man, 60-69, Pacific peoples, NZ European, Otago region)</a:t>
            </a:r>
          </a:p>
          <a:p>
            <a:pPr lvl="0"/>
            <a:endParaRPr lang="en-NZ" sz="1000" dirty="0">
              <a:solidFill>
                <a:prstClr val="black"/>
              </a:solidFill>
            </a:endParaRPr>
          </a:p>
          <a:p>
            <a:pPr lvl="0"/>
            <a:endParaRPr lang="en-NZ" sz="1000" dirty="0">
              <a:solidFill>
                <a:prstClr val="black"/>
              </a:solidFill>
            </a:endParaRPr>
          </a:p>
          <a:p>
            <a:pPr lvl="0"/>
            <a:r>
              <a:rPr lang="en-NZ" sz="1000" dirty="0">
                <a:solidFill>
                  <a:prstClr val="black"/>
                </a:solidFill>
              </a:rPr>
              <a:t>“Art is my world, I love art.” </a:t>
            </a:r>
          </a:p>
          <a:p>
            <a:pPr lvl="0" algn="r"/>
            <a:r>
              <a:rPr lang="en-NZ" sz="1000" i="1" dirty="0">
                <a:solidFill>
                  <a:prstClr val="black"/>
                </a:solidFill>
              </a:rPr>
              <a:t>(Woman, 15-17, Pacific peoples, Auckland region)</a:t>
            </a:r>
          </a:p>
          <a:p>
            <a:pPr lvl="0"/>
            <a:endParaRPr lang="en-NZ" sz="1000" dirty="0">
              <a:solidFill>
                <a:prstClr val="black"/>
              </a:solidFill>
            </a:endParaRPr>
          </a:p>
          <a:p>
            <a:pPr lvl="0"/>
            <a:endParaRPr lang="en-NZ" sz="1000" dirty="0">
              <a:solidFill>
                <a:prstClr val="black"/>
              </a:solidFill>
            </a:endParaRPr>
          </a:p>
          <a:p>
            <a:pPr lvl="0"/>
            <a:r>
              <a:rPr lang="en-NZ" sz="1000" dirty="0">
                <a:solidFill>
                  <a:prstClr val="black"/>
                </a:solidFill>
              </a:rPr>
              <a:t>“Arts can help lift ones spirit when down or provide an environment that is soothing.” </a:t>
            </a:r>
          </a:p>
          <a:p>
            <a:pPr lvl="0" algn="r"/>
            <a:r>
              <a:rPr lang="en-NZ" sz="1000" i="1" dirty="0">
                <a:solidFill>
                  <a:prstClr val="black"/>
                </a:solidFill>
              </a:rPr>
              <a:t>(Woman, 40-49, Pacific peoples, Manawatū-Wanganui region)</a:t>
            </a:r>
          </a:p>
          <a:p>
            <a:pPr lvl="0"/>
            <a:endParaRPr lang="en-NZ" sz="1000" b="1" i="1" dirty="0">
              <a:solidFill>
                <a:prstClr val="black"/>
              </a:solidFill>
            </a:endParaRPr>
          </a:p>
          <a:p>
            <a:pPr lvl="0"/>
            <a:endParaRPr lang="en-NZ" sz="1000" b="1" dirty="0">
              <a:solidFill>
                <a:prstClr val="black"/>
              </a:solidFill>
            </a:endParaRPr>
          </a:p>
          <a:p>
            <a:pPr lvl="0"/>
            <a:endParaRPr lang="en-NZ" sz="1000" b="1" dirty="0">
              <a:solidFill>
                <a:prstClr val="black"/>
              </a:solidFill>
            </a:endParaRPr>
          </a:p>
        </p:txBody>
      </p:sp>
    </p:spTree>
    <p:extLst>
      <p:ext uri="{BB962C8B-B14F-4D97-AF65-F5344CB8AC3E}">
        <p14:creationId xmlns:p14="http://schemas.microsoft.com/office/powerpoint/2010/main" val="387377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742-F33B-4A95-9F4A-C45874C4CC4B}"/>
              </a:ext>
            </a:extLst>
          </p:cNvPr>
          <p:cNvSpPr>
            <a:spLocks noGrp="1"/>
          </p:cNvSpPr>
          <p:nvPr>
            <p:ph type="ctrTitle"/>
          </p:nvPr>
        </p:nvSpPr>
        <p:spPr/>
        <p:txBody>
          <a:bodyPr>
            <a:normAutofit/>
          </a:bodyPr>
          <a:lstStyle/>
          <a:p>
            <a:r>
              <a:rPr lang="en-NZ" sz="4000" dirty="0">
                <a:latin typeface="Georgia" panose="02040502050405020303" pitchFamily="18" charset="0"/>
              </a:rPr>
              <a:t>Pacific peoples: Summary</a:t>
            </a:r>
          </a:p>
        </p:txBody>
      </p:sp>
    </p:spTree>
    <p:extLst>
      <p:ext uri="{BB962C8B-B14F-4D97-AF65-F5344CB8AC3E}">
        <p14:creationId xmlns:p14="http://schemas.microsoft.com/office/powerpoint/2010/main" val="12142075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Reasons why Pacific peoples feel the arts improve society</a:t>
            </a:r>
          </a:p>
        </p:txBody>
      </p:sp>
      <p:sp>
        <p:nvSpPr>
          <p:cNvPr id="22" name="Text Placeholder 6">
            <a:extLst>
              <a:ext uri="{FF2B5EF4-FFF2-40B4-BE49-F238E27FC236}">
                <a16:creationId xmlns:a16="http://schemas.microsoft.com/office/drawing/2014/main" id="{CB4991EB-D560-4ECA-A6D8-9BFCB7E351D8}"/>
              </a:ext>
            </a:extLst>
          </p:cNvPr>
          <p:cNvSpPr>
            <a:spLocks noGrp="1"/>
          </p:cNvSpPr>
          <p:nvPr>
            <p:ph type="body" sz="quarter" idx="10"/>
          </p:nvPr>
        </p:nvSpPr>
        <p:spPr>
          <a:xfrm>
            <a:off x="758825" y="1326791"/>
            <a:ext cx="6953250" cy="419100"/>
          </a:xfrm>
        </p:spPr>
        <p:txBody>
          <a:bodyPr/>
          <a:lstStyle/>
          <a:p>
            <a:r>
              <a:rPr lang="en-NZ" dirty="0"/>
              <a:t>For what reasons do you feel the arts help improve society? </a:t>
            </a:r>
          </a:p>
        </p:txBody>
      </p:sp>
      <p:sp>
        <p:nvSpPr>
          <p:cNvPr id="24" name="TextBox 23">
            <a:extLst>
              <a:ext uri="{FF2B5EF4-FFF2-40B4-BE49-F238E27FC236}">
                <a16:creationId xmlns:a16="http://schemas.microsoft.com/office/drawing/2014/main" id="{EDDAF9DB-C588-4AB2-8F64-D6737350D53B}"/>
              </a:ext>
            </a:extLst>
          </p:cNvPr>
          <p:cNvSpPr txBox="1"/>
          <p:nvPr/>
        </p:nvSpPr>
        <p:spPr>
          <a:xfrm>
            <a:off x="11498" y="6639307"/>
            <a:ext cx="653652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NOTE: themes mentioned by fewer than 6% of respondents have </a:t>
            </a:r>
            <a:r>
              <a:rPr lang="en-NZ" sz="800" dirty="0">
                <a:latin typeface="Arial" panose="020B0604020202020204" pitchFamily="34" charset="0"/>
                <a:cs typeface="Arial" panose="020B0604020202020204" pitchFamily="34" charset="0"/>
              </a:rPr>
              <a:t>been not been reported.</a:t>
            </a:r>
          </a:p>
        </p:txBody>
      </p:sp>
      <p:sp>
        <p:nvSpPr>
          <p:cNvPr id="29" name="Oval 28">
            <a:extLst>
              <a:ext uri="{FF2B5EF4-FFF2-40B4-BE49-F238E27FC236}">
                <a16:creationId xmlns:a16="http://schemas.microsoft.com/office/drawing/2014/main" id="{3A9BEBD2-7428-4487-B3D3-B10042DC2BF1}"/>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graphicFrame>
        <p:nvGraphicFramePr>
          <p:cNvPr id="30" name="Chart 29">
            <a:extLst>
              <a:ext uri="{FF2B5EF4-FFF2-40B4-BE49-F238E27FC236}">
                <a16:creationId xmlns:a16="http://schemas.microsoft.com/office/drawing/2014/main" id="{6CC509D4-7DAC-4C7F-8C64-32C2C496D439}"/>
              </a:ext>
            </a:extLst>
          </p:cNvPr>
          <p:cNvGraphicFramePr/>
          <p:nvPr>
            <p:extLst>
              <p:ext uri="{D42A27DB-BD31-4B8C-83A1-F6EECF244321}">
                <p14:modId xmlns:p14="http://schemas.microsoft.com/office/powerpoint/2010/main" val="1003195056"/>
              </p:ext>
            </p:extLst>
          </p:nvPr>
        </p:nvGraphicFramePr>
        <p:xfrm>
          <a:off x="166536" y="2233348"/>
          <a:ext cx="7690924" cy="3781148"/>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31">
            <a:extLst>
              <a:ext uri="{FF2B5EF4-FFF2-40B4-BE49-F238E27FC236}">
                <a16:creationId xmlns:a16="http://schemas.microsoft.com/office/drawing/2014/main" id="{6DC147BE-EDBC-4B97-A887-9902904F77AE}"/>
              </a:ext>
            </a:extLst>
          </p:cNvPr>
          <p:cNvSpPr/>
          <p:nvPr/>
        </p:nvSpPr>
        <p:spPr>
          <a:xfrm>
            <a:off x="8046721" y="3823063"/>
            <a:ext cx="4158000" cy="2551613"/>
          </a:xfrm>
          <a:prstGeom prst="rect">
            <a:avLst/>
          </a:prstGeom>
          <a:solidFill>
            <a:schemeClr val="bg1">
              <a:lumMod val="85000"/>
            </a:schemeClr>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Rectangle: Rounded Corners 32">
            <a:extLst>
              <a:ext uri="{FF2B5EF4-FFF2-40B4-BE49-F238E27FC236}">
                <a16:creationId xmlns:a16="http://schemas.microsoft.com/office/drawing/2014/main" id="{860CD95D-713F-4A87-A612-7004F86A6773}"/>
              </a:ext>
            </a:extLst>
          </p:cNvPr>
          <p:cNvSpPr/>
          <p:nvPr/>
        </p:nvSpPr>
        <p:spPr>
          <a:xfrm>
            <a:off x="8466982" y="3659703"/>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0376AE12-B3A4-490C-B5A1-20576E7F2153}"/>
              </a:ext>
            </a:extLst>
          </p:cNvPr>
          <p:cNvSpPr/>
          <p:nvPr/>
        </p:nvSpPr>
        <p:spPr>
          <a:xfrm>
            <a:off x="9550015" y="3684515"/>
            <a:ext cx="992579" cy="307777"/>
          </a:xfrm>
          <a:prstGeom prst="rect">
            <a:avLst/>
          </a:prstGeom>
        </p:spPr>
        <p:txBody>
          <a:bodyPr wrap="none">
            <a:spAutoFit/>
          </a:bodyPr>
          <a:lstStyle/>
          <a:p>
            <a:pPr lvl="0">
              <a:spcBef>
                <a:spcPts val="1000"/>
              </a:spcBef>
              <a:defRPr/>
            </a:pPr>
            <a:r>
              <a:rPr lang="en-NZ" sz="1400" spc="300" dirty="0">
                <a:solidFill>
                  <a:srgbClr val="7ED2BB"/>
                </a:solidFill>
                <a:latin typeface="+mj-lt"/>
              </a:rPr>
              <a:t>Quotes</a:t>
            </a:r>
          </a:p>
        </p:txBody>
      </p:sp>
      <p:sp>
        <p:nvSpPr>
          <p:cNvPr id="35" name="Title 1">
            <a:extLst>
              <a:ext uri="{FF2B5EF4-FFF2-40B4-BE49-F238E27FC236}">
                <a16:creationId xmlns:a16="http://schemas.microsoft.com/office/drawing/2014/main" id="{B3B49497-B7E5-4F15-9B57-CF3117EE9EF2}"/>
              </a:ext>
            </a:extLst>
          </p:cNvPr>
          <p:cNvSpPr txBox="1">
            <a:spLocks/>
          </p:cNvSpPr>
          <p:nvPr/>
        </p:nvSpPr>
        <p:spPr>
          <a:xfrm>
            <a:off x="9349617" y="3816808"/>
            <a:ext cx="696687" cy="292812"/>
          </a:xfrm>
          <a:prstGeom prst="rect">
            <a:avLst/>
          </a:prstGeom>
        </p:spPr>
        <p:txBody>
          <a:bodyPr vert="horz" wrap="square" lIns="0" tIns="0" rIns="0" bIns="0" rtlCol="0" anchor="ctr">
            <a:noAutofit/>
          </a:bodyPr>
          <a:lstStyle>
            <a:lvl1pPr algn="l" defTabSz="914400" rtl="0" eaLnBrk="1" latinLnBrk="0" hangingPunct="1">
              <a:lnSpc>
                <a:spcPct val="80000"/>
              </a:lnSpc>
              <a:spcBef>
                <a:spcPct val="0"/>
              </a:spcBef>
              <a:buNone/>
              <a:defRPr lang="en-NZ" sz="2000" b="0" i="0" kern="1200">
                <a:solidFill>
                  <a:schemeClr val="tx1">
                    <a:lumMod val="65000"/>
                    <a:lumOff val="35000"/>
                  </a:schemeClr>
                </a:solidFill>
                <a:latin typeface="Calibri Light"/>
                <a:ea typeface="+mj-ea"/>
                <a:cs typeface="Calibri Light"/>
              </a:defRPr>
            </a:lvl1pPr>
          </a:lstStyle>
          <a:p>
            <a:r>
              <a:rPr sz="3200" b="1" cap="all" spc="300" dirty="0">
                <a:solidFill>
                  <a:prstClr val="white"/>
                </a:solidFill>
                <a:latin typeface="Arial Black" panose="020B0A04020102020204" pitchFamily="34" charset="0"/>
              </a:rPr>
              <a:t>“</a:t>
            </a:r>
          </a:p>
        </p:txBody>
      </p:sp>
      <p:sp>
        <p:nvSpPr>
          <p:cNvPr id="36" name="TextBox 35">
            <a:extLst>
              <a:ext uri="{FF2B5EF4-FFF2-40B4-BE49-F238E27FC236}">
                <a16:creationId xmlns:a16="http://schemas.microsoft.com/office/drawing/2014/main" id="{D936951F-B6D8-424C-9715-8F33BCEF3A39}"/>
              </a:ext>
            </a:extLst>
          </p:cNvPr>
          <p:cNvSpPr txBox="1"/>
          <p:nvPr/>
        </p:nvSpPr>
        <p:spPr>
          <a:xfrm>
            <a:off x="2721052" y="1944795"/>
            <a:ext cx="2658295" cy="276999"/>
          </a:xfrm>
          <a:prstGeom prst="rect">
            <a:avLst/>
          </a:prstGeom>
          <a:noFill/>
        </p:spPr>
        <p:txBody>
          <a:bodyPr wrap="square" rtlCol="0">
            <a:spAutoFit/>
          </a:bodyPr>
          <a:lstStyle/>
          <a:p>
            <a:pPr algn="ctr"/>
            <a:r>
              <a:rPr lang="en-NZ" sz="1200" dirty="0">
                <a:solidFill>
                  <a:schemeClr val="tx1">
                    <a:lumMod val="65000"/>
                    <a:lumOff val="35000"/>
                  </a:schemeClr>
                </a:solidFill>
                <a:latin typeface="Arial" panose="020B0604020202020204" pitchFamily="34" charset="0"/>
                <a:ea typeface="+mj-ea"/>
                <a:cs typeface="+mj-cs"/>
              </a:rPr>
              <a:t>LEADING RESPONSES</a:t>
            </a:r>
          </a:p>
        </p:txBody>
      </p:sp>
      <p:sp>
        <p:nvSpPr>
          <p:cNvPr id="13" name="TextBox 12">
            <a:extLst>
              <a:ext uri="{FF2B5EF4-FFF2-40B4-BE49-F238E27FC236}">
                <a16:creationId xmlns:a16="http://schemas.microsoft.com/office/drawing/2014/main" id="{C25E3CCD-F985-4497-9358-7B6B8BD7DC71}"/>
              </a:ext>
            </a:extLst>
          </p:cNvPr>
          <p:cNvSpPr txBox="1"/>
          <p:nvPr/>
        </p:nvSpPr>
        <p:spPr>
          <a:xfrm>
            <a:off x="15952" y="6448807"/>
            <a:ext cx="653652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who agree the arts help improve New Zealand society (n=291)</a:t>
            </a:r>
          </a:p>
        </p:txBody>
      </p:sp>
      <p:sp>
        <p:nvSpPr>
          <p:cNvPr id="14" name="Content Placeholder 20">
            <a:extLst>
              <a:ext uri="{FF2B5EF4-FFF2-40B4-BE49-F238E27FC236}">
                <a16:creationId xmlns:a16="http://schemas.microsoft.com/office/drawing/2014/main" id="{9E4AE0F0-62CD-4656-844F-67D1D393FC87}"/>
              </a:ext>
            </a:extLst>
          </p:cNvPr>
          <p:cNvSpPr txBox="1">
            <a:spLocks/>
          </p:cNvSpPr>
          <p:nvPr/>
        </p:nvSpPr>
        <p:spPr>
          <a:xfrm>
            <a:off x="8235563" y="1913307"/>
            <a:ext cx="3756351" cy="44212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1000" dirty="0"/>
              <a:t>Sixty-one percent of Pacific peoples feel the arts improve New Zealand society. We asked these respondents an open ended question as to why this is. The chart opposite shows the leading reasons given. </a:t>
            </a:r>
          </a:p>
          <a:p>
            <a:pPr marL="0" indent="0">
              <a:buNone/>
            </a:pPr>
            <a:r>
              <a:rPr lang="en-NZ" sz="1000" dirty="0"/>
              <a:t>Key themes include understanding cultures, self expression and bringing people together.</a:t>
            </a:r>
          </a:p>
          <a:p>
            <a:pPr marL="0" indent="0">
              <a:buNone/>
            </a:pPr>
            <a:endParaRPr lang="en-NZ" sz="1000" dirty="0"/>
          </a:p>
          <a:p>
            <a:pPr marL="0" indent="0">
              <a:buNone/>
            </a:pPr>
            <a:endParaRPr lang="en-NZ" sz="1000" dirty="0"/>
          </a:p>
          <a:p>
            <a:pPr marL="0" indent="0">
              <a:buNone/>
            </a:pPr>
            <a:endParaRPr lang="en-NZ" sz="1000" dirty="0"/>
          </a:p>
          <a:p>
            <a:pPr marL="0" indent="0">
              <a:buNone/>
            </a:pPr>
            <a:endParaRPr lang="en-NZ" sz="1000" dirty="0"/>
          </a:p>
          <a:p>
            <a:pPr marL="0" indent="0">
              <a:buNone/>
            </a:pPr>
            <a:endParaRPr lang="en-NZ" sz="1000" dirty="0"/>
          </a:p>
          <a:p>
            <a:pPr marL="0" indent="0">
              <a:spcBef>
                <a:spcPts val="0"/>
              </a:spcBef>
              <a:buNone/>
            </a:pPr>
            <a:r>
              <a:rPr lang="en-NZ" sz="1000" dirty="0"/>
              <a:t>“[It’s] all around identity and how we acknowledge the different ethnicities and cultures.” </a:t>
            </a:r>
          </a:p>
          <a:p>
            <a:pPr marL="0" indent="0" algn="r">
              <a:spcBef>
                <a:spcPts val="0"/>
              </a:spcBef>
              <a:buNone/>
            </a:pPr>
            <a:r>
              <a:rPr lang="en-NZ" sz="1000" i="1" dirty="0"/>
              <a:t>(Woman, 40-49, Pacific peoples, Auckland region)</a:t>
            </a:r>
          </a:p>
          <a:p>
            <a:pPr marL="0" indent="0">
              <a:spcBef>
                <a:spcPts val="0"/>
              </a:spcBef>
              <a:buNone/>
            </a:pPr>
            <a:endParaRPr lang="en-NZ" sz="1000" dirty="0"/>
          </a:p>
          <a:p>
            <a:pPr marL="0" indent="0">
              <a:spcBef>
                <a:spcPts val="0"/>
              </a:spcBef>
              <a:buNone/>
            </a:pPr>
            <a:endParaRPr lang="en-NZ" sz="1000" dirty="0"/>
          </a:p>
          <a:p>
            <a:pPr marL="0" indent="0">
              <a:spcBef>
                <a:spcPts val="0"/>
              </a:spcBef>
              <a:buNone/>
            </a:pPr>
            <a:r>
              <a:rPr lang="en-NZ" sz="1000" dirty="0"/>
              <a:t>“[Art] allows outlets for creativity whilst potentially sharing our diversity.” </a:t>
            </a:r>
          </a:p>
          <a:p>
            <a:pPr marL="0" indent="0" algn="r">
              <a:spcBef>
                <a:spcPts val="0"/>
              </a:spcBef>
              <a:buNone/>
            </a:pPr>
            <a:r>
              <a:rPr lang="en-NZ" sz="1000" i="1" dirty="0"/>
              <a:t>(Man, 40-49, Pacific peoples, Canterbury region)</a:t>
            </a:r>
          </a:p>
          <a:p>
            <a:pPr marL="0" indent="0">
              <a:spcBef>
                <a:spcPts val="0"/>
              </a:spcBef>
              <a:buNone/>
            </a:pPr>
            <a:endParaRPr lang="en-NZ" sz="1000" dirty="0"/>
          </a:p>
          <a:p>
            <a:pPr marL="0" indent="0">
              <a:spcBef>
                <a:spcPts val="0"/>
              </a:spcBef>
              <a:buNone/>
            </a:pPr>
            <a:endParaRPr lang="en-NZ" sz="1000" dirty="0"/>
          </a:p>
          <a:p>
            <a:pPr marL="0" indent="0">
              <a:spcBef>
                <a:spcPts val="0"/>
              </a:spcBef>
              <a:buNone/>
            </a:pPr>
            <a:r>
              <a:rPr lang="en-NZ" sz="1000" dirty="0"/>
              <a:t>“Art can change opinions, art can give people a voice.”</a:t>
            </a:r>
          </a:p>
          <a:p>
            <a:pPr marL="0" indent="0" algn="r">
              <a:spcBef>
                <a:spcPts val="0"/>
              </a:spcBef>
              <a:buNone/>
            </a:pPr>
            <a:r>
              <a:rPr lang="en-NZ" sz="1000" i="1" dirty="0"/>
              <a:t>(Woman, 15-17, Pacific peoples, Auckland region)</a:t>
            </a:r>
          </a:p>
          <a:p>
            <a:pPr marL="0" indent="0">
              <a:buNone/>
            </a:pPr>
            <a:endParaRPr lang="en-NZ" sz="1000" dirty="0"/>
          </a:p>
          <a:p>
            <a:pPr marL="0" indent="0">
              <a:buNone/>
            </a:pPr>
            <a:endParaRPr lang="en-NZ" sz="1000" dirty="0"/>
          </a:p>
        </p:txBody>
      </p:sp>
    </p:spTree>
    <p:extLst>
      <p:ext uri="{BB962C8B-B14F-4D97-AF65-F5344CB8AC3E}">
        <p14:creationId xmlns:p14="http://schemas.microsoft.com/office/powerpoint/2010/main" val="8814013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742-F33B-4A95-9F4A-C45874C4CC4B}"/>
              </a:ext>
            </a:extLst>
          </p:cNvPr>
          <p:cNvSpPr>
            <a:spLocks noGrp="1"/>
          </p:cNvSpPr>
          <p:nvPr>
            <p:ph type="ctrTitle"/>
          </p:nvPr>
        </p:nvSpPr>
        <p:spPr/>
        <p:txBody>
          <a:bodyPr>
            <a:normAutofit/>
          </a:bodyPr>
          <a:lstStyle/>
          <a:p>
            <a:r>
              <a:rPr lang="en-NZ" sz="4000" dirty="0">
                <a:latin typeface="Georgia" panose="02040502050405020303" pitchFamily="18" charset="0"/>
              </a:rPr>
              <a:t>Impact of </a:t>
            </a:r>
            <a:br>
              <a:rPr lang="en-NZ" sz="4000" dirty="0">
                <a:latin typeface="Georgia" panose="02040502050405020303" pitchFamily="18" charset="0"/>
              </a:rPr>
            </a:br>
            <a:r>
              <a:rPr lang="en-NZ" sz="4000" dirty="0">
                <a:latin typeface="Georgia" panose="02040502050405020303" pitchFamily="18" charset="0"/>
              </a:rPr>
              <a:t>COVID-19 among pacific peoples</a:t>
            </a:r>
          </a:p>
        </p:txBody>
      </p:sp>
    </p:spTree>
    <p:extLst>
      <p:ext uri="{BB962C8B-B14F-4D97-AF65-F5344CB8AC3E}">
        <p14:creationId xmlns:p14="http://schemas.microsoft.com/office/powerpoint/2010/main" val="40057770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Pacific peoples: Getting through COVID-19</a:t>
            </a:r>
          </a:p>
        </p:txBody>
      </p:sp>
      <p:sp>
        <p:nvSpPr>
          <p:cNvPr id="8" name="Text Placeholder 7">
            <a:extLst>
              <a:ext uri="{FF2B5EF4-FFF2-40B4-BE49-F238E27FC236}">
                <a16:creationId xmlns:a16="http://schemas.microsoft.com/office/drawing/2014/main" id="{61082248-7070-4FDF-A9CF-3634BE787AB3}"/>
              </a:ext>
            </a:extLst>
          </p:cNvPr>
          <p:cNvSpPr>
            <a:spLocks noGrp="1"/>
          </p:cNvSpPr>
          <p:nvPr>
            <p:ph type="body" sz="quarter" idx="10"/>
          </p:nvPr>
        </p:nvSpPr>
        <p:spPr>
          <a:xfrm>
            <a:off x="758825" y="1344207"/>
            <a:ext cx="6953250" cy="419100"/>
          </a:xfrm>
        </p:spPr>
        <p:txBody>
          <a:bodyPr/>
          <a:lstStyle/>
          <a:p>
            <a:r>
              <a:rPr lang="en-NZ" dirty="0"/>
              <a:t>How much do you agree or disagree with the following?</a:t>
            </a:r>
          </a:p>
          <a:p>
            <a:endParaRPr lang="en-NZ" dirty="0"/>
          </a:p>
        </p:txBody>
      </p:sp>
      <p:graphicFrame>
        <p:nvGraphicFramePr>
          <p:cNvPr id="7" name="Chart 6"/>
          <p:cNvGraphicFramePr/>
          <p:nvPr>
            <p:extLst>
              <p:ext uri="{D42A27DB-BD31-4B8C-83A1-F6EECF244321}">
                <p14:modId xmlns:p14="http://schemas.microsoft.com/office/powerpoint/2010/main" val="1150180763"/>
              </p:ext>
            </p:extLst>
          </p:nvPr>
        </p:nvGraphicFramePr>
        <p:xfrm>
          <a:off x="2175154" y="1734433"/>
          <a:ext cx="5724525" cy="449508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BE2116B-6534-489F-BD19-C6E4150B4B7A}"/>
              </a:ext>
            </a:extLst>
          </p:cNvPr>
          <p:cNvSpPr txBox="1"/>
          <p:nvPr/>
        </p:nvSpPr>
        <p:spPr>
          <a:xfrm>
            <a:off x="689154" y="4971239"/>
            <a:ext cx="1893905" cy="707886"/>
          </a:xfrm>
          <a:prstGeom prst="rect">
            <a:avLst/>
          </a:prstGeom>
          <a:noFill/>
        </p:spPr>
        <p:txBody>
          <a:bodyPr wrap="square" rtlCol="0">
            <a:spAutoFit/>
          </a:bodyPr>
          <a:lstStyle/>
          <a:p>
            <a:r>
              <a:rPr lang="en-NZ" sz="1000" b="1" dirty="0">
                <a:solidFill>
                  <a:schemeClr val="tx1">
                    <a:lumMod val="65000"/>
                    <a:lumOff val="35000"/>
                  </a:schemeClr>
                </a:solidFill>
                <a:latin typeface="+mj-lt"/>
              </a:rPr>
              <a:t>I have attended or participated in new arts and culture activities because of COVID-19</a:t>
            </a:r>
          </a:p>
        </p:txBody>
      </p:sp>
      <p:sp>
        <p:nvSpPr>
          <p:cNvPr id="19" name="TextBox 18">
            <a:extLst>
              <a:ext uri="{FF2B5EF4-FFF2-40B4-BE49-F238E27FC236}">
                <a16:creationId xmlns:a16="http://schemas.microsoft.com/office/drawing/2014/main" id="{89EC127D-4B28-4E2B-AE02-156D2BCB91D7}"/>
              </a:ext>
            </a:extLst>
          </p:cNvPr>
          <p:cNvSpPr txBox="1"/>
          <p:nvPr/>
        </p:nvSpPr>
        <p:spPr>
          <a:xfrm>
            <a:off x="689154" y="2388185"/>
            <a:ext cx="1759152" cy="707886"/>
          </a:xfrm>
          <a:prstGeom prst="rect">
            <a:avLst/>
          </a:prstGeom>
          <a:noFill/>
        </p:spPr>
        <p:txBody>
          <a:bodyPr wrap="square" rtlCol="0">
            <a:spAutoFit/>
          </a:bodyPr>
          <a:lstStyle/>
          <a:p>
            <a:r>
              <a:rPr lang="en-NZ" sz="1000" b="1" dirty="0">
                <a:solidFill>
                  <a:schemeClr val="tx1">
                    <a:lumMod val="65000"/>
                    <a:lumOff val="35000"/>
                  </a:schemeClr>
                </a:solidFill>
                <a:latin typeface="+mj-lt"/>
              </a:rPr>
              <a:t>Arts and culture have supported my wellbeing during the COVID-19 crisis</a:t>
            </a:r>
          </a:p>
        </p:txBody>
      </p:sp>
      <p:sp>
        <p:nvSpPr>
          <p:cNvPr id="20" name="TextBox 19">
            <a:extLst>
              <a:ext uri="{FF2B5EF4-FFF2-40B4-BE49-F238E27FC236}">
                <a16:creationId xmlns:a16="http://schemas.microsoft.com/office/drawing/2014/main" id="{CD74BB66-AA2B-4A8B-B894-976B303FF74C}"/>
              </a:ext>
            </a:extLst>
          </p:cNvPr>
          <p:cNvSpPr txBox="1"/>
          <p:nvPr/>
        </p:nvSpPr>
        <p:spPr>
          <a:xfrm>
            <a:off x="689154" y="3652587"/>
            <a:ext cx="1759151" cy="707886"/>
          </a:xfrm>
          <a:prstGeom prst="rect">
            <a:avLst/>
          </a:prstGeom>
          <a:noFill/>
        </p:spPr>
        <p:txBody>
          <a:bodyPr wrap="square" rtlCol="0">
            <a:spAutoFit/>
          </a:bodyPr>
          <a:lstStyle/>
          <a:p>
            <a:r>
              <a:rPr lang="en-NZ" sz="1000" b="1" dirty="0">
                <a:solidFill>
                  <a:schemeClr val="tx1">
                    <a:lumMod val="65000"/>
                    <a:lumOff val="35000"/>
                  </a:schemeClr>
                </a:solidFill>
                <a:latin typeface="+mj-lt"/>
              </a:rPr>
              <a:t>I have watched more arts and culture activities online since the March lockdown</a:t>
            </a:r>
          </a:p>
        </p:txBody>
      </p:sp>
      <p:sp>
        <p:nvSpPr>
          <p:cNvPr id="22" name="Oval 21">
            <a:extLst>
              <a:ext uri="{FF2B5EF4-FFF2-40B4-BE49-F238E27FC236}">
                <a16:creationId xmlns:a16="http://schemas.microsoft.com/office/drawing/2014/main" id="{25DE0D4C-F99B-49F0-B70D-90B23AA1C776}"/>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cxnSp>
        <p:nvCxnSpPr>
          <p:cNvPr id="23" name="Straight Connector 22">
            <a:extLst>
              <a:ext uri="{FF2B5EF4-FFF2-40B4-BE49-F238E27FC236}">
                <a16:creationId xmlns:a16="http://schemas.microsoft.com/office/drawing/2014/main" id="{E9409B35-D0A7-4B20-B44D-AA3ECA95BF32}"/>
              </a:ext>
            </a:extLst>
          </p:cNvPr>
          <p:cNvCxnSpPr>
            <a:cxnSpLocks/>
          </p:cNvCxnSpPr>
          <p:nvPr/>
        </p:nvCxnSpPr>
        <p:spPr>
          <a:xfrm>
            <a:off x="175248" y="3376511"/>
            <a:ext cx="768932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5F7A1EA-BC83-46FA-8B5B-0568C6BD580F}"/>
              </a:ext>
            </a:extLst>
          </p:cNvPr>
          <p:cNvCxnSpPr>
            <a:cxnSpLocks/>
          </p:cNvCxnSpPr>
          <p:nvPr/>
        </p:nvCxnSpPr>
        <p:spPr>
          <a:xfrm>
            <a:off x="175248" y="4700213"/>
            <a:ext cx="768932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C48125F-0963-4472-83CD-DC24B870C564}"/>
              </a:ext>
            </a:extLst>
          </p:cNvPr>
          <p:cNvSpPr txBox="1"/>
          <p:nvPr/>
        </p:nvSpPr>
        <p:spPr>
          <a:xfrm>
            <a:off x="77056" y="6516044"/>
            <a:ext cx="446304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2020 (n=461); New Zealand 2020 (n=6263)</a:t>
            </a:r>
          </a:p>
        </p:txBody>
      </p:sp>
      <p:grpSp>
        <p:nvGrpSpPr>
          <p:cNvPr id="16" name="Group 15">
            <a:extLst>
              <a:ext uri="{FF2B5EF4-FFF2-40B4-BE49-F238E27FC236}">
                <a16:creationId xmlns:a16="http://schemas.microsoft.com/office/drawing/2014/main" id="{EB273646-AE36-4C96-B5B8-D74940350774}"/>
              </a:ext>
            </a:extLst>
          </p:cNvPr>
          <p:cNvGrpSpPr/>
          <p:nvPr/>
        </p:nvGrpSpPr>
        <p:grpSpPr>
          <a:xfrm>
            <a:off x="5136705" y="6508981"/>
            <a:ext cx="2891981" cy="215444"/>
            <a:chOff x="163092" y="5772628"/>
            <a:chExt cx="2891981" cy="215444"/>
          </a:xfrm>
        </p:grpSpPr>
        <p:sp>
          <p:nvSpPr>
            <p:cNvPr id="17" name="TextBox 16">
              <a:extLst>
                <a:ext uri="{FF2B5EF4-FFF2-40B4-BE49-F238E27FC236}">
                  <a16:creationId xmlns:a16="http://schemas.microsoft.com/office/drawing/2014/main" id="{3515F64D-2248-4C16-9440-AFC65AE794AA}"/>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18" name="Isosceles Triangle 17">
              <a:extLst>
                <a:ext uri="{FF2B5EF4-FFF2-40B4-BE49-F238E27FC236}">
                  <a16:creationId xmlns:a16="http://schemas.microsoft.com/office/drawing/2014/main" id="{1AAD4E85-8917-4A7D-8375-89CC759F51B5}"/>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Isosceles Triangle 24">
              <a:extLst>
                <a:ext uri="{FF2B5EF4-FFF2-40B4-BE49-F238E27FC236}">
                  <a16:creationId xmlns:a16="http://schemas.microsoft.com/office/drawing/2014/main" id="{6E8B26F9-49EA-47D2-9872-A53216FF61D1}"/>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6" name="Rectangle 25">
            <a:extLst>
              <a:ext uri="{FF2B5EF4-FFF2-40B4-BE49-F238E27FC236}">
                <a16:creationId xmlns:a16="http://schemas.microsoft.com/office/drawing/2014/main" id="{DF82374F-D3DF-476D-8A32-5942FFC2A0EC}"/>
              </a:ext>
            </a:extLst>
          </p:cNvPr>
          <p:cNvSpPr/>
          <p:nvPr/>
        </p:nvSpPr>
        <p:spPr>
          <a:xfrm>
            <a:off x="8171848" y="1913220"/>
            <a:ext cx="3844904" cy="3093154"/>
          </a:xfrm>
          <a:prstGeom prst="rect">
            <a:avLst/>
          </a:prstGeom>
        </p:spPr>
        <p:txBody>
          <a:bodyPr wrap="square">
            <a:spAutoFit/>
          </a:bodyPr>
          <a:lstStyle/>
          <a:p>
            <a:r>
              <a:rPr lang="en-NZ" sz="1000" dirty="0"/>
              <a:t>Thirty-five percent of Pacific peoples say the arts has supported their wellbeing to get them through COVID-19. The pandemic has also pushed Pacific peoples to watch more activities online since the lockdown (32%), and provided a spur for some to engage in new cultural activities (15%). </a:t>
            </a:r>
          </a:p>
          <a:p>
            <a:endParaRPr lang="en-NZ" sz="1000" dirty="0"/>
          </a:p>
          <a:p>
            <a:r>
              <a:rPr lang="en-NZ" sz="1000" dirty="0"/>
              <a:t>All of the findings are broadly consistent with that for New Zealanders.</a:t>
            </a:r>
          </a:p>
          <a:p>
            <a:endParaRPr lang="en-NZ" sz="1000" dirty="0"/>
          </a:p>
          <a:p>
            <a:endParaRPr lang="en-NZ" sz="1000" dirty="0"/>
          </a:p>
          <a:p>
            <a:pPr lvl="0">
              <a:spcBef>
                <a:spcPts val="600"/>
              </a:spcBef>
            </a:pPr>
            <a:r>
              <a:rPr lang="en-NZ" sz="1000" b="1" dirty="0">
                <a:solidFill>
                  <a:schemeClr val="tx1">
                    <a:lumMod val="85000"/>
                    <a:lumOff val="15000"/>
                  </a:schemeClr>
                </a:solidFill>
              </a:rPr>
              <a:t>Sub-group differences among Pacific peoples:</a:t>
            </a:r>
          </a:p>
          <a:p>
            <a:pPr lvl="0">
              <a:spcBef>
                <a:spcPts val="600"/>
              </a:spcBef>
            </a:pPr>
            <a:r>
              <a:rPr lang="en-NZ" sz="1000" dirty="0">
                <a:solidFill>
                  <a:schemeClr val="tx1">
                    <a:lumMod val="85000"/>
                    <a:lumOff val="15000"/>
                  </a:schemeClr>
                </a:solidFill>
              </a:rPr>
              <a:t>Those aged 30-39 are less likely than average to say that the arts and culture supported their wellbeing during the COVID-19 crisis (26% vs. 35%). Whereas those aged 60-69 (59%), and women (38%), are more likely to agree with this statement.</a:t>
            </a:r>
          </a:p>
          <a:p>
            <a:pPr lvl="0">
              <a:spcBef>
                <a:spcPts val="600"/>
              </a:spcBef>
            </a:pPr>
            <a:r>
              <a:rPr lang="en-NZ" sz="1000" dirty="0">
                <a:solidFill>
                  <a:schemeClr val="tx1">
                    <a:lumMod val="85000"/>
                    <a:lumOff val="15000"/>
                  </a:schemeClr>
                </a:solidFill>
              </a:rPr>
              <a:t>Pacific women are more likely to have watched more arts and culture activities online due to COVID-19 (35% vs 32%).</a:t>
            </a:r>
          </a:p>
          <a:p>
            <a:endParaRPr lang="en-NZ" sz="1000" dirty="0"/>
          </a:p>
        </p:txBody>
      </p:sp>
    </p:spTree>
    <p:extLst>
      <p:ext uri="{BB962C8B-B14F-4D97-AF65-F5344CB8AC3E}">
        <p14:creationId xmlns:p14="http://schemas.microsoft.com/office/powerpoint/2010/main" val="15479164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Pacific Peoples: After COVID-19</a:t>
            </a:r>
          </a:p>
        </p:txBody>
      </p:sp>
      <p:sp>
        <p:nvSpPr>
          <p:cNvPr id="8" name="Text Placeholder 7">
            <a:extLst>
              <a:ext uri="{FF2B5EF4-FFF2-40B4-BE49-F238E27FC236}">
                <a16:creationId xmlns:a16="http://schemas.microsoft.com/office/drawing/2014/main" id="{362C52EF-321F-4867-9271-5C0A5F9710BF}"/>
              </a:ext>
            </a:extLst>
          </p:cNvPr>
          <p:cNvSpPr>
            <a:spLocks noGrp="1"/>
          </p:cNvSpPr>
          <p:nvPr>
            <p:ph type="body" sz="quarter" idx="10"/>
          </p:nvPr>
        </p:nvSpPr>
        <p:spPr>
          <a:xfrm>
            <a:off x="758825" y="1309372"/>
            <a:ext cx="6953250" cy="419100"/>
          </a:xfrm>
        </p:spPr>
        <p:txBody>
          <a:bodyPr/>
          <a:lstStyle/>
          <a:p>
            <a:r>
              <a:rPr lang="en-NZ" dirty="0"/>
              <a:t>How much do you agree or disagree with the following?</a:t>
            </a:r>
          </a:p>
        </p:txBody>
      </p:sp>
      <p:graphicFrame>
        <p:nvGraphicFramePr>
          <p:cNvPr id="7" name="Chart 6"/>
          <p:cNvGraphicFramePr/>
          <p:nvPr>
            <p:extLst>
              <p:ext uri="{D42A27DB-BD31-4B8C-83A1-F6EECF244321}">
                <p14:modId xmlns:p14="http://schemas.microsoft.com/office/powerpoint/2010/main" val="953477784"/>
              </p:ext>
            </p:extLst>
          </p:nvPr>
        </p:nvGraphicFramePr>
        <p:xfrm>
          <a:off x="1505224" y="1699601"/>
          <a:ext cx="5724525" cy="4701198"/>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a:extLst>
              <a:ext uri="{FF2B5EF4-FFF2-40B4-BE49-F238E27FC236}">
                <a16:creationId xmlns:a16="http://schemas.microsoft.com/office/drawing/2014/main" id="{89EC127D-4B28-4E2B-AE02-156D2BCB91D7}"/>
              </a:ext>
            </a:extLst>
          </p:cNvPr>
          <p:cNvSpPr txBox="1"/>
          <p:nvPr/>
        </p:nvSpPr>
        <p:spPr>
          <a:xfrm>
            <a:off x="161790" y="2602282"/>
            <a:ext cx="1143135" cy="1015663"/>
          </a:xfrm>
          <a:prstGeom prst="rect">
            <a:avLst/>
          </a:prstGeom>
          <a:noFill/>
        </p:spPr>
        <p:txBody>
          <a:bodyPr wrap="square" rtlCol="0">
            <a:spAutoFit/>
          </a:bodyPr>
          <a:lstStyle/>
          <a:p>
            <a:r>
              <a:rPr lang="en-NZ" sz="1000" b="1" dirty="0">
                <a:solidFill>
                  <a:schemeClr val="tx1">
                    <a:lumMod val="65000"/>
                    <a:lumOff val="35000"/>
                  </a:schemeClr>
                </a:solidFill>
                <a:latin typeface="+mj-lt"/>
              </a:rPr>
              <a:t>I’d like to have the choice of attending the arts in person or watching online</a:t>
            </a:r>
          </a:p>
        </p:txBody>
      </p:sp>
      <p:sp>
        <p:nvSpPr>
          <p:cNvPr id="20" name="TextBox 19">
            <a:extLst>
              <a:ext uri="{FF2B5EF4-FFF2-40B4-BE49-F238E27FC236}">
                <a16:creationId xmlns:a16="http://schemas.microsoft.com/office/drawing/2014/main" id="{CD74BB66-AA2B-4A8B-B894-976B303FF74C}"/>
              </a:ext>
            </a:extLst>
          </p:cNvPr>
          <p:cNvSpPr txBox="1"/>
          <p:nvPr/>
        </p:nvSpPr>
        <p:spPr>
          <a:xfrm>
            <a:off x="161790" y="4061505"/>
            <a:ext cx="1216025" cy="1015663"/>
          </a:xfrm>
          <a:prstGeom prst="rect">
            <a:avLst/>
          </a:prstGeom>
          <a:noFill/>
        </p:spPr>
        <p:txBody>
          <a:bodyPr wrap="square" rtlCol="0">
            <a:spAutoFit/>
          </a:bodyPr>
          <a:lstStyle/>
          <a:p>
            <a:r>
              <a:rPr lang="en-NZ" sz="1000" b="1" dirty="0">
                <a:solidFill>
                  <a:schemeClr val="tx1">
                    <a:lumMod val="65000"/>
                    <a:lumOff val="35000"/>
                  </a:schemeClr>
                </a:solidFill>
                <a:latin typeface="+mj-lt"/>
              </a:rPr>
              <a:t>Arts and culture have a vital role to play in re-building New Zealand after the COVID-19 crisis</a:t>
            </a:r>
          </a:p>
        </p:txBody>
      </p:sp>
      <p:cxnSp>
        <p:nvCxnSpPr>
          <p:cNvPr id="21" name="Straight Connector 20">
            <a:extLst>
              <a:ext uri="{FF2B5EF4-FFF2-40B4-BE49-F238E27FC236}">
                <a16:creationId xmlns:a16="http://schemas.microsoft.com/office/drawing/2014/main" id="{52E35B55-EE4D-4644-A3C0-64A6A7CDFB71}"/>
              </a:ext>
            </a:extLst>
          </p:cNvPr>
          <p:cNvCxnSpPr>
            <a:cxnSpLocks/>
          </p:cNvCxnSpPr>
          <p:nvPr/>
        </p:nvCxnSpPr>
        <p:spPr>
          <a:xfrm>
            <a:off x="221877" y="3817826"/>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9972F5A0-1DA3-4B5A-BAA9-998777CAEAD6}"/>
              </a:ext>
            </a:extLst>
          </p:cNvPr>
          <p:cNvGraphicFramePr>
            <a:graphicFrameLocks noGrp="1"/>
          </p:cNvGraphicFramePr>
          <p:nvPr>
            <p:extLst>
              <p:ext uri="{D42A27DB-BD31-4B8C-83A1-F6EECF244321}">
                <p14:modId xmlns:p14="http://schemas.microsoft.com/office/powerpoint/2010/main" val="2561614213"/>
              </p:ext>
            </p:extLst>
          </p:nvPr>
        </p:nvGraphicFramePr>
        <p:xfrm>
          <a:off x="7327594" y="2068998"/>
          <a:ext cx="527855" cy="3199689"/>
        </p:xfrm>
        <a:graphic>
          <a:graphicData uri="http://schemas.openxmlformats.org/drawingml/2006/table">
            <a:tbl>
              <a:tblPr firstRow="1" bandRow="1">
                <a:tableStyleId>{5C22544A-7EE6-4342-B048-85BDC9FD1C3A}</a:tableStyleId>
              </a:tblPr>
              <a:tblGrid>
                <a:gridCol w="527855">
                  <a:extLst>
                    <a:ext uri="{9D8B030D-6E8A-4147-A177-3AD203B41FA5}">
                      <a16:colId xmlns:a16="http://schemas.microsoft.com/office/drawing/2014/main" val="2520513731"/>
                    </a:ext>
                  </a:extLst>
                </a:gridCol>
              </a:tblGrid>
              <a:tr h="313699">
                <a:tc>
                  <a:txBody>
                    <a:bodyPr/>
                    <a:lstStyle/>
                    <a:p>
                      <a:pPr algn="ct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89870753"/>
                  </a:ext>
                </a:extLst>
              </a:tr>
              <a:tr h="577198">
                <a:tc>
                  <a:txBody>
                    <a:bodyPr/>
                    <a:lstStyle/>
                    <a:p>
                      <a:pPr algn="ctr"/>
                      <a:r>
                        <a:rPr lang="lv-LV" sz="1400" b="0">
                          <a:solidFill>
                            <a:schemeClr val="tx1">
                              <a:lumMod val="65000"/>
                              <a:lumOff val="35000"/>
                            </a:schemeClr>
                          </a:solidFill>
                          <a:latin typeface="Arial" panose="020B0604020202020204" pitchFamily="34" charset="0"/>
                          <a:cs typeface="Arial" panose="020B0604020202020204" pitchFamily="34" charset="0"/>
                        </a:rPr>
                        <a:t>58</a:t>
                      </a:r>
                      <a:endParaRPr lang="en-NZ" sz="1400" b="0" dirty="0">
                        <a:solidFill>
                          <a:schemeClr val="tx1">
                            <a:lumMod val="65000"/>
                            <a:lumOff val="35000"/>
                          </a:schemeClr>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16435131"/>
                  </a:ext>
                </a:extLst>
              </a:tr>
              <a:tr h="577198">
                <a:tc>
                  <a:txBody>
                    <a:bodyPr/>
                    <a:lstStyle/>
                    <a:p>
                      <a:pPr algn="ctr"/>
                      <a:r>
                        <a:rPr lang="en-NZ" sz="1400" b="0" dirty="0">
                          <a:solidFill>
                            <a:schemeClr val="tx1">
                              <a:lumMod val="65000"/>
                              <a:lumOff val="35000"/>
                            </a:schemeClr>
                          </a:solidFill>
                          <a:latin typeface="Arial" panose="020B0604020202020204" pitchFamily="34" charset="0"/>
                          <a:cs typeface="Arial" panose="020B0604020202020204" pitchFamily="34" charset="0"/>
                        </a:rPr>
                        <a:t>52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20711227"/>
                  </a:ext>
                </a:extLst>
              </a:tr>
              <a:tr h="577198">
                <a:tc>
                  <a:txBody>
                    <a:bodyPr/>
                    <a:lstStyle/>
                    <a:p>
                      <a:pPr algn="ctr"/>
                      <a:endParaRPr lang="en-NZ" sz="1400" b="0" dirty="0">
                        <a:solidFill>
                          <a:schemeClr val="tx1">
                            <a:lumMod val="65000"/>
                            <a:lumOff val="35000"/>
                          </a:schemeClr>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6248346"/>
                  </a:ext>
                </a:extLst>
              </a:tr>
              <a:tr h="577198">
                <a:tc>
                  <a:txBody>
                    <a:bodyPr/>
                    <a:lstStyle/>
                    <a:p>
                      <a:pPr algn="ctr"/>
                      <a:r>
                        <a:rPr lang="lv-LV" sz="1400" b="0">
                          <a:solidFill>
                            <a:schemeClr val="tx1">
                              <a:lumMod val="65000"/>
                              <a:lumOff val="35000"/>
                            </a:schemeClr>
                          </a:solidFill>
                          <a:latin typeface="Arial" panose="020B0604020202020204" pitchFamily="34" charset="0"/>
                          <a:cs typeface="Arial" panose="020B0604020202020204" pitchFamily="34" charset="0"/>
                        </a:rPr>
                        <a:t>49</a:t>
                      </a:r>
                      <a:endParaRPr lang="en-NZ" sz="1400" b="0" dirty="0">
                        <a:solidFill>
                          <a:schemeClr val="tx1">
                            <a:lumMod val="65000"/>
                            <a:lumOff val="35000"/>
                          </a:schemeClr>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97434710"/>
                  </a:ext>
                </a:extLst>
              </a:tr>
              <a:tr h="577198">
                <a:tc>
                  <a:txBody>
                    <a:bodyPr/>
                    <a:lstStyle/>
                    <a:p>
                      <a:pPr algn="ctr"/>
                      <a:r>
                        <a:rPr lang="en-NZ" sz="1400" b="0" dirty="0">
                          <a:solidFill>
                            <a:schemeClr val="tx1">
                              <a:lumMod val="65000"/>
                              <a:lumOff val="35000"/>
                            </a:schemeClr>
                          </a:solidFill>
                          <a:latin typeface="Arial" panose="020B0604020202020204" pitchFamily="34" charset="0"/>
                          <a:cs typeface="Arial" panose="020B0604020202020204" pitchFamily="34" charset="0"/>
                        </a:rPr>
                        <a:t>48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757190"/>
                  </a:ext>
                </a:extLst>
              </a:tr>
            </a:tbl>
          </a:graphicData>
        </a:graphic>
      </p:graphicFrame>
      <p:sp>
        <p:nvSpPr>
          <p:cNvPr id="24" name="TextBox 23">
            <a:extLst>
              <a:ext uri="{FF2B5EF4-FFF2-40B4-BE49-F238E27FC236}">
                <a16:creationId xmlns:a16="http://schemas.microsoft.com/office/drawing/2014/main" id="{D5216A89-2C6B-4485-87E1-22AC5847AD85}"/>
              </a:ext>
            </a:extLst>
          </p:cNvPr>
          <p:cNvSpPr txBox="1"/>
          <p:nvPr/>
        </p:nvSpPr>
        <p:spPr>
          <a:xfrm>
            <a:off x="7254522" y="1847029"/>
            <a:ext cx="631299" cy="369332"/>
          </a:xfrm>
          <a:prstGeom prst="rect">
            <a:avLst/>
          </a:prstGeom>
          <a:noFill/>
        </p:spPr>
        <p:txBody>
          <a:bodyPr wrap="square" rtlCol="0">
            <a:spAutoFit/>
          </a:bodyPr>
          <a:lstStyle/>
          <a:p>
            <a:pPr algn="ctr">
              <a:lnSpc>
                <a:spcPct val="90000"/>
              </a:lnSpc>
            </a:pPr>
            <a:r>
              <a:rPr lang="en-NZ" sz="1000" dirty="0">
                <a:solidFill>
                  <a:schemeClr val="tx1">
                    <a:lumMod val="65000"/>
                    <a:lumOff val="35000"/>
                  </a:schemeClr>
                </a:solidFill>
                <a:latin typeface="Arial Narrow" panose="020B0606020202030204" pitchFamily="34" charset="0"/>
                <a:ea typeface="+mj-ea"/>
                <a:cs typeface="+mj-cs"/>
              </a:rPr>
              <a:t>Nett agree</a:t>
            </a:r>
          </a:p>
        </p:txBody>
      </p:sp>
      <p:sp>
        <p:nvSpPr>
          <p:cNvPr id="13" name="TextBox 12">
            <a:extLst>
              <a:ext uri="{FF2B5EF4-FFF2-40B4-BE49-F238E27FC236}">
                <a16:creationId xmlns:a16="http://schemas.microsoft.com/office/drawing/2014/main" id="{8EB4B549-84AC-432F-A8F0-50AA2E0B3BE3}"/>
              </a:ext>
            </a:extLst>
          </p:cNvPr>
          <p:cNvSpPr txBox="1"/>
          <p:nvPr/>
        </p:nvSpPr>
        <p:spPr>
          <a:xfrm>
            <a:off x="77056" y="6516044"/>
            <a:ext cx="446304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2020 (n=461); New Zealand 2020 (n=6263)</a:t>
            </a:r>
          </a:p>
        </p:txBody>
      </p:sp>
      <p:grpSp>
        <p:nvGrpSpPr>
          <p:cNvPr id="14" name="Group 13">
            <a:extLst>
              <a:ext uri="{FF2B5EF4-FFF2-40B4-BE49-F238E27FC236}">
                <a16:creationId xmlns:a16="http://schemas.microsoft.com/office/drawing/2014/main" id="{BFF15F46-B26A-4FBE-A938-8DF7BDA5BA20}"/>
              </a:ext>
            </a:extLst>
          </p:cNvPr>
          <p:cNvGrpSpPr/>
          <p:nvPr/>
        </p:nvGrpSpPr>
        <p:grpSpPr>
          <a:xfrm>
            <a:off x="5136705" y="6508981"/>
            <a:ext cx="2891981" cy="215444"/>
            <a:chOff x="163092" y="5772628"/>
            <a:chExt cx="2891981" cy="215444"/>
          </a:xfrm>
        </p:grpSpPr>
        <p:sp>
          <p:nvSpPr>
            <p:cNvPr id="15" name="TextBox 14">
              <a:extLst>
                <a:ext uri="{FF2B5EF4-FFF2-40B4-BE49-F238E27FC236}">
                  <a16:creationId xmlns:a16="http://schemas.microsoft.com/office/drawing/2014/main" id="{14F3B3ED-5291-4183-8D9B-2C56C1D80909}"/>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16" name="Isosceles Triangle 15">
              <a:extLst>
                <a:ext uri="{FF2B5EF4-FFF2-40B4-BE49-F238E27FC236}">
                  <a16:creationId xmlns:a16="http://schemas.microsoft.com/office/drawing/2014/main" id="{DFE16927-5ABB-48E1-8EEC-9334CA1C596C}"/>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Isosceles Triangle 16">
              <a:extLst>
                <a:ext uri="{FF2B5EF4-FFF2-40B4-BE49-F238E27FC236}">
                  <a16:creationId xmlns:a16="http://schemas.microsoft.com/office/drawing/2014/main" id="{C8634863-9073-4FC5-AF44-DDF078BA7430}"/>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8" name="Isosceles Triangle 17">
            <a:extLst>
              <a:ext uri="{FF2B5EF4-FFF2-40B4-BE49-F238E27FC236}">
                <a16:creationId xmlns:a16="http://schemas.microsoft.com/office/drawing/2014/main" id="{A0B6D808-5847-4F33-9CAC-2E2E101A740E}"/>
              </a:ext>
            </a:extLst>
          </p:cNvPr>
          <p:cNvSpPr>
            <a:spLocks noChangeAspect="1"/>
          </p:cNvSpPr>
          <p:nvPr/>
        </p:nvSpPr>
        <p:spPr>
          <a:xfrm>
            <a:off x="7741821" y="2602282"/>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Rectangle 21">
            <a:extLst>
              <a:ext uri="{FF2B5EF4-FFF2-40B4-BE49-F238E27FC236}">
                <a16:creationId xmlns:a16="http://schemas.microsoft.com/office/drawing/2014/main" id="{2B00C813-1CED-469F-BFB7-C8858FE95425}"/>
              </a:ext>
            </a:extLst>
          </p:cNvPr>
          <p:cNvSpPr/>
          <p:nvPr/>
        </p:nvSpPr>
        <p:spPr>
          <a:xfrm>
            <a:off x="8198497" y="1945470"/>
            <a:ext cx="3771625" cy="2708434"/>
          </a:xfrm>
          <a:prstGeom prst="rect">
            <a:avLst/>
          </a:prstGeom>
        </p:spPr>
        <p:txBody>
          <a:bodyPr wrap="square">
            <a:spAutoFit/>
          </a:bodyPr>
          <a:lstStyle/>
          <a:p>
            <a:r>
              <a:rPr lang="en-NZ" sz="1000" dirty="0"/>
              <a:t>Forty-nine percent of Pacific peoples see the arts playing a vital role in the COVID-19 recovery.</a:t>
            </a:r>
          </a:p>
          <a:p>
            <a:endParaRPr lang="en-NZ" sz="1000" dirty="0"/>
          </a:p>
          <a:p>
            <a:r>
              <a:rPr lang="en-NZ" sz="1000" dirty="0"/>
              <a:t>There is an appetite to retain any online access to the arts which has developed during COVID-19. Looking forward, 58% of Pacific peoples would like to have the choice of attending the arts in person or watching them online. This is higher than the average for all New Zealanders (52%). Indeed it is notable that Pacific peoples are generally more likely to attend arts online than average.</a:t>
            </a:r>
          </a:p>
          <a:p>
            <a:endParaRPr lang="en-NZ" sz="1000" dirty="0"/>
          </a:p>
          <a:p>
            <a:pPr lvl="0">
              <a:spcBef>
                <a:spcPts val="600"/>
              </a:spcBef>
            </a:pPr>
            <a:r>
              <a:rPr lang="en-NZ" sz="1000" b="1" dirty="0">
                <a:solidFill>
                  <a:schemeClr val="tx1">
                    <a:lumMod val="85000"/>
                    <a:lumOff val="15000"/>
                  </a:schemeClr>
                </a:solidFill>
              </a:rPr>
              <a:t>Sub-group differences among Pacific peoples:</a:t>
            </a:r>
          </a:p>
          <a:p>
            <a:pPr lvl="0"/>
            <a:endParaRPr lang="en-NZ" sz="1000" b="1" dirty="0">
              <a:solidFill>
                <a:schemeClr val="tx1">
                  <a:lumMod val="85000"/>
                  <a:lumOff val="15000"/>
                </a:schemeClr>
              </a:solidFill>
            </a:endParaRPr>
          </a:p>
          <a:p>
            <a:r>
              <a:rPr lang="en-NZ" sz="1000" dirty="0">
                <a:solidFill>
                  <a:schemeClr val="tx1">
                    <a:lumMod val="85000"/>
                    <a:lumOff val="15000"/>
                  </a:schemeClr>
                </a:solidFill>
              </a:rPr>
              <a:t>Older Pacific peoples aged 50-59 (68%) and 60-69 (71%) are more likely than average (49%) to feel arts and culture have a vital role in rebuilding New Zealand after COVID-19.</a:t>
            </a:r>
            <a:endParaRPr lang="en-NZ" sz="1000" dirty="0"/>
          </a:p>
        </p:txBody>
      </p:sp>
    </p:spTree>
    <p:extLst>
      <p:ext uri="{BB962C8B-B14F-4D97-AF65-F5344CB8AC3E}">
        <p14:creationId xmlns:p14="http://schemas.microsoft.com/office/powerpoint/2010/main" val="21803392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74E33C63-F573-4348-9293-466E77071C65}"/>
              </a:ext>
            </a:extLst>
          </p:cNvPr>
          <p:cNvSpPr txBox="1">
            <a:spLocks/>
          </p:cNvSpPr>
          <p:nvPr/>
        </p:nvSpPr>
        <p:spPr>
          <a:xfrm>
            <a:off x="3188368" y="4154868"/>
            <a:ext cx="5715000" cy="501650"/>
          </a:xfrm>
          <a:prstGeom prst="rect">
            <a:avLst/>
          </a:prstGeom>
        </p:spPr>
        <p:txBody>
          <a:bodyPr vert="horz" lIns="91440" tIns="45720" rIns="91440" bIns="45720" rtlCol="0" anchor="ctr">
            <a:noAutofit/>
          </a:bodyPr>
          <a:lstStyle>
            <a:lvl1pPr marL="0" indent="0" algn="ctr" defTabSz="914400" rtl="0" eaLnBrk="1" latinLnBrk="0" hangingPunct="1">
              <a:lnSpc>
                <a:spcPct val="100000"/>
              </a:lnSpc>
              <a:spcBef>
                <a:spcPts val="1000"/>
              </a:spcBef>
              <a:buFont typeface="Arial" panose="020B0604020202020204" pitchFamily="34" charset="0"/>
              <a:buNone/>
              <a:defRPr sz="20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Calibri Light" panose="020F030202020403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lang="en-US" dirty="0">
                <a:solidFill>
                  <a:sysClr val="window" lastClr="FFFFFF"/>
                </a:solidFill>
              </a:rPr>
              <a:t>JADE GIFFORD, COOK ISLAND MAORI </a:t>
            </a:r>
          </a:p>
        </p:txBody>
      </p:sp>
    </p:spTree>
    <p:extLst>
      <p:ext uri="{BB962C8B-B14F-4D97-AF65-F5344CB8AC3E}">
        <p14:creationId xmlns:p14="http://schemas.microsoft.com/office/powerpoint/2010/main" val="2390794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5234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0B2A37D7-128E-4AAD-860A-88E1F3F36463}"/>
              </a:ext>
            </a:extLst>
          </p:cNvPr>
          <p:cNvSpPr/>
          <p:nvPr/>
        </p:nvSpPr>
        <p:spPr>
          <a:xfrm>
            <a:off x="0" y="6065793"/>
            <a:ext cx="12192000" cy="460962"/>
          </a:xfrm>
          <a:prstGeom prst="rect">
            <a:avLst/>
          </a:prstGeom>
          <a:solidFill>
            <a:schemeClr val="bg1"/>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 name="object 154">
            <a:extLst>
              <a:ext uri="{FF2B5EF4-FFF2-40B4-BE49-F238E27FC236}">
                <a16:creationId xmlns:a16="http://schemas.microsoft.com/office/drawing/2014/main" id="{E2FBAAA0-98D5-4DA5-9FA9-FABED492A2D1}"/>
              </a:ext>
            </a:extLst>
          </p:cNvPr>
          <p:cNvSpPr txBox="1"/>
          <p:nvPr/>
        </p:nvSpPr>
        <p:spPr>
          <a:xfrm>
            <a:off x="143068" y="1509685"/>
            <a:ext cx="6416600" cy="5020902"/>
          </a:xfrm>
          <a:prstGeom prst="rect">
            <a:avLst/>
          </a:prstGeom>
          <a:solidFill>
            <a:srgbClr val="E7E6E6"/>
          </a:solidFill>
        </p:spPr>
        <p:txBody>
          <a:bodyPr vert="horz" wrap="square" lIns="0" tIns="72000" rIns="0" bIns="0" rtlCol="0">
            <a:noAutofit/>
          </a:bodyPr>
          <a:lstStyle/>
          <a:p>
            <a:pPr marL="2540" algn="ctr">
              <a:lnSpc>
                <a:spcPct val="80000"/>
              </a:lnSpc>
            </a:pPr>
            <a:endParaRPr lang="en-NZ" sz="1200" spc="-5" dirty="0">
              <a:solidFill>
                <a:schemeClr val="tx1">
                  <a:lumMod val="65000"/>
                  <a:lumOff val="35000"/>
                </a:schemeClr>
              </a:solidFill>
              <a:latin typeface="Calibri Light"/>
              <a:cs typeface="Calibri Light"/>
            </a:endParaRPr>
          </a:p>
        </p:txBody>
      </p:sp>
      <p:sp>
        <p:nvSpPr>
          <p:cNvPr id="25" name="TextBox 24">
            <a:extLst>
              <a:ext uri="{FF2B5EF4-FFF2-40B4-BE49-F238E27FC236}">
                <a16:creationId xmlns:a16="http://schemas.microsoft.com/office/drawing/2014/main" id="{2E79382E-4008-4D10-8D4F-7615BCDF9627}"/>
              </a:ext>
            </a:extLst>
          </p:cNvPr>
          <p:cNvSpPr txBox="1"/>
          <p:nvPr/>
        </p:nvSpPr>
        <p:spPr>
          <a:xfrm rot="10800000" flipV="1">
            <a:off x="139321" y="1232685"/>
            <a:ext cx="6420347" cy="276999"/>
          </a:xfrm>
          <a:prstGeom prst="rect">
            <a:avLst/>
          </a:prstGeom>
          <a:solidFill>
            <a:srgbClr val="DAAB2D"/>
          </a:solidFill>
        </p:spPr>
        <p:txBody>
          <a:bodyPr wrap="square" rtlCol="0">
            <a:spAutoFit/>
          </a:bodyPr>
          <a:lstStyle/>
          <a:p>
            <a:r>
              <a:rPr lang="en-NZ" sz="1200" b="1" dirty="0">
                <a:solidFill>
                  <a:srgbClr val="282D41"/>
                </a:solidFill>
              </a:rPr>
              <a:t>PACIFIC PEOPLES’ ENGAGEMENT WITH THE ARTS</a:t>
            </a:r>
          </a:p>
        </p:txBody>
      </p:sp>
      <p:graphicFrame>
        <p:nvGraphicFramePr>
          <p:cNvPr id="29" name="Chart 28">
            <a:extLst>
              <a:ext uri="{FF2B5EF4-FFF2-40B4-BE49-F238E27FC236}">
                <a16:creationId xmlns:a16="http://schemas.microsoft.com/office/drawing/2014/main" id="{68DC7610-4D29-421C-ACFE-10048AC1E915}"/>
              </a:ext>
            </a:extLst>
          </p:cNvPr>
          <p:cNvGraphicFramePr/>
          <p:nvPr/>
        </p:nvGraphicFramePr>
        <p:xfrm>
          <a:off x="4752430" y="1724686"/>
          <a:ext cx="1800770" cy="194006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a:extLst>
              <a:ext uri="{FF2B5EF4-FFF2-40B4-BE49-F238E27FC236}">
                <a16:creationId xmlns:a16="http://schemas.microsoft.com/office/drawing/2014/main" id="{2E6F79C3-A151-40C2-8B5E-C36341C20939}"/>
              </a:ext>
            </a:extLst>
          </p:cNvPr>
          <p:cNvSpPr/>
          <p:nvPr/>
        </p:nvSpPr>
        <p:spPr>
          <a:xfrm>
            <a:off x="0" y="792207"/>
            <a:ext cx="12192000" cy="289604"/>
          </a:xfrm>
          <a:prstGeom prst="rect">
            <a:avLst/>
          </a:prstGeom>
          <a:solidFill>
            <a:srgbClr val="282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 name="Title 1">
            <a:extLst>
              <a:ext uri="{FF2B5EF4-FFF2-40B4-BE49-F238E27FC236}">
                <a16:creationId xmlns:a16="http://schemas.microsoft.com/office/drawing/2014/main" id="{AA7FB02F-86E6-4164-AA1A-CF2BFE4C303D}"/>
              </a:ext>
            </a:extLst>
          </p:cNvPr>
          <p:cNvSpPr>
            <a:spLocks noGrp="1"/>
          </p:cNvSpPr>
          <p:nvPr>
            <p:ph type="title"/>
          </p:nvPr>
        </p:nvSpPr>
        <p:spPr>
          <a:xfrm>
            <a:off x="166536" y="39915"/>
            <a:ext cx="10228293" cy="714828"/>
          </a:xfrm>
        </p:spPr>
        <p:txBody>
          <a:bodyPr/>
          <a:lstStyle/>
          <a:p>
            <a:r>
              <a:rPr lang="en-NZ" dirty="0"/>
              <a:t>Executive Summary: Pacific Peoples and the Arts</a:t>
            </a:r>
          </a:p>
        </p:txBody>
      </p:sp>
      <p:sp>
        <p:nvSpPr>
          <p:cNvPr id="4" name="TextBox 3">
            <a:extLst>
              <a:ext uri="{FF2B5EF4-FFF2-40B4-BE49-F238E27FC236}">
                <a16:creationId xmlns:a16="http://schemas.microsoft.com/office/drawing/2014/main" id="{0A74DA00-A02E-459C-BAD2-2E3D42EDEC7E}"/>
              </a:ext>
            </a:extLst>
          </p:cNvPr>
          <p:cNvSpPr txBox="1"/>
          <p:nvPr/>
        </p:nvSpPr>
        <p:spPr>
          <a:xfrm>
            <a:off x="166536" y="813899"/>
            <a:ext cx="6208477" cy="246221"/>
          </a:xfrm>
          <a:prstGeom prst="rect">
            <a:avLst/>
          </a:prstGeom>
          <a:noFill/>
        </p:spPr>
        <p:txBody>
          <a:bodyPr wrap="square" rtlCol="0">
            <a:spAutoFit/>
          </a:bodyPr>
          <a:lstStyle/>
          <a:p>
            <a:r>
              <a:rPr lang="en-NZ" sz="1000" b="1" dirty="0">
                <a:solidFill>
                  <a:srgbClr val="DAAB2D"/>
                </a:solidFill>
              </a:rPr>
              <a:t>Method: </a:t>
            </a:r>
            <a:r>
              <a:rPr lang="en-NZ" sz="1000" dirty="0">
                <a:solidFill>
                  <a:schemeClr val="bg1"/>
                </a:solidFill>
              </a:rPr>
              <a:t>Online survey of 6,263 New Zealanders aged 15+ including 461 Pacific peoples</a:t>
            </a:r>
          </a:p>
        </p:txBody>
      </p:sp>
      <p:sp>
        <p:nvSpPr>
          <p:cNvPr id="5" name="TextBox 4">
            <a:extLst>
              <a:ext uri="{FF2B5EF4-FFF2-40B4-BE49-F238E27FC236}">
                <a16:creationId xmlns:a16="http://schemas.microsoft.com/office/drawing/2014/main" id="{7845F969-8DA2-4177-91B5-229A757460CE}"/>
              </a:ext>
            </a:extLst>
          </p:cNvPr>
          <p:cNvSpPr txBox="1"/>
          <p:nvPr/>
        </p:nvSpPr>
        <p:spPr>
          <a:xfrm>
            <a:off x="6104233" y="813899"/>
            <a:ext cx="4053772" cy="246221"/>
          </a:xfrm>
          <a:prstGeom prst="rect">
            <a:avLst/>
          </a:prstGeom>
          <a:noFill/>
        </p:spPr>
        <p:txBody>
          <a:bodyPr wrap="square" rtlCol="0">
            <a:spAutoFit/>
          </a:bodyPr>
          <a:lstStyle/>
          <a:p>
            <a:r>
              <a:rPr lang="en-NZ" sz="1000" b="1" dirty="0">
                <a:solidFill>
                  <a:srgbClr val="DAAB2D"/>
                </a:solidFill>
              </a:rPr>
              <a:t>Fieldwork: </a:t>
            </a:r>
            <a:r>
              <a:rPr lang="en-NZ" sz="1000" dirty="0">
                <a:solidFill>
                  <a:schemeClr val="bg1"/>
                </a:solidFill>
              </a:rPr>
              <a:t>2 October to 2 November 2020</a:t>
            </a:r>
          </a:p>
        </p:txBody>
      </p:sp>
      <p:sp>
        <p:nvSpPr>
          <p:cNvPr id="6" name="TextBox 5">
            <a:extLst>
              <a:ext uri="{FF2B5EF4-FFF2-40B4-BE49-F238E27FC236}">
                <a16:creationId xmlns:a16="http://schemas.microsoft.com/office/drawing/2014/main" id="{44DFA346-8CB7-4E48-84B1-98E7CB9DA4AF}"/>
              </a:ext>
            </a:extLst>
          </p:cNvPr>
          <p:cNvSpPr txBox="1"/>
          <p:nvPr/>
        </p:nvSpPr>
        <p:spPr>
          <a:xfrm>
            <a:off x="9197974" y="813899"/>
            <a:ext cx="2829698" cy="246221"/>
          </a:xfrm>
          <a:prstGeom prst="rect">
            <a:avLst/>
          </a:prstGeom>
          <a:noFill/>
        </p:spPr>
        <p:txBody>
          <a:bodyPr wrap="square" rtlCol="0">
            <a:spAutoFit/>
          </a:bodyPr>
          <a:lstStyle/>
          <a:p>
            <a:r>
              <a:rPr lang="en-NZ" sz="1000" b="1" dirty="0">
                <a:solidFill>
                  <a:srgbClr val="DAAB2D"/>
                </a:solidFill>
              </a:rPr>
              <a:t>Margin of error for Pacific peoples: </a:t>
            </a:r>
            <a:r>
              <a:rPr lang="en-NZ" sz="1000" dirty="0">
                <a:solidFill>
                  <a:schemeClr val="bg1"/>
                </a:solidFill>
              </a:rPr>
              <a:t>+/- 4.6%</a:t>
            </a:r>
          </a:p>
        </p:txBody>
      </p:sp>
      <p:graphicFrame>
        <p:nvGraphicFramePr>
          <p:cNvPr id="8" name="Chart 7">
            <a:extLst>
              <a:ext uri="{FF2B5EF4-FFF2-40B4-BE49-F238E27FC236}">
                <a16:creationId xmlns:a16="http://schemas.microsoft.com/office/drawing/2014/main" id="{29F6052F-D442-4BAA-96F2-63DE6C741327}"/>
              </a:ext>
            </a:extLst>
          </p:cNvPr>
          <p:cNvGraphicFramePr/>
          <p:nvPr/>
        </p:nvGraphicFramePr>
        <p:xfrm>
          <a:off x="2215763" y="2017141"/>
          <a:ext cx="1935796" cy="13656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ED22625C-B2B0-4FBC-B558-76510EEAB572}"/>
              </a:ext>
            </a:extLst>
          </p:cNvPr>
          <p:cNvGraphicFramePr/>
          <p:nvPr/>
        </p:nvGraphicFramePr>
        <p:xfrm>
          <a:off x="3387087" y="2017484"/>
          <a:ext cx="1901152" cy="1364956"/>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10B797E-BD63-4932-AEF8-B07E6F036237}"/>
              </a:ext>
            </a:extLst>
          </p:cNvPr>
          <p:cNvSpPr/>
          <p:nvPr/>
        </p:nvSpPr>
        <p:spPr>
          <a:xfrm>
            <a:off x="2843561" y="2425646"/>
            <a:ext cx="723275" cy="369332"/>
          </a:xfrm>
          <a:prstGeom prst="rect">
            <a:avLst/>
          </a:prstGeom>
        </p:spPr>
        <p:txBody>
          <a:bodyPr wrap="none" anchor="ctr">
            <a:spAutoFit/>
          </a:bodyPr>
          <a:lstStyle/>
          <a:p>
            <a:pPr algn="ctr"/>
            <a:r>
              <a:rPr lang="mi-NZ" dirty="0">
                <a:solidFill>
                  <a:srgbClr val="414141"/>
                </a:solidFill>
                <a:latin typeface="Arial Black" panose="020B0A04020102020204" pitchFamily="34" charset="0"/>
              </a:rPr>
              <a:t>79</a:t>
            </a:r>
            <a:r>
              <a:rPr lang="lv-LV" dirty="0">
                <a:solidFill>
                  <a:srgbClr val="414141"/>
                </a:solidFill>
                <a:latin typeface="Arial Black" panose="020B0A04020102020204" pitchFamily="34" charset="0"/>
              </a:rPr>
              <a:t>%</a:t>
            </a:r>
            <a:endParaRPr lang="en-NZ" dirty="0">
              <a:solidFill>
                <a:srgbClr val="414141"/>
              </a:solidFill>
              <a:latin typeface="Arial Black" panose="020B0A04020102020204" pitchFamily="34" charset="0"/>
            </a:endParaRPr>
          </a:p>
        </p:txBody>
      </p:sp>
      <p:sp>
        <p:nvSpPr>
          <p:cNvPr id="14" name="TextBox 13">
            <a:extLst>
              <a:ext uri="{FF2B5EF4-FFF2-40B4-BE49-F238E27FC236}">
                <a16:creationId xmlns:a16="http://schemas.microsoft.com/office/drawing/2014/main" id="{25DF98F8-A606-44B0-9C28-FBF9D7E08B8D}"/>
              </a:ext>
            </a:extLst>
          </p:cNvPr>
          <p:cNvSpPr txBox="1"/>
          <p:nvPr/>
        </p:nvSpPr>
        <p:spPr>
          <a:xfrm>
            <a:off x="2904475" y="2775005"/>
            <a:ext cx="601447" cy="276999"/>
          </a:xfrm>
          <a:prstGeom prst="rect">
            <a:avLst/>
          </a:prstGeom>
          <a:noFill/>
        </p:spPr>
        <p:txBody>
          <a:bodyPr wrap="none" rtlCol="0">
            <a:spAutoFit/>
          </a:bodyPr>
          <a:lstStyle/>
          <a:p>
            <a:pPr algn="ctr"/>
            <a:r>
              <a:rPr lang="en-US" sz="1200" spc="150" dirty="0">
                <a:solidFill>
                  <a:prstClr val="black">
                    <a:lumMod val="65000"/>
                    <a:lumOff val="35000"/>
                  </a:prstClr>
                </a:solidFill>
              </a:rPr>
              <a:t>2017</a:t>
            </a:r>
          </a:p>
        </p:txBody>
      </p:sp>
      <p:cxnSp>
        <p:nvCxnSpPr>
          <p:cNvPr id="15" name="Straight Connector 14">
            <a:extLst>
              <a:ext uri="{FF2B5EF4-FFF2-40B4-BE49-F238E27FC236}">
                <a16:creationId xmlns:a16="http://schemas.microsoft.com/office/drawing/2014/main" id="{2B6A80EB-B912-46DF-B7BB-21D06D7E5B3A}"/>
              </a:ext>
            </a:extLst>
          </p:cNvPr>
          <p:cNvCxnSpPr>
            <a:cxnSpLocks/>
          </p:cNvCxnSpPr>
          <p:nvPr/>
        </p:nvCxnSpPr>
        <p:spPr>
          <a:xfrm>
            <a:off x="2907716" y="2788852"/>
            <a:ext cx="594964"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16C2CFF-5D5C-49A6-BABD-6BEDDCC7574A}"/>
              </a:ext>
            </a:extLst>
          </p:cNvPr>
          <p:cNvSpPr/>
          <p:nvPr/>
        </p:nvSpPr>
        <p:spPr>
          <a:xfrm>
            <a:off x="4000494" y="2425646"/>
            <a:ext cx="723275" cy="369332"/>
          </a:xfrm>
          <a:prstGeom prst="rect">
            <a:avLst/>
          </a:prstGeom>
        </p:spPr>
        <p:txBody>
          <a:bodyPr wrap="none" anchor="ctr">
            <a:spAutoFit/>
          </a:bodyPr>
          <a:lstStyle/>
          <a:p>
            <a:pPr algn="ctr"/>
            <a:r>
              <a:rPr lang="lv-LV" dirty="0">
                <a:solidFill>
                  <a:srgbClr val="414141"/>
                </a:solidFill>
                <a:latin typeface="Arial Black" panose="020B0A04020102020204" pitchFamily="34" charset="0"/>
              </a:rPr>
              <a:t>8</a:t>
            </a:r>
            <a:r>
              <a:rPr lang="mi-NZ" dirty="0">
                <a:solidFill>
                  <a:srgbClr val="414141"/>
                </a:solidFill>
                <a:latin typeface="Arial Black" panose="020B0A04020102020204" pitchFamily="34" charset="0"/>
              </a:rPr>
              <a:t>0</a:t>
            </a:r>
            <a:r>
              <a:rPr lang="lv-LV" dirty="0">
                <a:solidFill>
                  <a:srgbClr val="414141"/>
                </a:solidFill>
                <a:latin typeface="Arial Black" panose="020B0A04020102020204" pitchFamily="34" charset="0"/>
              </a:rPr>
              <a:t>%</a:t>
            </a:r>
            <a:endParaRPr lang="en-NZ" dirty="0">
              <a:solidFill>
                <a:srgbClr val="414141"/>
              </a:solidFill>
              <a:latin typeface="Arial Black" panose="020B0A04020102020204" pitchFamily="34" charset="0"/>
            </a:endParaRPr>
          </a:p>
        </p:txBody>
      </p:sp>
      <p:sp>
        <p:nvSpPr>
          <p:cNvPr id="17" name="TextBox 16">
            <a:extLst>
              <a:ext uri="{FF2B5EF4-FFF2-40B4-BE49-F238E27FC236}">
                <a16:creationId xmlns:a16="http://schemas.microsoft.com/office/drawing/2014/main" id="{6A0329AC-CB66-4C4A-BA08-69F2B42F079A}"/>
              </a:ext>
            </a:extLst>
          </p:cNvPr>
          <p:cNvSpPr txBox="1"/>
          <p:nvPr/>
        </p:nvSpPr>
        <p:spPr>
          <a:xfrm>
            <a:off x="4061408" y="2775005"/>
            <a:ext cx="601447" cy="276999"/>
          </a:xfrm>
          <a:prstGeom prst="rect">
            <a:avLst/>
          </a:prstGeom>
          <a:noFill/>
        </p:spPr>
        <p:txBody>
          <a:bodyPr wrap="none" rtlCol="0">
            <a:spAutoFit/>
          </a:bodyPr>
          <a:lstStyle/>
          <a:p>
            <a:pPr algn="ctr"/>
            <a:r>
              <a:rPr lang="en-US" sz="1200" spc="150" dirty="0">
                <a:solidFill>
                  <a:prstClr val="black">
                    <a:lumMod val="65000"/>
                    <a:lumOff val="35000"/>
                  </a:prstClr>
                </a:solidFill>
              </a:rPr>
              <a:t>2020</a:t>
            </a:r>
          </a:p>
        </p:txBody>
      </p:sp>
      <p:sp>
        <p:nvSpPr>
          <p:cNvPr id="19" name="Rectangle 18">
            <a:extLst>
              <a:ext uri="{FF2B5EF4-FFF2-40B4-BE49-F238E27FC236}">
                <a16:creationId xmlns:a16="http://schemas.microsoft.com/office/drawing/2014/main" id="{173A63BF-B179-4DB8-ABA7-5F3EE4915DA2}"/>
              </a:ext>
            </a:extLst>
          </p:cNvPr>
          <p:cNvSpPr/>
          <p:nvPr/>
        </p:nvSpPr>
        <p:spPr>
          <a:xfrm>
            <a:off x="5313384" y="2425646"/>
            <a:ext cx="723275" cy="369332"/>
          </a:xfrm>
          <a:prstGeom prst="rect">
            <a:avLst/>
          </a:prstGeom>
        </p:spPr>
        <p:txBody>
          <a:bodyPr wrap="none" anchor="ctr">
            <a:spAutoFit/>
          </a:bodyPr>
          <a:lstStyle/>
          <a:p>
            <a:pPr algn="ctr"/>
            <a:r>
              <a:rPr lang="en-US" dirty="0">
                <a:solidFill>
                  <a:srgbClr val="414141"/>
                </a:solidFill>
                <a:latin typeface="Arial Black" panose="020B0A04020102020204" pitchFamily="34" charset="0"/>
              </a:rPr>
              <a:t>75%</a:t>
            </a:r>
            <a:endParaRPr lang="en-NZ" dirty="0">
              <a:solidFill>
                <a:srgbClr val="414141"/>
              </a:solidFill>
              <a:latin typeface="Arial Black" panose="020B0A04020102020204" pitchFamily="34" charset="0"/>
            </a:endParaRPr>
          </a:p>
        </p:txBody>
      </p:sp>
      <p:sp>
        <p:nvSpPr>
          <p:cNvPr id="20" name="TextBox 19">
            <a:extLst>
              <a:ext uri="{FF2B5EF4-FFF2-40B4-BE49-F238E27FC236}">
                <a16:creationId xmlns:a16="http://schemas.microsoft.com/office/drawing/2014/main" id="{98AECFAF-5D75-40D6-8B7F-E50CD02BE120}"/>
              </a:ext>
            </a:extLst>
          </p:cNvPr>
          <p:cNvSpPr txBox="1"/>
          <p:nvPr/>
        </p:nvSpPr>
        <p:spPr>
          <a:xfrm>
            <a:off x="5374298" y="2775005"/>
            <a:ext cx="601447" cy="276999"/>
          </a:xfrm>
          <a:prstGeom prst="rect">
            <a:avLst/>
          </a:prstGeom>
          <a:noFill/>
        </p:spPr>
        <p:txBody>
          <a:bodyPr wrap="none" rtlCol="0">
            <a:spAutoFit/>
          </a:bodyPr>
          <a:lstStyle/>
          <a:p>
            <a:pPr algn="ctr"/>
            <a:r>
              <a:rPr lang="en-US" sz="1200" spc="150" dirty="0">
                <a:solidFill>
                  <a:prstClr val="black">
                    <a:lumMod val="65000"/>
                    <a:lumOff val="35000"/>
                  </a:prstClr>
                </a:solidFill>
              </a:rPr>
              <a:t>2020</a:t>
            </a:r>
          </a:p>
        </p:txBody>
      </p:sp>
      <p:sp>
        <p:nvSpPr>
          <p:cNvPr id="46" name="Oval 45">
            <a:extLst>
              <a:ext uri="{FF2B5EF4-FFF2-40B4-BE49-F238E27FC236}">
                <a16:creationId xmlns:a16="http://schemas.microsoft.com/office/drawing/2014/main" id="{B0ED4284-321F-404F-9F4C-550D2318592B}"/>
              </a:ext>
            </a:extLst>
          </p:cNvPr>
          <p:cNvSpPr/>
          <p:nvPr/>
        </p:nvSpPr>
        <p:spPr>
          <a:xfrm>
            <a:off x="399890" y="4253796"/>
            <a:ext cx="165301" cy="199238"/>
          </a:xfrm>
          <a:prstGeom prst="ellipse">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200" b="1" i="0" u="none" strike="noStrike" kern="0" cap="none" spc="0" normalizeH="0" baseline="0" noProof="0" dirty="0">
                <a:ln>
                  <a:noFill/>
                </a:ln>
                <a:effectLst/>
                <a:uLnTx/>
                <a:uFillTx/>
                <a:latin typeface="+mj-lt"/>
                <a:ea typeface="+mn-ea"/>
                <a:cs typeface="+mn-cs"/>
              </a:rPr>
              <a:t>%</a:t>
            </a:r>
          </a:p>
        </p:txBody>
      </p:sp>
      <p:sp>
        <p:nvSpPr>
          <p:cNvPr id="49" name="TextBox 48">
            <a:extLst>
              <a:ext uri="{FF2B5EF4-FFF2-40B4-BE49-F238E27FC236}">
                <a16:creationId xmlns:a16="http://schemas.microsoft.com/office/drawing/2014/main" id="{A626FB2A-8A15-4499-A2BF-9B31F7541010}"/>
              </a:ext>
            </a:extLst>
          </p:cNvPr>
          <p:cNvSpPr txBox="1"/>
          <p:nvPr/>
        </p:nvSpPr>
        <p:spPr>
          <a:xfrm>
            <a:off x="822978" y="4214916"/>
            <a:ext cx="1952285" cy="276999"/>
          </a:xfrm>
          <a:prstGeom prst="rect">
            <a:avLst/>
          </a:prstGeom>
          <a:noFill/>
        </p:spPr>
        <p:txBody>
          <a:bodyPr wrap="square" rtlCol="0">
            <a:spAutoFit/>
          </a:bodyPr>
          <a:lstStyle/>
          <a:p>
            <a:pPr algn="ctr"/>
            <a:r>
              <a:rPr lang="en-NZ" sz="1200" b="1" dirty="0">
                <a:latin typeface="+mj-lt"/>
              </a:rPr>
              <a:t>Attendance</a:t>
            </a:r>
          </a:p>
        </p:txBody>
      </p:sp>
      <p:graphicFrame>
        <p:nvGraphicFramePr>
          <p:cNvPr id="45" name="Chart 44">
            <a:extLst>
              <a:ext uri="{FF2B5EF4-FFF2-40B4-BE49-F238E27FC236}">
                <a16:creationId xmlns:a16="http://schemas.microsoft.com/office/drawing/2014/main" id="{51EB28F3-6E66-4559-A791-17228829A518}"/>
              </a:ext>
            </a:extLst>
          </p:cNvPr>
          <p:cNvGraphicFramePr/>
          <p:nvPr>
            <p:extLst>
              <p:ext uri="{D42A27DB-BD31-4B8C-83A1-F6EECF244321}">
                <p14:modId xmlns:p14="http://schemas.microsoft.com/office/powerpoint/2010/main" val="3163530523"/>
              </p:ext>
            </p:extLst>
          </p:nvPr>
        </p:nvGraphicFramePr>
        <p:xfrm>
          <a:off x="219494" y="4157177"/>
          <a:ext cx="3028620" cy="198737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8" name="Chart 57">
            <a:extLst>
              <a:ext uri="{FF2B5EF4-FFF2-40B4-BE49-F238E27FC236}">
                <a16:creationId xmlns:a16="http://schemas.microsoft.com/office/drawing/2014/main" id="{9C4423C2-3CEE-456C-A92A-816E6D1FE3C7}"/>
              </a:ext>
            </a:extLst>
          </p:cNvPr>
          <p:cNvGraphicFramePr/>
          <p:nvPr>
            <p:extLst>
              <p:ext uri="{D42A27DB-BD31-4B8C-83A1-F6EECF244321}">
                <p14:modId xmlns:p14="http://schemas.microsoft.com/office/powerpoint/2010/main" val="2073394358"/>
              </p:ext>
            </p:extLst>
          </p:nvPr>
        </p:nvGraphicFramePr>
        <p:xfrm>
          <a:off x="3359432" y="3993811"/>
          <a:ext cx="3118217" cy="2155379"/>
        </p:xfrm>
        <a:graphic>
          <a:graphicData uri="http://schemas.openxmlformats.org/drawingml/2006/chart">
            <c:chart xmlns:c="http://schemas.openxmlformats.org/drawingml/2006/chart" xmlns:r="http://schemas.openxmlformats.org/officeDocument/2006/relationships" r:id="rId7"/>
          </a:graphicData>
        </a:graphic>
      </p:graphicFrame>
      <p:sp>
        <p:nvSpPr>
          <p:cNvPr id="60" name="TextBox 59">
            <a:extLst>
              <a:ext uri="{FF2B5EF4-FFF2-40B4-BE49-F238E27FC236}">
                <a16:creationId xmlns:a16="http://schemas.microsoft.com/office/drawing/2014/main" id="{DF56AF22-AC1A-4D77-8AE5-4251CC8BA955}"/>
              </a:ext>
            </a:extLst>
          </p:cNvPr>
          <p:cNvSpPr txBox="1"/>
          <p:nvPr/>
        </p:nvSpPr>
        <p:spPr>
          <a:xfrm>
            <a:off x="3995695" y="4214916"/>
            <a:ext cx="1952285" cy="276999"/>
          </a:xfrm>
          <a:prstGeom prst="rect">
            <a:avLst/>
          </a:prstGeom>
          <a:noFill/>
        </p:spPr>
        <p:txBody>
          <a:bodyPr wrap="square" rtlCol="0">
            <a:spAutoFit/>
          </a:bodyPr>
          <a:lstStyle/>
          <a:p>
            <a:pPr algn="ctr"/>
            <a:r>
              <a:rPr lang="en-NZ" sz="1200" b="1" dirty="0">
                <a:latin typeface="+mj-lt"/>
              </a:rPr>
              <a:t>Participation</a:t>
            </a:r>
          </a:p>
        </p:txBody>
      </p:sp>
      <p:sp>
        <p:nvSpPr>
          <p:cNvPr id="55" name="object 154">
            <a:extLst>
              <a:ext uri="{FF2B5EF4-FFF2-40B4-BE49-F238E27FC236}">
                <a16:creationId xmlns:a16="http://schemas.microsoft.com/office/drawing/2014/main" id="{33A8AA5C-FE1E-4277-ACC5-D7491DEE83CD}"/>
              </a:ext>
            </a:extLst>
          </p:cNvPr>
          <p:cNvSpPr txBox="1"/>
          <p:nvPr/>
        </p:nvSpPr>
        <p:spPr>
          <a:xfrm>
            <a:off x="6683829" y="1488993"/>
            <a:ext cx="5364066" cy="5041594"/>
          </a:xfrm>
          <a:prstGeom prst="rect">
            <a:avLst/>
          </a:prstGeom>
          <a:solidFill>
            <a:srgbClr val="E7E6E6"/>
          </a:solidFill>
        </p:spPr>
        <p:txBody>
          <a:bodyPr vert="horz" wrap="square" lIns="0" tIns="72000" rIns="0" bIns="0" rtlCol="0">
            <a:noAutofit/>
          </a:bodyPr>
          <a:lstStyle/>
          <a:p>
            <a:pPr marL="2540" algn="ctr">
              <a:lnSpc>
                <a:spcPct val="80000"/>
              </a:lnSpc>
            </a:pPr>
            <a:endParaRPr lang="en-NZ" sz="1200" spc="-5" dirty="0">
              <a:solidFill>
                <a:schemeClr val="tx1">
                  <a:lumMod val="65000"/>
                  <a:lumOff val="35000"/>
                </a:schemeClr>
              </a:solidFill>
              <a:latin typeface="Calibri Light"/>
              <a:cs typeface="Calibri Light"/>
            </a:endParaRPr>
          </a:p>
        </p:txBody>
      </p:sp>
      <p:sp>
        <p:nvSpPr>
          <p:cNvPr id="61" name="TextBox 60">
            <a:extLst>
              <a:ext uri="{FF2B5EF4-FFF2-40B4-BE49-F238E27FC236}">
                <a16:creationId xmlns:a16="http://schemas.microsoft.com/office/drawing/2014/main" id="{7738E800-5E5C-4421-9A48-300E43DDB092}"/>
              </a:ext>
            </a:extLst>
          </p:cNvPr>
          <p:cNvSpPr txBox="1"/>
          <p:nvPr/>
        </p:nvSpPr>
        <p:spPr>
          <a:xfrm rot="10800000" flipV="1">
            <a:off x="6683829" y="1247357"/>
            <a:ext cx="5364066" cy="276999"/>
          </a:xfrm>
          <a:prstGeom prst="rect">
            <a:avLst/>
          </a:prstGeom>
          <a:solidFill>
            <a:srgbClr val="DAAB2D"/>
          </a:solidFill>
        </p:spPr>
        <p:txBody>
          <a:bodyPr wrap="square" rtlCol="0">
            <a:spAutoFit/>
          </a:bodyPr>
          <a:lstStyle/>
          <a:p>
            <a:r>
              <a:rPr lang="en-NZ" sz="1200" b="1" dirty="0">
                <a:solidFill>
                  <a:srgbClr val="282D41"/>
                </a:solidFill>
              </a:rPr>
              <a:t>PACIFIC PEOPLES’ RELATIONSHIP WITH THE ARTS</a:t>
            </a:r>
          </a:p>
        </p:txBody>
      </p:sp>
      <p:graphicFrame>
        <p:nvGraphicFramePr>
          <p:cNvPr id="64" name="Chart 63">
            <a:extLst>
              <a:ext uri="{FF2B5EF4-FFF2-40B4-BE49-F238E27FC236}">
                <a16:creationId xmlns:a16="http://schemas.microsoft.com/office/drawing/2014/main" id="{832FF8D8-51E7-48AD-9E86-C79CA114B6E4}"/>
              </a:ext>
            </a:extLst>
          </p:cNvPr>
          <p:cNvGraphicFramePr/>
          <p:nvPr>
            <p:extLst>
              <p:ext uri="{D42A27DB-BD31-4B8C-83A1-F6EECF244321}">
                <p14:modId xmlns:p14="http://schemas.microsoft.com/office/powerpoint/2010/main" val="1632019999"/>
              </p:ext>
            </p:extLst>
          </p:nvPr>
        </p:nvGraphicFramePr>
        <p:xfrm>
          <a:off x="9277887" y="5022414"/>
          <a:ext cx="1686080" cy="1816506"/>
        </p:xfrm>
        <a:graphic>
          <a:graphicData uri="http://schemas.openxmlformats.org/drawingml/2006/chart">
            <c:chart xmlns:c="http://schemas.openxmlformats.org/drawingml/2006/chart" xmlns:r="http://schemas.openxmlformats.org/officeDocument/2006/relationships" r:id="rId8"/>
          </a:graphicData>
        </a:graphic>
      </p:graphicFrame>
      <p:sp>
        <p:nvSpPr>
          <p:cNvPr id="65" name="Rectangle 64">
            <a:extLst>
              <a:ext uri="{FF2B5EF4-FFF2-40B4-BE49-F238E27FC236}">
                <a16:creationId xmlns:a16="http://schemas.microsoft.com/office/drawing/2014/main" id="{F59AC8BA-65B6-4D13-973D-9F207F6556F2}"/>
              </a:ext>
            </a:extLst>
          </p:cNvPr>
          <p:cNvSpPr/>
          <p:nvPr/>
        </p:nvSpPr>
        <p:spPr>
          <a:xfrm>
            <a:off x="9782815" y="5780276"/>
            <a:ext cx="723275" cy="369332"/>
          </a:xfrm>
          <a:prstGeom prst="rect">
            <a:avLst/>
          </a:prstGeom>
        </p:spPr>
        <p:txBody>
          <a:bodyPr wrap="none">
            <a:spAutoFit/>
          </a:bodyPr>
          <a:lstStyle/>
          <a:p>
            <a:pPr algn="ctr"/>
            <a:r>
              <a:rPr lang="en-NZ" dirty="0">
                <a:solidFill>
                  <a:srgbClr val="414141"/>
                </a:solidFill>
                <a:latin typeface="Arial Black" panose="020B0A04020102020204" pitchFamily="34" charset="0"/>
              </a:rPr>
              <a:t>58</a:t>
            </a:r>
            <a:r>
              <a:rPr lang="lv-LV" dirty="0">
                <a:solidFill>
                  <a:srgbClr val="414141"/>
                </a:solidFill>
                <a:latin typeface="Arial Black" panose="020B0A04020102020204" pitchFamily="34" charset="0"/>
              </a:rPr>
              <a:t>%</a:t>
            </a:r>
            <a:endParaRPr lang="en-NZ" dirty="0">
              <a:solidFill>
                <a:srgbClr val="414141"/>
              </a:solidFill>
              <a:latin typeface="Arial Black" panose="020B0A04020102020204" pitchFamily="34" charset="0"/>
            </a:endParaRPr>
          </a:p>
        </p:txBody>
      </p:sp>
      <p:sp>
        <p:nvSpPr>
          <p:cNvPr id="66" name="Content Placeholder 2">
            <a:extLst>
              <a:ext uri="{FF2B5EF4-FFF2-40B4-BE49-F238E27FC236}">
                <a16:creationId xmlns:a16="http://schemas.microsoft.com/office/drawing/2014/main" id="{DBD53BA5-4194-435F-AACB-C8CCF1D10B20}"/>
              </a:ext>
            </a:extLst>
          </p:cNvPr>
          <p:cNvSpPr txBox="1">
            <a:spLocks/>
          </p:cNvSpPr>
          <p:nvPr/>
        </p:nvSpPr>
        <p:spPr>
          <a:xfrm>
            <a:off x="10624892" y="5454088"/>
            <a:ext cx="1316333" cy="10158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NZ" sz="1000" dirty="0"/>
              <a:t>would like the choice of attending the arts in person or watching online</a:t>
            </a:r>
          </a:p>
          <a:p>
            <a:pPr>
              <a:lnSpc>
                <a:spcPct val="120000"/>
              </a:lnSpc>
              <a:spcBef>
                <a:spcPts val="300"/>
              </a:spcBef>
            </a:pPr>
            <a:endParaRPr lang="en-NZ" sz="1000" dirty="0">
              <a:latin typeface="Arial" panose="020B0604020202020204" pitchFamily="34" charset="0"/>
              <a:cs typeface="Arial" panose="020B0604020202020204" pitchFamily="34" charset="0"/>
            </a:endParaRPr>
          </a:p>
        </p:txBody>
      </p:sp>
      <p:graphicFrame>
        <p:nvGraphicFramePr>
          <p:cNvPr id="69" name="Chart 68">
            <a:extLst>
              <a:ext uri="{FF2B5EF4-FFF2-40B4-BE49-F238E27FC236}">
                <a16:creationId xmlns:a16="http://schemas.microsoft.com/office/drawing/2014/main" id="{CA03834E-D0AF-4225-AA03-1F3F0D374A43}"/>
              </a:ext>
            </a:extLst>
          </p:cNvPr>
          <p:cNvGraphicFramePr/>
          <p:nvPr>
            <p:extLst>
              <p:ext uri="{D42A27DB-BD31-4B8C-83A1-F6EECF244321}">
                <p14:modId xmlns:p14="http://schemas.microsoft.com/office/powerpoint/2010/main" val="3787582268"/>
              </p:ext>
            </p:extLst>
          </p:nvPr>
        </p:nvGraphicFramePr>
        <p:xfrm>
          <a:off x="7827544" y="2111826"/>
          <a:ext cx="4162214" cy="1137238"/>
        </p:xfrm>
        <a:graphic>
          <a:graphicData uri="http://schemas.openxmlformats.org/drawingml/2006/chart">
            <c:chart xmlns:c="http://schemas.openxmlformats.org/drawingml/2006/chart" xmlns:r="http://schemas.openxmlformats.org/officeDocument/2006/relationships" r:id="rId9"/>
          </a:graphicData>
        </a:graphic>
      </p:graphicFrame>
      <p:sp>
        <p:nvSpPr>
          <p:cNvPr id="85" name="Content Placeholder 2">
            <a:extLst>
              <a:ext uri="{FF2B5EF4-FFF2-40B4-BE49-F238E27FC236}">
                <a16:creationId xmlns:a16="http://schemas.microsoft.com/office/drawing/2014/main" id="{AEB21228-664D-44FD-9926-649D3CC76FDE}"/>
              </a:ext>
            </a:extLst>
          </p:cNvPr>
          <p:cNvSpPr txBox="1">
            <a:spLocks/>
          </p:cNvSpPr>
          <p:nvPr/>
        </p:nvSpPr>
        <p:spPr>
          <a:xfrm>
            <a:off x="7140982" y="1964389"/>
            <a:ext cx="5775596" cy="3274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1050" b="1" dirty="0"/>
              <a:t>Has your view of the arts changed in the last 12 months?</a:t>
            </a:r>
          </a:p>
          <a:p>
            <a:pPr>
              <a:spcBef>
                <a:spcPts val="300"/>
              </a:spcBef>
            </a:pPr>
            <a:endParaRPr lang="en-NZ" sz="900" b="1" dirty="0">
              <a:latin typeface="Arial" panose="020B0604020202020204" pitchFamily="34" charset="0"/>
              <a:cs typeface="Arial" panose="020B0604020202020204" pitchFamily="34" charset="0"/>
            </a:endParaRPr>
          </a:p>
        </p:txBody>
      </p:sp>
      <p:sp>
        <p:nvSpPr>
          <p:cNvPr id="87" name="Content Placeholder 2">
            <a:extLst>
              <a:ext uri="{FF2B5EF4-FFF2-40B4-BE49-F238E27FC236}">
                <a16:creationId xmlns:a16="http://schemas.microsoft.com/office/drawing/2014/main" id="{9C79EFF3-CE6A-44F3-A864-069D873973AD}"/>
              </a:ext>
            </a:extLst>
          </p:cNvPr>
          <p:cNvSpPr txBox="1">
            <a:spLocks/>
          </p:cNvSpPr>
          <p:nvPr/>
        </p:nvSpPr>
        <p:spPr>
          <a:xfrm>
            <a:off x="7018025" y="2449166"/>
            <a:ext cx="1495295" cy="3274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NZ" sz="1000" dirty="0"/>
              <a:t>Pacific Peoples</a:t>
            </a:r>
          </a:p>
          <a:p>
            <a:pPr algn="r">
              <a:spcBef>
                <a:spcPts val="300"/>
              </a:spcBef>
            </a:pPr>
            <a:endParaRPr lang="en-NZ" sz="800" dirty="0">
              <a:latin typeface="Arial" panose="020B0604020202020204" pitchFamily="34" charset="0"/>
              <a:cs typeface="Arial" panose="020B0604020202020204" pitchFamily="34" charset="0"/>
            </a:endParaRPr>
          </a:p>
        </p:txBody>
      </p:sp>
      <p:sp>
        <p:nvSpPr>
          <p:cNvPr id="88" name="Oval 87">
            <a:extLst>
              <a:ext uri="{FF2B5EF4-FFF2-40B4-BE49-F238E27FC236}">
                <a16:creationId xmlns:a16="http://schemas.microsoft.com/office/drawing/2014/main" id="{665AE1EA-2987-4995-9AED-5C5A63EA7157}"/>
              </a:ext>
            </a:extLst>
          </p:cNvPr>
          <p:cNvSpPr/>
          <p:nvPr/>
        </p:nvSpPr>
        <p:spPr>
          <a:xfrm>
            <a:off x="6836656" y="1662490"/>
            <a:ext cx="288000" cy="288000"/>
          </a:xfrm>
          <a:prstGeom prst="ellipse">
            <a:avLst/>
          </a:prstGeom>
          <a:solidFill>
            <a:srgbClr val="282D41"/>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NZ" sz="1200" b="1" i="0" u="none" strike="noStrike" kern="0" cap="none" spc="0" normalizeH="0" baseline="0" noProof="0" dirty="0">
                <a:ln>
                  <a:noFill/>
                </a:ln>
                <a:solidFill>
                  <a:schemeClr val="bg1"/>
                </a:solidFill>
                <a:effectLst/>
                <a:uLnTx/>
                <a:uFillTx/>
                <a:latin typeface="+mj-lt"/>
                <a:ea typeface="+mn-ea"/>
                <a:cs typeface="+mn-cs"/>
              </a:rPr>
              <a:t>1</a:t>
            </a:r>
          </a:p>
        </p:txBody>
      </p:sp>
      <p:sp>
        <p:nvSpPr>
          <p:cNvPr id="89" name="TextBox 88">
            <a:extLst>
              <a:ext uri="{FF2B5EF4-FFF2-40B4-BE49-F238E27FC236}">
                <a16:creationId xmlns:a16="http://schemas.microsoft.com/office/drawing/2014/main" id="{7E17D67E-6FEB-4CC7-AE08-97841ECCA488}"/>
              </a:ext>
            </a:extLst>
          </p:cNvPr>
          <p:cNvSpPr txBox="1"/>
          <p:nvPr/>
        </p:nvSpPr>
        <p:spPr>
          <a:xfrm>
            <a:off x="7140982" y="1675685"/>
            <a:ext cx="5135943" cy="253916"/>
          </a:xfrm>
          <a:prstGeom prst="rect">
            <a:avLst/>
          </a:prstGeom>
          <a:noFill/>
        </p:spPr>
        <p:txBody>
          <a:bodyPr wrap="square" rtlCol="0">
            <a:spAutoFit/>
          </a:bodyPr>
          <a:lstStyle/>
          <a:p>
            <a:r>
              <a:rPr lang="en-NZ" sz="1050" dirty="0"/>
              <a:t>COVID-19 seems to have increased positive sentiment towards the arts…</a:t>
            </a:r>
          </a:p>
        </p:txBody>
      </p:sp>
      <p:sp>
        <p:nvSpPr>
          <p:cNvPr id="90" name="Oval 89">
            <a:extLst>
              <a:ext uri="{FF2B5EF4-FFF2-40B4-BE49-F238E27FC236}">
                <a16:creationId xmlns:a16="http://schemas.microsoft.com/office/drawing/2014/main" id="{956F1795-3504-4D2F-AA55-F22203FF32C8}"/>
              </a:ext>
            </a:extLst>
          </p:cNvPr>
          <p:cNvSpPr/>
          <p:nvPr/>
        </p:nvSpPr>
        <p:spPr>
          <a:xfrm>
            <a:off x="6836656" y="3380222"/>
            <a:ext cx="288000" cy="288000"/>
          </a:xfrm>
          <a:prstGeom prst="ellipse">
            <a:avLst/>
          </a:prstGeom>
          <a:solidFill>
            <a:srgbClr val="282D41"/>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lang="en-NZ" sz="1200" b="1" kern="0" dirty="0">
                <a:solidFill>
                  <a:schemeClr val="bg1"/>
                </a:solidFill>
                <a:latin typeface="+mj-lt"/>
              </a:rPr>
              <a:t>2</a:t>
            </a:r>
            <a:endParaRPr kumimoji="0" lang="en-NZ" sz="1200" b="1" i="0" u="none" strike="noStrike" kern="0" cap="none" spc="0" normalizeH="0" baseline="0" noProof="0" dirty="0">
              <a:ln>
                <a:noFill/>
              </a:ln>
              <a:solidFill>
                <a:schemeClr val="bg1"/>
              </a:solidFill>
              <a:effectLst/>
              <a:uLnTx/>
              <a:uFillTx/>
              <a:latin typeface="+mj-lt"/>
            </a:endParaRPr>
          </a:p>
        </p:txBody>
      </p:sp>
      <p:sp>
        <p:nvSpPr>
          <p:cNvPr id="91" name="TextBox 90">
            <a:extLst>
              <a:ext uri="{FF2B5EF4-FFF2-40B4-BE49-F238E27FC236}">
                <a16:creationId xmlns:a16="http://schemas.microsoft.com/office/drawing/2014/main" id="{C13C44C4-1818-48FF-A222-5EE7CF79F6BD}"/>
              </a:ext>
            </a:extLst>
          </p:cNvPr>
          <p:cNvSpPr txBox="1"/>
          <p:nvPr/>
        </p:nvSpPr>
        <p:spPr>
          <a:xfrm>
            <a:off x="7123912" y="3309233"/>
            <a:ext cx="5135943" cy="253916"/>
          </a:xfrm>
          <a:prstGeom prst="rect">
            <a:avLst/>
          </a:prstGeom>
          <a:noFill/>
        </p:spPr>
        <p:txBody>
          <a:bodyPr wrap="square" rtlCol="0">
            <a:spAutoFit/>
          </a:bodyPr>
          <a:lstStyle/>
          <a:p>
            <a:r>
              <a:rPr lang="en-NZ" sz="1050" dirty="0"/>
              <a:t>As Pacific peoples see how the arts benefits us both individually and collectively</a:t>
            </a:r>
          </a:p>
        </p:txBody>
      </p:sp>
      <p:graphicFrame>
        <p:nvGraphicFramePr>
          <p:cNvPr id="95" name="Chart 94">
            <a:extLst>
              <a:ext uri="{FF2B5EF4-FFF2-40B4-BE49-F238E27FC236}">
                <a16:creationId xmlns:a16="http://schemas.microsoft.com/office/drawing/2014/main" id="{DD7902BD-9120-4DF9-B085-B6C1D78EAF42}"/>
              </a:ext>
            </a:extLst>
          </p:cNvPr>
          <p:cNvGraphicFramePr/>
          <p:nvPr/>
        </p:nvGraphicFramePr>
        <p:xfrm>
          <a:off x="7577516" y="3601082"/>
          <a:ext cx="4145918" cy="1259049"/>
        </p:xfrm>
        <a:graphic>
          <a:graphicData uri="http://schemas.openxmlformats.org/drawingml/2006/chart">
            <c:chart xmlns:c="http://schemas.openxmlformats.org/drawingml/2006/chart" xmlns:r="http://schemas.openxmlformats.org/officeDocument/2006/relationships" r:id="rId10"/>
          </a:graphicData>
        </a:graphic>
      </p:graphicFrame>
      <p:sp>
        <p:nvSpPr>
          <p:cNvPr id="97" name="Oval 96">
            <a:extLst>
              <a:ext uri="{FF2B5EF4-FFF2-40B4-BE49-F238E27FC236}">
                <a16:creationId xmlns:a16="http://schemas.microsoft.com/office/drawing/2014/main" id="{E30DDC28-75B3-47BB-8C4E-EE4C3084B38A}"/>
              </a:ext>
            </a:extLst>
          </p:cNvPr>
          <p:cNvSpPr/>
          <p:nvPr/>
        </p:nvSpPr>
        <p:spPr>
          <a:xfrm>
            <a:off x="6836656" y="4734414"/>
            <a:ext cx="288000" cy="288000"/>
          </a:xfrm>
          <a:prstGeom prst="ellipse">
            <a:avLst/>
          </a:prstGeom>
          <a:solidFill>
            <a:srgbClr val="282D41"/>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NZ" sz="1200" b="1" i="0" u="none" strike="noStrike" kern="0" cap="none" spc="0" normalizeH="0" baseline="0" noProof="0" dirty="0">
                <a:ln>
                  <a:noFill/>
                </a:ln>
                <a:solidFill>
                  <a:schemeClr val="bg1"/>
                </a:solidFill>
                <a:effectLst/>
                <a:uLnTx/>
                <a:uFillTx/>
                <a:latin typeface="+mj-lt"/>
                <a:ea typeface="+mn-ea"/>
                <a:cs typeface="+mn-cs"/>
              </a:rPr>
              <a:t>3</a:t>
            </a:r>
          </a:p>
        </p:txBody>
      </p:sp>
      <p:sp>
        <p:nvSpPr>
          <p:cNvPr id="98" name="TextBox 97">
            <a:extLst>
              <a:ext uri="{FF2B5EF4-FFF2-40B4-BE49-F238E27FC236}">
                <a16:creationId xmlns:a16="http://schemas.microsoft.com/office/drawing/2014/main" id="{BAF95CFE-19EC-40B1-8E25-5C2BCC91EEC4}"/>
              </a:ext>
            </a:extLst>
          </p:cNvPr>
          <p:cNvSpPr txBox="1"/>
          <p:nvPr/>
        </p:nvSpPr>
        <p:spPr>
          <a:xfrm>
            <a:off x="7151869" y="4662971"/>
            <a:ext cx="1984963" cy="577081"/>
          </a:xfrm>
          <a:prstGeom prst="rect">
            <a:avLst/>
          </a:prstGeom>
          <a:noFill/>
        </p:spPr>
        <p:txBody>
          <a:bodyPr wrap="square" rtlCol="0">
            <a:spAutoFit/>
          </a:bodyPr>
          <a:lstStyle/>
          <a:p>
            <a:r>
              <a:rPr lang="en-NZ" sz="1050" dirty="0"/>
              <a:t>This has led to increased support for public funding of the arts</a:t>
            </a:r>
          </a:p>
        </p:txBody>
      </p:sp>
      <p:graphicFrame>
        <p:nvGraphicFramePr>
          <p:cNvPr id="99" name="Chart 98">
            <a:extLst>
              <a:ext uri="{FF2B5EF4-FFF2-40B4-BE49-F238E27FC236}">
                <a16:creationId xmlns:a16="http://schemas.microsoft.com/office/drawing/2014/main" id="{3E4F5EC7-1BD7-417A-B362-86CC27E36807}"/>
              </a:ext>
            </a:extLst>
          </p:cNvPr>
          <p:cNvGraphicFramePr/>
          <p:nvPr>
            <p:extLst>
              <p:ext uri="{D42A27DB-BD31-4B8C-83A1-F6EECF244321}">
                <p14:modId xmlns:p14="http://schemas.microsoft.com/office/powerpoint/2010/main" val="898987314"/>
              </p:ext>
            </p:extLst>
          </p:nvPr>
        </p:nvGraphicFramePr>
        <p:xfrm>
          <a:off x="6836656" y="5343525"/>
          <a:ext cx="2317070" cy="1013731"/>
        </p:xfrm>
        <a:graphic>
          <a:graphicData uri="http://schemas.openxmlformats.org/drawingml/2006/chart">
            <c:chart xmlns:c="http://schemas.openxmlformats.org/drawingml/2006/chart" xmlns:r="http://schemas.openxmlformats.org/officeDocument/2006/relationships" r:id="rId11"/>
          </a:graphicData>
        </a:graphic>
      </p:graphicFrame>
      <p:sp>
        <p:nvSpPr>
          <p:cNvPr id="100" name="Oval 99">
            <a:extLst>
              <a:ext uri="{FF2B5EF4-FFF2-40B4-BE49-F238E27FC236}">
                <a16:creationId xmlns:a16="http://schemas.microsoft.com/office/drawing/2014/main" id="{B1017EFA-12A1-4AA7-9F5D-89AB2EA17979}"/>
              </a:ext>
            </a:extLst>
          </p:cNvPr>
          <p:cNvSpPr/>
          <p:nvPr/>
        </p:nvSpPr>
        <p:spPr>
          <a:xfrm>
            <a:off x="9608954" y="4734414"/>
            <a:ext cx="288000" cy="288000"/>
          </a:xfrm>
          <a:prstGeom prst="ellipse">
            <a:avLst/>
          </a:prstGeom>
          <a:solidFill>
            <a:srgbClr val="282D41"/>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NZ" sz="1200" b="1" i="0" u="none" strike="noStrike" kern="0" cap="none" spc="0" normalizeH="0" baseline="0" noProof="0" dirty="0">
                <a:ln>
                  <a:noFill/>
                </a:ln>
                <a:solidFill>
                  <a:schemeClr val="bg1"/>
                </a:solidFill>
                <a:effectLst/>
                <a:uLnTx/>
                <a:uFillTx/>
                <a:latin typeface="+mj-lt"/>
                <a:ea typeface="+mn-ea"/>
                <a:cs typeface="+mn-cs"/>
              </a:rPr>
              <a:t>4</a:t>
            </a:r>
          </a:p>
        </p:txBody>
      </p:sp>
      <p:sp>
        <p:nvSpPr>
          <p:cNvPr id="101" name="TextBox 100">
            <a:extLst>
              <a:ext uri="{FF2B5EF4-FFF2-40B4-BE49-F238E27FC236}">
                <a16:creationId xmlns:a16="http://schemas.microsoft.com/office/drawing/2014/main" id="{E73746DA-E7B7-470D-A87A-1E90C7CBFF0A}"/>
              </a:ext>
            </a:extLst>
          </p:cNvPr>
          <p:cNvSpPr txBox="1"/>
          <p:nvPr/>
        </p:nvSpPr>
        <p:spPr>
          <a:xfrm>
            <a:off x="9906913" y="4662971"/>
            <a:ext cx="2168196" cy="738664"/>
          </a:xfrm>
          <a:prstGeom prst="rect">
            <a:avLst/>
          </a:prstGeom>
          <a:noFill/>
        </p:spPr>
        <p:txBody>
          <a:bodyPr wrap="square" rtlCol="0">
            <a:spAutoFit/>
          </a:bodyPr>
          <a:lstStyle/>
          <a:p>
            <a:r>
              <a:rPr lang="en-NZ" sz="1050" dirty="0"/>
              <a:t>Pacific peoples are more likely to have accessed the arts online than other groups. And moving forward …</a:t>
            </a:r>
          </a:p>
        </p:txBody>
      </p:sp>
      <p:sp>
        <p:nvSpPr>
          <p:cNvPr id="102" name="TextBox 101">
            <a:extLst>
              <a:ext uri="{FF2B5EF4-FFF2-40B4-BE49-F238E27FC236}">
                <a16:creationId xmlns:a16="http://schemas.microsoft.com/office/drawing/2014/main" id="{9B06372B-E1AE-4D43-B4EF-579C68CAA2DD}"/>
              </a:ext>
            </a:extLst>
          </p:cNvPr>
          <p:cNvSpPr txBox="1"/>
          <p:nvPr/>
        </p:nvSpPr>
        <p:spPr>
          <a:xfrm>
            <a:off x="210999" y="1577051"/>
            <a:ext cx="2376215" cy="1869743"/>
          </a:xfrm>
          <a:prstGeom prst="rect">
            <a:avLst/>
          </a:prstGeom>
          <a:noFill/>
        </p:spPr>
        <p:txBody>
          <a:bodyPr wrap="square" rtlCol="0">
            <a:spAutoFit/>
          </a:bodyPr>
          <a:lstStyle/>
          <a:p>
            <a:r>
              <a:rPr lang="en-NZ" sz="1050" dirty="0"/>
              <a:t>Eighty percent of Pacific peoples have attended or participated in the arts in the last 12 months. </a:t>
            </a:r>
          </a:p>
          <a:p>
            <a:endParaRPr lang="en-NZ" sz="1050" dirty="0"/>
          </a:p>
          <a:p>
            <a:r>
              <a:rPr lang="en-NZ" sz="1050" dirty="0"/>
              <a:t>This is in line with 2017 (79%) but is now higher than the national average (75%). Indeed Pacific peoples engagement has defied the downwards trend in engagement observed for all New Zealanders. </a:t>
            </a:r>
          </a:p>
          <a:p>
            <a:endParaRPr lang="en-NZ" sz="1050" dirty="0"/>
          </a:p>
        </p:txBody>
      </p:sp>
      <p:sp>
        <p:nvSpPr>
          <p:cNvPr id="103" name="Rectangle 102">
            <a:extLst>
              <a:ext uri="{FF2B5EF4-FFF2-40B4-BE49-F238E27FC236}">
                <a16:creationId xmlns:a16="http://schemas.microsoft.com/office/drawing/2014/main" id="{58A8C2C1-EB19-40B3-A6D4-AC4D3C9AE735}"/>
              </a:ext>
            </a:extLst>
          </p:cNvPr>
          <p:cNvSpPr/>
          <p:nvPr/>
        </p:nvSpPr>
        <p:spPr>
          <a:xfrm>
            <a:off x="214102" y="3274131"/>
            <a:ext cx="6210173" cy="1061829"/>
          </a:xfrm>
          <a:prstGeom prst="rect">
            <a:avLst/>
          </a:prstGeom>
        </p:spPr>
        <p:txBody>
          <a:bodyPr wrap="square">
            <a:spAutoFit/>
          </a:bodyPr>
          <a:lstStyle/>
          <a:p>
            <a:r>
              <a:rPr lang="en-NZ" sz="1050" dirty="0"/>
              <a:t>Pacific peoples’ attendance at visual arts has increased from 36% in 2017 to 47%, and alongside performing arts (48%) it is now the most popular art form. Pacific arts was previously the most popular art form, but attendance has declined from 52% in 2017 to 43% in 2020, albeit this difference is not statistically significant. Pacific women are driving this indicative decrease (attendance actually increased slightly for men). </a:t>
            </a:r>
          </a:p>
          <a:p>
            <a:endParaRPr lang="en-NZ" sz="1050" dirty="0">
              <a:highlight>
                <a:srgbClr val="FFFF00"/>
              </a:highlight>
            </a:endParaRPr>
          </a:p>
        </p:txBody>
      </p:sp>
      <p:graphicFrame>
        <p:nvGraphicFramePr>
          <p:cNvPr id="52" name="Chart 51">
            <a:extLst>
              <a:ext uri="{FF2B5EF4-FFF2-40B4-BE49-F238E27FC236}">
                <a16:creationId xmlns:a16="http://schemas.microsoft.com/office/drawing/2014/main" id="{C58DE1D6-CB58-4082-848F-C7C47BFBCED7}"/>
              </a:ext>
            </a:extLst>
          </p:cNvPr>
          <p:cNvGraphicFramePr/>
          <p:nvPr>
            <p:extLst>
              <p:ext uri="{D42A27DB-BD31-4B8C-83A1-F6EECF244321}">
                <p14:modId xmlns:p14="http://schemas.microsoft.com/office/powerpoint/2010/main" val="4167517731"/>
              </p:ext>
            </p:extLst>
          </p:nvPr>
        </p:nvGraphicFramePr>
        <p:xfrm>
          <a:off x="1316656" y="6102415"/>
          <a:ext cx="3934777" cy="428172"/>
        </p:xfrm>
        <a:graphic>
          <a:graphicData uri="http://schemas.openxmlformats.org/drawingml/2006/chart">
            <c:chart xmlns:c="http://schemas.openxmlformats.org/drawingml/2006/chart" xmlns:r="http://schemas.openxmlformats.org/officeDocument/2006/relationships" r:id="rId12"/>
          </a:graphicData>
        </a:graphic>
      </p:graphicFrame>
      <p:sp>
        <p:nvSpPr>
          <p:cNvPr id="7" name="TextBox 6">
            <a:extLst>
              <a:ext uri="{FF2B5EF4-FFF2-40B4-BE49-F238E27FC236}">
                <a16:creationId xmlns:a16="http://schemas.microsoft.com/office/drawing/2014/main" id="{213B5BC8-1B26-4C61-9670-90CD4E19AA81}"/>
              </a:ext>
            </a:extLst>
          </p:cNvPr>
          <p:cNvSpPr txBox="1"/>
          <p:nvPr/>
        </p:nvSpPr>
        <p:spPr>
          <a:xfrm>
            <a:off x="3071078" y="1663840"/>
            <a:ext cx="1364092" cy="276999"/>
          </a:xfrm>
          <a:prstGeom prst="rect">
            <a:avLst/>
          </a:prstGeom>
          <a:noFill/>
        </p:spPr>
        <p:txBody>
          <a:bodyPr wrap="none" rtlCol="0">
            <a:spAutoFit/>
          </a:bodyPr>
          <a:lstStyle/>
          <a:p>
            <a:pPr algn="ctr"/>
            <a:r>
              <a:rPr lang="en-US" sz="1200" b="1" spc="150" dirty="0">
                <a:solidFill>
                  <a:srgbClr val="282D41"/>
                </a:solidFill>
                <a:latin typeface="+mj-lt"/>
              </a:rPr>
              <a:t>Pacific Peoples</a:t>
            </a:r>
          </a:p>
        </p:txBody>
      </p:sp>
      <p:sp>
        <p:nvSpPr>
          <p:cNvPr id="9" name="TextBox 8">
            <a:extLst>
              <a:ext uri="{FF2B5EF4-FFF2-40B4-BE49-F238E27FC236}">
                <a16:creationId xmlns:a16="http://schemas.microsoft.com/office/drawing/2014/main" id="{6FE0FEEA-AADB-4D3A-8015-B873DE52F251}"/>
              </a:ext>
            </a:extLst>
          </p:cNvPr>
          <p:cNvSpPr txBox="1"/>
          <p:nvPr/>
        </p:nvSpPr>
        <p:spPr>
          <a:xfrm>
            <a:off x="4987477" y="1663840"/>
            <a:ext cx="1374219" cy="276999"/>
          </a:xfrm>
          <a:prstGeom prst="rect">
            <a:avLst/>
          </a:prstGeom>
          <a:noFill/>
        </p:spPr>
        <p:txBody>
          <a:bodyPr wrap="none" rtlCol="0">
            <a:spAutoFit/>
          </a:bodyPr>
          <a:lstStyle/>
          <a:p>
            <a:pPr algn="ctr"/>
            <a:r>
              <a:rPr lang="en-US" sz="1200" b="1" spc="150" dirty="0">
                <a:solidFill>
                  <a:srgbClr val="282D41"/>
                </a:solidFill>
                <a:latin typeface="+mj-lt"/>
              </a:rPr>
              <a:t>New Zealand</a:t>
            </a:r>
          </a:p>
        </p:txBody>
      </p:sp>
      <p:cxnSp>
        <p:nvCxnSpPr>
          <p:cNvPr id="28" name="Straight Connector 27">
            <a:extLst>
              <a:ext uri="{FF2B5EF4-FFF2-40B4-BE49-F238E27FC236}">
                <a16:creationId xmlns:a16="http://schemas.microsoft.com/office/drawing/2014/main" id="{A46B1301-E077-4857-8ABD-49229E488E99}"/>
              </a:ext>
            </a:extLst>
          </p:cNvPr>
          <p:cNvCxnSpPr/>
          <p:nvPr/>
        </p:nvCxnSpPr>
        <p:spPr>
          <a:xfrm>
            <a:off x="6789688" y="3270836"/>
            <a:ext cx="5152348"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C076A34-9708-417D-AB0B-4E0A727D5251}"/>
              </a:ext>
            </a:extLst>
          </p:cNvPr>
          <p:cNvCxnSpPr/>
          <p:nvPr/>
        </p:nvCxnSpPr>
        <p:spPr>
          <a:xfrm>
            <a:off x="6789688" y="4588009"/>
            <a:ext cx="5152348"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1" name="Table 31">
            <a:extLst>
              <a:ext uri="{FF2B5EF4-FFF2-40B4-BE49-F238E27FC236}">
                <a16:creationId xmlns:a16="http://schemas.microsoft.com/office/drawing/2014/main" id="{DC7D4209-1604-4753-B99A-4BFC14A4474C}"/>
              </a:ext>
            </a:extLst>
          </p:cNvPr>
          <p:cNvGraphicFramePr>
            <a:graphicFrameLocks noGrp="1"/>
          </p:cNvGraphicFramePr>
          <p:nvPr>
            <p:extLst>
              <p:ext uri="{D42A27DB-BD31-4B8C-83A1-F6EECF244321}">
                <p14:modId xmlns:p14="http://schemas.microsoft.com/office/powerpoint/2010/main" val="440179723"/>
              </p:ext>
            </p:extLst>
          </p:nvPr>
        </p:nvGraphicFramePr>
        <p:xfrm>
          <a:off x="6630702" y="3609875"/>
          <a:ext cx="1886679" cy="944880"/>
        </p:xfrm>
        <a:graphic>
          <a:graphicData uri="http://schemas.openxmlformats.org/drawingml/2006/table">
            <a:tbl>
              <a:tblPr firstRow="1" bandRow="1">
                <a:tableStyleId>{5C22544A-7EE6-4342-B048-85BDC9FD1C3A}</a:tableStyleId>
              </a:tblPr>
              <a:tblGrid>
                <a:gridCol w="1886679">
                  <a:extLst>
                    <a:ext uri="{9D8B030D-6E8A-4147-A177-3AD203B41FA5}">
                      <a16:colId xmlns:a16="http://schemas.microsoft.com/office/drawing/2014/main" val="3546568670"/>
                    </a:ext>
                  </a:extLst>
                </a:gridCol>
              </a:tblGrid>
              <a:tr h="521782">
                <a:tc>
                  <a:txBody>
                    <a:bodyPr/>
                    <a:lstStyle/>
                    <a:p>
                      <a:pPr algn="r"/>
                      <a:r>
                        <a:rPr lang="en-US" sz="1000" b="0" i="0" u="none" strike="noStrike" kern="1200" baseline="0" dirty="0">
                          <a:solidFill>
                            <a:schemeClr val="tx1"/>
                          </a:solidFill>
                          <a:latin typeface="+mn-lt"/>
                          <a:ea typeface="+mn-ea"/>
                          <a:cs typeface="+mn-cs"/>
                        </a:rPr>
                        <a:t>Arts and culture have supported my wellbeing since the COVID-19 crisis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8810661"/>
                  </a:ext>
                </a:extLst>
              </a:tr>
              <a:tr h="37684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tx1"/>
                          </a:solidFill>
                          <a:latin typeface="+mn-lt"/>
                          <a:ea typeface="+mn-ea"/>
                          <a:cs typeface="+mn-cs"/>
                        </a:rPr>
                        <a:t>The arts help improve New Zealand society</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31219243"/>
                  </a:ext>
                </a:extLst>
              </a:tr>
            </a:tbl>
          </a:graphicData>
        </a:graphic>
      </p:graphicFrame>
      <p:cxnSp>
        <p:nvCxnSpPr>
          <p:cNvPr id="34" name="Straight Connector 33">
            <a:extLst>
              <a:ext uri="{FF2B5EF4-FFF2-40B4-BE49-F238E27FC236}">
                <a16:creationId xmlns:a16="http://schemas.microsoft.com/office/drawing/2014/main" id="{AFC31F21-C82E-4919-BB3E-22C2A97B815E}"/>
              </a:ext>
            </a:extLst>
          </p:cNvPr>
          <p:cNvCxnSpPr>
            <a:cxnSpLocks/>
          </p:cNvCxnSpPr>
          <p:nvPr/>
        </p:nvCxnSpPr>
        <p:spPr>
          <a:xfrm>
            <a:off x="3307990" y="4193646"/>
            <a:ext cx="0" cy="191154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EC606C1-6341-49D6-8CB5-DDAE5186C8C3}"/>
              </a:ext>
            </a:extLst>
          </p:cNvPr>
          <p:cNvCxnSpPr>
            <a:cxnSpLocks/>
          </p:cNvCxnSpPr>
          <p:nvPr/>
        </p:nvCxnSpPr>
        <p:spPr>
          <a:xfrm>
            <a:off x="4064649" y="2788852"/>
            <a:ext cx="594964"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1E6894B-71F9-4064-9465-3F6D556AC2E7}"/>
              </a:ext>
            </a:extLst>
          </p:cNvPr>
          <p:cNvCxnSpPr>
            <a:cxnSpLocks/>
          </p:cNvCxnSpPr>
          <p:nvPr/>
        </p:nvCxnSpPr>
        <p:spPr>
          <a:xfrm>
            <a:off x="5377539" y="2788852"/>
            <a:ext cx="594964"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2031908-8A5A-47D7-A5C7-3503468EE236}"/>
              </a:ext>
            </a:extLst>
          </p:cNvPr>
          <p:cNvCxnSpPr>
            <a:cxnSpLocks/>
          </p:cNvCxnSpPr>
          <p:nvPr/>
        </p:nvCxnSpPr>
        <p:spPr>
          <a:xfrm>
            <a:off x="9365862" y="4663877"/>
            <a:ext cx="0" cy="165119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4">
            <a:extLst>
              <a:ext uri="{FF2B5EF4-FFF2-40B4-BE49-F238E27FC236}">
                <a16:creationId xmlns:a16="http://schemas.microsoft.com/office/drawing/2014/main" id="{BBF92980-9672-4D56-A0EB-2CFB09576681}"/>
              </a:ext>
            </a:extLst>
          </p:cNvPr>
          <p:cNvGrpSpPr>
            <a:grpSpLocks noChangeAspect="1"/>
          </p:cNvGrpSpPr>
          <p:nvPr/>
        </p:nvGrpSpPr>
        <p:grpSpPr bwMode="auto">
          <a:xfrm>
            <a:off x="8558605" y="4234197"/>
            <a:ext cx="190829" cy="268272"/>
            <a:chOff x="3124" y="3042"/>
            <a:chExt cx="446" cy="627"/>
          </a:xfrm>
          <a:solidFill>
            <a:srgbClr val="282D41"/>
          </a:solidFill>
        </p:grpSpPr>
        <p:sp>
          <p:nvSpPr>
            <p:cNvPr id="59" name="Freeform 5">
              <a:extLst>
                <a:ext uri="{FF2B5EF4-FFF2-40B4-BE49-F238E27FC236}">
                  <a16:creationId xmlns:a16="http://schemas.microsoft.com/office/drawing/2014/main" id="{76EDCBD8-E451-470A-BFAC-071382F1C736}"/>
                </a:ext>
              </a:extLst>
            </p:cNvPr>
            <p:cNvSpPr>
              <a:spLocks/>
            </p:cNvSpPr>
            <p:nvPr/>
          </p:nvSpPr>
          <p:spPr bwMode="auto">
            <a:xfrm>
              <a:off x="3347" y="3042"/>
              <a:ext cx="223" cy="341"/>
            </a:xfrm>
            <a:custGeom>
              <a:avLst/>
              <a:gdLst>
                <a:gd name="T0" fmla="*/ 10 w 223"/>
                <a:gd name="T1" fmla="*/ 0 h 341"/>
                <a:gd name="T2" fmla="*/ 26 w 223"/>
                <a:gd name="T3" fmla="*/ 24 h 341"/>
                <a:gd name="T4" fmla="*/ 46 w 223"/>
                <a:gd name="T5" fmla="*/ 24 h 341"/>
                <a:gd name="T6" fmla="*/ 72 w 223"/>
                <a:gd name="T7" fmla="*/ 55 h 341"/>
                <a:gd name="T8" fmla="*/ 84 w 223"/>
                <a:gd name="T9" fmla="*/ 95 h 341"/>
                <a:gd name="T10" fmla="*/ 84 w 223"/>
                <a:gd name="T11" fmla="*/ 114 h 341"/>
                <a:gd name="T12" fmla="*/ 105 w 223"/>
                <a:gd name="T13" fmla="*/ 143 h 341"/>
                <a:gd name="T14" fmla="*/ 101 w 223"/>
                <a:gd name="T15" fmla="*/ 110 h 341"/>
                <a:gd name="T16" fmla="*/ 117 w 223"/>
                <a:gd name="T17" fmla="*/ 110 h 341"/>
                <a:gd name="T18" fmla="*/ 125 w 223"/>
                <a:gd name="T19" fmla="*/ 157 h 341"/>
                <a:gd name="T20" fmla="*/ 173 w 223"/>
                <a:gd name="T21" fmla="*/ 181 h 341"/>
                <a:gd name="T22" fmla="*/ 192 w 223"/>
                <a:gd name="T23" fmla="*/ 162 h 341"/>
                <a:gd name="T24" fmla="*/ 223 w 223"/>
                <a:gd name="T25" fmla="*/ 164 h 341"/>
                <a:gd name="T26" fmla="*/ 223 w 223"/>
                <a:gd name="T27" fmla="*/ 179 h 341"/>
                <a:gd name="T28" fmla="*/ 211 w 223"/>
                <a:gd name="T29" fmla="*/ 219 h 341"/>
                <a:gd name="T30" fmla="*/ 199 w 223"/>
                <a:gd name="T31" fmla="*/ 224 h 341"/>
                <a:gd name="T32" fmla="*/ 199 w 223"/>
                <a:gd name="T33" fmla="*/ 241 h 341"/>
                <a:gd name="T34" fmla="*/ 168 w 223"/>
                <a:gd name="T35" fmla="*/ 236 h 341"/>
                <a:gd name="T36" fmla="*/ 153 w 223"/>
                <a:gd name="T37" fmla="*/ 253 h 341"/>
                <a:gd name="T38" fmla="*/ 161 w 223"/>
                <a:gd name="T39" fmla="*/ 269 h 341"/>
                <a:gd name="T40" fmla="*/ 125 w 223"/>
                <a:gd name="T41" fmla="*/ 324 h 341"/>
                <a:gd name="T42" fmla="*/ 115 w 223"/>
                <a:gd name="T43" fmla="*/ 341 h 341"/>
                <a:gd name="T44" fmla="*/ 65 w 223"/>
                <a:gd name="T45" fmla="*/ 341 h 341"/>
                <a:gd name="T46" fmla="*/ 62 w 223"/>
                <a:gd name="T47" fmla="*/ 324 h 341"/>
                <a:gd name="T48" fmla="*/ 89 w 223"/>
                <a:gd name="T49" fmla="*/ 303 h 341"/>
                <a:gd name="T50" fmla="*/ 86 w 223"/>
                <a:gd name="T51" fmla="*/ 274 h 341"/>
                <a:gd name="T52" fmla="*/ 34 w 223"/>
                <a:gd name="T53" fmla="*/ 246 h 341"/>
                <a:gd name="T54" fmla="*/ 36 w 223"/>
                <a:gd name="T55" fmla="*/ 226 h 341"/>
                <a:gd name="T56" fmla="*/ 58 w 223"/>
                <a:gd name="T57" fmla="*/ 224 h 341"/>
                <a:gd name="T58" fmla="*/ 74 w 223"/>
                <a:gd name="T59" fmla="*/ 176 h 341"/>
                <a:gd name="T60" fmla="*/ 67 w 223"/>
                <a:gd name="T61" fmla="*/ 121 h 341"/>
                <a:gd name="T62" fmla="*/ 48 w 223"/>
                <a:gd name="T63" fmla="*/ 86 h 341"/>
                <a:gd name="T64" fmla="*/ 10 w 223"/>
                <a:gd name="T65" fmla="*/ 38 h 341"/>
                <a:gd name="T66" fmla="*/ 12 w 223"/>
                <a:gd name="T67" fmla="*/ 26 h 341"/>
                <a:gd name="T68" fmla="*/ 0 w 223"/>
                <a:gd name="T69" fmla="*/ 7 h 341"/>
                <a:gd name="T70" fmla="*/ 10 w 223"/>
                <a:gd name="T7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341">
                  <a:moveTo>
                    <a:pt x="10" y="0"/>
                  </a:moveTo>
                  <a:lnTo>
                    <a:pt x="26" y="24"/>
                  </a:lnTo>
                  <a:lnTo>
                    <a:pt x="46" y="24"/>
                  </a:lnTo>
                  <a:lnTo>
                    <a:pt x="72" y="55"/>
                  </a:lnTo>
                  <a:lnTo>
                    <a:pt x="84" y="95"/>
                  </a:lnTo>
                  <a:lnTo>
                    <a:pt x="84" y="114"/>
                  </a:lnTo>
                  <a:lnTo>
                    <a:pt x="105" y="143"/>
                  </a:lnTo>
                  <a:lnTo>
                    <a:pt x="101" y="110"/>
                  </a:lnTo>
                  <a:lnTo>
                    <a:pt x="117" y="110"/>
                  </a:lnTo>
                  <a:lnTo>
                    <a:pt x="125" y="157"/>
                  </a:lnTo>
                  <a:lnTo>
                    <a:pt x="173" y="181"/>
                  </a:lnTo>
                  <a:lnTo>
                    <a:pt x="192" y="162"/>
                  </a:lnTo>
                  <a:lnTo>
                    <a:pt x="223" y="164"/>
                  </a:lnTo>
                  <a:lnTo>
                    <a:pt x="223" y="179"/>
                  </a:lnTo>
                  <a:lnTo>
                    <a:pt x="211" y="219"/>
                  </a:lnTo>
                  <a:lnTo>
                    <a:pt x="199" y="224"/>
                  </a:lnTo>
                  <a:lnTo>
                    <a:pt x="199" y="241"/>
                  </a:lnTo>
                  <a:lnTo>
                    <a:pt x="168" y="236"/>
                  </a:lnTo>
                  <a:lnTo>
                    <a:pt x="153" y="253"/>
                  </a:lnTo>
                  <a:lnTo>
                    <a:pt x="161" y="269"/>
                  </a:lnTo>
                  <a:lnTo>
                    <a:pt x="125" y="324"/>
                  </a:lnTo>
                  <a:lnTo>
                    <a:pt x="115" y="341"/>
                  </a:lnTo>
                  <a:lnTo>
                    <a:pt x="65" y="341"/>
                  </a:lnTo>
                  <a:lnTo>
                    <a:pt x="62" y="324"/>
                  </a:lnTo>
                  <a:lnTo>
                    <a:pt x="89" y="303"/>
                  </a:lnTo>
                  <a:lnTo>
                    <a:pt x="86" y="274"/>
                  </a:lnTo>
                  <a:lnTo>
                    <a:pt x="34" y="246"/>
                  </a:lnTo>
                  <a:lnTo>
                    <a:pt x="36" y="226"/>
                  </a:lnTo>
                  <a:lnTo>
                    <a:pt x="58" y="224"/>
                  </a:lnTo>
                  <a:lnTo>
                    <a:pt x="74" y="176"/>
                  </a:lnTo>
                  <a:lnTo>
                    <a:pt x="67" y="121"/>
                  </a:lnTo>
                  <a:lnTo>
                    <a:pt x="48" y="86"/>
                  </a:lnTo>
                  <a:lnTo>
                    <a:pt x="10" y="38"/>
                  </a:lnTo>
                  <a:lnTo>
                    <a:pt x="12" y="26"/>
                  </a:lnTo>
                  <a:lnTo>
                    <a:pt x="0" y="7"/>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 name="Freeform 6">
              <a:extLst>
                <a:ext uri="{FF2B5EF4-FFF2-40B4-BE49-F238E27FC236}">
                  <a16:creationId xmlns:a16="http://schemas.microsoft.com/office/drawing/2014/main" id="{4DDE4D47-6075-423F-9975-5FE5684557EB}"/>
                </a:ext>
              </a:extLst>
            </p:cNvPr>
            <p:cNvSpPr>
              <a:spLocks/>
            </p:cNvSpPr>
            <p:nvPr/>
          </p:nvSpPr>
          <p:spPr bwMode="auto">
            <a:xfrm>
              <a:off x="3124" y="3345"/>
              <a:ext cx="271" cy="324"/>
            </a:xfrm>
            <a:custGeom>
              <a:avLst/>
              <a:gdLst>
                <a:gd name="T0" fmla="*/ 81 w 113"/>
                <a:gd name="T1" fmla="*/ 2 h 136"/>
                <a:gd name="T2" fmla="*/ 91 w 113"/>
                <a:gd name="T3" fmla="*/ 0 h 136"/>
                <a:gd name="T4" fmla="*/ 95 w 113"/>
                <a:gd name="T5" fmla="*/ 14 h 136"/>
                <a:gd name="T6" fmla="*/ 106 w 113"/>
                <a:gd name="T7" fmla="*/ 6 h 136"/>
                <a:gd name="T8" fmla="*/ 111 w 113"/>
                <a:gd name="T9" fmla="*/ 14 h 136"/>
                <a:gd name="T10" fmla="*/ 108 w 113"/>
                <a:gd name="T11" fmla="*/ 18 h 136"/>
                <a:gd name="T12" fmla="*/ 113 w 113"/>
                <a:gd name="T13" fmla="*/ 24 h 136"/>
                <a:gd name="T14" fmla="*/ 100 w 113"/>
                <a:gd name="T15" fmla="*/ 46 h 136"/>
                <a:gd name="T16" fmla="*/ 89 w 113"/>
                <a:gd name="T17" fmla="*/ 52 h 136"/>
                <a:gd name="T18" fmla="*/ 92 w 113"/>
                <a:gd name="T19" fmla="*/ 64 h 136"/>
                <a:gd name="T20" fmla="*/ 67 w 113"/>
                <a:gd name="T21" fmla="*/ 76 h 136"/>
                <a:gd name="T22" fmla="*/ 58 w 113"/>
                <a:gd name="T23" fmla="*/ 110 h 136"/>
                <a:gd name="T24" fmla="*/ 40 w 113"/>
                <a:gd name="T25" fmla="*/ 126 h 136"/>
                <a:gd name="T26" fmla="*/ 25 w 113"/>
                <a:gd name="T27" fmla="*/ 121 h 136"/>
                <a:gd name="T28" fmla="*/ 25 w 113"/>
                <a:gd name="T29" fmla="*/ 132 h 136"/>
                <a:gd name="T30" fmla="*/ 13 w 113"/>
                <a:gd name="T31" fmla="*/ 136 h 136"/>
                <a:gd name="T32" fmla="*/ 10 w 113"/>
                <a:gd name="T33" fmla="*/ 130 h 136"/>
                <a:gd name="T34" fmla="*/ 17 w 113"/>
                <a:gd name="T35" fmla="*/ 115 h 136"/>
                <a:gd name="T36" fmla="*/ 2 w 113"/>
                <a:gd name="T37" fmla="*/ 113 h 136"/>
                <a:gd name="T38" fmla="*/ 0 w 113"/>
                <a:gd name="T39" fmla="*/ 102 h 136"/>
                <a:gd name="T40" fmla="*/ 25 w 113"/>
                <a:gd name="T41" fmla="*/ 71 h 136"/>
                <a:gd name="T42" fmla="*/ 33 w 113"/>
                <a:gd name="T43" fmla="*/ 68 h 136"/>
                <a:gd name="T44" fmla="*/ 67 w 113"/>
                <a:gd name="T45" fmla="*/ 40 h 136"/>
                <a:gd name="T46" fmla="*/ 70 w 113"/>
                <a:gd name="T47" fmla="*/ 23 h 136"/>
                <a:gd name="T48" fmla="*/ 77 w 113"/>
                <a:gd name="T49" fmla="*/ 22 h 136"/>
                <a:gd name="T50" fmla="*/ 81 w 113"/>
                <a:gd name="T51" fmla="*/ 14 h 136"/>
                <a:gd name="T52" fmla="*/ 81 w 113"/>
                <a:gd name="T53" fmla="*/ 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36">
                  <a:moveTo>
                    <a:pt x="81" y="2"/>
                  </a:moveTo>
                  <a:cubicBezTo>
                    <a:pt x="91" y="0"/>
                    <a:pt x="91" y="0"/>
                    <a:pt x="91" y="0"/>
                  </a:cubicBezTo>
                  <a:cubicBezTo>
                    <a:pt x="95" y="14"/>
                    <a:pt x="95" y="14"/>
                    <a:pt x="95" y="14"/>
                  </a:cubicBezTo>
                  <a:cubicBezTo>
                    <a:pt x="106" y="6"/>
                    <a:pt x="106" y="6"/>
                    <a:pt x="106" y="6"/>
                  </a:cubicBezTo>
                  <a:cubicBezTo>
                    <a:pt x="111" y="14"/>
                    <a:pt x="111" y="14"/>
                    <a:pt x="111" y="14"/>
                  </a:cubicBezTo>
                  <a:cubicBezTo>
                    <a:pt x="108" y="18"/>
                    <a:pt x="108" y="18"/>
                    <a:pt x="108" y="18"/>
                  </a:cubicBezTo>
                  <a:cubicBezTo>
                    <a:pt x="113" y="24"/>
                    <a:pt x="113" y="24"/>
                    <a:pt x="113" y="24"/>
                  </a:cubicBezTo>
                  <a:cubicBezTo>
                    <a:pt x="100" y="46"/>
                    <a:pt x="100" y="46"/>
                    <a:pt x="100" y="46"/>
                  </a:cubicBezTo>
                  <a:cubicBezTo>
                    <a:pt x="89" y="52"/>
                    <a:pt x="89" y="52"/>
                    <a:pt x="89" y="52"/>
                  </a:cubicBezTo>
                  <a:cubicBezTo>
                    <a:pt x="92" y="64"/>
                    <a:pt x="92" y="64"/>
                    <a:pt x="92" y="64"/>
                  </a:cubicBezTo>
                  <a:cubicBezTo>
                    <a:pt x="67" y="76"/>
                    <a:pt x="67" y="76"/>
                    <a:pt x="67" y="76"/>
                  </a:cubicBezTo>
                  <a:cubicBezTo>
                    <a:pt x="58" y="110"/>
                    <a:pt x="58" y="110"/>
                    <a:pt x="58" y="110"/>
                  </a:cubicBezTo>
                  <a:cubicBezTo>
                    <a:pt x="40" y="126"/>
                    <a:pt x="40" y="126"/>
                    <a:pt x="40" y="126"/>
                  </a:cubicBezTo>
                  <a:cubicBezTo>
                    <a:pt x="40" y="126"/>
                    <a:pt x="25" y="120"/>
                    <a:pt x="25" y="121"/>
                  </a:cubicBezTo>
                  <a:cubicBezTo>
                    <a:pt x="24" y="123"/>
                    <a:pt x="25" y="132"/>
                    <a:pt x="25" y="132"/>
                  </a:cubicBezTo>
                  <a:cubicBezTo>
                    <a:pt x="13" y="136"/>
                    <a:pt x="13" y="136"/>
                    <a:pt x="13" y="136"/>
                  </a:cubicBezTo>
                  <a:cubicBezTo>
                    <a:pt x="10" y="130"/>
                    <a:pt x="10" y="130"/>
                    <a:pt x="10" y="130"/>
                  </a:cubicBezTo>
                  <a:cubicBezTo>
                    <a:pt x="17" y="115"/>
                    <a:pt x="17" y="115"/>
                    <a:pt x="17" y="115"/>
                  </a:cubicBezTo>
                  <a:cubicBezTo>
                    <a:pt x="2" y="113"/>
                    <a:pt x="2" y="113"/>
                    <a:pt x="2" y="113"/>
                  </a:cubicBezTo>
                  <a:cubicBezTo>
                    <a:pt x="0" y="102"/>
                    <a:pt x="0" y="102"/>
                    <a:pt x="0" y="102"/>
                  </a:cubicBezTo>
                  <a:cubicBezTo>
                    <a:pt x="25" y="71"/>
                    <a:pt x="25" y="71"/>
                    <a:pt x="25" y="71"/>
                  </a:cubicBezTo>
                  <a:cubicBezTo>
                    <a:pt x="33" y="68"/>
                    <a:pt x="33" y="68"/>
                    <a:pt x="33" y="68"/>
                  </a:cubicBezTo>
                  <a:cubicBezTo>
                    <a:pt x="67" y="40"/>
                    <a:pt x="67" y="40"/>
                    <a:pt x="67" y="40"/>
                  </a:cubicBezTo>
                  <a:cubicBezTo>
                    <a:pt x="70" y="23"/>
                    <a:pt x="70" y="23"/>
                    <a:pt x="70" y="23"/>
                  </a:cubicBezTo>
                  <a:cubicBezTo>
                    <a:pt x="77" y="22"/>
                    <a:pt x="77" y="22"/>
                    <a:pt x="77" y="22"/>
                  </a:cubicBezTo>
                  <a:cubicBezTo>
                    <a:pt x="81" y="14"/>
                    <a:pt x="81" y="14"/>
                    <a:pt x="81" y="14"/>
                  </a:cubicBezTo>
                  <a:lnTo>
                    <a:pt x="8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72" name="Freeform: Shape 71">
            <a:extLst>
              <a:ext uri="{FF2B5EF4-FFF2-40B4-BE49-F238E27FC236}">
                <a16:creationId xmlns:a16="http://schemas.microsoft.com/office/drawing/2014/main" id="{712D577D-3CDC-44E6-8924-8B4F040308F7}"/>
              </a:ext>
            </a:extLst>
          </p:cNvPr>
          <p:cNvSpPr/>
          <p:nvPr/>
        </p:nvSpPr>
        <p:spPr>
          <a:xfrm>
            <a:off x="8548358" y="3808063"/>
            <a:ext cx="211322" cy="211322"/>
          </a:xfrm>
          <a:custGeom>
            <a:avLst/>
            <a:gdLst>
              <a:gd name="connsiteX0" fmla="*/ 416929 w 833856"/>
              <a:gd name="connsiteY0" fmla="*/ 0 h 833857"/>
              <a:gd name="connsiteX1" fmla="*/ 0 w 833856"/>
              <a:gd name="connsiteY1" fmla="*/ 417165 h 833857"/>
              <a:gd name="connsiteX2" fmla="*/ 417165 w 833856"/>
              <a:gd name="connsiteY2" fmla="*/ 834331 h 833857"/>
              <a:gd name="connsiteX3" fmla="*/ 834331 w 833856"/>
              <a:gd name="connsiteY3" fmla="*/ 417165 h 833857"/>
              <a:gd name="connsiteX4" fmla="*/ 416929 w 833856"/>
              <a:gd name="connsiteY4" fmla="*/ 0 h 833857"/>
              <a:gd name="connsiteX5" fmla="*/ 526135 w 833856"/>
              <a:gd name="connsiteY5" fmla="*/ 210833 h 833857"/>
              <a:gd name="connsiteX6" fmla="*/ 575409 w 833856"/>
              <a:gd name="connsiteY6" fmla="*/ 260107 h 833857"/>
              <a:gd name="connsiteX7" fmla="*/ 526135 w 833856"/>
              <a:gd name="connsiteY7" fmla="*/ 309380 h 833857"/>
              <a:gd name="connsiteX8" fmla="*/ 476862 w 833856"/>
              <a:gd name="connsiteY8" fmla="*/ 260107 h 833857"/>
              <a:gd name="connsiteX9" fmla="*/ 526135 w 833856"/>
              <a:gd name="connsiteY9" fmla="*/ 210833 h 833857"/>
              <a:gd name="connsiteX10" fmla="*/ 307722 w 833856"/>
              <a:gd name="connsiteY10" fmla="*/ 210833 h 833857"/>
              <a:gd name="connsiteX11" fmla="*/ 356995 w 833856"/>
              <a:gd name="connsiteY11" fmla="*/ 260107 h 833857"/>
              <a:gd name="connsiteX12" fmla="*/ 307722 w 833856"/>
              <a:gd name="connsiteY12" fmla="*/ 309380 h 833857"/>
              <a:gd name="connsiteX13" fmla="*/ 258448 w 833856"/>
              <a:gd name="connsiteY13" fmla="*/ 260107 h 833857"/>
              <a:gd name="connsiteX14" fmla="*/ 307722 w 833856"/>
              <a:gd name="connsiteY14" fmla="*/ 210833 h 833857"/>
              <a:gd name="connsiteX15" fmla="*/ 629183 w 833856"/>
              <a:gd name="connsiteY15" fmla="*/ 490602 h 833857"/>
              <a:gd name="connsiteX16" fmla="*/ 417165 w 833856"/>
              <a:gd name="connsiteY16" fmla="*/ 623498 h 833857"/>
              <a:gd name="connsiteX17" fmla="*/ 205148 w 833856"/>
              <a:gd name="connsiteY17" fmla="*/ 490602 h 833857"/>
              <a:gd name="connsiteX18" fmla="*/ 254184 w 833856"/>
              <a:gd name="connsiteY18" fmla="*/ 466913 h 833857"/>
              <a:gd name="connsiteX19" fmla="*/ 417402 w 833856"/>
              <a:gd name="connsiteY19" fmla="*/ 569013 h 833857"/>
              <a:gd name="connsiteX20" fmla="*/ 580620 w 833856"/>
              <a:gd name="connsiteY20" fmla="*/ 466913 h 833857"/>
              <a:gd name="connsiteX21" fmla="*/ 629183 w 833856"/>
              <a:gd name="connsiteY21" fmla="*/ 490602 h 83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33856" h="833857">
                <a:moveTo>
                  <a:pt x="416929" y="0"/>
                </a:moveTo>
                <a:cubicBezTo>
                  <a:pt x="186670" y="0"/>
                  <a:pt x="0" y="186907"/>
                  <a:pt x="0" y="417165"/>
                </a:cubicBezTo>
                <a:cubicBezTo>
                  <a:pt x="0" y="647424"/>
                  <a:pt x="186670" y="834331"/>
                  <a:pt x="417165" y="834331"/>
                </a:cubicBezTo>
                <a:cubicBezTo>
                  <a:pt x="647661" y="834331"/>
                  <a:pt x="834331" y="647661"/>
                  <a:pt x="834331" y="417165"/>
                </a:cubicBezTo>
                <a:cubicBezTo>
                  <a:pt x="834094" y="186907"/>
                  <a:pt x="647187" y="0"/>
                  <a:pt x="416929" y="0"/>
                </a:cubicBezTo>
                <a:close/>
                <a:moveTo>
                  <a:pt x="526135" y="210833"/>
                </a:moveTo>
                <a:cubicBezTo>
                  <a:pt x="553378" y="210833"/>
                  <a:pt x="575409" y="232864"/>
                  <a:pt x="575409" y="260107"/>
                </a:cubicBezTo>
                <a:cubicBezTo>
                  <a:pt x="575409" y="287349"/>
                  <a:pt x="553378" y="309380"/>
                  <a:pt x="526135" y="309380"/>
                </a:cubicBezTo>
                <a:cubicBezTo>
                  <a:pt x="498893" y="309380"/>
                  <a:pt x="476862" y="287349"/>
                  <a:pt x="476862" y="260107"/>
                </a:cubicBezTo>
                <a:cubicBezTo>
                  <a:pt x="476862" y="232864"/>
                  <a:pt x="498893" y="210833"/>
                  <a:pt x="526135" y="210833"/>
                </a:cubicBezTo>
                <a:close/>
                <a:moveTo>
                  <a:pt x="307722" y="210833"/>
                </a:moveTo>
                <a:cubicBezTo>
                  <a:pt x="334964" y="210833"/>
                  <a:pt x="356995" y="232864"/>
                  <a:pt x="356995" y="260107"/>
                </a:cubicBezTo>
                <a:cubicBezTo>
                  <a:pt x="356995" y="287349"/>
                  <a:pt x="334964" y="309380"/>
                  <a:pt x="307722" y="309380"/>
                </a:cubicBezTo>
                <a:cubicBezTo>
                  <a:pt x="280479" y="309380"/>
                  <a:pt x="258448" y="287349"/>
                  <a:pt x="258448" y="260107"/>
                </a:cubicBezTo>
                <a:cubicBezTo>
                  <a:pt x="258448" y="232864"/>
                  <a:pt x="280479" y="210833"/>
                  <a:pt x="307722" y="210833"/>
                </a:cubicBezTo>
                <a:close/>
                <a:moveTo>
                  <a:pt x="629183" y="490602"/>
                </a:moveTo>
                <a:cubicBezTo>
                  <a:pt x="591044" y="569250"/>
                  <a:pt x="510501" y="623498"/>
                  <a:pt x="417165" y="623498"/>
                </a:cubicBezTo>
                <a:cubicBezTo>
                  <a:pt x="323830" y="623498"/>
                  <a:pt x="243287" y="569250"/>
                  <a:pt x="205148" y="490602"/>
                </a:cubicBezTo>
                <a:cubicBezTo>
                  <a:pt x="189276" y="457911"/>
                  <a:pt x="238313" y="434222"/>
                  <a:pt x="254184" y="466913"/>
                </a:cubicBezTo>
                <a:cubicBezTo>
                  <a:pt x="283559" y="527557"/>
                  <a:pt x="345624" y="569013"/>
                  <a:pt x="417402" y="569013"/>
                </a:cubicBezTo>
                <a:cubicBezTo>
                  <a:pt x="489180" y="569013"/>
                  <a:pt x="551246" y="527320"/>
                  <a:pt x="580620" y="466913"/>
                </a:cubicBezTo>
                <a:cubicBezTo>
                  <a:pt x="596018" y="434222"/>
                  <a:pt x="645055" y="458148"/>
                  <a:pt x="629183" y="490602"/>
                </a:cubicBezTo>
                <a:close/>
              </a:path>
            </a:pathLst>
          </a:custGeom>
          <a:solidFill>
            <a:srgbClr val="282D41"/>
          </a:solidFill>
          <a:ln w="2369" cap="flat">
            <a:noFill/>
            <a:prstDash val="solid"/>
            <a:miter/>
          </a:ln>
        </p:spPr>
        <p:txBody>
          <a:bodyPr rtlCol="0" anchor="ctr"/>
          <a:lstStyle/>
          <a:p>
            <a:endParaRPr lang="en-NZ"/>
          </a:p>
        </p:txBody>
      </p:sp>
      <p:grpSp>
        <p:nvGrpSpPr>
          <p:cNvPr id="67" name="Group 66">
            <a:extLst>
              <a:ext uri="{FF2B5EF4-FFF2-40B4-BE49-F238E27FC236}">
                <a16:creationId xmlns:a16="http://schemas.microsoft.com/office/drawing/2014/main" id="{4CF787C1-9953-4D5E-82C0-9795AE203B20}"/>
              </a:ext>
            </a:extLst>
          </p:cNvPr>
          <p:cNvGrpSpPr/>
          <p:nvPr/>
        </p:nvGrpSpPr>
        <p:grpSpPr>
          <a:xfrm>
            <a:off x="5136705" y="6590201"/>
            <a:ext cx="2241162" cy="215444"/>
            <a:chOff x="163092" y="5772628"/>
            <a:chExt cx="2241162" cy="215444"/>
          </a:xfrm>
        </p:grpSpPr>
        <p:sp>
          <p:nvSpPr>
            <p:cNvPr id="68" name="TextBox 67">
              <a:extLst>
                <a:ext uri="{FF2B5EF4-FFF2-40B4-BE49-F238E27FC236}">
                  <a16:creationId xmlns:a16="http://schemas.microsoft.com/office/drawing/2014/main" id="{740ABB40-5B7E-4C70-8619-55B0F3B8A612}"/>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71" name="Isosceles Triangle 70">
              <a:extLst>
                <a:ext uri="{FF2B5EF4-FFF2-40B4-BE49-F238E27FC236}">
                  <a16:creationId xmlns:a16="http://schemas.microsoft.com/office/drawing/2014/main" id="{E99F1F74-81FF-40B6-BB02-ED4A6EF27713}"/>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3" name="Isosceles Triangle 72">
              <a:extLst>
                <a:ext uri="{FF2B5EF4-FFF2-40B4-BE49-F238E27FC236}">
                  <a16:creationId xmlns:a16="http://schemas.microsoft.com/office/drawing/2014/main" id="{E2DF8ED8-AAC5-4C4E-A09A-01969609008F}"/>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74" name="Isosceles Triangle 73">
            <a:extLst>
              <a:ext uri="{FF2B5EF4-FFF2-40B4-BE49-F238E27FC236}">
                <a16:creationId xmlns:a16="http://schemas.microsoft.com/office/drawing/2014/main" id="{5A62CE95-6073-49ED-AAC3-382792692CFC}"/>
              </a:ext>
            </a:extLst>
          </p:cNvPr>
          <p:cNvSpPr>
            <a:spLocks noChangeAspect="1"/>
          </p:cNvSpPr>
          <p:nvPr/>
        </p:nvSpPr>
        <p:spPr>
          <a:xfrm>
            <a:off x="546179" y="4681652"/>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665093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742-F33B-4A95-9F4A-C45874C4CC4B}"/>
              </a:ext>
            </a:extLst>
          </p:cNvPr>
          <p:cNvSpPr>
            <a:spLocks noGrp="1"/>
          </p:cNvSpPr>
          <p:nvPr>
            <p:ph type="ctrTitle"/>
          </p:nvPr>
        </p:nvSpPr>
        <p:spPr>
          <a:xfrm>
            <a:off x="5932715" y="2150053"/>
            <a:ext cx="5994400" cy="2387600"/>
          </a:xfrm>
        </p:spPr>
        <p:txBody>
          <a:bodyPr>
            <a:noAutofit/>
          </a:bodyPr>
          <a:lstStyle/>
          <a:p>
            <a:r>
              <a:rPr lang="en-NZ" sz="4000" dirty="0">
                <a:latin typeface="Georgia" panose="02040502050405020303" pitchFamily="18" charset="0"/>
              </a:rPr>
              <a:t>pacific peoples Overall engagement, Attendance AND PARTICIPATION</a:t>
            </a:r>
          </a:p>
        </p:txBody>
      </p:sp>
    </p:spTree>
    <p:extLst>
      <p:ext uri="{BB962C8B-B14F-4D97-AF65-F5344CB8AC3E}">
        <p14:creationId xmlns:p14="http://schemas.microsoft.com/office/powerpoint/2010/main" val="870928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Overall engagement among Pacific peoples</a:t>
            </a:r>
          </a:p>
        </p:txBody>
      </p:sp>
      <p:sp>
        <p:nvSpPr>
          <p:cNvPr id="19" name="TextBox 18"/>
          <p:cNvSpPr txBox="1"/>
          <p:nvPr/>
        </p:nvSpPr>
        <p:spPr>
          <a:xfrm>
            <a:off x="1722824" y="2303033"/>
            <a:ext cx="2063385" cy="307777"/>
          </a:xfrm>
          <a:prstGeom prst="rect">
            <a:avLst/>
          </a:prstGeom>
          <a:noFill/>
        </p:spPr>
        <p:txBody>
          <a:bodyPr wrap="none" rtlCol="0">
            <a:spAutoFit/>
          </a:bodyPr>
          <a:lstStyle/>
          <a:p>
            <a:pPr algn="ctr"/>
            <a:r>
              <a:rPr lang="en-US" sz="1400" b="1" spc="300" dirty="0">
                <a:solidFill>
                  <a:schemeClr val="tx1">
                    <a:lumMod val="65000"/>
                    <a:lumOff val="35000"/>
                  </a:schemeClr>
                </a:solidFill>
                <a:latin typeface="+mj-lt"/>
              </a:rPr>
              <a:t>Pacific peoples</a:t>
            </a:r>
          </a:p>
        </p:txBody>
      </p:sp>
      <p:graphicFrame>
        <p:nvGraphicFramePr>
          <p:cNvPr id="28" name="Chart 27"/>
          <p:cNvGraphicFramePr/>
          <p:nvPr>
            <p:extLst>
              <p:ext uri="{D42A27DB-BD31-4B8C-83A1-F6EECF244321}">
                <p14:modId xmlns:p14="http://schemas.microsoft.com/office/powerpoint/2010/main" val="144014294"/>
              </p:ext>
            </p:extLst>
          </p:nvPr>
        </p:nvGraphicFramePr>
        <p:xfrm>
          <a:off x="-189629" y="2753940"/>
          <a:ext cx="3371260" cy="2566683"/>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p:cNvSpPr txBox="1"/>
          <p:nvPr/>
        </p:nvSpPr>
        <p:spPr>
          <a:xfrm>
            <a:off x="77057" y="6516043"/>
            <a:ext cx="4705596"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2017 (n=176); 2020 (n=461) | New Zealand (n=6263)</a:t>
            </a:r>
          </a:p>
        </p:txBody>
      </p:sp>
      <p:sp>
        <p:nvSpPr>
          <p:cNvPr id="40" name="TextBox 39">
            <a:extLst>
              <a:ext uri="{FF2B5EF4-FFF2-40B4-BE49-F238E27FC236}">
                <a16:creationId xmlns:a16="http://schemas.microsoft.com/office/drawing/2014/main" id="{57AEB3CE-51B1-4054-903D-764DE049EEB8}"/>
              </a:ext>
            </a:extLst>
          </p:cNvPr>
          <p:cNvSpPr txBox="1"/>
          <p:nvPr/>
        </p:nvSpPr>
        <p:spPr>
          <a:xfrm>
            <a:off x="5790765" y="2303033"/>
            <a:ext cx="1701107" cy="307777"/>
          </a:xfrm>
          <a:prstGeom prst="rect">
            <a:avLst/>
          </a:prstGeom>
          <a:noFill/>
        </p:spPr>
        <p:txBody>
          <a:bodyPr wrap="none" rtlCol="0">
            <a:spAutoFit/>
          </a:bodyPr>
          <a:lstStyle/>
          <a:p>
            <a:pPr algn="ctr"/>
            <a:r>
              <a:rPr lang="en-US" sz="1400" b="1" spc="300">
                <a:solidFill>
                  <a:schemeClr val="tx1">
                    <a:lumMod val="65000"/>
                    <a:lumOff val="35000"/>
                  </a:schemeClr>
                </a:solidFill>
                <a:latin typeface="+mj-lt"/>
              </a:rPr>
              <a:t>New Zealand</a:t>
            </a:r>
            <a:endParaRPr lang="en-US" sz="1400" b="1" spc="300" dirty="0">
              <a:solidFill>
                <a:schemeClr val="tx1">
                  <a:lumMod val="65000"/>
                  <a:lumOff val="35000"/>
                </a:schemeClr>
              </a:solidFill>
              <a:latin typeface="+mj-lt"/>
            </a:endParaRPr>
          </a:p>
        </p:txBody>
      </p:sp>
      <p:grpSp>
        <p:nvGrpSpPr>
          <p:cNvPr id="9" name="Group 8">
            <a:extLst>
              <a:ext uri="{FF2B5EF4-FFF2-40B4-BE49-F238E27FC236}">
                <a16:creationId xmlns:a16="http://schemas.microsoft.com/office/drawing/2014/main" id="{0BA89247-248A-42CB-AE3D-10630C296C3B}"/>
              </a:ext>
            </a:extLst>
          </p:cNvPr>
          <p:cNvGrpSpPr/>
          <p:nvPr/>
        </p:nvGrpSpPr>
        <p:grpSpPr>
          <a:xfrm>
            <a:off x="5136705" y="6407321"/>
            <a:ext cx="2241162" cy="215444"/>
            <a:chOff x="163092" y="5772628"/>
            <a:chExt cx="2241162" cy="215444"/>
          </a:xfrm>
        </p:grpSpPr>
        <p:sp>
          <p:nvSpPr>
            <p:cNvPr id="43" name="TextBox 42">
              <a:extLst>
                <a:ext uri="{FF2B5EF4-FFF2-40B4-BE49-F238E27FC236}">
                  <a16:creationId xmlns:a16="http://schemas.microsoft.com/office/drawing/2014/main" id="{3A2A2CF1-B83C-4823-A3CD-C26756EF9CFD}"/>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16" name="Isosceles Triangle 15">
              <a:extLst>
                <a:ext uri="{FF2B5EF4-FFF2-40B4-BE49-F238E27FC236}">
                  <a16:creationId xmlns:a16="http://schemas.microsoft.com/office/drawing/2014/main" id="{9A7D3C62-F798-4C6D-ACFC-4A45EC7AF17B}"/>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Isosceles Triangle 16">
              <a:extLst>
                <a:ext uri="{FF2B5EF4-FFF2-40B4-BE49-F238E27FC236}">
                  <a16:creationId xmlns:a16="http://schemas.microsoft.com/office/drawing/2014/main" id="{60E129F9-D4D9-4979-95F1-B4F84A5CFC57}"/>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37" name="Rectangle 36">
            <a:extLst>
              <a:ext uri="{FF2B5EF4-FFF2-40B4-BE49-F238E27FC236}">
                <a16:creationId xmlns:a16="http://schemas.microsoft.com/office/drawing/2014/main" id="{DDF3D444-3542-4BC3-8D24-211D27AB7496}"/>
              </a:ext>
            </a:extLst>
          </p:cNvPr>
          <p:cNvSpPr/>
          <p:nvPr/>
        </p:nvSpPr>
        <p:spPr>
          <a:xfrm>
            <a:off x="710919" y="1118672"/>
            <a:ext cx="7238296" cy="600164"/>
          </a:xfrm>
          <a:prstGeom prst="rect">
            <a:avLst/>
          </a:prstGeom>
        </p:spPr>
        <p:txBody>
          <a:bodyPr wrap="square">
            <a:spAutoFit/>
          </a:bodyPr>
          <a:lstStyle/>
          <a:p>
            <a:pPr lvl="0">
              <a:defRPr/>
            </a:pPr>
            <a:r>
              <a:rPr kumimoji="0" lang="en-NZ" sz="1100" b="1" i="1" u="none" strike="noStrike" kern="1200" cap="none" spc="0" normalizeH="0" baseline="0" noProof="0" dirty="0">
                <a:ln>
                  <a:noFill/>
                </a:ln>
                <a:solidFill>
                  <a:schemeClr val="bg1"/>
                </a:solidFill>
                <a:effectLst/>
                <a:uLnTx/>
                <a:uFillTx/>
                <a:latin typeface="+mj-lt"/>
                <a:ea typeface="+mn-ea"/>
                <a:cs typeface="+mn-cs"/>
              </a:rPr>
              <a:t>Overall engagement is based on all those who have either attended or participated in the following art forms in the last 12 months: </a:t>
            </a:r>
            <a:r>
              <a:rPr kumimoji="0" lang="en-NZ" sz="1100" b="1" i="1" u="none" strike="noStrike" kern="1200" cap="none" spc="0" normalizeH="0" baseline="0" noProof="0" dirty="0">
                <a:ln>
                  <a:noFill/>
                </a:ln>
                <a:solidFill>
                  <a:srgbClr val="7ED2BB"/>
                </a:solidFill>
                <a:effectLst/>
                <a:uLnTx/>
                <a:uFillTx/>
                <a:latin typeface="+mj-lt"/>
                <a:ea typeface="+mn-ea"/>
                <a:cs typeface="+mn-cs"/>
              </a:rPr>
              <a:t>Craft &amp; object art, Literature, </a:t>
            </a:r>
            <a:r>
              <a:rPr lang="fi-FI" sz="1100" b="1" i="1" dirty="0">
                <a:solidFill>
                  <a:srgbClr val="7ED2BB"/>
                </a:solidFill>
                <a:latin typeface="+mj-lt"/>
              </a:rPr>
              <a:t>Ngā Toi Māori (Māori arts), </a:t>
            </a:r>
            <a:r>
              <a:rPr kumimoji="0" lang="en-NZ" sz="1100" b="1" i="1" u="none" strike="noStrike" kern="1200" cap="none" spc="0" normalizeH="0" baseline="0" noProof="0" dirty="0">
                <a:ln>
                  <a:noFill/>
                </a:ln>
                <a:solidFill>
                  <a:srgbClr val="7ED2BB"/>
                </a:solidFill>
                <a:effectLst/>
                <a:uLnTx/>
                <a:uFillTx/>
                <a:latin typeface="+mj-lt"/>
                <a:ea typeface="+mn-ea"/>
                <a:cs typeface="+mn-cs"/>
              </a:rPr>
              <a:t>Pacific arts, Performing arts</a:t>
            </a:r>
            <a:r>
              <a:rPr lang="en-NZ" sz="1100" b="1" i="1" dirty="0">
                <a:solidFill>
                  <a:srgbClr val="7ED2BB"/>
                </a:solidFill>
                <a:latin typeface="+mj-lt"/>
              </a:rPr>
              <a:t> </a:t>
            </a:r>
            <a:r>
              <a:rPr lang="fi-FI" sz="1100" b="1" i="1" dirty="0">
                <a:solidFill>
                  <a:srgbClr val="7ED2BB"/>
                </a:solidFill>
                <a:latin typeface="+mj-lt"/>
              </a:rPr>
              <a:t>and </a:t>
            </a:r>
            <a:r>
              <a:rPr kumimoji="0" lang="en-NZ" sz="1100" b="1" i="1" u="none" strike="noStrike" kern="1200" cap="none" spc="0" normalizeH="0" baseline="0" noProof="0" dirty="0">
                <a:ln>
                  <a:noFill/>
                </a:ln>
                <a:solidFill>
                  <a:srgbClr val="7ED2BB"/>
                </a:solidFill>
                <a:effectLst/>
                <a:uLnTx/>
                <a:uFillTx/>
                <a:latin typeface="+mj-lt"/>
                <a:ea typeface="+mn-ea"/>
                <a:cs typeface="+mn-cs"/>
              </a:rPr>
              <a:t>Visual arts</a:t>
            </a:r>
          </a:p>
        </p:txBody>
      </p:sp>
      <p:sp>
        <p:nvSpPr>
          <p:cNvPr id="8" name="Rectangle 7">
            <a:extLst>
              <a:ext uri="{FF2B5EF4-FFF2-40B4-BE49-F238E27FC236}">
                <a16:creationId xmlns:a16="http://schemas.microsoft.com/office/drawing/2014/main" id="{6B3BA0F0-9BAA-45D2-9A17-83B0B62590F8}"/>
              </a:ext>
            </a:extLst>
          </p:cNvPr>
          <p:cNvSpPr/>
          <p:nvPr/>
        </p:nvSpPr>
        <p:spPr>
          <a:xfrm>
            <a:off x="217952" y="2109358"/>
            <a:ext cx="4867850" cy="397371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8" name="Chart 37">
            <a:extLst>
              <a:ext uri="{FF2B5EF4-FFF2-40B4-BE49-F238E27FC236}">
                <a16:creationId xmlns:a16="http://schemas.microsoft.com/office/drawing/2014/main" id="{13AA6D84-0F96-471C-9ED1-3E4EEB9BC375}"/>
              </a:ext>
            </a:extLst>
          </p:cNvPr>
          <p:cNvGraphicFramePr/>
          <p:nvPr>
            <p:extLst>
              <p:ext uri="{D42A27DB-BD31-4B8C-83A1-F6EECF244321}">
                <p14:modId xmlns:p14="http://schemas.microsoft.com/office/powerpoint/2010/main" val="666456340"/>
              </p:ext>
            </p:extLst>
          </p:nvPr>
        </p:nvGraphicFramePr>
        <p:xfrm>
          <a:off x="2089170" y="2753940"/>
          <a:ext cx="3371260" cy="25666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2" name="Chart 41">
            <a:extLst>
              <a:ext uri="{FF2B5EF4-FFF2-40B4-BE49-F238E27FC236}">
                <a16:creationId xmlns:a16="http://schemas.microsoft.com/office/drawing/2014/main" id="{3AE2E25C-8736-41BF-96E2-CE9395685675}"/>
              </a:ext>
            </a:extLst>
          </p:cNvPr>
          <p:cNvGraphicFramePr/>
          <p:nvPr>
            <p:extLst>
              <p:ext uri="{D42A27DB-BD31-4B8C-83A1-F6EECF244321}">
                <p14:modId xmlns:p14="http://schemas.microsoft.com/office/powerpoint/2010/main" val="470560558"/>
              </p:ext>
            </p:extLst>
          </p:nvPr>
        </p:nvGraphicFramePr>
        <p:xfrm>
          <a:off x="4782653" y="2753940"/>
          <a:ext cx="3371260" cy="2566683"/>
        </p:xfrm>
        <a:graphic>
          <a:graphicData uri="http://schemas.openxmlformats.org/drawingml/2006/chart">
            <c:chart xmlns:c="http://schemas.openxmlformats.org/drawingml/2006/chart" xmlns:r="http://schemas.openxmlformats.org/officeDocument/2006/relationships" r:id="rId5"/>
          </a:graphicData>
        </a:graphic>
      </p:graphicFrame>
      <p:sp>
        <p:nvSpPr>
          <p:cNvPr id="44" name="Rectangle 43">
            <a:extLst>
              <a:ext uri="{FF2B5EF4-FFF2-40B4-BE49-F238E27FC236}">
                <a16:creationId xmlns:a16="http://schemas.microsoft.com/office/drawing/2014/main" id="{879D6D22-990D-4AA5-8279-8D7F66E8857E}"/>
              </a:ext>
            </a:extLst>
          </p:cNvPr>
          <p:cNvSpPr/>
          <p:nvPr/>
        </p:nvSpPr>
        <p:spPr>
          <a:xfrm>
            <a:off x="5222606" y="2109358"/>
            <a:ext cx="2580274" cy="397371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EB38544-B1ED-49B5-BB7D-C31E7978C6D8}"/>
              </a:ext>
            </a:extLst>
          </p:cNvPr>
          <p:cNvSpPr/>
          <p:nvPr/>
        </p:nvSpPr>
        <p:spPr>
          <a:xfrm>
            <a:off x="1024191" y="3700942"/>
            <a:ext cx="1021433" cy="523220"/>
          </a:xfrm>
          <a:prstGeom prst="rect">
            <a:avLst/>
          </a:prstGeom>
        </p:spPr>
        <p:txBody>
          <a:bodyPr wrap="none">
            <a:spAutoFit/>
          </a:bodyPr>
          <a:lstStyle/>
          <a:p>
            <a:pPr algn="ctr"/>
            <a:r>
              <a:rPr lang="lv-LV" sz="2800">
                <a:solidFill>
                  <a:srgbClr val="414141"/>
                </a:solidFill>
                <a:latin typeface="Arial Black" panose="020B0A04020102020204" pitchFamily="34" charset="0"/>
              </a:rPr>
              <a:t>79%</a:t>
            </a:r>
            <a:endParaRPr lang="en-NZ" sz="2800" dirty="0">
              <a:solidFill>
                <a:srgbClr val="414141"/>
              </a:solidFill>
              <a:latin typeface="Arial Black" panose="020B0A04020102020204" pitchFamily="34" charset="0"/>
            </a:endParaRPr>
          </a:p>
        </p:txBody>
      </p:sp>
      <p:sp>
        <p:nvSpPr>
          <p:cNvPr id="45" name="TextBox 44">
            <a:extLst>
              <a:ext uri="{FF2B5EF4-FFF2-40B4-BE49-F238E27FC236}">
                <a16:creationId xmlns:a16="http://schemas.microsoft.com/office/drawing/2014/main" id="{37267602-525D-4CC6-B320-140038E49741}"/>
              </a:ext>
            </a:extLst>
          </p:cNvPr>
          <p:cNvSpPr txBox="1"/>
          <p:nvPr/>
        </p:nvSpPr>
        <p:spPr>
          <a:xfrm>
            <a:off x="1205333" y="4252616"/>
            <a:ext cx="659155" cy="307777"/>
          </a:xfrm>
          <a:prstGeom prst="rect">
            <a:avLst/>
          </a:prstGeom>
          <a:noFill/>
        </p:spPr>
        <p:txBody>
          <a:bodyPr wrap="none" rtlCol="0">
            <a:spAutoFit/>
          </a:bodyPr>
          <a:lstStyle/>
          <a:p>
            <a:pPr algn="ctr"/>
            <a:r>
              <a:rPr lang="en-US" sz="1400" spc="150" dirty="0">
                <a:solidFill>
                  <a:prstClr val="black">
                    <a:lumMod val="65000"/>
                    <a:lumOff val="35000"/>
                  </a:prstClr>
                </a:solidFill>
              </a:rPr>
              <a:t>2017</a:t>
            </a:r>
          </a:p>
        </p:txBody>
      </p:sp>
      <p:cxnSp>
        <p:nvCxnSpPr>
          <p:cNvPr id="14" name="Straight Connector 13">
            <a:extLst>
              <a:ext uri="{FF2B5EF4-FFF2-40B4-BE49-F238E27FC236}">
                <a16:creationId xmlns:a16="http://schemas.microsoft.com/office/drawing/2014/main" id="{75EB81B7-A116-439C-AA1A-C1EED86EB721}"/>
              </a:ext>
            </a:extLst>
          </p:cNvPr>
          <p:cNvCxnSpPr/>
          <p:nvPr/>
        </p:nvCxnSpPr>
        <p:spPr>
          <a:xfrm>
            <a:off x="1156249" y="4191656"/>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1E7BA00-AC30-4F0D-98E6-875DFEEED6CE}"/>
              </a:ext>
            </a:extLst>
          </p:cNvPr>
          <p:cNvSpPr/>
          <p:nvPr/>
        </p:nvSpPr>
        <p:spPr>
          <a:xfrm>
            <a:off x="3308634" y="3700942"/>
            <a:ext cx="1021433" cy="523220"/>
          </a:xfrm>
          <a:prstGeom prst="rect">
            <a:avLst/>
          </a:prstGeom>
        </p:spPr>
        <p:txBody>
          <a:bodyPr wrap="none">
            <a:spAutoFit/>
          </a:bodyPr>
          <a:lstStyle/>
          <a:p>
            <a:pPr algn="ctr"/>
            <a:r>
              <a:rPr lang="lv-LV" sz="2800">
                <a:solidFill>
                  <a:srgbClr val="414141"/>
                </a:solidFill>
                <a:latin typeface="Arial Black" panose="020B0A04020102020204" pitchFamily="34" charset="0"/>
              </a:rPr>
              <a:t>80%</a:t>
            </a:r>
            <a:endParaRPr lang="en-NZ" sz="2800" dirty="0">
              <a:solidFill>
                <a:srgbClr val="414141"/>
              </a:solidFill>
              <a:latin typeface="Arial Black" panose="020B0A04020102020204" pitchFamily="34" charset="0"/>
            </a:endParaRPr>
          </a:p>
        </p:txBody>
      </p:sp>
      <p:sp>
        <p:nvSpPr>
          <p:cNvPr id="48" name="TextBox 47">
            <a:extLst>
              <a:ext uri="{FF2B5EF4-FFF2-40B4-BE49-F238E27FC236}">
                <a16:creationId xmlns:a16="http://schemas.microsoft.com/office/drawing/2014/main" id="{199F15A5-395D-43BC-B5EF-F6CD4FED2035}"/>
              </a:ext>
            </a:extLst>
          </p:cNvPr>
          <p:cNvSpPr txBox="1"/>
          <p:nvPr/>
        </p:nvSpPr>
        <p:spPr>
          <a:xfrm>
            <a:off x="3489775" y="4252616"/>
            <a:ext cx="659156" cy="307777"/>
          </a:xfrm>
          <a:prstGeom prst="rect">
            <a:avLst/>
          </a:prstGeom>
          <a:noFill/>
        </p:spPr>
        <p:txBody>
          <a:bodyPr wrap="none" rtlCol="0">
            <a:spAutoFit/>
          </a:bodyPr>
          <a:lstStyle/>
          <a:p>
            <a:pPr algn="ctr"/>
            <a:r>
              <a:rPr lang="en-US" sz="1400" spc="150" dirty="0">
                <a:solidFill>
                  <a:prstClr val="black">
                    <a:lumMod val="65000"/>
                    <a:lumOff val="35000"/>
                  </a:prstClr>
                </a:solidFill>
              </a:rPr>
              <a:t>2020</a:t>
            </a:r>
          </a:p>
        </p:txBody>
      </p:sp>
      <p:cxnSp>
        <p:nvCxnSpPr>
          <p:cNvPr id="49" name="Straight Connector 48">
            <a:extLst>
              <a:ext uri="{FF2B5EF4-FFF2-40B4-BE49-F238E27FC236}">
                <a16:creationId xmlns:a16="http://schemas.microsoft.com/office/drawing/2014/main" id="{6515BEF1-A250-4C25-B69E-D4396E1E49C6}"/>
              </a:ext>
            </a:extLst>
          </p:cNvPr>
          <p:cNvCxnSpPr/>
          <p:nvPr/>
        </p:nvCxnSpPr>
        <p:spPr>
          <a:xfrm>
            <a:off x="3440691" y="4191656"/>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BF912064-BE0C-4848-8CC9-D828523653F6}"/>
              </a:ext>
            </a:extLst>
          </p:cNvPr>
          <p:cNvSpPr/>
          <p:nvPr/>
        </p:nvSpPr>
        <p:spPr>
          <a:xfrm>
            <a:off x="5984969" y="3700942"/>
            <a:ext cx="1021433" cy="523220"/>
          </a:xfrm>
          <a:prstGeom prst="rect">
            <a:avLst/>
          </a:prstGeom>
        </p:spPr>
        <p:txBody>
          <a:bodyPr wrap="none">
            <a:spAutoFit/>
          </a:bodyPr>
          <a:lstStyle/>
          <a:p>
            <a:pPr algn="ctr"/>
            <a:r>
              <a:rPr lang="en-US" sz="2800" dirty="0">
                <a:solidFill>
                  <a:srgbClr val="414141"/>
                </a:solidFill>
                <a:latin typeface="Arial Black" panose="020B0A04020102020204" pitchFamily="34" charset="0"/>
              </a:rPr>
              <a:t>75%</a:t>
            </a:r>
            <a:endParaRPr lang="en-NZ" sz="2800" dirty="0">
              <a:solidFill>
                <a:srgbClr val="414141"/>
              </a:solidFill>
              <a:latin typeface="Arial Black" panose="020B0A04020102020204" pitchFamily="34" charset="0"/>
            </a:endParaRPr>
          </a:p>
        </p:txBody>
      </p:sp>
      <p:sp>
        <p:nvSpPr>
          <p:cNvPr id="52" name="TextBox 51">
            <a:extLst>
              <a:ext uri="{FF2B5EF4-FFF2-40B4-BE49-F238E27FC236}">
                <a16:creationId xmlns:a16="http://schemas.microsoft.com/office/drawing/2014/main" id="{D4CCC5A9-53B5-4B5A-8F97-9738AE907DB2}"/>
              </a:ext>
            </a:extLst>
          </p:cNvPr>
          <p:cNvSpPr txBox="1"/>
          <p:nvPr/>
        </p:nvSpPr>
        <p:spPr>
          <a:xfrm>
            <a:off x="6166109" y="4252616"/>
            <a:ext cx="659156" cy="307777"/>
          </a:xfrm>
          <a:prstGeom prst="rect">
            <a:avLst/>
          </a:prstGeom>
          <a:noFill/>
        </p:spPr>
        <p:txBody>
          <a:bodyPr wrap="none" rtlCol="0">
            <a:spAutoFit/>
          </a:bodyPr>
          <a:lstStyle/>
          <a:p>
            <a:pPr algn="ctr"/>
            <a:r>
              <a:rPr lang="en-US" sz="1400" spc="150" dirty="0">
                <a:solidFill>
                  <a:prstClr val="black">
                    <a:lumMod val="65000"/>
                    <a:lumOff val="35000"/>
                  </a:prstClr>
                </a:solidFill>
              </a:rPr>
              <a:t>2020</a:t>
            </a:r>
          </a:p>
        </p:txBody>
      </p:sp>
      <p:cxnSp>
        <p:nvCxnSpPr>
          <p:cNvPr id="53" name="Straight Connector 52">
            <a:extLst>
              <a:ext uri="{FF2B5EF4-FFF2-40B4-BE49-F238E27FC236}">
                <a16:creationId xmlns:a16="http://schemas.microsoft.com/office/drawing/2014/main" id="{C02DB6AE-707B-4BA3-9D5D-EA6DC4FA4C5E}"/>
              </a:ext>
            </a:extLst>
          </p:cNvPr>
          <p:cNvCxnSpPr/>
          <p:nvPr/>
        </p:nvCxnSpPr>
        <p:spPr>
          <a:xfrm>
            <a:off x="6117025" y="4191656"/>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426655E1-D578-47AA-908B-C3160F83CD55}"/>
              </a:ext>
            </a:extLst>
          </p:cNvPr>
          <p:cNvGrpSpPr/>
          <p:nvPr/>
        </p:nvGrpSpPr>
        <p:grpSpPr>
          <a:xfrm>
            <a:off x="5136705" y="6615308"/>
            <a:ext cx="2891981" cy="215444"/>
            <a:chOff x="163092" y="5772628"/>
            <a:chExt cx="2891981" cy="215444"/>
          </a:xfrm>
        </p:grpSpPr>
        <p:sp>
          <p:nvSpPr>
            <p:cNvPr id="30" name="TextBox 29">
              <a:extLst>
                <a:ext uri="{FF2B5EF4-FFF2-40B4-BE49-F238E27FC236}">
                  <a16:creationId xmlns:a16="http://schemas.microsoft.com/office/drawing/2014/main" id="{AAE118FF-091B-46F8-8A93-B982336DE0F7}"/>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31" name="Isosceles Triangle 30">
              <a:extLst>
                <a:ext uri="{FF2B5EF4-FFF2-40B4-BE49-F238E27FC236}">
                  <a16:creationId xmlns:a16="http://schemas.microsoft.com/office/drawing/2014/main" id="{E0E4918F-9BD7-4B30-AFED-02A9BBE00F19}"/>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2" name="Isosceles Triangle 31">
              <a:extLst>
                <a:ext uri="{FF2B5EF4-FFF2-40B4-BE49-F238E27FC236}">
                  <a16:creationId xmlns:a16="http://schemas.microsoft.com/office/drawing/2014/main" id="{4BF36269-CB0B-4AF8-8F33-0E05AB866C5E}"/>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33" name="Rectangle 32">
            <a:extLst>
              <a:ext uri="{FF2B5EF4-FFF2-40B4-BE49-F238E27FC236}">
                <a16:creationId xmlns:a16="http://schemas.microsoft.com/office/drawing/2014/main" id="{6664D245-96F9-4404-8CC2-5D786AE5E9A6}"/>
              </a:ext>
            </a:extLst>
          </p:cNvPr>
          <p:cNvSpPr/>
          <p:nvPr/>
        </p:nvSpPr>
        <p:spPr>
          <a:xfrm>
            <a:off x="5285391" y="5582325"/>
            <a:ext cx="2454704" cy="436275"/>
          </a:xfrm>
          <a:prstGeom prst="rect">
            <a:avLst/>
          </a:prstGeom>
          <a:solidFill>
            <a:srgbClr val="D9D9D9"/>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NZ" sz="1000" b="0" i="1" u="none" strike="noStrike" kern="0" cap="none" spc="0" normalizeH="0" baseline="0" noProof="0" dirty="0">
                <a:ln>
                  <a:noFill/>
                </a:ln>
                <a:solidFill>
                  <a:srgbClr val="000000"/>
                </a:solidFill>
                <a:effectLst/>
                <a:uLnTx/>
                <a:uFillTx/>
                <a:latin typeface="Calibri" panose="020F0502020204030204"/>
                <a:ea typeface="+mn-ea"/>
                <a:cs typeface="+mn-cs"/>
              </a:rPr>
              <a:t>Engagement for all New Zealanders has declined significantly since 2017 - was 80%</a:t>
            </a:r>
          </a:p>
        </p:txBody>
      </p:sp>
      <p:sp>
        <p:nvSpPr>
          <p:cNvPr id="34" name="Isosceles Triangle 33">
            <a:extLst>
              <a:ext uri="{FF2B5EF4-FFF2-40B4-BE49-F238E27FC236}">
                <a16:creationId xmlns:a16="http://schemas.microsoft.com/office/drawing/2014/main" id="{DD111134-2B84-4D88-AFF3-2B39C7931A18}"/>
              </a:ext>
            </a:extLst>
          </p:cNvPr>
          <p:cNvSpPr>
            <a:spLocks noChangeAspect="1"/>
          </p:cNvSpPr>
          <p:nvPr/>
        </p:nvSpPr>
        <p:spPr>
          <a:xfrm>
            <a:off x="3743353" y="3540643"/>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5" name="Rectangle 34">
            <a:extLst>
              <a:ext uri="{FF2B5EF4-FFF2-40B4-BE49-F238E27FC236}">
                <a16:creationId xmlns:a16="http://schemas.microsoft.com/office/drawing/2014/main" id="{D074A901-3845-4F91-857C-5B4E853C3C8A}"/>
              </a:ext>
            </a:extLst>
          </p:cNvPr>
          <p:cNvSpPr/>
          <p:nvPr/>
        </p:nvSpPr>
        <p:spPr>
          <a:xfrm>
            <a:off x="8216698" y="1945471"/>
            <a:ext cx="3757350" cy="3170099"/>
          </a:xfrm>
          <a:prstGeom prst="rect">
            <a:avLst/>
          </a:prstGeom>
        </p:spPr>
        <p:txBody>
          <a:bodyPr wrap="square">
            <a:spAutoFit/>
          </a:bodyPr>
          <a:lstStyle/>
          <a:p>
            <a:pPr>
              <a:spcBef>
                <a:spcPts val="600"/>
              </a:spcBef>
            </a:pPr>
            <a:r>
              <a:rPr lang="en-NZ" sz="1000" dirty="0"/>
              <a:t>The survey asks respondents specifically about their attendance at, and their participation in, six separate art forms. There are no overall questions that measure attendance or </a:t>
            </a:r>
            <a:r>
              <a:rPr lang="en-NZ" sz="1000" dirty="0">
                <a:cs typeface="Arial" panose="020B0604020202020204" pitchFamily="34" charset="0"/>
              </a:rPr>
              <a:t>participation</a:t>
            </a:r>
            <a:r>
              <a:rPr lang="en-NZ" sz="1000" dirty="0"/>
              <a:t> in the arts at an overall level.</a:t>
            </a:r>
          </a:p>
          <a:p>
            <a:pPr>
              <a:spcBef>
                <a:spcPts val="600"/>
              </a:spcBef>
            </a:pPr>
            <a:r>
              <a:rPr lang="en-NZ" sz="1000" dirty="0"/>
              <a:t>The results opposite are therefore a nett calculation based on the respondents who said they </a:t>
            </a:r>
            <a:r>
              <a:rPr lang="en-NZ" sz="1000" u="sng" dirty="0"/>
              <a:t>attended or participated in at least one</a:t>
            </a:r>
            <a:r>
              <a:rPr lang="en-NZ" sz="1000" dirty="0"/>
              <a:t> art form in the last 12 months.</a:t>
            </a:r>
          </a:p>
          <a:p>
            <a:pPr>
              <a:spcBef>
                <a:spcPts val="600"/>
              </a:spcBef>
            </a:pPr>
            <a:r>
              <a:rPr lang="en-NZ" sz="1000" dirty="0"/>
              <a:t>Eighty percent of Pacific peoples</a:t>
            </a:r>
            <a:r>
              <a:rPr lang="mi-NZ" sz="1000" dirty="0"/>
              <a:t> </a:t>
            </a:r>
            <a:r>
              <a:rPr lang="en-NZ" sz="1000" dirty="0"/>
              <a:t>have engaged with the arts in the last 12 months, this is broadly consistent with 2017.</a:t>
            </a:r>
          </a:p>
          <a:p>
            <a:pPr>
              <a:spcBef>
                <a:spcPts val="600"/>
              </a:spcBef>
            </a:pPr>
            <a:r>
              <a:rPr lang="en-NZ" sz="1000" dirty="0"/>
              <a:t>This is in contrast with the national picture. Overall engagement for all New Zealanders has declined from 80% to 75%. This means that Pacific peoples are now more likely than all New Zealanders to be engaged with the arts. </a:t>
            </a:r>
          </a:p>
          <a:p>
            <a:pPr>
              <a:spcBef>
                <a:spcPts val="600"/>
              </a:spcBef>
            </a:pPr>
            <a:endParaRPr lang="en-NZ" sz="1000" b="1"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among Pacific peoples:</a:t>
            </a:r>
          </a:p>
          <a:p>
            <a:pPr lvl="0">
              <a:spcBef>
                <a:spcPts val="600"/>
              </a:spcBef>
            </a:pPr>
            <a:r>
              <a:rPr lang="en-NZ" sz="1000" dirty="0">
                <a:solidFill>
                  <a:schemeClr val="tx1">
                    <a:lumMod val="85000"/>
                    <a:lumOff val="15000"/>
                  </a:schemeClr>
                </a:solidFill>
              </a:rPr>
              <a:t>Pacific women are more likely to be engaged than average (85% vs 80%).</a:t>
            </a:r>
          </a:p>
        </p:txBody>
      </p:sp>
    </p:spTree>
    <p:extLst>
      <p:ext uri="{BB962C8B-B14F-4D97-AF65-F5344CB8AC3E}">
        <p14:creationId xmlns:p14="http://schemas.microsoft.com/office/powerpoint/2010/main" val="4289637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Overall attendance among Pacific peoples</a:t>
            </a:r>
          </a:p>
        </p:txBody>
      </p:sp>
      <p:sp>
        <p:nvSpPr>
          <p:cNvPr id="28" name="TextBox 27">
            <a:extLst>
              <a:ext uri="{FF2B5EF4-FFF2-40B4-BE49-F238E27FC236}">
                <a16:creationId xmlns:a16="http://schemas.microsoft.com/office/drawing/2014/main" id="{5BCC6ECB-8061-4C1F-A7B1-937A60276AC1}"/>
              </a:ext>
            </a:extLst>
          </p:cNvPr>
          <p:cNvSpPr txBox="1"/>
          <p:nvPr/>
        </p:nvSpPr>
        <p:spPr>
          <a:xfrm>
            <a:off x="1722824" y="2303033"/>
            <a:ext cx="2063385" cy="307777"/>
          </a:xfrm>
          <a:prstGeom prst="rect">
            <a:avLst/>
          </a:prstGeom>
          <a:noFill/>
        </p:spPr>
        <p:txBody>
          <a:bodyPr wrap="none" rtlCol="0">
            <a:spAutoFit/>
          </a:bodyPr>
          <a:lstStyle/>
          <a:p>
            <a:pPr algn="ctr"/>
            <a:r>
              <a:rPr lang="en-US" sz="1400" b="1" spc="300" dirty="0">
                <a:solidFill>
                  <a:schemeClr val="tx1">
                    <a:lumMod val="65000"/>
                    <a:lumOff val="35000"/>
                  </a:schemeClr>
                </a:solidFill>
                <a:latin typeface="+mj-lt"/>
              </a:rPr>
              <a:t>Pacific peoples</a:t>
            </a:r>
          </a:p>
        </p:txBody>
      </p:sp>
      <p:graphicFrame>
        <p:nvGraphicFramePr>
          <p:cNvPr id="33" name="Chart 32">
            <a:extLst>
              <a:ext uri="{FF2B5EF4-FFF2-40B4-BE49-F238E27FC236}">
                <a16:creationId xmlns:a16="http://schemas.microsoft.com/office/drawing/2014/main" id="{40A8EC15-AF10-4C91-B96A-2685C44A28C1}"/>
              </a:ext>
            </a:extLst>
          </p:cNvPr>
          <p:cNvGraphicFramePr/>
          <p:nvPr>
            <p:extLst>
              <p:ext uri="{D42A27DB-BD31-4B8C-83A1-F6EECF244321}">
                <p14:modId xmlns:p14="http://schemas.microsoft.com/office/powerpoint/2010/main" val="101969543"/>
              </p:ext>
            </p:extLst>
          </p:nvPr>
        </p:nvGraphicFramePr>
        <p:xfrm>
          <a:off x="-189629" y="2753940"/>
          <a:ext cx="3371260" cy="2566683"/>
        </p:xfrm>
        <a:graphic>
          <a:graphicData uri="http://schemas.openxmlformats.org/drawingml/2006/chart">
            <c:chart xmlns:c="http://schemas.openxmlformats.org/drawingml/2006/chart" xmlns:r="http://schemas.openxmlformats.org/officeDocument/2006/relationships" r:id="rId2"/>
          </a:graphicData>
        </a:graphic>
      </p:graphicFrame>
      <p:sp>
        <p:nvSpPr>
          <p:cNvPr id="34" name="TextBox 33">
            <a:extLst>
              <a:ext uri="{FF2B5EF4-FFF2-40B4-BE49-F238E27FC236}">
                <a16:creationId xmlns:a16="http://schemas.microsoft.com/office/drawing/2014/main" id="{37B16D34-BAEB-43FF-9BD2-6651F535EB32}"/>
              </a:ext>
            </a:extLst>
          </p:cNvPr>
          <p:cNvSpPr txBox="1"/>
          <p:nvPr/>
        </p:nvSpPr>
        <p:spPr>
          <a:xfrm>
            <a:off x="5790765" y="2303033"/>
            <a:ext cx="1701107" cy="307777"/>
          </a:xfrm>
          <a:prstGeom prst="rect">
            <a:avLst/>
          </a:prstGeom>
          <a:noFill/>
        </p:spPr>
        <p:txBody>
          <a:bodyPr wrap="none" rtlCol="0">
            <a:spAutoFit/>
          </a:bodyPr>
          <a:lstStyle/>
          <a:p>
            <a:pPr algn="ctr"/>
            <a:r>
              <a:rPr lang="en-US" sz="1400" b="1" spc="300">
                <a:solidFill>
                  <a:schemeClr val="tx1">
                    <a:lumMod val="65000"/>
                    <a:lumOff val="35000"/>
                  </a:schemeClr>
                </a:solidFill>
                <a:latin typeface="+mj-lt"/>
              </a:rPr>
              <a:t>New Zealand</a:t>
            </a:r>
            <a:endParaRPr lang="en-US" sz="1400" b="1" spc="300" dirty="0">
              <a:solidFill>
                <a:schemeClr val="tx1">
                  <a:lumMod val="65000"/>
                  <a:lumOff val="35000"/>
                </a:schemeClr>
              </a:solidFill>
              <a:latin typeface="+mj-lt"/>
            </a:endParaRPr>
          </a:p>
        </p:txBody>
      </p:sp>
      <p:sp>
        <p:nvSpPr>
          <p:cNvPr id="36" name="Rectangle 35">
            <a:extLst>
              <a:ext uri="{FF2B5EF4-FFF2-40B4-BE49-F238E27FC236}">
                <a16:creationId xmlns:a16="http://schemas.microsoft.com/office/drawing/2014/main" id="{6BA656FE-9328-41AE-9001-4F823E5863E2}"/>
              </a:ext>
            </a:extLst>
          </p:cNvPr>
          <p:cNvSpPr/>
          <p:nvPr/>
        </p:nvSpPr>
        <p:spPr>
          <a:xfrm>
            <a:off x="217952" y="2109358"/>
            <a:ext cx="4867850" cy="397371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7" name="Chart 36">
            <a:extLst>
              <a:ext uri="{FF2B5EF4-FFF2-40B4-BE49-F238E27FC236}">
                <a16:creationId xmlns:a16="http://schemas.microsoft.com/office/drawing/2014/main" id="{2AC48585-0F9A-42E4-BE00-070C014E2E7B}"/>
              </a:ext>
            </a:extLst>
          </p:cNvPr>
          <p:cNvGraphicFramePr/>
          <p:nvPr>
            <p:extLst>
              <p:ext uri="{D42A27DB-BD31-4B8C-83A1-F6EECF244321}">
                <p14:modId xmlns:p14="http://schemas.microsoft.com/office/powerpoint/2010/main" val="59617717"/>
              </p:ext>
            </p:extLst>
          </p:nvPr>
        </p:nvGraphicFramePr>
        <p:xfrm>
          <a:off x="2089170" y="2753940"/>
          <a:ext cx="3371260" cy="25666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8" name="Chart 37">
            <a:extLst>
              <a:ext uri="{FF2B5EF4-FFF2-40B4-BE49-F238E27FC236}">
                <a16:creationId xmlns:a16="http://schemas.microsoft.com/office/drawing/2014/main" id="{785A9BCD-4BB8-43BB-8DA7-3429CD4D2540}"/>
              </a:ext>
            </a:extLst>
          </p:cNvPr>
          <p:cNvGraphicFramePr/>
          <p:nvPr>
            <p:extLst>
              <p:ext uri="{D42A27DB-BD31-4B8C-83A1-F6EECF244321}">
                <p14:modId xmlns:p14="http://schemas.microsoft.com/office/powerpoint/2010/main" val="1235629526"/>
              </p:ext>
            </p:extLst>
          </p:nvPr>
        </p:nvGraphicFramePr>
        <p:xfrm>
          <a:off x="4782653" y="2753940"/>
          <a:ext cx="3371260" cy="2566683"/>
        </p:xfrm>
        <a:graphic>
          <a:graphicData uri="http://schemas.openxmlformats.org/drawingml/2006/chart">
            <c:chart xmlns:c="http://schemas.openxmlformats.org/drawingml/2006/chart" xmlns:r="http://schemas.openxmlformats.org/officeDocument/2006/relationships" r:id="rId4"/>
          </a:graphicData>
        </a:graphic>
      </p:graphicFrame>
      <p:sp>
        <p:nvSpPr>
          <p:cNvPr id="40" name="Rectangle 39">
            <a:extLst>
              <a:ext uri="{FF2B5EF4-FFF2-40B4-BE49-F238E27FC236}">
                <a16:creationId xmlns:a16="http://schemas.microsoft.com/office/drawing/2014/main" id="{0DF80720-8915-417D-B513-92CD1AF53BB8}"/>
              </a:ext>
            </a:extLst>
          </p:cNvPr>
          <p:cNvSpPr/>
          <p:nvPr/>
        </p:nvSpPr>
        <p:spPr>
          <a:xfrm>
            <a:off x="5222606" y="2109358"/>
            <a:ext cx="2580274" cy="397371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6FAEC24C-AFEE-437E-9C8C-26670D3ECC7E}"/>
              </a:ext>
            </a:extLst>
          </p:cNvPr>
          <p:cNvSpPr/>
          <p:nvPr/>
        </p:nvSpPr>
        <p:spPr>
          <a:xfrm>
            <a:off x="1024193" y="3700942"/>
            <a:ext cx="1021433" cy="523220"/>
          </a:xfrm>
          <a:prstGeom prst="rect">
            <a:avLst/>
          </a:prstGeom>
        </p:spPr>
        <p:txBody>
          <a:bodyPr wrap="none">
            <a:spAutoFit/>
          </a:bodyPr>
          <a:lstStyle/>
          <a:p>
            <a:pPr algn="ctr"/>
            <a:r>
              <a:rPr lang="lv-LV" sz="2800">
                <a:solidFill>
                  <a:srgbClr val="414141"/>
                </a:solidFill>
                <a:latin typeface="Arial Black" panose="020B0A04020102020204" pitchFamily="34" charset="0"/>
              </a:rPr>
              <a:t>70%</a:t>
            </a:r>
            <a:endParaRPr lang="en-NZ" sz="2800" dirty="0">
              <a:solidFill>
                <a:srgbClr val="414141"/>
              </a:solidFill>
              <a:latin typeface="Arial Black" panose="020B0A04020102020204" pitchFamily="34" charset="0"/>
            </a:endParaRPr>
          </a:p>
        </p:txBody>
      </p:sp>
      <p:sp>
        <p:nvSpPr>
          <p:cNvPr id="42" name="TextBox 41">
            <a:extLst>
              <a:ext uri="{FF2B5EF4-FFF2-40B4-BE49-F238E27FC236}">
                <a16:creationId xmlns:a16="http://schemas.microsoft.com/office/drawing/2014/main" id="{7FAFEA42-CFA7-4520-91AF-75E921CB1EF5}"/>
              </a:ext>
            </a:extLst>
          </p:cNvPr>
          <p:cNvSpPr txBox="1"/>
          <p:nvPr/>
        </p:nvSpPr>
        <p:spPr>
          <a:xfrm>
            <a:off x="1205333" y="4252616"/>
            <a:ext cx="659155" cy="307777"/>
          </a:xfrm>
          <a:prstGeom prst="rect">
            <a:avLst/>
          </a:prstGeom>
          <a:noFill/>
        </p:spPr>
        <p:txBody>
          <a:bodyPr wrap="none" rtlCol="0">
            <a:spAutoFit/>
          </a:bodyPr>
          <a:lstStyle/>
          <a:p>
            <a:pPr algn="ctr"/>
            <a:r>
              <a:rPr lang="en-US" sz="1400" spc="150" dirty="0">
                <a:solidFill>
                  <a:prstClr val="black">
                    <a:lumMod val="65000"/>
                    <a:lumOff val="35000"/>
                  </a:prstClr>
                </a:solidFill>
              </a:rPr>
              <a:t>2017</a:t>
            </a:r>
          </a:p>
        </p:txBody>
      </p:sp>
      <p:cxnSp>
        <p:nvCxnSpPr>
          <p:cNvPr id="44" name="Straight Connector 43">
            <a:extLst>
              <a:ext uri="{FF2B5EF4-FFF2-40B4-BE49-F238E27FC236}">
                <a16:creationId xmlns:a16="http://schemas.microsoft.com/office/drawing/2014/main" id="{17D9D3FD-CD21-4E28-A5DC-A2B5C6E8D99F}"/>
              </a:ext>
            </a:extLst>
          </p:cNvPr>
          <p:cNvCxnSpPr/>
          <p:nvPr/>
        </p:nvCxnSpPr>
        <p:spPr>
          <a:xfrm>
            <a:off x="1156249" y="4191656"/>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28923AFE-60EF-4B49-B191-41F169240559}"/>
              </a:ext>
            </a:extLst>
          </p:cNvPr>
          <p:cNvSpPr/>
          <p:nvPr/>
        </p:nvSpPr>
        <p:spPr>
          <a:xfrm>
            <a:off x="3308635" y="3700942"/>
            <a:ext cx="1021433" cy="523220"/>
          </a:xfrm>
          <a:prstGeom prst="rect">
            <a:avLst/>
          </a:prstGeom>
        </p:spPr>
        <p:txBody>
          <a:bodyPr wrap="none">
            <a:spAutoFit/>
          </a:bodyPr>
          <a:lstStyle/>
          <a:p>
            <a:pPr algn="ctr"/>
            <a:r>
              <a:rPr lang="lv-LV" sz="2800">
                <a:solidFill>
                  <a:srgbClr val="414141"/>
                </a:solidFill>
                <a:latin typeface="Arial Black" panose="020B0A04020102020204" pitchFamily="34" charset="0"/>
              </a:rPr>
              <a:t>72%</a:t>
            </a:r>
            <a:endParaRPr lang="en-NZ" sz="2800" dirty="0">
              <a:solidFill>
                <a:srgbClr val="414141"/>
              </a:solidFill>
              <a:latin typeface="Arial Black" panose="020B0A04020102020204" pitchFamily="34" charset="0"/>
            </a:endParaRPr>
          </a:p>
        </p:txBody>
      </p:sp>
      <p:sp>
        <p:nvSpPr>
          <p:cNvPr id="46" name="TextBox 45">
            <a:extLst>
              <a:ext uri="{FF2B5EF4-FFF2-40B4-BE49-F238E27FC236}">
                <a16:creationId xmlns:a16="http://schemas.microsoft.com/office/drawing/2014/main" id="{64D0C48E-4240-4A4D-9ED0-15309CE85EA0}"/>
              </a:ext>
            </a:extLst>
          </p:cNvPr>
          <p:cNvSpPr txBox="1"/>
          <p:nvPr/>
        </p:nvSpPr>
        <p:spPr>
          <a:xfrm>
            <a:off x="3489775" y="4252616"/>
            <a:ext cx="659156" cy="307777"/>
          </a:xfrm>
          <a:prstGeom prst="rect">
            <a:avLst/>
          </a:prstGeom>
          <a:noFill/>
        </p:spPr>
        <p:txBody>
          <a:bodyPr wrap="none" rtlCol="0">
            <a:spAutoFit/>
          </a:bodyPr>
          <a:lstStyle/>
          <a:p>
            <a:pPr algn="ctr"/>
            <a:r>
              <a:rPr lang="en-US" sz="1400" spc="150" dirty="0">
                <a:solidFill>
                  <a:prstClr val="black">
                    <a:lumMod val="65000"/>
                    <a:lumOff val="35000"/>
                  </a:prstClr>
                </a:solidFill>
              </a:rPr>
              <a:t>2020</a:t>
            </a:r>
          </a:p>
        </p:txBody>
      </p:sp>
      <p:cxnSp>
        <p:nvCxnSpPr>
          <p:cNvPr id="47" name="Straight Connector 46">
            <a:extLst>
              <a:ext uri="{FF2B5EF4-FFF2-40B4-BE49-F238E27FC236}">
                <a16:creationId xmlns:a16="http://schemas.microsoft.com/office/drawing/2014/main" id="{9B5C588B-B356-4E13-ADDC-E56C9411DF7E}"/>
              </a:ext>
            </a:extLst>
          </p:cNvPr>
          <p:cNvCxnSpPr/>
          <p:nvPr/>
        </p:nvCxnSpPr>
        <p:spPr>
          <a:xfrm>
            <a:off x="3440691" y="4191656"/>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5542EBBF-FEFE-440F-BF05-AE150AFFD9F6}"/>
              </a:ext>
            </a:extLst>
          </p:cNvPr>
          <p:cNvSpPr/>
          <p:nvPr/>
        </p:nvSpPr>
        <p:spPr>
          <a:xfrm>
            <a:off x="5984969" y="3700942"/>
            <a:ext cx="1021433" cy="523220"/>
          </a:xfrm>
          <a:prstGeom prst="rect">
            <a:avLst/>
          </a:prstGeom>
        </p:spPr>
        <p:txBody>
          <a:bodyPr wrap="none">
            <a:spAutoFit/>
          </a:bodyPr>
          <a:lstStyle/>
          <a:p>
            <a:pPr algn="ctr"/>
            <a:r>
              <a:rPr lang="en-US" sz="2800" dirty="0">
                <a:solidFill>
                  <a:srgbClr val="414141"/>
                </a:solidFill>
                <a:latin typeface="Arial Black" panose="020B0A04020102020204" pitchFamily="34" charset="0"/>
              </a:rPr>
              <a:t>68%</a:t>
            </a:r>
            <a:endParaRPr lang="en-NZ" sz="2800" dirty="0">
              <a:solidFill>
                <a:srgbClr val="414141"/>
              </a:solidFill>
              <a:latin typeface="Arial Black" panose="020B0A04020102020204" pitchFamily="34" charset="0"/>
            </a:endParaRPr>
          </a:p>
        </p:txBody>
      </p:sp>
      <p:sp>
        <p:nvSpPr>
          <p:cNvPr id="49" name="TextBox 48">
            <a:extLst>
              <a:ext uri="{FF2B5EF4-FFF2-40B4-BE49-F238E27FC236}">
                <a16:creationId xmlns:a16="http://schemas.microsoft.com/office/drawing/2014/main" id="{AE646180-CE69-4DD8-A531-D02285F9821F}"/>
              </a:ext>
            </a:extLst>
          </p:cNvPr>
          <p:cNvSpPr txBox="1"/>
          <p:nvPr/>
        </p:nvSpPr>
        <p:spPr>
          <a:xfrm>
            <a:off x="6166109" y="4252616"/>
            <a:ext cx="659156" cy="307777"/>
          </a:xfrm>
          <a:prstGeom prst="rect">
            <a:avLst/>
          </a:prstGeom>
          <a:noFill/>
        </p:spPr>
        <p:txBody>
          <a:bodyPr wrap="none" rtlCol="0">
            <a:spAutoFit/>
          </a:bodyPr>
          <a:lstStyle/>
          <a:p>
            <a:pPr algn="ctr"/>
            <a:r>
              <a:rPr lang="en-US" sz="1400" spc="150" dirty="0">
                <a:solidFill>
                  <a:prstClr val="black">
                    <a:lumMod val="65000"/>
                    <a:lumOff val="35000"/>
                  </a:prstClr>
                </a:solidFill>
              </a:rPr>
              <a:t>2020</a:t>
            </a:r>
          </a:p>
        </p:txBody>
      </p:sp>
      <p:cxnSp>
        <p:nvCxnSpPr>
          <p:cNvPr id="50" name="Straight Connector 49">
            <a:extLst>
              <a:ext uri="{FF2B5EF4-FFF2-40B4-BE49-F238E27FC236}">
                <a16:creationId xmlns:a16="http://schemas.microsoft.com/office/drawing/2014/main" id="{6BDE6BD3-9ED4-4AC0-9D29-3BE4243037B0}"/>
              </a:ext>
            </a:extLst>
          </p:cNvPr>
          <p:cNvCxnSpPr/>
          <p:nvPr/>
        </p:nvCxnSpPr>
        <p:spPr>
          <a:xfrm>
            <a:off x="6117025" y="4191656"/>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E18E9FCD-66A0-4A12-B64B-2C0FB58AB15D}"/>
              </a:ext>
            </a:extLst>
          </p:cNvPr>
          <p:cNvSpPr/>
          <p:nvPr/>
        </p:nvSpPr>
        <p:spPr>
          <a:xfrm>
            <a:off x="710919" y="1240596"/>
            <a:ext cx="7238296" cy="430887"/>
          </a:xfrm>
          <a:prstGeom prst="rect">
            <a:avLst/>
          </a:prstGeom>
        </p:spPr>
        <p:txBody>
          <a:bodyPr wrap="square">
            <a:spAutoFit/>
          </a:bodyPr>
          <a:lstStyle/>
          <a:p>
            <a:pPr lvl="0"/>
            <a:r>
              <a:rPr lang="en-NZ" sz="1100" b="1" i="1" dirty="0">
                <a:solidFill>
                  <a:schemeClr val="bg1"/>
                </a:solidFill>
                <a:latin typeface="+mj-lt"/>
              </a:rPr>
              <a:t>Overall attendance is based on all those who have attended the following art forms in the last 12 months: </a:t>
            </a:r>
            <a:r>
              <a:rPr kumimoji="0" lang="en-NZ" sz="1100" b="1" i="1" u="none" strike="noStrike" kern="1200" cap="none" spc="0" normalizeH="0" baseline="0" noProof="0" dirty="0">
                <a:ln>
                  <a:noFill/>
                </a:ln>
                <a:solidFill>
                  <a:srgbClr val="7ED2BB"/>
                </a:solidFill>
                <a:effectLst/>
                <a:uLnTx/>
                <a:uFillTx/>
                <a:latin typeface="+mj-lt"/>
                <a:ea typeface="+mn-ea"/>
                <a:cs typeface="+mn-cs"/>
              </a:rPr>
              <a:t>Craft &amp; object art, Literature, </a:t>
            </a:r>
            <a:r>
              <a:rPr lang="fi-FI" sz="1100" b="1" i="1" dirty="0">
                <a:solidFill>
                  <a:srgbClr val="7ED2BB"/>
                </a:solidFill>
                <a:latin typeface="+mj-lt"/>
              </a:rPr>
              <a:t>Ngā Toi Māori (Māori arts), </a:t>
            </a:r>
            <a:r>
              <a:rPr kumimoji="0" lang="en-NZ" sz="1100" b="1" i="1" u="none" strike="noStrike" kern="1200" cap="none" spc="0" normalizeH="0" baseline="0" noProof="0" dirty="0">
                <a:ln>
                  <a:noFill/>
                </a:ln>
                <a:solidFill>
                  <a:srgbClr val="7ED2BB"/>
                </a:solidFill>
                <a:effectLst/>
                <a:uLnTx/>
                <a:uFillTx/>
                <a:latin typeface="+mj-lt"/>
                <a:ea typeface="+mn-ea"/>
                <a:cs typeface="+mn-cs"/>
              </a:rPr>
              <a:t>Pacific arts, Performing arts</a:t>
            </a:r>
            <a:r>
              <a:rPr lang="en-NZ" sz="1100" b="1" i="1" dirty="0">
                <a:solidFill>
                  <a:srgbClr val="7ED2BB"/>
                </a:solidFill>
                <a:latin typeface="+mj-lt"/>
              </a:rPr>
              <a:t> </a:t>
            </a:r>
            <a:r>
              <a:rPr lang="fi-FI" sz="1100" b="1" i="1" dirty="0">
                <a:solidFill>
                  <a:srgbClr val="7ED2BB"/>
                </a:solidFill>
                <a:latin typeface="+mj-lt"/>
              </a:rPr>
              <a:t>and </a:t>
            </a:r>
            <a:r>
              <a:rPr kumimoji="0" lang="en-NZ" sz="1100" b="1" i="1" u="none" strike="noStrike" kern="1200" cap="none" spc="0" normalizeH="0" baseline="0" noProof="0" dirty="0">
                <a:ln>
                  <a:noFill/>
                </a:ln>
                <a:solidFill>
                  <a:srgbClr val="7ED2BB"/>
                </a:solidFill>
                <a:effectLst/>
                <a:uLnTx/>
                <a:uFillTx/>
                <a:latin typeface="+mj-lt"/>
                <a:ea typeface="+mn-ea"/>
                <a:cs typeface="+mn-cs"/>
              </a:rPr>
              <a:t>Visual arts</a:t>
            </a:r>
            <a:endParaRPr lang="en-NZ" sz="1100" b="1" i="1" dirty="0">
              <a:solidFill>
                <a:srgbClr val="7ED2BB"/>
              </a:solidFill>
              <a:latin typeface="+mj-lt"/>
            </a:endParaRPr>
          </a:p>
        </p:txBody>
      </p:sp>
      <p:sp>
        <p:nvSpPr>
          <p:cNvPr id="39" name="TextBox 38">
            <a:extLst>
              <a:ext uri="{FF2B5EF4-FFF2-40B4-BE49-F238E27FC236}">
                <a16:creationId xmlns:a16="http://schemas.microsoft.com/office/drawing/2014/main" id="{903F95C3-279E-4AB5-92C4-B5FEEB3E7894}"/>
              </a:ext>
            </a:extLst>
          </p:cNvPr>
          <p:cNvSpPr txBox="1"/>
          <p:nvPr/>
        </p:nvSpPr>
        <p:spPr>
          <a:xfrm>
            <a:off x="77057" y="6516043"/>
            <a:ext cx="4705596"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Pacific peoples 2017 (n=176); 2020 (n=461) | New Zealand (n=6263)</a:t>
            </a:r>
          </a:p>
        </p:txBody>
      </p:sp>
      <p:grpSp>
        <p:nvGrpSpPr>
          <p:cNvPr id="43" name="Group 42">
            <a:extLst>
              <a:ext uri="{FF2B5EF4-FFF2-40B4-BE49-F238E27FC236}">
                <a16:creationId xmlns:a16="http://schemas.microsoft.com/office/drawing/2014/main" id="{03303C60-C6C3-4EC3-9FCA-C1EB581031FF}"/>
              </a:ext>
            </a:extLst>
          </p:cNvPr>
          <p:cNvGrpSpPr/>
          <p:nvPr/>
        </p:nvGrpSpPr>
        <p:grpSpPr>
          <a:xfrm>
            <a:off x="5136705" y="6407321"/>
            <a:ext cx="2241162" cy="215444"/>
            <a:chOff x="163092" y="5772628"/>
            <a:chExt cx="2241162" cy="215444"/>
          </a:xfrm>
        </p:grpSpPr>
        <p:sp>
          <p:nvSpPr>
            <p:cNvPr id="51" name="TextBox 50">
              <a:extLst>
                <a:ext uri="{FF2B5EF4-FFF2-40B4-BE49-F238E27FC236}">
                  <a16:creationId xmlns:a16="http://schemas.microsoft.com/office/drawing/2014/main" id="{DD5DC19B-E4F4-4FE4-B17C-CAED5C68FB02}"/>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58" name="Isosceles Triangle 57">
              <a:extLst>
                <a:ext uri="{FF2B5EF4-FFF2-40B4-BE49-F238E27FC236}">
                  <a16:creationId xmlns:a16="http://schemas.microsoft.com/office/drawing/2014/main" id="{07EAEF62-6B2B-41E3-88E3-ED5E04120C93}"/>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9" name="Isosceles Triangle 58">
              <a:extLst>
                <a:ext uri="{FF2B5EF4-FFF2-40B4-BE49-F238E27FC236}">
                  <a16:creationId xmlns:a16="http://schemas.microsoft.com/office/drawing/2014/main" id="{CF3472D4-C573-4DE8-9263-88D5D9FE1AA2}"/>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60" name="Group 59">
            <a:extLst>
              <a:ext uri="{FF2B5EF4-FFF2-40B4-BE49-F238E27FC236}">
                <a16:creationId xmlns:a16="http://schemas.microsoft.com/office/drawing/2014/main" id="{DF41543D-B520-4ECF-9360-FADD1A1D0BBA}"/>
              </a:ext>
            </a:extLst>
          </p:cNvPr>
          <p:cNvGrpSpPr/>
          <p:nvPr/>
        </p:nvGrpSpPr>
        <p:grpSpPr>
          <a:xfrm>
            <a:off x="5136705" y="6615308"/>
            <a:ext cx="2891981" cy="215444"/>
            <a:chOff x="163092" y="5772628"/>
            <a:chExt cx="2891981" cy="215444"/>
          </a:xfrm>
        </p:grpSpPr>
        <p:sp>
          <p:nvSpPr>
            <p:cNvPr id="61" name="TextBox 60">
              <a:extLst>
                <a:ext uri="{FF2B5EF4-FFF2-40B4-BE49-F238E27FC236}">
                  <a16:creationId xmlns:a16="http://schemas.microsoft.com/office/drawing/2014/main" id="{5D899E3B-87A9-4B78-8D40-B77D90C08F36}"/>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62" name="Isosceles Triangle 61">
              <a:extLst>
                <a:ext uri="{FF2B5EF4-FFF2-40B4-BE49-F238E27FC236}">
                  <a16:creationId xmlns:a16="http://schemas.microsoft.com/office/drawing/2014/main" id="{F917124B-2594-4E4B-BEC6-C9EAAB285A0E}"/>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3" name="Isosceles Triangle 62">
              <a:extLst>
                <a:ext uri="{FF2B5EF4-FFF2-40B4-BE49-F238E27FC236}">
                  <a16:creationId xmlns:a16="http://schemas.microsoft.com/office/drawing/2014/main" id="{3160DA20-6C8D-4D37-A5B2-FE5A3ED48F98}"/>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64" name="Rectangle 63">
            <a:extLst>
              <a:ext uri="{FF2B5EF4-FFF2-40B4-BE49-F238E27FC236}">
                <a16:creationId xmlns:a16="http://schemas.microsoft.com/office/drawing/2014/main" id="{E34122AF-F855-4721-81C5-EA2939741EE0}"/>
              </a:ext>
            </a:extLst>
          </p:cNvPr>
          <p:cNvSpPr/>
          <p:nvPr/>
        </p:nvSpPr>
        <p:spPr>
          <a:xfrm>
            <a:off x="5285391" y="5582325"/>
            <a:ext cx="2454704" cy="436275"/>
          </a:xfrm>
          <a:prstGeom prst="rect">
            <a:avLst/>
          </a:prstGeom>
          <a:solidFill>
            <a:srgbClr val="D9D9D9"/>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NZ" sz="1000" b="0" i="1" u="none" strike="noStrike" kern="0" cap="none" spc="0" normalizeH="0" baseline="0" noProof="0" dirty="0">
                <a:ln>
                  <a:noFill/>
                </a:ln>
                <a:solidFill>
                  <a:srgbClr val="000000"/>
                </a:solidFill>
                <a:effectLst/>
                <a:uLnTx/>
                <a:uFillTx/>
                <a:latin typeface="Calibri" panose="020F0502020204030204"/>
                <a:ea typeface="+mn-ea"/>
                <a:cs typeface="+mn-cs"/>
              </a:rPr>
              <a:t>Attendance for all New Zealanders has declined significantly since 2017 - was 73%</a:t>
            </a:r>
          </a:p>
        </p:txBody>
      </p:sp>
      <p:sp>
        <p:nvSpPr>
          <p:cNvPr id="31" name="Rectangle 30">
            <a:extLst>
              <a:ext uri="{FF2B5EF4-FFF2-40B4-BE49-F238E27FC236}">
                <a16:creationId xmlns:a16="http://schemas.microsoft.com/office/drawing/2014/main" id="{3CCF5FCF-F144-4735-96B4-CC3CA2E2EFF1}"/>
              </a:ext>
            </a:extLst>
          </p:cNvPr>
          <p:cNvSpPr/>
          <p:nvPr/>
        </p:nvSpPr>
        <p:spPr>
          <a:xfrm>
            <a:off x="8153913" y="1945470"/>
            <a:ext cx="3820135" cy="2477601"/>
          </a:xfrm>
          <a:prstGeom prst="rect">
            <a:avLst/>
          </a:prstGeom>
        </p:spPr>
        <p:txBody>
          <a:bodyPr wrap="square">
            <a:spAutoFit/>
          </a:bodyPr>
          <a:lstStyle/>
          <a:p>
            <a:r>
              <a:rPr lang="en-NZ" sz="1000" dirty="0"/>
              <a:t>A total of 72% of Pacific peoples have attended at least one arts event or location in the last 12 months. This compares to 70% in 2017, albeit the difference is not statistically significant. </a:t>
            </a:r>
          </a:p>
          <a:p>
            <a:endParaRPr lang="en-NZ" sz="1000" dirty="0"/>
          </a:p>
          <a:p>
            <a:r>
              <a:rPr lang="en-NZ" sz="1000" dirty="0"/>
              <a:t>The findings for Pacific peoples contradict that for all New Zealanders which saw a decrease in attendance from 73% in 2017 to 68% in 2020. </a:t>
            </a:r>
          </a:p>
          <a:p>
            <a:endParaRPr lang="en-NZ" sz="1000" dirty="0"/>
          </a:p>
          <a:p>
            <a:r>
              <a:rPr lang="en-NZ" sz="1000" dirty="0"/>
              <a:t>The difference in the level of attendance for Pacific peoples and New Zealanders is not statistically significant. </a:t>
            </a:r>
          </a:p>
          <a:p>
            <a:pPr lvl="0">
              <a:spcBef>
                <a:spcPts val="600"/>
              </a:spcBef>
            </a:pPr>
            <a:endParaRPr lang="en-NZ" sz="1000" b="1"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among Pacific peoples:</a:t>
            </a:r>
          </a:p>
          <a:p>
            <a:pPr lvl="0">
              <a:spcBef>
                <a:spcPts val="600"/>
              </a:spcBef>
            </a:pPr>
            <a:r>
              <a:rPr lang="en-NZ" sz="1000" dirty="0">
                <a:solidFill>
                  <a:schemeClr val="tx1">
                    <a:lumMod val="85000"/>
                    <a:lumOff val="15000"/>
                  </a:schemeClr>
                </a:solidFill>
              </a:rPr>
              <a:t>Pacific women are more likely to attend the arts than men (78% vs. 65%). </a:t>
            </a:r>
          </a:p>
        </p:txBody>
      </p:sp>
    </p:spTree>
    <p:extLst>
      <p:ext uri="{BB962C8B-B14F-4D97-AF65-F5344CB8AC3E}">
        <p14:creationId xmlns:p14="http://schemas.microsoft.com/office/powerpoint/2010/main" val="16577073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XCLUDEHIDDENSLIDES" val="False"/>
  <p:tag name="NUMBEROFPAGES" val="55"/>
</p:tagLst>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CD005F"/>
      </a:accent1>
      <a:accent2>
        <a:srgbClr val="B49B69"/>
      </a:accent2>
      <a:accent3>
        <a:srgbClr val="B4BE23"/>
      </a:accent3>
      <a:accent4>
        <a:srgbClr val="E6E68C"/>
      </a:accent4>
      <a:accent5>
        <a:srgbClr val="FFD965"/>
      </a:accent5>
      <a:accent6>
        <a:srgbClr val="ED7D31"/>
      </a:accent6>
      <a:hlink>
        <a:srgbClr val="000000"/>
      </a:hlink>
      <a:folHlink>
        <a:srgbClr val="000000"/>
      </a:folHlink>
    </a:clrScheme>
    <a:fontScheme name="Kantar Master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ED2BB"/>
        </a:solidFill>
        <a:ln w="12700" cap="flat" cmpd="sng" algn="ctr">
          <a:noFill/>
          <a:prstDash val="solid"/>
          <a:miter lim="800000"/>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smtClean="0">
            <a:ln>
              <a:noFill/>
            </a:ln>
            <a:solidFill>
              <a:prstClr val="white"/>
            </a:solidFill>
            <a:effectLst/>
            <a:uLnTx/>
            <a:uFillTx/>
            <a:latin typeface="Calibri" panose="020F0502020204030204"/>
            <a:ea typeface="+mn-ea"/>
            <a:cs typeface="+mn-cs"/>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m2a1961ed2cc4e4bb3a1ba432cb3e43a xmlns="1eb857db-5c67-47b7-8545-aa19c5d2ceac">
      <Terms xmlns="http://schemas.microsoft.com/office/infopath/2007/PartnerControls">
        <TermInfo xmlns="http://schemas.microsoft.com/office/infopath/2007/PartnerControls">
          <TermName xmlns="http://schemas.microsoft.com/office/infopath/2007/PartnerControls">Report</TermName>
          <TermId xmlns="http://schemas.microsoft.com/office/infopath/2007/PartnerControls">c967359e-ba62-476b-b3c9-2370b68c754f</TermId>
        </TermInfo>
      </Terms>
    </m2a1961ed2cc4e4bb3a1ba432cb3e43a>
    <lfae9de2410d4efba2dc15289f148ae6 xmlns="1eb857db-5c67-47b7-8545-aa19c5d2ceac">
      <Terms xmlns="http://schemas.microsoft.com/office/infopath/2007/PartnerControls">
        <TermInfo xmlns="http://schemas.microsoft.com/office/infopath/2007/PartnerControls">
          <TermName xmlns="http://schemas.microsoft.com/office/infopath/2007/PartnerControls">Final/published</TermName>
          <TermId xmlns="http://schemas.microsoft.com/office/infopath/2007/PartnerControls">32686660-9c01-489e-8cfe-2347910d73e8</TermId>
        </TermInfo>
      </Terms>
    </lfae9de2410d4efba2dc15289f148ae6>
    <p4f68ee493344f4e9716631b78aec2d1 xmlns="1eb857db-5c67-47b7-8545-aa19c5d2ceac">
      <Terms xmlns="http://schemas.microsoft.com/office/infopath/2007/PartnerControls">
        <TermInfo xmlns="http://schemas.microsoft.com/office/infopath/2007/PartnerControls">
          <TermName xmlns="http://schemas.microsoft.com/office/infopath/2007/PartnerControls">2020-21</TermName>
          <TermId xmlns="http://schemas.microsoft.com/office/infopath/2007/PartnerControls">c597a95d-9ab0-4b1c-be82-a48004d22128</TermId>
        </TermInfo>
      </Terms>
    </p4f68ee493344f4e9716631b78aec2d1>
    <TaxCatchAll xmlns="1eb857db-5c67-47b7-8545-aa19c5d2ceac">
      <Value>33</Value>
      <Value>3</Value>
      <Value>8</Value>
      <Value>14</Value>
    </TaxCatchAll>
    <id60abe1eb2344469f5541ce8b53a4bb xmlns="1eb857db-5c67-47b7-8545-aa19c5d2ceac">
      <Terms xmlns="http://schemas.microsoft.com/office/infopath/2007/PartnerControls">
        <TermInfo xmlns="http://schemas.microsoft.com/office/infopath/2007/PartnerControls">
          <TermName xmlns="http://schemas.microsoft.com/office/infopath/2007/PartnerControls">Reporting</TermName>
          <TermId xmlns="http://schemas.microsoft.com/office/infopath/2007/PartnerControls">9e5060e8-8fd8-4069-92a6-4a90abe20eb5</TermId>
        </TermInfo>
      </Terms>
    </id60abe1eb2344469f5541ce8b53a4bb>
    <Project_x0020_Name xmlns="1eb857db-5c67-47b7-8545-aa19c5d2ceac">NZers and the Arts 2020</Project_x0020_Name>
  </documentManagement>
</p:properties>
</file>

<file path=customXml/item2.xml><?xml version="1.0" encoding="utf-8"?>
<ct:contentTypeSchema xmlns:ct="http://schemas.microsoft.com/office/2006/metadata/contentType" xmlns:ma="http://schemas.microsoft.com/office/2006/metadata/properties/metaAttributes" ct:_="" ma:_="" ma:contentTypeName="Research document" ma:contentTypeID="0x01010020C29750D968C84E8A532D49EE01BCE00F00EE8B471A20C3344CB01FD5CA0626F143" ma:contentTypeVersion="10" ma:contentTypeDescription="" ma:contentTypeScope="" ma:versionID="26de1d4e82538c86977d224227f417f9">
  <xsd:schema xmlns:xsd="http://www.w3.org/2001/XMLSchema" xmlns:xs="http://www.w3.org/2001/XMLSchema" xmlns:p="http://schemas.microsoft.com/office/2006/metadata/properties" xmlns:ns2="1eb857db-5c67-47b7-8545-aa19c5d2ceac" targetNamespace="http://schemas.microsoft.com/office/2006/metadata/properties" ma:root="true" ma:fieldsID="9be0cf0d5d80ce0cb4a44414decb6554" ns2:_="">
    <xsd:import namespace="1eb857db-5c67-47b7-8545-aa19c5d2ceac"/>
    <xsd:element name="properties">
      <xsd:complexType>
        <xsd:sequence>
          <xsd:element name="documentManagement">
            <xsd:complexType>
              <xsd:all>
                <xsd:element ref="ns2:Project_x0020_Name" minOccurs="0"/>
                <xsd:element ref="ns2:m2a1961ed2cc4e4bb3a1ba432cb3e43a" minOccurs="0"/>
                <xsd:element ref="ns2:TaxCatchAll" minOccurs="0"/>
                <xsd:element ref="ns2:TaxCatchAllLabel" minOccurs="0"/>
                <xsd:element ref="ns2:p4f68ee493344f4e9716631b78aec2d1" minOccurs="0"/>
                <xsd:element ref="ns2:lfae9de2410d4efba2dc15289f148ae6" minOccurs="0"/>
                <xsd:element ref="ns2:id60abe1eb2344469f5541ce8b53a4bb"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b857db-5c67-47b7-8545-aa19c5d2ceac" elementFormDefault="qualified">
    <xsd:import namespace="http://schemas.microsoft.com/office/2006/documentManagement/types"/>
    <xsd:import namespace="http://schemas.microsoft.com/office/infopath/2007/PartnerControls"/>
    <xsd:element name="Project_x0020_Name" ma:index="2" nillable="true" ma:displayName="Project Name" ma:format="Dropdown" ma:internalName="Project_x0020_Name">
      <xsd:simpleType>
        <xsd:restriction base="dms:Choice">
          <xsd:enumeration value="Diversity"/>
          <xsd:enumeration value="Sustainable Careers"/>
          <xsd:enumeration value="Resilience"/>
          <xsd:enumeration value="Environmental Scan on Funding Assessment Processes"/>
          <xsd:enumeration value="Audience Atlas 2020"/>
          <xsd:enumeration value="International Research Working Group"/>
          <xsd:enumeration value="NZers and the Arts 2020"/>
          <xsd:enumeration value="VUW CoRE Creativity"/>
          <xsd:enumeration value="Customer Survey"/>
          <xsd:enumeration value="Public Sector Reputation Index"/>
          <xsd:enumeration value="Research Plan"/>
          <xsd:enumeration value="Value of the Arts"/>
          <xsd:enumeration value="Creative Professionals 2018"/>
          <xsd:enumeration value="Audience Atlas 2011"/>
          <xsd:enumeration value="Audience Atlas 2014"/>
          <xsd:enumeration value="Audience Atlas 2017"/>
          <xsd:enumeration value="NZers and the Arts 2017"/>
          <xsd:enumeration value="NZers and the Arts 2014"/>
          <xsd:enumeration value="NZers and the Arts 2011"/>
          <xsd:enumeration value="Creative Professionals 2023"/>
          <xsd:enumeration value="Health of the Māori Heritage Arts"/>
          <xsd:enumeration value="Client Satisfaction Survey 2022"/>
          <xsd:enumeration value="NZers and the Arts 2023"/>
          <xsd:enumeration value="Value of the Arts 2023"/>
          <xsd:enumeration value="Client Satisfaction Survey 2023"/>
          <xsd:enumeration value="Creatives in Schools"/>
          <xsd:enumeration value="Arts Sector Profiles-Infometrics"/>
          <xsd:enumeration value="MCH Cultural Systems Measurement Model"/>
          <xsd:enumeration value="Choice 29"/>
        </xsd:restriction>
      </xsd:simpleType>
    </xsd:element>
    <xsd:element name="m2a1961ed2cc4e4bb3a1ba432cb3e43a" ma:index="8" nillable="true" ma:taxonomy="true" ma:internalName="m2a1961ed2cc4e4bb3a1ba432cb3e43a" ma:taxonomyFieldName="Document_x0020_Type" ma:displayName="Document Type" ma:default="" ma:fieldId="{62a1961e-d2cc-4e4b-b3a1-ba432cb3e43a}" ma:sspId="454f842a-b86f-4341-96eb-b93a389407ca" ma:termSetId="9238d626-bce4-403a-9fc8-c18fa82d9b9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e265511f-ab97-4705-b005-6f9530de8c5c}" ma:internalName="TaxCatchAll" ma:showField="CatchAllData" ma:web="dc8d7ee1-75b8-4f87-985b-7dbee266882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e265511f-ab97-4705-b005-6f9530de8c5c}" ma:internalName="TaxCatchAllLabel" ma:readOnly="true" ma:showField="CatchAllDataLabel" ma:web="dc8d7ee1-75b8-4f87-985b-7dbee2668825">
      <xsd:complexType>
        <xsd:complexContent>
          <xsd:extension base="dms:MultiChoiceLookup">
            <xsd:sequence>
              <xsd:element name="Value" type="dms:Lookup" maxOccurs="unbounded" minOccurs="0" nillable="true"/>
            </xsd:sequence>
          </xsd:extension>
        </xsd:complexContent>
      </xsd:complexType>
    </xsd:element>
    <xsd:element name="p4f68ee493344f4e9716631b78aec2d1" ma:index="12" nillable="true" ma:taxonomy="true" ma:internalName="p4f68ee493344f4e9716631b78aec2d1" ma:taxonomyFieldName="Financial_x0020_Year" ma:displayName="Financial Year" ma:default="" ma:fieldId="{94f68ee4-9334-4f4e-9716-631b78aec2d1}" ma:sspId="454f842a-b86f-4341-96eb-b93a389407ca" ma:termSetId="f2ab3a33-8078-4bdf-b10a-f161a7e1105f" ma:anchorId="00000000-0000-0000-0000-000000000000" ma:open="false" ma:isKeyword="false">
      <xsd:complexType>
        <xsd:sequence>
          <xsd:element ref="pc:Terms" minOccurs="0" maxOccurs="1"/>
        </xsd:sequence>
      </xsd:complexType>
    </xsd:element>
    <xsd:element name="lfae9de2410d4efba2dc15289f148ae6" ma:index="14" nillable="true" ma:taxonomy="true" ma:internalName="lfae9de2410d4efba2dc15289f148ae6" ma:taxonomyFieldName="Status" ma:displayName="Status" ma:default="" ma:fieldId="{5fae9de2-410d-4efb-a2dc-15289f148ae6}" ma:sspId="454f842a-b86f-4341-96eb-b93a389407ca" ma:termSetId="4adf3782-1a58-40aa-bea2-d3846b2e31a4" ma:anchorId="00000000-0000-0000-0000-000000000000" ma:open="false" ma:isKeyword="false">
      <xsd:complexType>
        <xsd:sequence>
          <xsd:element ref="pc:Terms" minOccurs="0" maxOccurs="1"/>
        </xsd:sequence>
      </xsd:complexType>
    </xsd:element>
    <xsd:element name="id60abe1eb2344469f5541ce8b53a4bb" ma:index="17" nillable="true" ma:taxonomy="true" ma:internalName="id60abe1eb2344469f5541ce8b53a4bb" ma:taxonomyFieldName="Stage" ma:displayName="Stage" ma:default="" ma:fieldId="{2d60abe1-eb23-4446-9f55-41ce8b53a4bb}" ma:sspId="454f842a-b86f-4341-96eb-b93a389407ca" ma:termSetId="2ae7382c-9ed4-4bf7-94ac-d0f2594b507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454f842a-b86f-4341-96eb-b93a389407ca" ContentTypeId="0x01010020C29750D968C84E8A532D49EE01BCE00F"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B4427F-8EDC-4F71-8F4C-210F3F3DB77B}">
  <ds:schemaRefs>
    <ds:schemaRef ds:uri="http://schemas.microsoft.com/office/2006/metadata/properties"/>
    <ds:schemaRef ds:uri="http://purl.org/dc/terms/"/>
    <ds:schemaRef ds:uri="http://www.w3.org/XML/1998/namespace"/>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1eb857db-5c67-47b7-8545-aa19c5d2ceac"/>
    <ds:schemaRef ds:uri="http://purl.org/dc/elements/1.1/"/>
  </ds:schemaRefs>
</ds:datastoreItem>
</file>

<file path=customXml/itemProps2.xml><?xml version="1.0" encoding="utf-8"?>
<ds:datastoreItem xmlns:ds="http://schemas.openxmlformats.org/officeDocument/2006/customXml" ds:itemID="{87EF00C4-E6E4-4D8D-8E60-403EDB8348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b857db-5c67-47b7-8545-aa19c5d2ce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5043F41-28F7-4532-B538-5952BEBACDA1}">
  <ds:schemaRefs>
    <ds:schemaRef ds:uri="Microsoft.SharePoint.Taxonomy.ContentTypeSync"/>
  </ds:schemaRefs>
</ds:datastoreItem>
</file>

<file path=customXml/itemProps4.xml><?xml version="1.0" encoding="utf-8"?>
<ds:datastoreItem xmlns:ds="http://schemas.openxmlformats.org/officeDocument/2006/customXml" ds:itemID="{E7BA58E2-BF2C-4929-84E1-1275A13028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4992</TotalTime>
  <Words>11557</Words>
  <Application>Microsoft Office PowerPoint</Application>
  <PresentationFormat>Widescreen</PresentationFormat>
  <Paragraphs>1174</Paragraphs>
  <Slides>55</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Arial Black</vt:lpstr>
      <vt:lpstr>Arial Narrow</vt:lpstr>
      <vt:lpstr>Calibri</vt:lpstr>
      <vt:lpstr>Calibri Light</vt:lpstr>
      <vt:lpstr>Georgia</vt:lpstr>
      <vt:lpstr>Office Theme</vt:lpstr>
      <vt:lpstr>PowerPoint Presentation</vt:lpstr>
      <vt:lpstr>Introduction</vt:lpstr>
      <vt:lpstr>Background and objectives of the research</vt:lpstr>
      <vt:lpstr>Approach</vt:lpstr>
      <vt:lpstr>Pacific peoples: Summary</vt:lpstr>
      <vt:lpstr>Executive Summary: Pacific Peoples and the Arts</vt:lpstr>
      <vt:lpstr>pacific peoples Overall engagement, Attendance AND PARTICIPATION</vt:lpstr>
      <vt:lpstr>Overall engagement among Pacific peoples</vt:lpstr>
      <vt:lpstr>Overall attendance among Pacific peoples</vt:lpstr>
      <vt:lpstr>Frequency of attendance among Pacific peoples</vt:lpstr>
      <vt:lpstr>Overall participation among Pacific peoples</vt:lpstr>
      <vt:lpstr>Frequency of participation among Pacific peoples</vt:lpstr>
      <vt:lpstr>Arts attitudes among pacific peoples</vt:lpstr>
      <vt:lpstr>Change in overall perception of the arts among Pacific peoples</vt:lpstr>
      <vt:lpstr>Pacific peoples’ attitudes towards the arts: Culture and identity</vt:lpstr>
      <vt:lpstr>Pacific peoples’ attitudes towards the arts: Individual’s relationship with the arts</vt:lpstr>
      <vt:lpstr>Pacific peoples’ attitudes towards the arts: How the arts benefit New Zealand</vt:lpstr>
      <vt:lpstr>Pacific peoples’ attitudes towards the arts: Funding support for the arts</vt:lpstr>
      <vt:lpstr>Pacific peoples’ attitudes towards the arts: New Zealand arts on the international stage</vt:lpstr>
      <vt:lpstr>Pacific peoples’ attitudes towards the arts: Education and development</vt:lpstr>
      <vt:lpstr>Pacific peoples’ attitudes towards the arts: Role of the arts in creating communities</vt:lpstr>
      <vt:lpstr>Pacific peoples’ attitudes towards the arts: Accessibility and inclusiveness</vt:lpstr>
      <vt:lpstr>Attitudes towards Ngā Toi Māori and Pacific arts among pacific peoples</vt:lpstr>
      <vt:lpstr>Pacific peoples’ attitudes towards Ngā Toi Māori (Māori arts)</vt:lpstr>
      <vt:lpstr>Pacific peoples’ attitudes towards Pacific arts</vt:lpstr>
      <vt:lpstr>Attendance by artform among pacific peoples</vt:lpstr>
      <vt:lpstr>Pacific peoples’ attendance by art form</vt:lpstr>
      <vt:lpstr>Pacific peoples: Craft and object art attendance</vt:lpstr>
      <vt:lpstr>Pacific peoples: Literary arts attendance</vt:lpstr>
      <vt:lpstr>Pacific peoples: Ngā Toi Māori arts attendance</vt:lpstr>
      <vt:lpstr>Pacific peoples: Pacific arts attendance</vt:lpstr>
      <vt:lpstr>Pacific peoples: Performing arts attendance</vt:lpstr>
      <vt:lpstr>Pacific peoples: Performing arts attendance</vt:lpstr>
      <vt:lpstr>Pacific peoples: Visual arts attendance</vt:lpstr>
      <vt:lpstr>Pacific peoples: Impact of film festivals on visual arts attendance</vt:lpstr>
      <vt:lpstr>Encouraging greater attendance in the arts among Pacific peoples</vt:lpstr>
      <vt:lpstr>COVID-19: Impact on Pacific peoples’ willingness to attend arts in person</vt:lpstr>
      <vt:lpstr>PARTICIPATION BY ARTFORM among pacific peoples</vt:lpstr>
      <vt:lpstr>Pacific peoples’ participation by art form</vt:lpstr>
      <vt:lpstr>Pacific peoples: Craft and object art participation</vt:lpstr>
      <vt:lpstr>Pacific peoples: Literary arts participation</vt:lpstr>
      <vt:lpstr>Pacific peoples: Ngā Toi Māori participation</vt:lpstr>
      <vt:lpstr>Pacific peoples: Pacific arts participation</vt:lpstr>
      <vt:lpstr>Pacific peoples: Performing arts participation</vt:lpstr>
      <vt:lpstr>Pacific peoples: Visual arts participation</vt:lpstr>
      <vt:lpstr>Use of digital technology for arts activities among Pacific peoples</vt:lpstr>
      <vt:lpstr>Perceived impact on wellbeing and society among pacific peoples</vt:lpstr>
      <vt:lpstr>Importance of the arts to Pacific peoples’ wellbeing</vt:lpstr>
      <vt:lpstr>Reasons why Pacific peoples feel the arts is important for their wellbeing</vt:lpstr>
      <vt:lpstr>Reasons why Pacific peoples feel the arts improve society</vt:lpstr>
      <vt:lpstr>Impact of  COVID-19 among pacific peoples</vt:lpstr>
      <vt:lpstr>Pacific peoples: Getting through COVID-19</vt:lpstr>
      <vt:lpstr>Pacific Peoples: After COVID-19</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Johnson, Dillon (MBAKL)</dc:creator>
  <cp:lastModifiedBy>Eunice Kwa</cp:lastModifiedBy>
  <cp:revision>916</cp:revision>
  <cp:lastPrinted>2018-02-05T00:26:51Z</cp:lastPrinted>
  <dcterms:created xsi:type="dcterms:W3CDTF">2017-11-15T02:21:19Z</dcterms:created>
  <dcterms:modified xsi:type="dcterms:W3CDTF">2024-04-29T02:38:08Z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0x01010020C29750D968C84E8A532D49EE01BCE00F00EE8B471A20C3344CB01FD5CA0626F143</vt:lpwstr>
  </property>
  <property fmtid="{D5CDD505-2E9C-101B-9397-08002B2CF9AE}" pid="3" name="Order">
    <vt:r8>33800</vt:r8>
  </property>
  <property fmtid="{D5CDD505-2E9C-101B-9397-08002B2CF9AE}" pid="4" name="Financial Year">
    <vt:lpwstr>33;#2020-21|c597a95d-9ab0-4b1c-be82-a48004d22128</vt:lpwstr>
  </property>
  <property fmtid="{D5CDD505-2E9C-101B-9397-08002B2CF9AE}" pid="5" name="Stage">
    <vt:lpwstr>14;#Reporting|9e5060e8-8fd8-4069-92a6-4a90abe20eb5</vt:lpwstr>
  </property>
  <property fmtid="{D5CDD505-2E9C-101B-9397-08002B2CF9AE}" pid="6" name="Document Type">
    <vt:lpwstr>3;#Report|c967359e-ba62-476b-b3c9-2370b68c754f</vt:lpwstr>
  </property>
  <property fmtid="{D5CDD505-2E9C-101B-9397-08002B2CF9AE}" pid="7" name="Status">
    <vt:lpwstr>8;#Final/published|32686660-9c01-489e-8cfe-2347910d73e8</vt:lpwstr>
  </property>
  <property fmtid="{D5CDD505-2E9C-101B-9397-08002B2CF9AE}" pid="8" name="SharedWithUsers">
    <vt:lpwstr>49;#Eunice Kwa;#46;#Richard Thompson</vt:lpwstr>
  </property>
  <property fmtid="{D5CDD505-2E9C-101B-9397-08002B2CF9AE}" pid="9" name="MediaServiceImageTags">
    <vt:lpwstr/>
  </property>
  <property fmtid="{D5CDD505-2E9C-101B-9397-08002B2CF9AE}" pid="10" name="lcf76f155ced4ddcb4097134ff3c332f">
    <vt:lpwstr/>
  </property>
</Properties>
</file>