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4.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7.xml" ContentType="application/vnd.openxmlformats-officedocument.presentationml.notesSlide+xml"/>
  <Override PartName="/ppt/charts/chart3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3.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8.xml" ContentType="application/vnd.openxmlformats-officedocument.presentationml.notesSlide+xml"/>
  <Override PartName="/ppt/charts/chart3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5.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9.xml" ContentType="application/vnd.openxmlformats-officedocument.presentationml.notesSlide+xml"/>
  <Override PartName="/ppt/charts/chart3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0.xml" ContentType="application/vnd.openxmlformats-officedocument.presentationml.notesSlide+xml"/>
  <Override PartName="/ppt/charts/chart4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12.xml" ContentType="application/vnd.openxmlformats-officedocument.presentationml.notesSlide+xml"/>
  <Override PartName="/ppt/charts/chart48.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0.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3.xml" ContentType="application/vnd.openxmlformats-officedocument.presentationml.notesSlide+xml"/>
  <Override PartName="/ppt/charts/chart5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8.xml" ContentType="application/vnd.openxmlformats-officedocument.drawingml.chart+xml"/>
  <Override PartName="/ppt/charts/chart59.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4.xml" ContentType="application/vnd.openxmlformats-officedocument.presentationml.notesSlide+xml"/>
  <Override PartName="/ppt/charts/chart6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61.xml" ContentType="application/vnd.openxmlformats-officedocument.drawingml.chart+xml"/>
  <Override PartName="/ppt/charts/chart62.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5.xml" ContentType="application/vnd.openxmlformats-officedocument.presentationml.notesSlide+xml"/>
  <Override PartName="/ppt/charts/chart63.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4.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5.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6.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70.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7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7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7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74.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5.xml" ContentType="application/vnd.openxmlformats-officedocument.drawingml.chart+xml"/>
  <Override PartName="/ppt/charts/style54.xml" ContentType="application/vnd.ms-office.chartstyle+xml"/>
  <Override PartName="/ppt/charts/colors5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57"/>
  </p:notesMasterIdLst>
  <p:handoutMasterIdLst>
    <p:handoutMasterId r:id="rId58"/>
  </p:handoutMasterIdLst>
  <p:sldIdLst>
    <p:sldId id="384" r:id="rId2"/>
    <p:sldId id="374" r:id="rId3"/>
    <p:sldId id="334" r:id="rId4"/>
    <p:sldId id="335" r:id="rId5"/>
    <p:sldId id="375" r:id="rId6"/>
    <p:sldId id="394" r:id="rId7"/>
    <p:sldId id="376" r:id="rId8"/>
    <p:sldId id="272" r:id="rId9"/>
    <p:sldId id="273" r:id="rId10"/>
    <p:sldId id="274" r:id="rId11"/>
    <p:sldId id="275" r:id="rId12"/>
    <p:sldId id="276" r:id="rId13"/>
    <p:sldId id="377" r:id="rId14"/>
    <p:sldId id="353" r:id="rId15"/>
    <p:sldId id="278" r:id="rId16"/>
    <p:sldId id="279" r:id="rId17"/>
    <p:sldId id="281" r:id="rId18"/>
    <p:sldId id="344" r:id="rId19"/>
    <p:sldId id="345" r:id="rId20"/>
    <p:sldId id="346" r:id="rId21"/>
    <p:sldId id="347" r:id="rId22"/>
    <p:sldId id="348" r:id="rId23"/>
    <p:sldId id="378" r:id="rId24"/>
    <p:sldId id="350" r:id="rId25"/>
    <p:sldId id="351" r:id="rId26"/>
    <p:sldId id="379" r:id="rId27"/>
    <p:sldId id="388" r:id="rId28"/>
    <p:sldId id="291" r:id="rId29"/>
    <p:sldId id="295" r:id="rId30"/>
    <p:sldId id="299" r:id="rId31"/>
    <p:sldId id="297" r:id="rId32"/>
    <p:sldId id="389" r:id="rId33"/>
    <p:sldId id="301" r:id="rId34"/>
    <p:sldId id="287" r:id="rId35"/>
    <p:sldId id="289" r:id="rId36"/>
    <p:sldId id="305" r:id="rId37"/>
    <p:sldId id="354" r:id="rId38"/>
    <p:sldId id="380" r:id="rId39"/>
    <p:sldId id="390" r:id="rId40"/>
    <p:sldId id="292" r:id="rId41"/>
    <p:sldId id="312" r:id="rId42"/>
    <p:sldId id="300" r:id="rId43"/>
    <p:sldId id="372" r:id="rId44"/>
    <p:sldId id="319" r:id="rId45"/>
    <p:sldId id="288" r:id="rId46"/>
    <p:sldId id="391" r:id="rId47"/>
    <p:sldId id="381" r:id="rId48"/>
    <p:sldId id="367" r:id="rId49"/>
    <p:sldId id="321" r:id="rId50"/>
    <p:sldId id="317" r:id="rId51"/>
    <p:sldId id="382" r:id="rId52"/>
    <p:sldId id="392" r:id="rId53"/>
    <p:sldId id="393" r:id="rId54"/>
    <p:sldId id="263" r:id="rId55"/>
    <p:sldId id="383" r:id="rId56"/>
  </p:sldIdLst>
  <p:sldSz cx="12192000" cy="6858000"/>
  <p:notesSz cx="9926638" cy="6797675"/>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ather Byrne" initials="HB" lastIdx="2" clrIdx="6">
    <p:extLst>
      <p:ext uri="{19B8F6BF-5375-455C-9EA6-DF929625EA0E}">
        <p15:presenceInfo xmlns:p15="http://schemas.microsoft.com/office/powerpoint/2012/main" userId="S::heatherb@creativenz.govt.nz::a496bbdd-bd31-477b-b910-5ee0e67f1f9f" providerId="AD"/>
      </p:ext>
    </p:extLst>
  </p:cmAuthor>
  <p:cmAuthor id="1" name="Langley, Edward (MBWCB)" initials="LE(" lastIdx="8" clrIdx="0">
    <p:extLst>
      <p:ext uri="{19B8F6BF-5375-455C-9EA6-DF929625EA0E}">
        <p15:presenceInfo xmlns:p15="http://schemas.microsoft.com/office/powerpoint/2012/main" userId="S-1-5-21-3432221409-3570315047-4101495255-3947384" providerId="AD"/>
      </p:ext>
    </p:extLst>
  </p:cmAuthor>
  <p:cmAuthor id="2" name="Gonzalez, Cristina (MBALK)" initials="GC(" lastIdx="1" clrIdx="1">
    <p:extLst>
      <p:ext uri="{19B8F6BF-5375-455C-9EA6-DF929625EA0E}">
        <p15:presenceInfo xmlns:p15="http://schemas.microsoft.com/office/powerpoint/2012/main" userId="S::Cristina.Gonzalez@colmarbrunton.co.nz::cc2d1970-5e31-4b7f-8ef0-786da2884201" providerId="AD"/>
      </p:ext>
    </p:extLst>
  </p:cmAuthor>
  <p:cmAuthor id="3" name="Langley, Edward (MBWCB)" initials="LE( [2]" lastIdx="14" clrIdx="2">
    <p:extLst>
      <p:ext uri="{19B8F6BF-5375-455C-9EA6-DF929625EA0E}">
        <p15:presenceInfo xmlns:p15="http://schemas.microsoft.com/office/powerpoint/2012/main" userId="S::edward.langley@colmarbrunton.co.nz::36457392-7fdb-420e-b9a6-066fd9490388" providerId="AD"/>
      </p:ext>
    </p:extLst>
  </p:cmAuthor>
  <p:cmAuthor id="4" name="Ryde, Alexis" initials="RA" lastIdx="4" clrIdx="3">
    <p:extLst>
      <p:ext uri="{19B8F6BF-5375-455C-9EA6-DF929625EA0E}">
        <p15:presenceInfo xmlns:p15="http://schemas.microsoft.com/office/powerpoint/2012/main" userId="S::Alexis.Ryde@colmarbrunton.co.nz::a410dae2-0648-498b-9132-49441ad888b8" providerId="AD"/>
      </p:ext>
    </p:extLst>
  </p:cmAuthor>
  <p:cmAuthor id="5" name="Richard Thompson" initials="RT" lastIdx="27" clrIdx="4">
    <p:extLst>
      <p:ext uri="{19B8F6BF-5375-455C-9EA6-DF929625EA0E}">
        <p15:presenceInfo xmlns:p15="http://schemas.microsoft.com/office/powerpoint/2012/main" userId="S::richardth@creativenz.govt.nz::b1c230d1-8ca9-44a9-8af1-cf68ed22d4e8" providerId="AD"/>
      </p:ext>
    </p:extLst>
  </p:cmAuthor>
  <p:cmAuthor id="6" name="Fuller, Katelynn (MBWCB)" initials="FK(" lastIdx="1" clrIdx="5">
    <p:extLst>
      <p:ext uri="{19B8F6BF-5375-455C-9EA6-DF929625EA0E}">
        <p15:presenceInfo xmlns:p15="http://schemas.microsoft.com/office/powerpoint/2012/main" userId="S::katelynn.fuller@colmarbrunton.co.nz::bdffc180-42f7-4c7e-8853-44dafd4521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AA889"/>
    <a:srgbClr val="595959"/>
    <a:srgbClr val="7ED2BB"/>
    <a:srgbClr val="FFD1E6"/>
    <a:srgbClr val="CD005F"/>
    <a:srgbClr val="000000"/>
    <a:srgbClr val="FFBDDB"/>
    <a:srgbClr val="FF9BC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6357" autoAdjust="0"/>
  </p:normalViewPr>
  <p:slideViewPr>
    <p:cSldViewPr snapToGrid="0">
      <p:cViewPr varScale="1">
        <p:scale>
          <a:sx n="110" d="100"/>
          <a:sy n="110" d="100"/>
        </p:scale>
        <p:origin x="474" y="9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7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1.xml"/><Relationship Id="rId1" Type="http://schemas.microsoft.com/office/2011/relationships/chartStyle" Target="style2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2.xml"/><Relationship Id="rId1" Type="http://schemas.microsoft.com/office/2011/relationships/chartStyle" Target="style2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3.xml"/><Relationship Id="rId1" Type="http://schemas.microsoft.com/office/2011/relationships/chartStyle" Target="style23.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4.xml"/><Relationship Id="rId1" Type="http://schemas.microsoft.com/office/2011/relationships/chartStyle" Target="style24.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5.xml"/><Relationship Id="rId1" Type="http://schemas.microsoft.com/office/2011/relationships/chartStyle" Target="style25.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6.xml"/><Relationship Id="rId1" Type="http://schemas.microsoft.com/office/2011/relationships/chartStyle" Target="style26.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7.xml"/><Relationship Id="rId1" Type="http://schemas.microsoft.com/office/2011/relationships/chartStyle" Target="style27.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8.xml"/><Relationship Id="rId1" Type="http://schemas.microsoft.com/office/2011/relationships/chartStyle" Target="style28.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9.xml"/><Relationship Id="rId1" Type="http://schemas.microsoft.com/office/2011/relationships/chartStyle" Target="style29.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1.xml"/><Relationship Id="rId1" Type="http://schemas.microsoft.com/office/2011/relationships/chartStyle" Target="style31.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2.xml"/><Relationship Id="rId1" Type="http://schemas.microsoft.com/office/2011/relationships/chartStyle" Target="style32.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3.xml"/><Relationship Id="rId1" Type="http://schemas.microsoft.com/office/2011/relationships/chartStyle" Target="style33.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4.xml"/><Relationship Id="rId1" Type="http://schemas.microsoft.com/office/2011/relationships/chartStyle" Target="style34.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5.xml"/><Relationship Id="rId1" Type="http://schemas.microsoft.com/office/2011/relationships/chartStyle" Target="style3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6.xml"/><Relationship Id="rId1" Type="http://schemas.microsoft.com/office/2011/relationships/chartStyle" Target="style36.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7.xml"/><Relationship Id="rId1" Type="http://schemas.microsoft.com/office/2011/relationships/chartStyle" Target="style3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8.xml"/><Relationship Id="rId1" Type="http://schemas.microsoft.com/office/2011/relationships/chartStyle" Target="style38.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9.xml"/><Relationship Id="rId1" Type="http://schemas.microsoft.com/office/2011/relationships/chartStyle" Target="style39.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0.xml"/><Relationship Id="rId1" Type="http://schemas.microsoft.com/office/2011/relationships/chartStyle" Target="style40.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1.xml"/><Relationship Id="rId1" Type="http://schemas.microsoft.com/office/2011/relationships/chartStyle" Target="style4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2.xml"/><Relationship Id="rId1" Type="http://schemas.microsoft.com/office/2011/relationships/chartStyle" Target="style42.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3.xml"/><Relationship Id="rId1" Type="http://schemas.microsoft.com/office/2011/relationships/chartStyle" Target="style43.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4.xml"/><Relationship Id="rId1" Type="http://schemas.microsoft.com/office/2011/relationships/chartStyle" Target="style44.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5.xml"/><Relationship Id="rId1" Type="http://schemas.microsoft.com/office/2011/relationships/chartStyle" Target="style45.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6.xml"/><Relationship Id="rId1" Type="http://schemas.microsoft.com/office/2011/relationships/chartStyle" Target="style46.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47.xml"/><Relationship Id="rId1" Type="http://schemas.microsoft.com/office/2011/relationships/chartStyle" Target="style47.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48.xml"/><Relationship Id="rId1" Type="http://schemas.microsoft.com/office/2011/relationships/chartStyle" Target="style4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49.xml"/><Relationship Id="rId1" Type="http://schemas.microsoft.com/office/2011/relationships/chartStyle" Target="style49.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0.xml"/><Relationship Id="rId1" Type="http://schemas.microsoft.com/office/2011/relationships/chartStyle" Target="style50.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1.xml"/><Relationship Id="rId1" Type="http://schemas.microsoft.com/office/2011/relationships/chartStyle" Target="style51.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2.xml"/><Relationship Id="rId1" Type="http://schemas.microsoft.com/office/2011/relationships/chartStyle" Target="style52.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3.xml"/><Relationship Id="rId1" Type="http://schemas.microsoft.com/office/2011/relationships/chartStyle" Target="style53.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4.xml"/><Relationship Id="rId1" Type="http://schemas.microsoft.com/office/2011/relationships/chartStyle" Target="style5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070E-4D7D-B5D5-0721227C90CE}"/>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070E-4D7D-B5D5-0721227C90CE}"/>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070E-4D7D-B5D5-0721227C90CE}"/>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070E-4D7D-B5D5-0721227C90CE}"/>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076-448F-9451-1D9EEB241B7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076-448F-9451-1D9EEB241B7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076-448F-9451-1D9EEB241B7D}"/>
              </c:ext>
            </c:extLst>
          </c:dPt>
          <c:cat>
            <c:strRef>
              <c:f>Sheet1!$A$2:$A$3</c:f>
              <c:strCache>
                <c:ptCount val="2"/>
                <c:pt idx="0">
                  <c:v>Engaged</c:v>
                </c:pt>
                <c:pt idx="1">
                  <c:v>Did not engage</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6-E076-448F-9451-1D9EEB241B7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8BD-44EB-989A-97B3547E90AA}"/>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B8BD-44EB-989A-97B3547E90AA}"/>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B8BD-44EB-989A-97B3547E90AA}"/>
              </c:ext>
            </c:extLst>
          </c:dPt>
          <c:cat>
            <c:strRef>
              <c:f>Sheet1!$A$2:$A$3</c:f>
              <c:strCache>
                <c:ptCount val="2"/>
                <c:pt idx="0">
                  <c:v>Engaged</c:v>
                </c:pt>
                <c:pt idx="1">
                  <c:v>Did not engage</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6-B8BD-44EB-989A-97B3547E90AA}"/>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673045573749"/>
          <c:y val="0.13089191123836794"/>
          <c:w val="0.81404896300324592"/>
          <c:h val="0.80076250318648046"/>
        </c:manualLayout>
      </c:layout>
      <c:barChart>
        <c:barDir val="bar"/>
        <c:grouping val="percentStacked"/>
        <c:varyColors val="0"/>
        <c:ser>
          <c:idx val="0"/>
          <c:order val="0"/>
          <c:tx>
            <c:strRef>
              <c:f>Sheet1!$B$1</c:f>
              <c:strCache>
                <c:ptCount val="1"/>
                <c:pt idx="0">
                  <c:v>Did not attend</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People with the lived experience of disability - 2020</c:v>
                </c:pt>
                <c:pt idx="1">
                  <c:v>New Zealand</c:v>
                </c:pt>
              </c:strCache>
            </c:strRef>
          </c:cat>
          <c:val>
            <c:numRef>
              <c:f>Sheet1!$B$3:$B$4</c:f>
              <c:numCache>
                <c:formatCode>General</c:formatCode>
                <c:ptCount val="2"/>
                <c:pt idx="0">
                  <c:v>33</c:v>
                </c:pt>
                <c:pt idx="1">
                  <c:v>32</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Low (1-3 events)</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People with the lived experience of disability - 2020</c:v>
                </c:pt>
                <c:pt idx="1">
                  <c:v>New Zealand</c:v>
                </c:pt>
              </c:strCache>
            </c:strRef>
          </c:cat>
          <c:val>
            <c:numRef>
              <c:f>Sheet1!$C$3:$C$4</c:f>
              <c:numCache>
                <c:formatCode>General</c:formatCode>
                <c:ptCount val="2"/>
                <c:pt idx="0">
                  <c:v>17</c:v>
                </c:pt>
                <c:pt idx="1">
                  <c:v>20</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Medium (4-10 events)</c:v>
                </c:pt>
              </c:strCache>
            </c:strRef>
          </c:tx>
          <c:spPr>
            <a:solidFill>
              <a:srgbClr val="7ED2BB"/>
            </a:solidFill>
            <a:ln>
              <a:noFill/>
            </a:ln>
            <a:effectLst/>
          </c:spPr>
          <c:invertIfNegative val="0"/>
          <c:dLbls>
            <c:spPr>
              <a:solidFill>
                <a:srgbClr val="7ED2BB"/>
              </a:solid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People with the lived experience of disability - 2020</c:v>
                </c:pt>
                <c:pt idx="1">
                  <c:v>New Zealand</c:v>
                </c:pt>
              </c:strCache>
            </c:strRef>
          </c:cat>
          <c:val>
            <c:numRef>
              <c:f>Sheet1!$D$3:$D$4</c:f>
              <c:numCache>
                <c:formatCode>General</c:formatCode>
                <c:ptCount val="2"/>
                <c:pt idx="0">
                  <c:v>20</c:v>
                </c:pt>
                <c:pt idx="1">
                  <c:v>25</c:v>
                </c:pt>
              </c:numCache>
            </c:numRef>
          </c:val>
          <c:extLst>
            <c:ext xmlns:c16="http://schemas.microsoft.com/office/drawing/2014/chart" uri="{C3380CC4-5D6E-409C-BE32-E72D297353CC}">
              <c16:uniqueId val="{00000002-60B1-431E-BB94-781076812C88}"/>
            </c:ext>
          </c:extLst>
        </c:ser>
        <c:ser>
          <c:idx val="3"/>
          <c:order val="3"/>
          <c:tx>
            <c:strRef>
              <c:f>Sheet1!$E$1</c:f>
              <c:strCache>
                <c:ptCount val="1"/>
                <c:pt idx="0">
                  <c:v>High (11+ events)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People with the lived experience of disability - 2020</c:v>
                </c:pt>
                <c:pt idx="1">
                  <c:v>New Zealand</c:v>
                </c:pt>
              </c:strCache>
            </c:strRef>
          </c:cat>
          <c:val>
            <c:numRef>
              <c:f>Sheet1!$E$3:$E$4</c:f>
              <c:numCache>
                <c:formatCode>General</c:formatCode>
                <c:ptCount val="2"/>
                <c:pt idx="0">
                  <c:v>29</c:v>
                </c:pt>
                <c:pt idx="1">
                  <c:v>24</c:v>
                </c:pt>
              </c:numCache>
            </c:numRef>
          </c:val>
          <c:extLst>
            <c:ext xmlns:c16="http://schemas.microsoft.com/office/drawing/2014/chart" uri="{C3380CC4-5D6E-409C-BE32-E72D297353CC}">
              <c16:uniqueId val="{00000002-0729-4294-AB2B-F4CFB88E82F8}"/>
            </c:ext>
          </c:extLst>
        </c:ser>
        <c:dLbls>
          <c:showLegendKey val="0"/>
          <c:showVal val="0"/>
          <c:showCatName val="0"/>
          <c:showSerName val="0"/>
          <c:showPercent val="0"/>
          <c:showBubbleSize val="0"/>
        </c:dLbls>
        <c:gapWidth val="213"/>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915-4CF0-820E-842F4255B844}"/>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915-4CF0-820E-842F4255B844}"/>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915-4CF0-820E-842F4255B844}"/>
              </c:ext>
            </c:extLst>
          </c:dPt>
          <c:cat>
            <c:strRef>
              <c:f>Sheet1!$A$2:$A$3</c:f>
              <c:strCache>
                <c:ptCount val="2"/>
                <c:pt idx="0">
                  <c:v>Engaged</c:v>
                </c:pt>
                <c:pt idx="1">
                  <c:v>Did not engage</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6-1915-4CF0-820E-842F4255B844}"/>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10C1-4771-8663-3EB103E0D563}"/>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0C1-4771-8663-3EB103E0D563}"/>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0C1-4771-8663-3EB103E0D563}"/>
              </c:ext>
            </c:extLst>
          </c:dPt>
          <c:cat>
            <c:strRef>
              <c:f>Sheet1!$A$2:$A$3</c:f>
              <c:strCache>
                <c:ptCount val="2"/>
                <c:pt idx="0">
                  <c:v>Engaged</c:v>
                </c:pt>
                <c:pt idx="1">
                  <c:v>Did not engage</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6-10C1-4771-8663-3EB103E0D563}"/>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673045573749"/>
          <c:y val="0.13089191123836794"/>
          <c:w val="0.81404896300324592"/>
          <c:h val="0.80076250318648046"/>
        </c:manualLayout>
      </c:layout>
      <c:barChart>
        <c:barDir val="bar"/>
        <c:grouping val="percentStacked"/>
        <c:varyColors val="0"/>
        <c:ser>
          <c:idx val="0"/>
          <c:order val="0"/>
          <c:tx>
            <c:strRef>
              <c:f>Sheet1!$B$1</c:f>
              <c:strCache>
                <c:ptCount val="1"/>
                <c:pt idx="0">
                  <c:v>Did not participate</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People with the lived experience of disability - 2020</c:v>
                </c:pt>
                <c:pt idx="1">
                  <c:v>New Zealand</c:v>
                </c:pt>
              </c:strCache>
            </c:strRef>
          </c:cat>
          <c:val>
            <c:numRef>
              <c:f>Sheet1!$B$2:$B$4</c:f>
              <c:numCache>
                <c:formatCode>General</c:formatCode>
                <c:ptCount val="2"/>
                <c:pt idx="0">
                  <c:v>39</c:v>
                </c:pt>
                <c:pt idx="1">
                  <c:v>48</c:v>
                </c:pt>
              </c:numCache>
            </c:numRef>
          </c:val>
          <c:extLst>
            <c:ext xmlns:c16="http://schemas.microsoft.com/office/drawing/2014/chart" uri="{C3380CC4-5D6E-409C-BE32-E72D297353CC}">
              <c16:uniqueId val="{00000000-906B-4521-AF6C-FEFA2EA3C9A8}"/>
            </c:ext>
          </c:extLst>
        </c:ser>
        <c:ser>
          <c:idx val="1"/>
          <c:order val="1"/>
          <c:tx>
            <c:strRef>
              <c:f>Sheet1!$C$1</c:f>
              <c:strCache>
                <c:ptCount val="1"/>
                <c:pt idx="0">
                  <c:v>Participated up to 12 times</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People with the lived experience of disability - 2020</c:v>
                </c:pt>
                <c:pt idx="1">
                  <c:v>New Zealand</c:v>
                </c:pt>
              </c:strCache>
            </c:strRef>
          </c:cat>
          <c:val>
            <c:numRef>
              <c:f>Sheet1!$C$2:$C$4</c:f>
              <c:numCache>
                <c:formatCode>General</c:formatCode>
                <c:ptCount val="2"/>
                <c:pt idx="0">
                  <c:v>36</c:v>
                </c:pt>
                <c:pt idx="1">
                  <c:v>33</c:v>
                </c:pt>
              </c:numCache>
            </c:numRef>
          </c:val>
          <c:extLst>
            <c:ext xmlns:c16="http://schemas.microsoft.com/office/drawing/2014/chart" uri="{C3380CC4-5D6E-409C-BE32-E72D297353CC}">
              <c16:uniqueId val="{00000001-906B-4521-AF6C-FEFA2EA3C9A8}"/>
            </c:ext>
          </c:extLst>
        </c:ser>
        <c:ser>
          <c:idx val="2"/>
          <c:order val="2"/>
          <c:tx>
            <c:strRef>
              <c:f>Sheet1!$D$1</c:f>
              <c:strCache>
                <c:ptCount val="1"/>
                <c:pt idx="0">
                  <c:v>Participated more than 12 times</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People with the lived experience of disability - 2020</c:v>
                </c:pt>
                <c:pt idx="1">
                  <c:v>New Zealand</c:v>
                </c:pt>
              </c:strCache>
            </c:strRef>
          </c:cat>
          <c:val>
            <c:numRef>
              <c:f>Sheet1!$D$2:$D$4</c:f>
              <c:numCache>
                <c:formatCode>General</c:formatCode>
                <c:ptCount val="2"/>
                <c:pt idx="0">
                  <c:v>25</c:v>
                </c:pt>
                <c:pt idx="1">
                  <c:v>19</c:v>
                </c:pt>
              </c:numCache>
            </c:numRef>
          </c:val>
          <c:extLst>
            <c:ext xmlns:c16="http://schemas.microsoft.com/office/drawing/2014/chart" uri="{C3380CC4-5D6E-409C-BE32-E72D297353CC}">
              <c16:uniqueId val="{00000002-906B-4521-AF6C-FEFA2EA3C9A8}"/>
            </c:ext>
          </c:extLst>
        </c:ser>
        <c:dLbls>
          <c:showLegendKey val="0"/>
          <c:showVal val="0"/>
          <c:showCatName val="0"/>
          <c:showSerName val="0"/>
          <c:showPercent val="0"/>
          <c:showBubbleSize val="0"/>
        </c:dLbls>
        <c:gapWidth val="213"/>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rgbClr val="D9D9D9"/>
              </a:solidFill>
              <a:ln>
                <a:solidFill>
                  <a:schemeClr val="bg1"/>
                </a:solidFill>
              </a:ln>
              <a:effectLst/>
            </c:spPr>
            <c:extLst>
              <c:ext xmlns:c16="http://schemas.microsoft.com/office/drawing/2014/chart" uri="{C3380CC4-5D6E-409C-BE32-E72D297353CC}">
                <c16:uniqueId val="{00000007-B560-4706-AA29-5FE17A5E2918}"/>
              </c:ext>
            </c:extLst>
          </c:dPt>
          <c:dLbls>
            <c:dLbl>
              <c:idx val="3"/>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60-4706-AA29-5FE17A5E2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pt idx="0">
                  <c:v>25</c:v>
                </c:pt>
                <c:pt idx="1">
                  <c:v>63</c:v>
                </c:pt>
                <c:pt idx="2">
                  <c:v>5</c:v>
                </c:pt>
                <c:pt idx="3">
                  <c:v>7</c:v>
                </c:pt>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chemeClr val="accent1">
                  <a:tint val="58000"/>
                </a:schemeClr>
              </a:solidFill>
              <a:ln>
                <a:solidFill>
                  <a:schemeClr val="bg1"/>
                </a:solidFill>
              </a:ln>
              <a:effectLst/>
            </c:spPr>
            <c:extLst>
              <c:ext xmlns:c16="http://schemas.microsoft.com/office/drawing/2014/chart" uri="{C3380CC4-5D6E-409C-BE32-E72D297353CC}">
                <c16:uniqueId val="{00000007-969D-42DA-81F5-B1C0727818BA}"/>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560-4706-AA29-5FE17A5E2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legend>
      <c:legendPos val="b"/>
      <c:layout>
        <c:manualLayout>
          <c:xMode val="edge"/>
          <c:yMode val="edge"/>
          <c:x val="0"/>
          <c:y val="0.26075836132190827"/>
          <c:w val="0.99073242943953532"/>
          <c:h val="0.71986884472870927"/>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74A2-4008-B1BB-A3787751814D}"/>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74A2-4008-B1BB-A3787751814D}"/>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74A2-4008-B1BB-A3787751814D}"/>
              </c:ext>
            </c:extLst>
          </c:dPt>
          <c:cat>
            <c:strRef>
              <c:f>Sheet1!$A$2:$A$3</c:f>
              <c:strCache>
                <c:ptCount val="2"/>
                <c:pt idx="0">
                  <c:v>Engaged</c:v>
                </c:pt>
                <c:pt idx="1">
                  <c:v>Did not engage</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6-74A2-4008-B1BB-A3787751814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rgbClr val="D9D9D9"/>
              </a:solidFill>
              <a:ln>
                <a:solidFill>
                  <a:schemeClr val="bg1"/>
                </a:solidFill>
              </a:ln>
              <a:effectLst/>
            </c:spPr>
            <c:extLst>
              <c:ext xmlns:c16="http://schemas.microsoft.com/office/drawing/2014/chart" uri="{C3380CC4-5D6E-409C-BE32-E72D297353CC}">
                <c16:uniqueId val="{00000007-6790-45B2-86E0-AD9071317E26}"/>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790-45B2-86E0-AD9071317E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pt idx="0">
                  <c:v>17</c:v>
                </c:pt>
                <c:pt idx="1">
                  <c:v>75</c:v>
                </c:pt>
                <c:pt idx="2">
                  <c:v>3</c:v>
                </c:pt>
                <c:pt idx="3">
                  <c:v>5</c:v>
                </c:pt>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0178765618222827"/>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Sheet1!$B$2:$B$11</c:f>
              <c:numCache>
                <c:formatCode>General</c:formatCode>
                <c:ptCount val="5"/>
                <c:pt idx="0">
                  <c:v>15</c:v>
                </c:pt>
                <c:pt idx="1">
                  <c:v>23</c:v>
                </c:pt>
                <c:pt idx="2">
                  <c:v>29</c:v>
                </c:pt>
                <c:pt idx="3">
                  <c:v>28</c:v>
                </c:pt>
                <c:pt idx="4">
                  <c:v>38</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Sheet1!$C$2:$C$11</c:f>
              <c:numCache>
                <c:formatCode>General</c:formatCode>
                <c:ptCount val="5"/>
                <c:pt idx="0">
                  <c:v>28</c:v>
                </c:pt>
                <c:pt idx="1">
                  <c:v>32</c:v>
                </c:pt>
                <c:pt idx="2">
                  <c:v>32</c:v>
                </c:pt>
                <c:pt idx="3">
                  <c:v>34</c:v>
                </c:pt>
                <c:pt idx="4">
                  <c:v>30</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Sheet1!$D$2:$D$11</c:f>
              <c:numCache>
                <c:formatCode>General</c:formatCode>
                <c:ptCount val="5"/>
                <c:pt idx="0">
                  <c:v>31</c:v>
                </c:pt>
                <c:pt idx="1">
                  <c:v>26</c:v>
                </c:pt>
                <c:pt idx="2">
                  <c:v>23</c:v>
                </c:pt>
                <c:pt idx="3">
                  <c:v>23</c:v>
                </c:pt>
                <c:pt idx="4">
                  <c:v>19</c:v>
                </c:pt>
              </c:numCache>
            </c:numRef>
          </c:val>
          <c:extLst>
            <c:ext xmlns:c16="http://schemas.microsoft.com/office/drawing/2014/chart" uri="{C3380CC4-5D6E-409C-BE32-E72D297353CC}">
              <c16:uniqueId val="{00000016-FFF9-4208-A0AE-D6AB3770592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Sheet1!$E$2:$E$11</c:f>
              <c:numCache>
                <c:formatCode>General</c:formatCode>
                <c:ptCount val="5"/>
                <c:pt idx="0">
                  <c:v>12</c:v>
                </c:pt>
                <c:pt idx="1">
                  <c:v>8</c:v>
                </c:pt>
                <c:pt idx="2">
                  <c:v>8</c:v>
                </c:pt>
                <c:pt idx="3">
                  <c:v>9</c:v>
                </c:pt>
                <c:pt idx="4">
                  <c:v>7</c:v>
                </c:pt>
              </c:numCache>
            </c:numRef>
          </c:val>
          <c:extLst>
            <c:ext xmlns:c16="http://schemas.microsoft.com/office/drawing/2014/chart" uri="{C3380CC4-5D6E-409C-BE32-E72D297353CC}">
              <c16:uniqueId val="{00000017-FFF9-4208-A0AE-D6AB3770592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Sheet1!$F$2:$F$11</c:f>
              <c:numCache>
                <c:formatCode>General</c:formatCode>
                <c:ptCount val="5"/>
                <c:pt idx="0">
                  <c:v>9</c:v>
                </c:pt>
                <c:pt idx="1">
                  <c:v>7</c:v>
                </c:pt>
                <c:pt idx="2">
                  <c:v>5</c:v>
                </c:pt>
                <c:pt idx="3">
                  <c:v>4</c:v>
                </c:pt>
                <c:pt idx="4">
                  <c:v>3</c:v>
                </c:pt>
              </c:numCache>
            </c:numRef>
          </c:val>
          <c:extLst>
            <c:ext xmlns:c16="http://schemas.microsoft.com/office/drawing/2014/chart" uri="{C3380CC4-5D6E-409C-BE32-E72D297353CC}">
              <c16:uniqueId val="{00000018-FFF9-4208-A0AE-D6AB3770592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Sheet1!$G$2:$G$11</c:f>
              <c:numCache>
                <c:formatCode>General</c:formatCode>
                <c:ptCount val="5"/>
                <c:pt idx="0">
                  <c:v>4</c:v>
                </c:pt>
                <c:pt idx="1">
                  <c:v>4</c:v>
                </c:pt>
                <c:pt idx="2">
                  <c:v>3</c:v>
                </c:pt>
                <c:pt idx="3">
                  <c:v>2</c:v>
                </c:pt>
                <c:pt idx="4">
                  <c:v>3</c:v>
                </c:pt>
              </c:numCache>
            </c:numRef>
          </c:val>
          <c:extLst>
            <c:ext xmlns:c16="http://schemas.microsoft.com/office/drawing/2014/chart" uri="{C3380CC4-5D6E-409C-BE32-E72D297353CC}">
              <c16:uniqueId val="{00000019-FFF9-4208-A0AE-D6AB3770592B}"/>
            </c:ext>
          </c:extLst>
        </c:ser>
        <c:dLbls>
          <c:showLegendKey val="0"/>
          <c:showVal val="0"/>
          <c:showCatName val="0"/>
          <c:showSerName val="0"/>
          <c:showPercent val="0"/>
          <c:showBubbleSize val="0"/>
        </c:dLbls>
        <c:gapWidth val="85"/>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1.0704643616719292E-2"/>
          <c:y val="0.86489468952571436"/>
          <c:w val="0.98929535638328059"/>
          <c:h val="7.5152332491851576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2793179525347756"/>
          <c:w val="0.81404896300324592"/>
          <c:h val="0.77129373497269971"/>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Sheet1!$B$2:$B$13</c:f>
              <c:numCache>
                <c:formatCode>General</c:formatCode>
                <c:ptCount val="6"/>
                <c:pt idx="0">
                  <c:v>5</c:v>
                </c:pt>
                <c:pt idx="1">
                  <c:v>10</c:v>
                </c:pt>
                <c:pt idx="2">
                  <c:v>11</c:v>
                </c:pt>
                <c:pt idx="3">
                  <c:v>15</c:v>
                </c:pt>
                <c:pt idx="4">
                  <c:v>21</c:v>
                </c:pt>
                <c:pt idx="5">
                  <c:v>22</c:v>
                </c:pt>
              </c:numCache>
            </c:numRef>
          </c:val>
          <c:extLst>
            <c:ext xmlns:c16="http://schemas.microsoft.com/office/drawing/2014/chart" uri="{C3380CC4-5D6E-409C-BE32-E72D297353CC}">
              <c16:uniqueId val="{00000000-A4D4-42B8-9A97-B28BF1A2022D}"/>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Sheet1!$C$2:$C$13</c:f>
              <c:numCache>
                <c:formatCode>General</c:formatCode>
                <c:ptCount val="6"/>
                <c:pt idx="0">
                  <c:v>12</c:v>
                </c:pt>
                <c:pt idx="1">
                  <c:v>16</c:v>
                </c:pt>
                <c:pt idx="2">
                  <c:v>25</c:v>
                </c:pt>
                <c:pt idx="3">
                  <c:v>26</c:v>
                </c:pt>
                <c:pt idx="4">
                  <c:v>27</c:v>
                </c:pt>
                <c:pt idx="5">
                  <c:v>45</c:v>
                </c:pt>
              </c:numCache>
            </c:numRef>
          </c:val>
          <c:extLst>
            <c:ext xmlns:c16="http://schemas.microsoft.com/office/drawing/2014/chart" uri="{C3380CC4-5D6E-409C-BE32-E72D297353CC}">
              <c16:uniqueId val="{00000001-A4D4-42B8-9A97-B28BF1A2022D}"/>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Sheet1!$D$2:$D$13</c:f>
              <c:numCache>
                <c:formatCode>General</c:formatCode>
                <c:ptCount val="6"/>
                <c:pt idx="0">
                  <c:v>17</c:v>
                </c:pt>
                <c:pt idx="1">
                  <c:v>23</c:v>
                </c:pt>
                <c:pt idx="2">
                  <c:v>24</c:v>
                </c:pt>
                <c:pt idx="3">
                  <c:v>28</c:v>
                </c:pt>
                <c:pt idx="4">
                  <c:v>30</c:v>
                </c:pt>
                <c:pt idx="5">
                  <c:v>21</c:v>
                </c:pt>
              </c:numCache>
            </c:numRef>
          </c:val>
          <c:extLst>
            <c:ext xmlns:c16="http://schemas.microsoft.com/office/drawing/2014/chart" uri="{C3380CC4-5D6E-409C-BE32-E72D297353CC}">
              <c16:uniqueId val="{00000001-631B-416D-A791-98739D7B9181}"/>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Sheet1!$E$2:$E$13</c:f>
              <c:numCache>
                <c:formatCode>General</c:formatCode>
                <c:ptCount val="6"/>
                <c:pt idx="0">
                  <c:v>19</c:v>
                </c:pt>
                <c:pt idx="1">
                  <c:v>19</c:v>
                </c:pt>
                <c:pt idx="2">
                  <c:v>17</c:v>
                </c:pt>
                <c:pt idx="3">
                  <c:v>19</c:v>
                </c:pt>
                <c:pt idx="4">
                  <c:v>12</c:v>
                </c:pt>
                <c:pt idx="5">
                  <c:v>5</c:v>
                </c:pt>
              </c:numCache>
            </c:numRef>
          </c:val>
          <c:extLst>
            <c:ext xmlns:c16="http://schemas.microsoft.com/office/drawing/2014/chart" uri="{C3380CC4-5D6E-409C-BE32-E72D297353CC}">
              <c16:uniqueId val="{00000002-631B-416D-A791-98739D7B9181}"/>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Sheet1!$F$2:$F$13</c:f>
              <c:numCache>
                <c:formatCode>General</c:formatCode>
                <c:ptCount val="6"/>
                <c:pt idx="0">
                  <c:v>45</c:v>
                </c:pt>
                <c:pt idx="1">
                  <c:v>29</c:v>
                </c:pt>
                <c:pt idx="2">
                  <c:v>21</c:v>
                </c:pt>
                <c:pt idx="3">
                  <c:v>10</c:v>
                </c:pt>
                <c:pt idx="4">
                  <c:v>8</c:v>
                </c:pt>
                <c:pt idx="5">
                  <c:v>5</c:v>
                </c:pt>
              </c:numCache>
            </c:numRef>
          </c:val>
          <c:extLst>
            <c:ext xmlns:c16="http://schemas.microsoft.com/office/drawing/2014/chart" uri="{C3380CC4-5D6E-409C-BE32-E72D297353CC}">
              <c16:uniqueId val="{00000003-631B-416D-A791-98739D7B9181}"/>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Sheet1!$G$2:$G$13</c:f>
              <c:numCache>
                <c:formatCode>General</c:formatCode>
                <c:ptCount val="6"/>
                <c:pt idx="0">
                  <c:v>2</c:v>
                </c:pt>
                <c:pt idx="1">
                  <c:v>2</c:v>
                </c:pt>
                <c:pt idx="2">
                  <c:v>3</c:v>
                </c:pt>
                <c:pt idx="3">
                  <c:v>3</c:v>
                </c:pt>
                <c:pt idx="4">
                  <c:v>3</c:v>
                </c:pt>
                <c:pt idx="5">
                  <c:v>2</c:v>
                </c:pt>
              </c:numCache>
            </c:numRef>
          </c:val>
          <c:extLst>
            <c:ext xmlns:c16="http://schemas.microsoft.com/office/drawing/2014/chart" uri="{C3380CC4-5D6E-409C-BE32-E72D297353CC}">
              <c16:uniqueId val="{00000004-631B-416D-A791-98739D7B9181}"/>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8935222786011237"/>
          <c:w val="1"/>
          <c:h val="0.1029883721865275"/>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7063138553420149"/>
          <c:w val="0.81404896300324592"/>
          <c:h val="0.65021826908217506"/>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Sheet1!$B$2:$B$5</c:f>
              <c:numCache>
                <c:formatCode>General</c:formatCode>
                <c:ptCount val="2"/>
                <c:pt idx="0">
                  <c:v>25</c:v>
                </c:pt>
                <c:pt idx="1">
                  <c:v>29</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Sheet1!$C$2:$C$5</c:f>
              <c:numCache>
                <c:formatCode>General</c:formatCode>
                <c:ptCount val="2"/>
                <c:pt idx="0">
                  <c:v>34</c:v>
                </c:pt>
                <c:pt idx="1">
                  <c:v>33</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Sheet1!$D$2:$D$5</c:f>
              <c:numCache>
                <c:formatCode>General</c:formatCode>
                <c:ptCount val="2"/>
                <c:pt idx="0">
                  <c:v>27</c:v>
                </c:pt>
                <c:pt idx="1">
                  <c:v>23</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Sheet1!$E$2:$E$5</c:f>
              <c:numCache>
                <c:formatCode>General</c:formatCode>
                <c:ptCount val="2"/>
                <c:pt idx="0">
                  <c:v>7</c:v>
                </c:pt>
                <c:pt idx="1">
                  <c:v>7</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Sheet1!$F$2:$F$5</c:f>
              <c:numCache>
                <c:formatCode>General</c:formatCode>
                <c:ptCount val="2"/>
                <c:pt idx="0">
                  <c:v>3</c:v>
                </c:pt>
                <c:pt idx="1">
                  <c:v>3</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Sheet1!$G$2:$G$5</c:f>
              <c:numCache>
                <c:formatCode>General</c:formatCode>
                <c:ptCount val="2"/>
                <c:pt idx="0">
                  <c:v>4</c:v>
                </c:pt>
                <c:pt idx="1">
                  <c:v>5</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31"/>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802140505272929"/>
          <c:w val="1"/>
          <c:h val="0.1114123845023078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7.3066922259337988E-2"/>
          <c:w val="0.81404896300324592"/>
          <c:h val="0.7404127893945309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Sheet1!$B$2:$B$5</c:f>
              <c:numCache>
                <c:formatCode>General</c:formatCode>
                <c:ptCount val="2"/>
                <c:pt idx="0">
                  <c:v>25</c:v>
                </c:pt>
                <c:pt idx="1">
                  <c:v>29</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Sheet1!$C$2:$C$5</c:f>
              <c:numCache>
                <c:formatCode>General</c:formatCode>
                <c:ptCount val="2"/>
                <c:pt idx="0">
                  <c:v>29</c:v>
                </c:pt>
                <c:pt idx="1">
                  <c:v>33</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Sheet1!$D$2:$D$5</c:f>
              <c:numCache>
                <c:formatCode>General</c:formatCode>
                <c:ptCount val="2"/>
                <c:pt idx="0">
                  <c:v>24</c:v>
                </c:pt>
                <c:pt idx="1">
                  <c:v>22</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Sheet1!$E$2:$E$5</c:f>
              <c:numCache>
                <c:formatCode>General</c:formatCode>
                <c:ptCount val="2"/>
                <c:pt idx="0">
                  <c:v>10</c:v>
                </c:pt>
                <c:pt idx="1">
                  <c:v>6</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Sheet1!$F$2:$F$5</c:f>
              <c:numCache>
                <c:formatCode>General</c:formatCode>
                <c:ptCount val="2"/>
                <c:pt idx="0">
                  <c:v>8</c:v>
                </c:pt>
                <c:pt idx="1">
                  <c:v>7</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Sheet1!$G$2:$G$5</c:f>
              <c:numCache>
                <c:formatCode>General</c:formatCode>
                <c:ptCount val="2"/>
                <c:pt idx="0">
                  <c:v>5</c:v>
                </c:pt>
                <c:pt idx="1">
                  <c:v>4</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36"/>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4120514475149322"/>
          <c:w val="1"/>
          <c:h val="0.11575171178401515"/>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383868714775216"/>
          <c:w val="0.81404896300324592"/>
          <c:h val="0.65520296240375397"/>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Sheet1!$B$2:$B$7</c:f>
              <c:numCache>
                <c:formatCode>General</c:formatCode>
                <c:ptCount val="3"/>
                <c:pt idx="0">
                  <c:v>30</c:v>
                </c:pt>
                <c:pt idx="1">
                  <c:v>34</c:v>
                </c:pt>
                <c:pt idx="2">
                  <c:v>48</c:v>
                </c:pt>
              </c:numCache>
            </c:numRef>
          </c:val>
          <c:extLst>
            <c:ext xmlns:c16="http://schemas.microsoft.com/office/drawing/2014/chart" uri="{C3380CC4-5D6E-409C-BE32-E72D297353CC}">
              <c16:uniqueId val="{00000000-4EB7-4FB1-8290-FDE543745082}"/>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Sheet1!$C$2:$C$7</c:f>
              <c:numCache>
                <c:formatCode>General</c:formatCode>
                <c:ptCount val="3"/>
                <c:pt idx="0">
                  <c:v>30</c:v>
                </c:pt>
                <c:pt idx="1">
                  <c:v>30</c:v>
                </c:pt>
                <c:pt idx="2">
                  <c:v>30</c:v>
                </c:pt>
              </c:numCache>
            </c:numRef>
          </c:val>
          <c:extLst>
            <c:ext xmlns:c16="http://schemas.microsoft.com/office/drawing/2014/chart" uri="{C3380CC4-5D6E-409C-BE32-E72D297353CC}">
              <c16:uniqueId val="{00000001-4EB7-4FB1-8290-FDE543745082}"/>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Sheet1!$D$2:$D$7</c:f>
              <c:numCache>
                <c:formatCode>General</c:formatCode>
                <c:ptCount val="3"/>
                <c:pt idx="0">
                  <c:v>14</c:v>
                </c:pt>
                <c:pt idx="1">
                  <c:v>22</c:v>
                </c:pt>
                <c:pt idx="2">
                  <c:v>23</c:v>
                </c:pt>
              </c:numCache>
            </c:numRef>
          </c:val>
          <c:extLst>
            <c:ext xmlns:c16="http://schemas.microsoft.com/office/drawing/2014/chart" uri="{C3380CC4-5D6E-409C-BE32-E72D297353CC}">
              <c16:uniqueId val="{00000006-4EB7-4FB1-8290-FDE543745082}"/>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Sheet1!$E$2:$E$7</c:f>
              <c:numCache>
                <c:formatCode>General</c:formatCode>
                <c:ptCount val="3"/>
                <c:pt idx="0">
                  <c:v>4</c:v>
                </c:pt>
                <c:pt idx="1">
                  <c:v>5</c:v>
                </c:pt>
                <c:pt idx="2">
                  <c:v>5</c:v>
                </c:pt>
              </c:numCache>
            </c:numRef>
          </c:val>
          <c:extLst>
            <c:ext xmlns:c16="http://schemas.microsoft.com/office/drawing/2014/chart" uri="{C3380CC4-5D6E-409C-BE32-E72D297353CC}">
              <c16:uniqueId val="{00000007-4EB7-4FB1-8290-FDE543745082}"/>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Sheet1!$F$2:$F$7</c:f>
              <c:numCache>
                <c:formatCode>General</c:formatCode>
                <c:ptCount val="3"/>
                <c:pt idx="0">
                  <c:v>2</c:v>
                </c:pt>
                <c:pt idx="1">
                  <c:v>3</c:v>
                </c:pt>
                <c:pt idx="2">
                  <c:v>4</c:v>
                </c:pt>
              </c:numCache>
            </c:numRef>
          </c:val>
          <c:extLst>
            <c:ext xmlns:c16="http://schemas.microsoft.com/office/drawing/2014/chart" uri="{C3380CC4-5D6E-409C-BE32-E72D297353CC}">
              <c16:uniqueId val="{00000008-4EB7-4FB1-8290-FDE543745082}"/>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Sheet1!$G$2:$G$7</c:f>
              <c:numCache>
                <c:formatCode>General</c:formatCode>
                <c:ptCount val="3"/>
                <c:pt idx="0">
                  <c:v>2</c:v>
                </c:pt>
                <c:pt idx="1">
                  <c:v>5</c:v>
                </c:pt>
                <c:pt idx="2">
                  <c:v>3</c:v>
                </c:pt>
              </c:numCache>
            </c:numRef>
          </c:val>
          <c:extLst>
            <c:ext xmlns:c16="http://schemas.microsoft.com/office/drawing/2014/chart" uri="{C3380CC4-5D6E-409C-BE32-E72D297353CC}">
              <c16:uniqueId val="{00000009-4EB7-4FB1-8290-FDE543745082}"/>
            </c:ext>
          </c:extLst>
        </c:ser>
        <c:dLbls>
          <c:showLegendKey val="0"/>
          <c:showVal val="0"/>
          <c:showCatName val="0"/>
          <c:showSerName val="0"/>
          <c:showPercent val="0"/>
          <c:showBubbleSize val="0"/>
        </c:dLbls>
        <c:gapWidth val="126"/>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2.0244474432376497E-3"/>
          <c:y val="0.81516438568573513"/>
          <c:w val="0.9979755525567624"/>
          <c:h val="0.12018867821096749"/>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7063138553420149"/>
          <c:w val="0.81404896300324592"/>
          <c:h val="0.60104875359883569"/>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Sheet1!$B$2:$B$5</c:f>
              <c:numCache>
                <c:formatCode>General</c:formatCode>
                <c:ptCount val="2"/>
                <c:pt idx="0">
                  <c:v>33</c:v>
                </c:pt>
                <c:pt idx="1">
                  <c:v>40</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Sheet1!$C$2:$C$5</c:f>
              <c:numCache>
                <c:formatCode>General</c:formatCode>
                <c:ptCount val="2"/>
                <c:pt idx="0">
                  <c:v>31</c:v>
                </c:pt>
                <c:pt idx="1">
                  <c:v>32</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Sheet1!$D$2:$D$5</c:f>
              <c:numCache>
                <c:formatCode>General</c:formatCode>
                <c:ptCount val="2"/>
                <c:pt idx="0">
                  <c:v>21</c:v>
                </c:pt>
                <c:pt idx="1">
                  <c:v>17</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Sheet1!$E$2:$E$5</c:f>
              <c:numCache>
                <c:formatCode>General</c:formatCode>
                <c:ptCount val="2"/>
                <c:pt idx="0">
                  <c:v>5</c:v>
                </c:pt>
                <c:pt idx="1">
                  <c:v>8</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Sheet1!$F$2:$F$5</c:f>
              <c:numCache>
                <c:formatCode>General</c:formatCode>
                <c:ptCount val="2"/>
                <c:pt idx="0">
                  <c:v>3</c:v>
                </c:pt>
                <c:pt idx="1">
                  <c:v>2</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Sheet1!$G$2:$G$5</c:f>
              <c:numCache>
                <c:formatCode>General</c:formatCode>
                <c:ptCount val="2"/>
                <c:pt idx="0">
                  <c:v>3</c:v>
                </c:pt>
                <c:pt idx="1">
                  <c:v>4</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12"/>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1141272115622975"/>
          <c:w val="1"/>
          <c:h val="0.1302388490277825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8120207860049828"/>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Sheet1!$B$2:$B$6</c:f>
              <c:numCache>
                <c:formatCode>General</c:formatCode>
                <c:ptCount val="5"/>
                <c:pt idx="0">
                  <c:v>25</c:v>
                </c:pt>
                <c:pt idx="1">
                  <c:v>27</c:v>
                </c:pt>
                <c:pt idx="2">
                  <c:v>29</c:v>
                </c:pt>
                <c:pt idx="3">
                  <c:v>27</c:v>
                </c:pt>
                <c:pt idx="4">
                  <c:v>32</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Sheet1!$C$2:$C$6</c:f>
              <c:numCache>
                <c:formatCode>General</c:formatCode>
                <c:ptCount val="5"/>
                <c:pt idx="0">
                  <c:v>26</c:v>
                </c:pt>
                <c:pt idx="1">
                  <c:v>32</c:v>
                </c:pt>
                <c:pt idx="2">
                  <c:v>34</c:v>
                </c:pt>
                <c:pt idx="3">
                  <c:v>33</c:v>
                </c:pt>
                <c:pt idx="4">
                  <c:v>33</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Sheet1!$D$2:$D$6</c:f>
              <c:numCache>
                <c:formatCode>General</c:formatCode>
                <c:ptCount val="5"/>
                <c:pt idx="0">
                  <c:v>26</c:v>
                </c:pt>
                <c:pt idx="1">
                  <c:v>25</c:v>
                </c:pt>
                <c:pt idx="2">
                  <c:v>22</c:v>
                </c:pt>
                <c:pt idx="3">
                  <c:v>25</c:v>
                </c:pt>
                <c:pt idx="4">
                  <c:v>23</c:v>
                </c:pt>
              </c:numCache>
            </c:numRef>
          </c:val>
          <c:extLst>
            <c:ext xmlns:c16="http://schemas.microsoft.com/office/drawing/2014/chart" uri="{C3380CC4-5D6E-409C-BE32-E72D297353CC}">
              <c16:uniqueId val="{00000004-7B61-4DD7-8B88-E754A8BB4B10}"/>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Sheet1!$E$2:$E$6</c:f>
              <c:numCache>
                <c:formatCode>General</c:formatCode>
                <c:ptCount val="5"/>
                <c:pt idx="0">
                  <c:v>11</c:v>
                </c:pt>
                <c:pt idx="1">
                  <c:v>8</c:v>
                </c:pt>
                <c:pt idx="2">
                  <c:v>7</c:v>
                </c:pt>
                <c:pt idx="3">
                  <c:v>8</c:v>
                </c:pt>
                <c:pt idx="4">
                  <c:v>7</c:v>
                </c:pt>
              </c:numCache>
            </c:numRef>
          </c:val>
          <c:extLst>
            <c:ext xmlns:c16="http://schemas.microsoft.com/office/drawing/2014/chart" uri="{C3380CC4-5D6E-409C-BE32-E72D297353CC}">
              <c16:uniqueId val="{00000005-7B61-4DD7-8B88-E754A8BB4B10}"/>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Sheet1!$F$2:$F$6</c:f>
              <c:numCache>
                <c:formatCode>General</c:formatCode>
                <c:ptCount val="5"/>
                <c:pt idx="0">
                  <c:v>6</c:v>
                </c:pt>
                <c:pt idx="1">
                  <c:v>3</c:v>
                </c:pt>
                <c:pt idx="2">
                  <c:v>4</c:v>
                </c:pt>
                <c:pt idx="3">
                  <c:v>3</c:v>
                </c:pt>
                <c:pt idx="4">
                  <c:v>3</c:v>
                </c:pt>
              </c:numCache>
            </c:numRef>
          </c:val>
          <c:extLst>
            <c:ext xmlns:c16="http://schemas.microsoft.com/office/drawing/2014/chart" uri="{C3380CC4-5D6E-409C-BE32-E72D297353CC}">
              <c16:uniqueId val="{00000006-7B61-4DD7-8B88-E754A8BB4B10}"/>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Sheet1!$G$2:$G$6</c:f>
              <c:numCache>
                <c:formatCode>General</c:formatCode>
                <c:ptCount val="5"/>
                <c:pt idx="0">
                  <c:v>7</c:v>
                </c:pt>
                <c:pt idx="1">
                  <c:v>5</c:v>
                </c:pt>
                <c:pt idx="2">
                  <c:v>4</c:v>
                </c:pt>
                <c:pt idx="3">
                  <c:v>4</c:v>
                </c:pt>
                <c:pt idx="4">
                  <c:v>3</c:v>
                </c:pt>
              </c:numCache>
            </c:numRef>
          </c:val>
          <c:extLst>
            <c:ext xmlns:c16="http://schemas.microsoft.com/office/drawing/2014/chart" uri="{C3380CC4-5D6E-409C-BE32-E72D297353CC}">
              <c16:uniqueId val="{00000007-7B61-4DD7-8B88-E754A8BB4B10}"/>
            </c:ext>
          </c:extLst>
        </c:ser>
        <c:dLbls>
          <c:showLegendKey val="0"/>
          <c:showVal val="0"/>
          <c:showCatName val="0"/>
          <c:showSerName val="0"/>
          <c:showPercent val="0"/>
          <c:showBubbleSize val="0"/>
        </c:dLbls>
        <c:gapWidth val="15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92256179310636832"/>
          <c:w val="1"/>
          <c:h val="7.7016452332999474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2793179525347756"/>
          <c:w val="0.81404896300324592"/>
          <c:h val="0.7387039417895340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Sheet1!$B$2:$B$7</c:f>
              <c:numCache>
                <c:formatCode>General</c:formatCode>
                <c:ptCount val="6"/>
                <c:pt idx="0">
                  <c:v>12</c:v>
                </c:pt>
                <c:pt idx="1">
                  <c:v>13</c:v>
                </c:pt>
                <c:pt idx="2">
                  <c:v>11</c:v>
                </c:pt>
                <c:pt idx="3">
                  <c:v>14</c:v>
                </c:pt>
                <c:pt idx="4">
                  <c:v>17</c:v>
                </c:pt>
                <c:pt idx="5">
                  <c:v>16</c:v>
                </c:pt>
              </c:numCache>
            </c:numRef>
          </c:val>
          <c:extLst>
            <c:ext xmlns:c16="http://schemas.microsoft.com/office/drawing/2014/chart" uri="{C3380CC4-5D6E-409C-BE32-E72D297353CC}">
              <c16:uniqueId val="{00000000-841B-4731-AD28-02F1EEB96579}"/>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Sheet1!$C$2:$C$7</c:f>
              <c:numCache>
                <c:formatCode>General</c:formatCode>
                <c:ptCount val="6"/>
                <c:pt idx="0">
                  <c:v>24</c:v>
                </c:pt>
                <c:pt idx="1">
                  <c:v>30</c:v>
                </c:pt>
                <c:pt idx="2">
                  <c:v>30</c:v>
                </c:pt>
                <c:pt idx="3">
                  <c:v>31</c:v>
                </c:pt>
                <c:pt idx="4">
                  <c:v>36</c:v>
                </c:pt>
                <c:pt idx="5">
                  <c:v>29</c:v>
                </c:pt>
              </c:numCache>
            </c:numRef>
          </c:val>
          <c:extLst>
            <c:ext xmlns:c16="http://schemas.microsoft.com/office/drawing/2014/chart" uri="{C3380CC4-5D6E-409C-BE32-E72D297353CC}">
              <c16:uniqueId val="{00000001-841B-4731-AD28-02F1EEB96579}"/>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Sheet1!$D$2:$D$7</c:f>
              <c:numCache>
                <c:formatCode>General</c:formatCode>
                <c:ptCount val="6"/>
                <c:pt idx="0">
                  <c:v>37</c:v>
                </c:pt>
                <c:pt idx="1">
                  <c:v>26</c:v>
                </c:pt>
                <c:pt idx="2">
                  <c:v>25</c:v>
                </c:pt>
                <c:pt idx="3">
                  <c:v>27</c:v>
                </c:pt>
                <c:pt idx="4">
                  <c:v>28</c:v>
                </c:pt>
                <c:pt idx="5">
                  <c:v>27</c:v>
                </c:pt>
              </c:numCache>
            </c:numRef>
          </c:val>
          <c:extLst>
            <c:ext xmlns:c16="http://schemas.microsoft.com/office/drawing/2014/chart" uri="{C3380CC4-5D6E-409C-BE32-E72D297353CC}">
              <c16:uniqueId val="{00000000-E761-425C-A4CE-47F963F8311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Sheet1!$E$2:$E$7</c:f>
              <c:numCache>
                <c:formatCode>General</c:formatCode>
                <c:ptCount val="6"/>
                <c:pt idx="0">
                  <c:v>12</c:v>
                </c:pt>
                <c:pt idx="1">
                  <c:v>15</c:v>
                </c:pt>
                <c:pt idx="2">
                  <c:v>19</c:v>
                </c:pt>
                <c:pt idx="3">
                  <c:v>14</c:v>
                </c:pt>
                <c:pt idx="4">
                  <c:v>10</c:v>
                </c:pt>
                <c:pt idx="5">
                  <c:v>16</c:v>
                </c:pt>
              </c:numCache>
            </c:numRef>
          </c:val>
          <c:extLst>
            <c:ext xmlns:c16="http://schemas.microsoft.com/office/drawing/2014/chart" uri="{C3380CC4-5D6E-409C-BE32-E72D297353CC}">
              <c16:uniqueId val="{00000001-E761-425C-A4CE-47F963F8311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Sheet1!$F$2:$F$7</c:f>
              <c:numCache>
                <c:formatCode>General</c:formatCode>
                <c:ptCount val="6"/>
                <c:pt idx="0">
                  <c:v>10</c:v>
                </c:pt>
                <c:pt idx="1">
                  <c:v>6</c:v>
                </c:pt>
                <c:pt idx="2">
                  <c:v>11</c:v>
                </c:pt>
                <c:pt idx="3">
                  <c:v>5</c:v>
                </c:pt>
                <c:pt idx="4">
                  <c:v>3</c:v>
                </c:pt>
                <c:pt idx="5">
                  <c:v>5</c:v>
                </c:pt>
              </c:numCache>
            </c:numRef>
          </c:val>
          <c:extLst>
            <c:ext xmlns:c16="http://schemas.microsoft.com/office/drawing/2014/chart" uri="{C3380CC4-5D6E-409C-BE32-E72D297353CC}">
              <c16:uniqueId val="{00000002-E761-425C-A4CE-47F963F8311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Sheet1!$G$2:$G$7</c:f>
              <c:numCache>
                <c:formatCode>General</c:formatCode>
                <c:ptCount val="6"/>
                <c:pt idx="0">
                  <c:v>4</c:v>
                </c:pt>
                <c:pt idx="1">
                  <c:v>11</c:v>
                </c:pt>
                <c:pt idx="2">
                  <c:v>4</c:v>
                </c:pt>
                <c:pt idx="3">
                  <c:v>9</c:v>
                </c:pt>
                <c:pt idx="4">
                  <c:v>6</c:v>
                </c:pt>
                <c:pt idx="5">
                  <c:v>6</c:v>
                </c:pt>
              </c:numCache>
            </c:numRef>
          </c:val>
          <c:extLst>
            <c:ext xmlns:c16="http://schemas.microsoft.com/office/drawing/2014/chart" uri="{C3380CC4-5D6E-409C-BE32-E72D297353CC}">
              <c16:uniqueId val="{00000003-E761-425C-A4CE-47F963F8311B}"/>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7344362424237665"/>
          <c:w val="1"/>
          <c:h val="6.700162954915805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0178754356033968"/>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Sheet1!$B$2:$B$11</c:f>
              <c:numCache>
                <c:formatCode>General</c:formatCode>
                <c:ptCount val="5"/>
                <c:pt idx="0">
                  <c:v>12</c:v>
                </c:pt>
                <c:pt idx="1">
                  <c:v>11</c:v>
                </c:pt>
                <c:pt idx="2">
                  <c:v>12</c:v>
                </c:pt>
                <c:pt idx="3">
                  <c:v>15</c:v>
                </c:pt>
                <c:pt idx="4">
                  <c:v>25</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Sheet1!$C$2:$C$11</c:f>
              <c:numCache>
                <c:formatCode>General</c:formatCode>
                <c:ptCount val="5"/>
                <c:pt idx="0">
                  <c:v>21</c:v>
                </c:pt>
                <c:pt idx="1">
                  <c:v>19</c:v>
                </c:pt>
                <c:pt idx="2">
                  <c:v>21</c:v>
                </c:pt>
                <c:pt idx="3">
                  <c:v>26</c:v>
                </c:pt>
                <c:pt idx="4">
                  <c:v>28</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Sheet1!$D$2:$D$11</c:f>
              <c:numCache>
                <c:formatCode>General</c:formatCode>
                <c:ptCount val="5"/>
                <c:pt idx="0">
                  <c:v>34</c:v>
                </c:pt>
                <c:pt idx="1">
                  <c:v>31</c:v>
                </c:pt>
                <c:pt idx="2">
                  <c:v>28</c:v>
                </c:pt>
                <c:pt idx="3">
                  <c:v>28</c:v>
                </c:pt>
                <c:pt idx="4">
                  <c:v>23</c:v>
                </c:pt>
              </c:numCache>
            </c:numRef>
          </c:val>
          <c:extLst>
            <c:ext xmlns:c16="http://schemas.microsoft.com/office/drawing/2014/chart" uri="{C3380CC4-5D6E-409C-BE32-E72D297353CC}">
              <c16:uniqueId val="{00000016-FFF9-4208-A0AE-D6AB3770592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Sheet1!$E$2:$E$11</c:f>
              <c:numCache>
                <c:formatCode>General</c:formatCode>
                <c:ptCount val="5"/>
                <c:pt idx="0">
                  <c:v>8</c:v>
                </c:pt>
                <c:pt idx="1">
                  <c:v>11</c:v>
                </c:pt>
                <c:pt idx="2">
                  <c:v>11</c:v>
                </c:pt>
                <c:pt idx="3">
                  <c:v>9</c:v>
                </c:pt>
                <c:pt idx="4">
                  <c:v>8</c:v>
                </c:pt>
              </c:numCache>
            </c:numRef>
          </c:val>
          <c:extLst>
            <c:ext xmlns:c16="http://schemas.microsoft.com/office/drawing/2014/chart" uri="{C3380CC4-5D6E-409C-BE32-E72D297353CC}">
              <c16:uniqueId val="{00000017-FFF9-4208-A0AE-D6AB3770592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Sheet1!$F$2:$F$11</c:f>
              <c:numCache>
                <c:formatCode>General</c:formatCode>
                <c:ptCount val="5"/>
                <c:pt idx="0">
                  <c:v>14</c:v>
                </c:pt>
                <c:pt idx="1">
                  <c:v>20</c:v>
                </c:pt>
                <c:pt idx="2">
                  <c:v>20</c:v>
                </c:pt>
                <c:pt idx="3">
                  <c:v>13</c:v>
                </c:pt>
                <c:pt idx="4">
                  <c:v>8</c:v>
                </c:pt>
              </c:numCache>
            </c:numRef>
          </c:val>
          <c:extLst>
            <c:ext xmlns:c16="http://schemas.microsoft.com/office/drawing/2014/chart" uri="{C3380CC4-5D6E-409C-BE32-E72D297353CC}">
              <c16:uniqueId val="{00000018-FFF9-4208-A0AE-D6AB3770592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Sheet1!$G$2:$G$11</c:f>
              <c:numCache>
                <c:formatCode>General</c:formatCode>
                <c:ptCount val="5"/>
                <c:pt idx="0">
                  <c:v>10</c:v>
                </c:pt>
                <c:pt idx="1">
                  <c:v>9</c:v>
                </c:pt>
                <c:pt idx="2">
                  <c:v>8</c:v>
                </c:pt>
                <c:pt idx="3">
                  <c:v>9</c:v>
                </c:pt>
                <c:pt idx="4">
                  <c:v>9</c:v>
                </c:pt>
              </c:numCache>
            </c:numRef>
          </c:val>
          <c:extLst>
            <c:ext xmlns:c16="http://schemas.microsoft.com/office/drawing/2014/chart" uri="{C3380CC4-5D6E-409C-BE32-E72D297353CC}">
              <c16:uniqueId val="{00000019-FFF9-4208-A0AE-D6AB3770592B}"/>
            </c:ext>
          </c:extLst>
        </c:ser>
        <c:dLbls>
          <c:showLegendKey val="0"/>
          <c:showVal val="0"/>
          <c:showCatName val="0"/>
          <c:showSerName val="0"/>
          <c:showPercent val="0"/>
          <c:showBubbleSize val="0"/>
        </c:dLbls>
        <c:gapWidth val="92"/>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4570967830258426"/>
          <c:w val="0.98929535638328059"/>
          <c:h val="8.954108102341187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13672766350745E-2"/>
          <c:y val="3.0888844037663329E-2"/>
          <c:w val="0.96393555280705057"/>
          <c:h val="0.68501559479793084"/>
        </c:manualLayout>
      </c:layout>
      <c:barChart>
        <c:barDir val="col"/>
        <c:grouping val="clustered"/>
        <c:varyColors val="0"/>
        <c:ser>
          <c:idx val="0"/>
          <c:order val="0"/>
          <c:tx>
            <c:strRef>
              <c:f>Sheet1!$B$1</c:f>
              <c:strCache>
                <c:ptCount val="1"/>
                <c:pt idx="0">
                  <c:v>Wellington City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pt idx="0">
                  <c:v>47</c:v>
                </c:pt>
                <c:pt idx="1">
                  <c:v>45</c:v>
                </c:pt>
                <c:pt idx="2">
                  <c:v>39</c:v>
                </c:pt>
                <c:pt idx="3">
                  <c:v>26</c:v>
                </c:pt>
                <c:pt idx="4">
                  <c:v>18</c:v>
                </c:pt>
                <c:pt idx="5">
                  <c:v>10</c:v>
                </c:pt>
              </c:numCache>
            </c:numRef>
          </c:val>
          <c:extLst>
            <c:ext xmlns:c16="http://schemas.microsoft.com/office/drawing/2014/chart" uri="{C3380CC4-5D6E-409C-BE32-E72D297353CC}">
              <c16:uniqueId val="{00000000-B46B-4DCE-8401-777E3D17B43E}"/>
            </c:ext>
          </c:extLst>
        </c:ser>
        <c:ser>
          <c:idx val="1"/>
          <c:order val="1"/>
          <c:tx>
            <c:strRef>
              <c:f>Sheet1!$C$1</c:f>
              <c:strCache>
                <c:ptCount val="1"/>
                <c:pt idx="0">
                  <c:v>Wellington City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pt idx="0">
                  <c:v>45</c:v>
                </c:pt>
                <c:pt idx="1">
                  <c:v>41</c:v>
                </c:pt>
                <c:pt idx="2">
                  <c:v>38</c:v>
                </c:pt>
                <c:pt idx="3">
                  <c:v>29</c:v>
                </c:pt>
                <c:pt idx="4">
                  <c:v>24</c:v>
                </c:pt>
                <c:pt idx="5">
                  <c:v>14</c:v>
                </c:pt>
              </c:numCache>
            </c:numRef>
          </c:val>
          <c:extLst>
            <c:ext xmlns:c16="http://schemas.microsoft.com/office/drawing/2014/chart" uri="{C3380CC4-5D6E-409C-BE32-E72D297353CC}">
              <c16:uniqueId val="{00000001-B46B-4DCE-8401-777E3D17B43E}"/>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6921780521484211"/>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Sheet1!$B$2:$B$5</c:f>
              <c:numCache>
                <c:formatCode>General</c:formatCode>
                <c:ptCount val="4"/>
                <c:pt idx="0">
                  <c:v>5</c:v>
                </c:pt>
                <c:pt idx="1">
                  <c:v>7</c:v>
                </c:pt>
                <c:pt idx="2">
                  <c:v>14</c:v>
                </c:pt>
                <c:pt idx="3">
                  <c:v>13</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Sheet1!$C$2:$C$5</c:f>
              <c:numCache>
                <c:formatCode>General</c:formatCode>
                <c:ptCount val="4"/>
                <c:pt idx="0">
                  <c:v>12</c:v>
                </c:pt>
                <c:pt idx="1">
                  <c:v>16</c:v>
                </c:pt>
                <c:pt idx="2">
                  <c:v>29</c:v>
                </c:pt>
                <c:pt idx="3">
                  <c:v>27</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Sheet1!$D$2:$D$5</c:f>
              <c:numCache>
                <c:formatCode>General</c:formatCode>
                <c:ptCount val="4"/>
                <c:pt idx="0">
                  <c:v>32</c:v>
                </c:pt>
                <c:pt idx="1">
                  <c:v>41</c:v>
                </c:pt>
                <c:pt idx="2">
                  <c:v>27</c:v>
                </c:pt>
                <c:pt idx="3">
                  <c:v>29</c:v>
                </c:pt>
              </c:numCache>
            </c:numRef>
          </c:val>
          <c:extLst>
            <c:ext xmlns:c16="http://schemas.microsoft.com/office/drawing/2014/chart" uri="{C3380CC4-5D6E-409C-BE32-E72D297353CC}">
              <c16:uniqueId val="{0000000C-CA73-4B95-85F8-8D018ABA79E2}"/>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Sheet1!$E$2:$E$5</c:f>
              <c:numCache>
                <c:formatCode>General</c:formatCode>
                <c:ptCount val="4"/>
                <c:pt idx="0">
                  <c:v>13</c:v>
                </c:pt>
                <c:pt idx="1">
                  <c:v>12</c:v>
                </c:pt>
                <c:pt idx="2">
                  <c:v>11</c:v>
                </c:pt>
                <c:pt idx="3">
                  <c:v>11</c:v>
                </c:pt>
              </c:numCache>
            </c:numRef>
          </c:val>
          <c:extLst>
            <c:ext xmlns:c16="http://schemas.microsoft.com/office/drawing/2014/chart" uri="{C3380CC4-5D6E-409C-BE32-E72D297353CC}">
              <c16:uniqueId val="{0000000D-CA73-4B95-85F8-8D018ABA79E2}"/>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Sheet1!$F$2:$F$5</c:f>
              <c:numCache>
                <c:formatCode>General</c:formatCode>
                <c:ptCount val="4"/>
                <c:pt idx="0">
                  <c:v>24</c:v>
                </c:pt>
                <c:pt idx="1">
                  <c:v>12</c:v>
                </c:pt>
                <c:pt idx="2">
                  <c:v>10</c:v>
                </c:pt>
                <c:pt idx="3">
                  <c:v>12</c:v>
                </c:pt>
              </c:numCache>
            </c:numRef>
          </c:val>
          <c:extLst>
            <c:ext xmlns:c16="http://schemas.microsoft.com/office/drawing/2014/chart" uri="{C3380CC4-5D6E-409C-BE32-E72D297353CC}">
              <c16:uniqueId val="{0000000E-CA73-4B95-85F8-8D018ABA79E2}"/>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Sheet1!$G$2:$G$5</c:f>
              <c:numCache>
                <c:formatCode>General</c:formatCode>
                <c:ptCount val="4"/>
                <c:pt idx="0">
                  <c:v>13</c:v>
                </c:pt>
                <c:pt idx="1">
                  <c:v>12</c:v>
                </c:pt>
                <c:pt idx="2">
                  <c:v>8</c:v>
                </c:pt>
                <c:pt idx="3">
                  <c:v>9</c:v>
                </c:pt>
              </c:numCache>
            </c:numRef>
          </c:val>
          <c:extLst>
            <c:ext xmlns:c16="http://schemas.microsoft.com/office/drawing/2014/chart" uri="{C3380CC4-5D6E-409C-BE32-E72D297353CC}">
              <c16:uniqueId val="{0000000F-CA73-4B95-85F8-8D018ABA79E2}"/>
            </c:ext>
          </c:extLst>
        </c:ser>
        <c:dLbls>
          <c:showLegendKey val="0"/>
          <c:showVal val="0"/>
          <c:showCatName val="0"/>
          <c:showSerName val="0"/>
          <c:showPercent val="0"/>
          <c:showBubbleSize val="0"/>
        </c:dLbls>
        <c:gapWidth val="89"/>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7401606613273175"/>
          <c:w val="0.98929535638328059"/>
          <c:h val="8.593979860874217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4490702590379E-2"/>
          <c:y val="2.1387110973117414E-2"/>
          <c:w val="0.96393555280705057"/>
          <c:h val="0.68501559479793084"/>
        </c:manualLayout>
      </c:layout>
      <c:barChart>
        <c:barDir val="col"/>
        <c:grouping val="clustered"/>
        <c:varyColors val="0"/>
        <c:ser>
          <c:idx val="0"/>
          <c:order val="0"/>
          <c:tx>
            <c:strRef>
              <c:f>Sheet1!$B$1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pt idx="0">
                  <c:v>45</c:v>
                </c:pt>
                <c:pt idx="1">
                  <c:v>41</c:v>
                </c:pt>
                <c:pt idx="2">
                  <c:v>38</c:v>
                </c:pt>
                <c:pt idx="3">
                  <c:v>29</c:v>
                </c:pt>
                <c:pt idx="4">
                  <c:v>24</c:v>
                </c:pt>
                <c:pt idx="5">
                  <c:v>14</c:v>
                </c:pt>
              </c:numCache>
            </c:numRef>
          </c:val>
          <c:extLst>
            <c:ext xmlns:c16="http://schemas.microsoft.com/office/drawing/2014/chart" uri="{C3380CC4-5D6E-409C-BE32-E72D297353CC}">
              <c16:uniqueId val="{00000000-C55D-4680-A2C6-C518A131CC13}"/>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pt idx="0">
                  <c:v>47</c:v>
                </c:pt>
                <c:pt idx="1">
                  <c:v>45</c:v>
                </c:pt>
                <c:pt idx="2">
                  <c:v>39</c:v>
                </c:pt>
                <c:pt idx="3">
                  <c:v>26</c:v>
                </c:pt>
                <c:pt idx="4">
                  <c:v>18</c:v>
                </c:pt>
                <c:pt idx="5">
                  <c:v>10</c:v>
                </c:pt>
              </c:numCache>
            </c:numRef>
          </c:val>
          <c:extLst>
            <c:ext xmlns:c16="http://schemas.microsoft.com/office/drawing/2014/chart" uri="{C3380CC4-5D6E-409C-BE32-E72D297353CC}">
              <c16:uniqueId val="{00000001-C55D-4680-A2C6-C518A131CC13}"/>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out"/>
        <c:minorTickMark val="none"/>
        <c:tickLblPos val="nextTo"/>
        <c:crossAx val="82685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Sheet1!$B$2:$B$3</c:f>
              <c:numCache>
                <c:formatCode>General</c:formatCode>
                <c:ptCount val="1"/>
                <c:pt idx="0">
                  <c:v>23</c:v>
                </c:pt>
              </c:numCache>
            </c:numRef>
          </c:val>
          <c:extLst>
            <c:ext xmlns:c16="http://schemas.microsoft.com/office/drawing/2014/chart" uri="{C3380CC4-5D6E-409C-BE32-E72D297353CC}">
              <c16:uniqueId val="{00000000-911A-41D9-B4D8-23BCCE5D6522}"/>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Sheet1!$C$2:$C$3</c:f>
              <c:numCache>
                <c:formatCode>General</c:formatCode>
                <c:ptCount val="1"/>
                <c:pt idx="0">
                  <c:v>37</c:v>
                </c:pt>
              </c:numCache>
            </c:numRef>
          </c:val>
          <c:extLst>
            <c:ext xmlns:c16="http://schemas.microsoft.com/office/drawing/2014/chart" uri="{C3380CC4-5D6E-409C-BE32-E72D297353CC}">
              <c16:uniqueId val="{00000001-911A-41D9-B4D8-23BCCE5D6522}"/>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Sheet1!$D$2:$D$3</c:f>
              <c:numCache>
                <c:formatCode>General</c:formatCode>
                <c:ptCount val="1"/>
                <c:pt idx="0">
                  <c:v>19</c:v>
                </c:pt>
              </c:numCache>
            </c:numRef>
          </c:val>
          <c:extLst>
            <c:ext xmlns:c16="http://schemas.microsoft.com/office/drawing/2014/chart" uri="{C3380CC4-5D6E-409C-BE32-E72D297353CC}">
              <c16:uniqueId val="{00000002-911A-41D9-B4D8-23BCCE5D6522}"/>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Sheet1!$E$2:$E$3</c:f>
              <c:numCache>
                <c:formatCode>General</c:formatCode>
                <c:ptCount val="1"/>
                <c:pt idx="0">
                  <c:v>7</c:v>
                </c:pt>
              </c:numCache>
            </c:numRef>
          </c:val>
          <c:extLst>
            <c:ext xmlns:c16="http://schemas.microsoft.com/office/drawing/2014/chart" uri="{C3380CC4-5D6E-409C-BE32-E72D297353CC}">
              <c16:uniqueId val="{00000003-911A-41D9-B4D8-23BCCE5D6522}"/>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Sheet1!$F$2:$F$3</c:f>
              <c:numCache>
                <c:formatCode>General</c:formatCode>
                <c:ptCount val="1"/>
                <c:pt idx="0">
                  <c:v>11</c:v>
                </c:pt>
              </c:numCache>
            </c:numRef>
          </c:val>
          <c:extLst>
            <c:ext xmlns:c16="http://schemas.microsoft.com/office/drawing/2014/chart" uri="{C3380CC4-5D6E-409C-BE32-E72D297353CC}">
              <c16:uniqueId val="{00000000-646F-498B-A724-347EB2C4B66C}"/>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Sheet1!$G$2:$G$3</c:f>
              <c:numCache>
                <c:formatCode>General</c:formatCode>
                <c:ptCount val="1"/>
                <c:pt idx="0">
                  <c:v>2</c:v>
                </c:pt>
              </c:numCache>
            </c:numRef>
          </c:val>
          <c:extLst>
            <c:ext xmlns:c16="http://schemas.microsoft.com/office/drawing/2014/chart" uri="{C3380CC4-5D6E-409C-BE32-E72D297353CC}">
              <c16:uniqueId val="{00000001-646F-498B-A724-347EB2C4B66C}"/>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595959"/>
            </a:solidFill>
            <a:ln>
              <a:noFill/>
            </a:ln>
            <a:effectLst/>
          </c:spPr>
          <c:invertIfNegative val="0"/>
          <c:dPt>
            <c:idx val="0"/>
            <c:invertIfNegative val="0"/>
            <c:bubble3D val="0"/>
            <c:spPr>
              <a:solidFill>
                <a:srgbClr val="3AA889"/>
              </a:solidFill>
              <a:ln>
                <a:noFill/>
              </a:ln>
              <a:effectLst/>
            </c:spPr>
            <c:extLst>
              <c:ext xmlns:c16="http://schemas.microsoft.com/office/drawing/2014/chart" uri="{C3380CC4-5D6E-409C-BE32-E72D297353CC}">
                <c16:uniqueId val="{00000002-04D8-452C-AF19-C244F97A91C5}"/>
              </c:ext>
            </c:extLst>
          </c:dPt>
          <c:dPt>
            <c:idx val="1"/>
            <c:invertIfNegative val="0"/>
            <c:bubble3D val="0"/>
            <c:spPr>
              <a:solidFill>
                <a:srgbClr val="7F7F7F"/>
              </a:solidFill>
              <a:ln>
                <a:noFill/>
              </a:ln>
              <a:effectLst/>
            </c:spPr>
            <c:extLst>
              <c:ext xmlns:c16="http://schemas.microsoft.com/office/drawing/2014/chart" uri="{C3380CC4-5D6E-409C-BE32-E72D297353CC}">
                <c16:uniqueId val="{00000001-04D8-452C-AF19-C244F97A91C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38</c:v>
                </c:pt>
                <c:pt idx="1">
                  <c:v>39</c:v>
                </c:pt>
              </c:numCache>
            </c:numRef>
          </c:val>
          <c:extLst>
            <c:ext xmlns:c16="http://schemas.microsoft.com/office/drawing/2014/chart" uri="{C3380CC4-5D6E-409C-BE32-E72D297353CC}">
              <c16:uniqueId val="{00000000-FB36-4A6F-AFFE-90C028453D5C}"/>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Sheet1!$B$2:$B$3</c:f>
              <c:numCache>
                <c:formatCode>General</c:formatCode>
                <c:ptCount val="1"/>
                <c:pt idx="0">
                  <c:v>24</c:v>
                </c:pt>
              </c:numCache>
            </c:numRef>
          </c:val>
          <c:extLst>
            <c:ext xmlns:c16="http://schemas.microsoft.com/office/drawing/2014/chart" uri="{C3380CC4-5D6E-409C-BE32-E72D297353CC}">
              <c16:uniqueId val="{00000000-83FD-4038-A74C-81AE33A5E38B}"/>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Sheet1!$C$2:$C$3</c:f>
              <c:numCache>
                <c:formatCode>General</c:formatCode>
                <c:ptCount val="1"/>
                <c:pt idx="0">
                  <c:v>33</c:v>
                </c:pt>
              </c:numCache>
            </c:numRef>
          </c:val>
          <c:extLst>
            <c:ext xmlns:c16="http://schemas.microsoft.com/office/drawing/2014/chart" uri="{C3380CC4-5D6E-409C-BE32-E72D297353CC}">
              <c16:uniqueId val="{00000001-83FD-4038-A74C-81AE33A5E38B}"/>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Sheet1!$D$2:$D$3</c:f>
              <c:numCache>
                <c:formatCode>General</c:formatCode>
                <c:ptCount val="1"/>
                <c:pt idx="0">
                  <c:v>25</c:v>
                </c:pt>
              </c:numCache>
            </c:numRef>
          </c:val>
          <c:extLst>
            <c:ext xmlns:c16="http://schemas.microsoft.com/office/drawing/2014/chart" uri="{C3380CC4-5D6E-409C-BE32-E72D297353CC}">
              <c16:uniqueId val="{00000002-83FD-4038-A74C-81AE33A5E38B}"/>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Sheet1!$E$2:$E$3</c:f>
              <c:numCache>
                <c:formatCode>General</c:formatCode>
                <c:ptCount val="1"/>
                <c:pt idx="0">
                  <c:v>8</c:v>
                </c:pt>
              </c:numCache>
            </c:numRef>
          </c:val>
          <c:extLst>
            <c:ext xmlns:c16="http://schemas.microsoft.com/office/drawing/2014/chart" uri="{C3380CC4-5D6E-409C-BE32-E72D297353CC}">
              <c16:uniqueId val="{00000003-83FD-4038-A74C-81AE33A5E38B}"/>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Sheet1!$F$2:$F$3</c:f>
              <c:numCache>
                <c:formatCode>General</c:formatCode>
                <c:ptCount val="1"/>
                <c:pt idx="0">
                  <c:v>6</c:v>
                </c:pt>
              </c:numCache>
            </c:numRef>
          </c:val>
          <c:extLst>
            <c:ext xmlns:c16="http://schemas.microsoft.com/office/drawing/2014/chart" uri="{C3380CC4-5D6E-409C-BE32-E72D297353CC}">
              <c16:uniqueId val="{00000004-83FD-4038-A74C-81AE33A5E38B}"/>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Sheet1!$G$2:$G$3</c:f>
              <c:numCache>
                <c:formatCode>General</c:formatCode>
                <c:ptCount val="1"/>
                <c:pt idx="0">
                  <c:v>4</c:v>
                </c:pt>
              </c:numCache>
            </c:numRef>
          </c:val>
          <c:extLst>
            <c:ext xmlns:c16="http://schemas.microsoft.com/office/drawing/2014/chart" uri="{C3380CC4-5D6E-409C-BE32-E72D297353CC}">
              <c16:uniqueId val="{00000005-83FD-4038-A74C-81AE33A5E38B}"/>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3DA7-4E0E-9A25-1BA6751D043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14</c:v>
                </c:pt>
                <c:pt idx="1">
                  <c:v>10</c:v>
                </c:pt>
              </c:numCache>
            </c:numRef>
          </c:val>
          <c:extLst>
            <c:ext xmlns:c16="http://schemas.microsoft.com/office/drawing/2014/chart" uri="{C3380CC4-5D6E-409C-BE32-E72D297353CC}">
              <c16:uniqueId val="{00000000-E983-415E-91DC-127A281AC334}"/>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Sheet1!$B$2:$B$3</c:f>
              <c:numCache>
                <c:formatCode>General</c:formatCode>
                <c:ptCount val="1"/>
                <c:pt idx="0">
                  <c:v>28</c:v>
                </c:pt>
              </c:numCache>
            </c:numRef>
          </c:val>
          <c:extLst>
            <c:ext xmlns:c16="http://schemas.microsoft.com/office/drawing/2014/chart" uri="{C3380CC4-5D6E-409C-BE32-E72D297353CC}">
              <c16:uniqueId val="{00000000-909B-49CB-A6CA-D8CE84CE629C}"/>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Sheet1!$C$2:$C$3</c:f>
              <c:numCache>
                <c:formatCode>General</c:formatCode>
                <c:ptCount val="1"/>
                <c:pt idx="0">
                  <c:v>38</c:v>
                </c:pt>
              </c:numCache>
            </c:numRef>
          </c:val>
          <c:extLst>
            <c:ext xmlns:c16="http://schemas.microsoft.com/office/drawing/2014/chart" uri="{C3380CC4-5D6E-409C-BE32-E72D297353CC}">
              <c16:uniqueId val="{00000001-909B-49CB-A6CA-D8CE84CE629C}"/>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Sheet1!$D$2:$D$3</c:f>
              <c:numCache>
                <c:formatCode>General</c:formatCode>
                <c:ptCount val="1"/>
                <c:pt idx="0">
                  <c:v>15</c:v>
                </c:pt>
              </c:numCache>
            </c:numRef>
          </c:val>
          <c:extLst>
            <c:ext xmlns:c16="http://schemas.microsoft.com/office/drawing/2014/chart" uri="{C3380CC4-5D6E-409C-BE32-E72D297353CC}">
              <c16:uniqueId val="{00000002-909B-49CB-A6CA-D8CE84CE629C}"/>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Sheet1!$E$2:$E$3</c:f>
              <c:numCache>
                <c:formatCode>General</c:formatCode>
                <c:ptCount val="1"/>
                <c:pt idx="0">
                  <c:v>6</c:v>
                </c:pt>
              </c:numCache>
            </c:numRef>
          </c:val>
          <c:extLst>
            <c:ext xmlns:c16="http://schemas.microsoft.com/office/drawing/2014/chart" uri="{C3380CC4-5D6E-409C-BE32-E72D297353CC}">
              <c16:uniqueId val="{00000003-909B-49CB-A6CA-D8CE84CE629C}"/>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Sheet1!$F$2:$F$3</c:f>
              <c:numCache>
                <c:formatCode>General</c:formatCode>
                <c:ptCount val="1"/>
                <c:pt idx="0">
                  <c:v>7</c:v>
                </c:pt>
              </c:numCache>
            </c:numRef>
          </c:val>
          <c:extLst>
            <c:ext xmlns:c16="http://schemas.microsoft.com/office/drawing/2014/chart" uri="{C3380CC4-5D6E-409C-BE32-E72D297353CC}">
              <c16:uniqueId val="{00000004-909B-49CB-A6CA-D8CE84CE629C}"/>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Sheet1!$G$2:$G$3</c:f>
              <c:numCache>
                <c:formatCode>General</c:formatCode>
                <c:ptCount val="1"/>
                <c:pt idx="0">
                  <c:v>6</c:v>
                </c:pt>
              </c:numCache>
            </c:numRef>
          </c:val>
          <c:extLst>
            <c:ext xmlns:c16="http://schemas.microsoft.com/office/drawing/2014/chart" uri="{C3380CC4-5D6E-409C-BE32-E72D297353CC}">
              <c16:uniqueId val="{00000005-909B-49CB-A6CA-D8CE84CE629C}"/>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37476870810202"/>
          <c:y val="6.1499551378413175E-2"/>
          <c:w val="0.48456092456092464"/>
          <c:h val="0.80671569566784429"/>
        </c:manualLayout>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3296-474D-B223-7D8B1A89A19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29</c:v>
                </c:pt>
                <c:pt idx="1">
                  <c:v>26</c:v>
                </c:pt>
              </c:numCache>
            </c:numRef>
          </c:val>
          <c:extLst>
            <c:ext xmlns:c16="http://schemas.microsoft.com/office/drawing/2014/chart" uri="{C3380CC4-5D6E-409C-BE32-E72D297353CC}">
              <c16:uniqueId val="{00000000-0795-4591-94A0-24AD0C56B719}"/>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Sheet1!$B$2:$B$3</c:f>
              <c:numCache>
                <c:formatCode>General</c:formatCode>
                <c:ptCount val="1"/>
                <c:pt idx="0">
                  <c:v>32</c:v>
                </c:pt>
              </c:numCache>
            </c:numRef>
          </c:val>
          <c:extLst>
            <c:ext xmlns:c16="http://schemas.microsoft.com/office/drawing/2014/chart" uri="{C3380CC4-5D6E-409C-BE32-E72D297353CC}">
              <c16:uniqueId val="{00000000-C5F5-4AB6-92FA-858726F55235}"/>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Sheet1!$C$2:$C$3</c:f>
              <c:numCache>
                <c:formatCode>General</c:formatCode>
                <c:ptCount val="1"/>
                <c:pt idx="0">
                  <c:v>32</c:v>
                </c:pt>
              </c:numCache>
            </c:numRef>
          </c:val>
          <c:extLst>
            <c:ext xmlns:c16="http://schemas.microsoft.com/office/drawing/2014/chart" uri="{C3380CC4-5D6E-409C-BE32-E72D297353CC}">
              <c16:uniqueId val="{00000001-C5F5-4AB6-92FA-858726F55235}"/>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Sheet1!$D$2:$D$3</c:f>
              <c:numCache>
                <c:formatCode>General</c:formatCode>
                <c:ptCount val="1"/>
                <c:pt idx="0">
                  <c:v>19</c:v>
                </c:pt>
              </c:numCache>
            </c:numRef>
          </c:val>
          <c:extLst>
            <c:ext xmlns:c16="http://schemas.microsoft.com/office/drawing/2014/chart" uri="{C3380CC4-5D6E-409C-BE32-E72D297353CC}">
              <c16:uniqueId val="{00000002-C5F5-4AB6-92FA-858726F55235}"/>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Sheet1!$E$2:$E$3</c:f>
              <c:numCache>
                <c:formatCode>General</c:formatCode>
                <c:ptCount val="1"/>
                <c:pt idx="0">
                  <c:v>6</c:v>
                </c:pt>
              </c:numCache>
            </c:numRef>
          </c:val>
          <c:extLst>
            <c:ext xmlns:c16="http://schemas.microsoft.com/office/drawing/2014/chart" uri="{C3380CC4-5D6E-409C-BE32-E72D297353CC}">
              <c16:uniqueId val="{00000003-9A4E-49DA-9329-5849A2EF5D0B}"/>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Sheet1!$F$2:$F$3</c:f>
              <c:numCache>
                <c:formatCode>General</c:formatCode>
                <c:ptCount val="1"/>
                <c:pt idx="0">
                  <c:v>9</c:v>
                </c:pt>
              </c:numCache>
            </c:numRef>
          </c:val>
          <c:extLst>
            <c:ext xmlns:c16="http://schemas.microsoft.com/office/drawing/2014/chart" uri="{C3380CC4-5D6E-409C-BE32-E72D297353CC}">
              <c16:uniqueId val="{00000004-9A4E-49DA-9329-5849A2EF5D0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Sheet1!$G$2:$G$3</c:f>
              <c:numCache>
                <c:formatCode>General</c:formatCode>
                <c:ptCount val="1"/>
                <c:pt idx="0">
                  <c:v>2</c:v>
                </c:pt>
              </c:numCache>
            </c:numRef>
          </c:val>
          <c:extLst>
            <c:ext xmlns:c16="http://schemas.microsoft.com/office/drawing/2014/chart" uri="{C3380CC4-5D6E-409C-BE32-E72D297353CC}">
              <c16:uniqueId val="{00000005-9A4E-49DA-9329-5849A2EF5D0B}"/>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8F56-454D-8E40-9CB27ED80A7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24</c:v>
                </c:pt>
                <c:pt idx="1">
                  <c:v>18</c:v>
                </c:pt>
              </c:numCache>
            </c:numRef>
          </c:val>
          <c:extLst>
            <c:ext xmlns:c16="http://schemas.microsoft.com/office/drawing/2014/chart" uri="{C3380CC4-5D6E-409C-BE32-E72D297353CC}">
              <c16:uniqueId val="{00000000-733C-4F4C-A811-0C962C943598}"/>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Wellington City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Sheet1!$B$2:$B$7</c:f>
              <c:numCache>
                <c:formatCode>General</c:formatCode>
                <c:ptCount val="6"/>
                <c:pt idx="0">
                  <c:v>24</c:v>
                </c:pt>
                <c:pt idx="1">
                  <c:v>23</c:v>
                </c:pt>
                <c:pt idx="2">
                  <c:v>19</c:v>
                </c:pt>
                <c:pt idx="3">
                  <c:v>16</c:v>
                </c:pt>
                <c:pt idx="4">
                  <c:v>13</c:v>
                </c:pt>
                <c:pt idx="5">
                  <c:v>13</c:v>
                </c:pt>
              </c:numCache>
            </c:numRef>
          </c:val>
          <c:extLst>
            <c:ext xmlns:c16="http://schemas.microsoft.com/office/drawing/2014/chart" uri="{C3380CC4-5D6E-409C-BE32-E72D297353CC}">
              <c16:uniqueId val="{00000000-F552-408D-A989-DFCFDD7FF930}"/>
            </c:ext>
          </c:extLst>
        </c:ser>
        <c:ser>
          <c:idx val="1"/>
          <c:order val="1"/>
          <c:tx>
            <c:strRef>
              <c:f>Sheet1!$C$1</c:f>
              <c:strCache>
                <c:ptCount val="1"/>
                <c:pt idx="0">
                  <c:v>Wellington City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Sheet1!$C$2:$C$7</c:f>
              <c:numCache>
                <c:formatCode>General</c:formatCode>
                <c:ptCount val="6"/>
                <c:pt idx="0">
                  <c:v>28</c:v>
                </c:pt>
                <c:pt idx="1">
                  <c:v>27</c:v>
                </c:pt>
                <c:pt idx="2">
                  <c:v>28</c:v>
                </c:pt>
                <c:pt idx="3">
                  <c:v>23</c:v>
                </c:pt>
                <c:pt idx="4">
                  <c:v>27</c:v>
                </c:pt>
                <c:pt idx="5">
                  <c:v>20</c:v>
                </c:pt>
              </c:numCache>
            </c:numRef>
          </c:val>
          <c:extLst>
            <c:ext xmlns:c16="http://schemas.microsoft.com/office/drawing/2014/chart" uri="{C3380CC4-5D6E-409C-BE32-E72D297353CC}">
              <c16:uniqueId val="{00000001-F552-408D-A989-DFCFDD7FF930}"/>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63781304861881E-2"/>
          <c:y val="9.1510617834297661E-2"/>
          <c:w val="0.96393555280705057"/>
          <c:h val="0.68501559479793084"/>
        </c:manualLayout>
      </c:layout>
      <c:barChart>
        <c:barDir val="col"/>
        <c:grouping val="clustered"/>
        <c:varyColors val="0"/>
        <c:ser>
          <c:idx val="1"/>
          <c:order val="0"/>
          <c:tx>
            <c:strRef>
              <c:f>Sheet1!$B$1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Concert or musical performance</c:v>
                </c:pt>
                <c:pt idx="1">
                  <c:v>Theatre</c:v>
                </c:pt>
                <c:pt idx="2">
                  <c:v>Dance events</c:v>
                </c:pt>
              </c:strCache>
            </c:strRef>
          </c:cat>
          <c:val>
            <c:numRef>
              <c:f>Sheet1!$B$2:$B$4</c:f>
              <c:numCache>
                <c:formatCode>General</c:formatCode>
                <c:ptCount val="3"/>
                <c:pt idx="0">
                  <c:v>26</c:v>
                </c:pt>
                <c:pt idx="1">
                  <c:v>14</c:v>
                </c:pt>
                <c:pt idx="2">
                  <c:v>10</c:v>
                </c:pt>
              </c:numCache>
            </c:numRef>
          </c:val>
          <c:extLst>
            <c:ext xmlns:c16="http://schemas.microsoft.com/office/drawing/2014/chart" uri="{C3380CC4-5D6E-409C-BE32-E72D297353CC}">
              <c16:uniqueId val="{00000001-304A-43F8-B083-83FA4DA5B049}"/>
            </c:ext>
          </c:extLst>
        </c:ser>
        <c:ser>
          <c:idx val="0"/>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Concert or musical performance</c:v>
                </c:pt>
                <c:pt idx="1">
                  <c:v>Theatre</c:v>
                </c:pt>
                <c:pt idx="2">
                  <c:v>Dance events</c:v>
                </c:pt>
              </c:strCache>
            </c:strRef>
          </c:cat>
          <c:val>
            <c:numRef>
              <c:f>Sheet1!$C$2:$C$4</c:f>
              <c:numCache>
                <c:formatCode>General</c:formatCode>
                <c:ptCount val="3"/>
                <c:pt idx="0">
                  <c:v>29</c:v>
                </c:pt>
                <c:pt idx="1">
                  <c:v>18</c:v>
                </c:pt>
                <c:pt idx="2">
                  <c:v>10</c:v>
                </c:pt>
              </c:numCache>
            </c:numRef>
          </c:val>
          <c:extLst>
            <c:ext xmlns:c16="http://schemas.microsoft.com/office/drawing/2014/chart" uri="{C3380CC4-5D6E-409C-BE32-E72D297353CC}">
              <c16:uniqueId val="{00000000-304A-43F8-B083-83FA4DA5B049}"/>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out"/>
        <c:minorTickMark val="none"/>
        <c:tickLblPos val="nextTo"/>
        <c:crossAx val="826857568"/>
        <c:crosses val="autoZero"/>
        <c:crossBetween val="between"/>
      </c:valAx>
      <c:spPr>
        <a:noFill/>
        <a:ln>
          <a:noFill/>
        </a:ln>
        <a:effectLst/>
      </c:spPr>
    </c:plotArea>
    <c:legend>
      <c:legendPos val="l"/>
      <c:layout>
        <c:manualLayout>
          <c:xMode val="edge"/>
          <c:yMode val="edge"/>
          <c:x val="0.19474759055569488"/>
          <c:y val="0.37020319680014663"/>
          <c:w val="0.70092536992583565"/>
          <c:h val="8.12200967894600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1903122893791"/>
          <c:y val="0.1135759698695334"/>
          <c:w val="0.75349460240390143"/>
          <c:h val="0.6911882444737792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Sheet1!$B$2:$B$9</c:f>
              <c:numCache>
                <c:formatCode>General</c:formatCode>
                <c:ptCount val="5"/>
                <c:pt idx="0">
                  <c:v>28</c:v>
                </c:pt>
                <c:pt idx="2">
                  <c:v>33</c:v>
                </c:pt>
                <c:pt idx="4">
                  <c:v>23</c:v>
                </c:pt>
              </c:numCache>
            </c:numRef>
          </c:val>
          <c:extLst>
            <c:ext xmlns:c16="http://schemas.microsoft.com/office/drawing/2014/chart" uri="{C3380CC4-5D6E-409C-BE32-E72D297353CC}">
              <c16:uniqueId val="{00000000-01F7-47DD-A91D-83BD925CC7A0}"/>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Sheet1!$C$2:$C$9</c:f>
              <c:numCache>
                <c:formatCode>General</c:formatCode>
                <c:ptCount val="5"/>
                <c:pt idx="0">
                  <c:v>41</c:v>
                </c:pt>
                <c:pt idx="2">
                  <c:v>37</c:v>
                </c:pt>
                <c:pt idx="4">
                  <c:v>39</c:v>
                </c:pt>
              </c:numCache>
            </c:numRef>
          </c:val>
          <c:extLst>
            <c:ext xmlns:c16="http://schemas.microsoft.com/office/drawing/2014/chart" uri="{C3380CC4-5D6E-409C-BE32-E72D297353CC}">
              <c16:uniqueId val="{00000001-01F7-47DD-A91D-83BD925CC7A0}"/>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Sheet1!$D$2:$D$9</c:f>
              <c:numCache>
                <c:formatCode>General</c:formatCode>
                <c:ptCount val="5"/>
                <c:pt idx="0">
                  <c:v>17</c:v>
                </c:pt>
                <c:pt idx="2">
                  <c:v>23</c:v>
                </c:pt>
                <c:pt idx="4">
                  <c:v>23</c:v>
                </c:pt>
              </c:numCache>
            </c:numRef>
          </c:val>
          <c:extLst>
            <c:ext xmlns:c16="http://schemas.microsoft.com/office/drawing/2014/chart" uri="{C3380CC4-5D6E-409C-BE32-E72D297353CC}">
              <c16:uniqueId val="{00000002-01F7-47DD-A91D-83BD925CC7A0}"/>
            </c:ext>
          </c:extLst>
        </c:ser>
        <c:ser>
          <c:idx val="3"/>
          <c:order val="3"/>
          <c:tx>
            <c:strRef>
              <c:f>Sheet1!$E$1</c:f>
              <c:strCache>
                <c:ptCount val="1"/>
                <c:pt idx="0">
                  <c:v>9-12 times</c:v>
                </c:pt>
              </c:strCache>
            </c:strRef>
          </c:tx>
          <c:spPr>
            <a:solidFill>
              <a:srgbClr val="7ED2B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E7-4C5B-AEA6-9AFC32BB2D9E}"/>
                </c:ext>
              </c:extLst>
            </c:dLbl>
            <c:dLbl>
              <c:idx val="2"/>
              <c:delete val="1"/>
              <c:extLst>
                <c:ext xmlns:c15="http://schemas.microsoft.com/office/drawing/2012/chart" uri="{CE6537A1-D6FC-4f65-9D91-7224C49458BB}"/>
                <c:ext xmlns:c16="http://schemas.microsoft.com/office/drawing/2014/chart" uri="{C3380CC4-5D6E-409C-BE32-E72D297353CC}">
                  <c16:uniqueId val="{00000003-39E7-4C5B-AEA6-9AFC32BB2D9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Sheet1!$E$2:$E$9</c:f>
              <c:numCache>
                <c:formatCode>General</c:formatCode>
                <c:ptCount val="5"/>
                <c:pt idx="0">
                  <c:v>3</c:v>
                </c:pt>
                <c:pt idx="2">
                  <c:v>0</c:v>
                </c:pt>
                <c:pt idx="4">
                  <c:v>5</c:v>
                </c:pt>
              </c:numCache>
            </c:numRef>
          </c:val>
          <c:extLst>
            <c:ext xmlns:c16="http://schemas.microsoft.com/office/drawing/2014/chart" uri="{C3380CC4-5D6E-409C-BE32-E72D297353CC}">
              <c16:uniqueId val="{00000003-01F7-47DD-A91D-83BD925CC7A0}"/>
            </c:ext>
          </c:extLst>
        </c:ser>
        <c:ser>
          <c:idx val="4"/>
          <c:order val="4"/>
          <c:tx>
            <c:strRef>
              <c:f>Sheet1!$F$1</c:f>
              <c:strCache>
                <c:ptCount val="1"/>
                <c:pt idx="0">
                  <c:v>13+ times</c:v>
                </c:pt>
              </c:strCache>
            </c:strRef>
          </c:tx>
          <c:spPr>
            <a:solidFill>
              <a:srgbClr val="3AA8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E7-4C5B-AEA6-9AFC32BB2D9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E7-4C5B-AEA6-9AFC32BB2D9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Sheet1!$F$2:$F$9</c:f>
              <c:numCache>
                <c:formatCode>General</c:formatCode>
                <c:ptCount val="5"/>
                <c:pt idx="0">
                  <c:v>10</c:v>
                </c:pt>
                <c:pt idx="2">
                  <c:v>8</c:v>
                </c:pt>
                <c:pt idx="4">
                  <c:v>6</c:v>
                </c:pt>
              </c:numCache>
            </c:numRef>
          </c:val>
          <c:extLst>
            <c:ext xmlns:c16="http://schemas.microsoft.com/office/drawing/2014/chart" uri="{C3380CC4-5D6E-409C-BE32-E72D297353CC}">
              <c16:uniqueId val="{00000004-01F7-47DD-A91D-83BD925CC7A0}"/>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D7D-44A9-8F02-503C50779047}"/>
                </c:ext>
              </c:extLst>
            </c:dLbl>
            <c:dLbl>
              <c:idx val="4"/>
              <c:delete val="1"/>
              <c:extLst>
                <c:ext xmlns:c15="http://schemas.microsoft.com/office/drawing/2012/chart" uri="{CE6537A1-D6FC-4f65-9D91-7224C49458BB}"/>
                <c:ext xmlns:c16="http://schemas.microsoft.com/office/drawing/2014/chart" uri="{C3380CC4-5D6E-409C-BE32-E72D297353CC}">
                  <c16:uniqueId val="{00000001-6D7D-44A9-8F02-503C507790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Sheet1!$G$2:$G$9</c:f>
              <c:numCache>
                <c:formatCode>General</c:formatCode>
                <c:ptCount val="5"/>
                <c:pt idx="0">
                  <c:v>2</c:v>
                </c:pt>
                <c:pt idx="2">
                  <c:v>0</c:v>
                </c:pt>
                <c:pt idx="4">
                  <c:v>0</c:v>
                </c:pt>
              </c:numCache>
            </c:numRef>
          </c:val>
          <c:extLst>
            <c:ext xmlns:c16="http://schemas.microsoft.com/office/drawing/2014/chart" uri="{C3380CC4-5D6E-409C-BE32-E72D297353CC}">
              <c16:uniqueId val="{00000005-01F7-47DD-A91D-83BD925CC7A0}"/>
            </c:ext>
          </c:extLst>
        </c:ser>
        <c:dLbls>
          <c:showLegendKey val="0"/>
          <c:showVal val="0"/>
          <c:showCatName val="0"/>
          <c:showSerName val="0"/>
          <c:showPercent val="0"/>
          <c:showBubbleSize val="0"/>
        </c:dLbls>
        <c:gapWidth val="60"/>
        <c:overlap val="100"/>
        <c:axId val="360235536"/>
        <c:axId val="360236096"/>
      </c:barChart>
      <c:catAx>
        <c:axId val="360235536"/>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236096"/>
        <c:crosses val="autoZero"/>
        <c:auto val="1"/>
        <c:lblAlgn val="ctr"/>
        <c:lblOffset val="100"/>
        <c:noMultiLvlLbl val="0"/>
      </c:catAx>
      <c:valAx>
        <c:axId val="360236096"/>
        <c:scaling>
          <c:orientation val="minMax"/>
        </c:scaling>
        <c:delete val="1"/>
        <c:axPos val="b"/>
        <c:numFmt formatCode="0%" sourceLinked="1"/>
        <c:majorTickMark val="out"/>
        <c:minorTickMark val="none"/>
        <c:tickLblPos val="nextTo"/>
        <c:crossAx val="360235536"/>
        <c:crosses val="autoZero"/>
        <c:crossBetween val="between"/>
      </c:valAx>
      <c:spPr>
        <a:noFill/>
        <a:ln>
          <a:noFill/>
        </a:ln>
        <a:effectLst/>
      </c:spPr>
    </c:plotArea>
    <c:legend>
      <c:legendPos val="b"/>
      <c:layout>
        <c:manualLayout>
          <c:xMode val="edge"/>
          <c:yMode val="edge"/>
          <c:x val="0.11765030689378211"/>
          <c:y val="0.88027559702253633"/>
          <c:w val="0.78032615981486397"/>
          <c:h val="4.948450552107716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Sheet1!$B$2:$B$3</c:f>
              <c:numCache>
                <c:formatCode>General</c:formatCode>
                <c:ptCount val="1"/>
                <c:pt idx="0">
                  <c:v>18</c:v>
                </c:pt>
              </c:numCache>
            </c:numRef>
          </c:val>
          <c:extLst>
            <c:ext xmlns:c16="http://schemas.microsoft.com/office/drawing/2014/chart" uri="{C3380CC4-5D6E-409C-BE32-E72D297353CC}">
              <c16:uniqueId val="{00000000-D0F2-4C1A-BD9A-B180D3F92E9E}"/>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Sheet1!$C$2:$C$3</c:f>
              <c:numCache>
                <c:formatCode>General</c:formatCode>
                <c:ptCount val="1"/>
                <c:pt idx="0">
                  <c:v>42</c:v>
                </c:pt>
              </c:numCache>
            </c:numRef>
          </c:val>
          <c:extLst>
            <c:ext xmlns:c16="http://schemas.microsoft.com/office/drawing/2014/chart" uri="{C3380CC4-5D6E-409C-BE32-E72D297353CC}">
              <c16:uniqueId val="{00000001-D0F2-4C1A-BD9A-B180D3F92E9E}"/>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Sheet1!$D$2:$D$3</c:f>
              <c:numCache>
                <c:formatCode>General</c:formatCode>
                <c:ptCount val="1"/>
                <c:pt idx="0">
                  <c:v>19</c:v>
                </c:pt>
              </c:numCache>
            </c:numRef>
          </c:val>
          <c:extLst>
            <c:ext xmlns:c16="http://schemas.microsoft.com/office/drawing/2014/chart" uri="{C3380CC4-5D6E-409C-BE32-E72D297353CC}">
              <c16:uniqueId val="{00000002-D0F2-4C1A-BD9A-B180D3F92E9E}"/>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Sheet1!$E$2:$E$3</c:f>
              <c:numCache>
                <c:formatCode>General</c:formatCode>
                <c:ptCount val="1"/>
                <c:pt idx="0">
                  <c:v>9</c:v>
                </c:pt>
              </c:numCache>
            </c:numRef>
          </c:val>
          <c:extLst>
            <c:ext xmlns:c16="http://schemas.microsoft.com/office/drawing/2014/chart" uri="{C3380CC4-5D6E-409C-BE32-E72D297353CC}">
              <c16:uniqueId val="{00000001-6FC2-4957-881B-D02772EEACDA}"/>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Sheet1!$F$2:$F$3</c:f>
              <c:numCache>
                <c:formatCode>General</c:formatCode>
                <c:ptCount val="1"/>
                <c:pt idx="0">
                  <c:v>10</c:v>
                </c:pt>
              </c:numCache>
            </c:numRef>
          </c:val>
          <c:extLst>
            <c:ext xmlns:c16="http://schemas.microsoft.com/office/drawing/2014/chart" uri="{C3380CC4-5D6E-409C-BE32-E72D297353CC}">
              <c16:uniqueId val="{00000002-6FC2-4957-881B-D02772EEACDA}"/>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Sheet1!$G$2:$G$3</c:f>
              <c:numCache>
                <c:formatCode>General</c:formatCode>
                <c:ptCount val="1"/>
                <c:pt idx="0">
                  <c:v>2</c:v>
                </c:pt>
              </c:numCache>
            </c:numRef>
          </c:val>
          <c:extLst>
            <c:ext xmlns:c16="http://schemas.microsoft.com/office/drawing/2014/chart" uri="{C3380CC4-5D6E-409C-BE32-E72D297353CC}">
              <c16:uniqueId val="{00000003-6FC2-4957-881B-D02772EEACDA}"/>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8A91-43E3-AC4D-9AA1F32C535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45</c:v>
                </c:pt>
                <c:pt idx="1">
                  <c:v>47</c:v>
                </c:pt>
              </c:numCache>
            </c:numRef>
          </c:val>
          <c:extLst>
            <c:ext xmlns:c16="http://schemas.microsoft.com/office/drawing/2014/chart" uri="{C3380CC4-5D6E-409C-BE32-E72D297353CC}">
              <c16:uniqueId val="{00000000-FDB0-4DDD-97B4-D92BA8D3B850}"/>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7.998255081666851E-2"/>
          <c:w val="0.81404896300324592"/>
          <c:h val="0.83435597832915476"/>
        </c:manualLayout>
      </c:layout>
      <c:barChart>
        <c:barDir val="bar"/>
        <c:grouping val="percentStacked"/>
        <c:varyColors val="0"/>
        <c:ser>
          <c:idx val="0"/>
          <c:order val="0"/>
          <c:tx>
            <c:strRef>
              <c:f>Sheet1!$B$1</c:f>
              <c:strCache>
                <c:ptCount val="1"/>
                <c:pt idx="0">
                  <c:v>5 - A big difference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1"/>
                <c:pt idx="0">
                  <c:v>2020</c:v>
                </c:pt>
                <c:pt idx="2">
                  <c:v>2020</c:v>
                </c:pt>
                <c:pt idx="4">
                  <c:v>2020</c:v>
                </c:pt>
                <c:pt idx="6">
                  <c:v>2020</c:v>
                </c:pt>
                <c:pt idx="8">
                  <c:v>2020</c:v>
                </c:pt>
                <c:pt idx="10">
                  <c:v>2020</c:v>
                </c:pt>
              </c:numCache>
            </c:numRef>
          </c:cat>
          <c:val>
            <c:numRef>
              <c:f>Sheet1!$B$2:$B$18</c:f>
              <c:numCache>
                <c:formatCode>General</c:formatCode>
                <c:ptCount val="11"/>
                <c:pt idx="0">
                  <c:v>16</c:v>
                </c:pt>
                <c:pt idx="2">
                  <c:v>21</c:v>
                </c:pt>
                <c:pt idx="4">
                  <c:v>18</c:v>
                </c:pt>
                <c:pt idx="6">
                  <c:v>27</c:v>
                </c:pt>
                <c:pt idx="8">
                  <c:v>33</c:v>
                </c:pt>
                <c:pt idx="10">
                  <c:v>24</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4</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1"/>
                <c:pt idx="0">
                  <c:v>2020</c:v>
                </c:pt>
                <c:pt idx="2">
                  <c:v>2020</c:v>
                </c:pt>
                <c:pt idx="4">
                  <c:v>2020</c:v>
                </c:pt>
                <c:pt idx="6">
                  <c:v>2020</c:v>
                </c:pt>
                <c:pt idx="8">
                  <c:v>2020</c:v>
                </c:pt>
                <c:pt idx="10">
                  <c:v>2020</c:v>
                </c:pt>
              </c:numCache>
            </c:numRef>
          </c:cat>
          <c:val>
            <c:numRef>
              <c:f>Sheet1!$C$2:$C$18</c:f>
              <c:numCache>
                <c:formatCode>General</c:formatCode>
                <c:ptCount val="11"/>
                <c:pt idx="0">
                  <c:v>19</c:v>
                </c:pt>
                <c:pt idx="2">
                  <c:v>16</c:v>
                </c:pt>
                <c:pt idx="4">
                  <c:v>19</c:v>
                </c:pt>
                <c:pt idx="6">
                  <c:v>21</c:v>
                </c:pt>
                <c:pt idx="8">
                  <c:v>20</c:v>
                </c:pt>
                <c:pt idx="10">
                  <c:v>24</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3</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1"/>
                <c:pt idx="0">
                  <c:v>2020</c:v>
                </c:pt>
                <c:pt idx="2">
                  <c:v>2020</c:v>
                </c:pt>
                <c:pt idx="4">
                  <c:v>2020</c:v>
                </c:pt>
                <c:pt idx="6">
                  <c:v>2020</c:v>
                </c:pt>
                <c:pt idx="8">
                  <c:v>2020</c:v>
                </c:pt>
                <c:pt idx="10">
                  <c:v>2020</c:v>
                </c:pt>
              </c:numCache>
            </c:numRef>
          </c:cat>
          <c:val>
            <c:numRef>
              <c:f>Sheet1!$D$2:$D$18</c:f>
              <c:numCache>
                <c:formatCode>General</c:formatCode>
                <c:ptCount val="11"/>
                <c:pt idx="0">
                  <c:v>23</c:v>
                </c:pt>
                <c:pt idx="2">
                  <c:v>25</c:v>
                </c:pt>
                <c:pt idx="4">
                  <c:v>29</c:v>
                </c:pt>
                <c:pt idx="6">
                  <c:v>27</c:v>
                </c:pt>
                <c:pt idx="8">
                  <c:v>23</c:v>
                </c:pt>
                <c:pt idx="10">
                  <c:v>26</c:v>
                </c:pt>
              </c:numCache>
            </c:numRef>
          </c:val>
          <c:extLst>
            <c:ext xmlns:c16="http://schemas.microsoft.com/office/drawing/2014/chart" uri="{C3380CC4-5D6E-409C-BE32-E72D297353CC}">
              <c16:uniqueId val="{00000000-47BE-457E-BCC3-8816AED7875D}"/>
            </c:ext>
          </c:extLst>
        </c:ser>
        <c:ser>
          <c:idx val="3"/>
          <c:order val="3"/>
          <c:tx>
            <c:strRef>
              <c:f>Sheet1!$E$1</c:f>
              <c:strCache>
                <c:ptCount val="1"/>
                <c:pt idx="0">
                  <c:v>2</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1"/>
                <c:pt idx="0">
                  <c:v>2020</c:v>
                </c:pt>
                <c:pt idx="2">
                  <c:v>2020</c:v>
                </c:pt>
                <c:pt idx="4">
                  <c:v>2020</c:v>
                </c:pt>
                <c:pt idx="6">
                  <c:v>2020</c:v>
                </c:pt>
                <c:pt idx="8">
                  <c:v>2020</c:v>
                </c:pt>
                <c:pt idx="10">
                  <c:v>2020</c:v>
                </c:pt>
              </c:numCache>
            </c:numRef>
          </c:cat>
          <c:val>
            <c:numRef>
              <c:f>Sheet1!$E$2:$E$18</c:f>
              <c:numCache>
                <c:formatCode>General</c:formatCode>
                <c:ptCount val="11"/>
                <c:pt idx="0">
                  <c:v>12</c:v>
                </c:pt>
                <c:pt idx="2">
                  <c:v>13</c:v>
                </c:pt>
                <c:pt idx="4">
                  <c:v>12</c:v>
                </c:pt>
                <c:pt idx="6">
                  <c:v>8</c:v>
                </c:pt>
                <c:pt idx="8">
                  <c:v>7</c:v>
                </c:pt>
                <c:pt idx="10">
                  <c:v>9</c:v>
                </c:pt>
              </c:numCache>
            </c:numRef>
          </c:val>
          <c:extLst>
            <c:ext xmlns:c16="http://schemas.microsoft.com/office/drawing/2014/chart" uri="{C3380CC4-5D6E-409C-BE32-E72D297353CC}">
              <c16:uniqueId val="{00000001-47BE-457E-BCC3-8816AED7875D}"/>
            </c:ext>
          </c:extLst>
        </c:ser>
        <c:ser>
          <c:idx val="4"/>
          <c:order val="4"/>
          <c:tx>
            <c:strRef>
              <c:f>Sheet1!$F$1</c:f>
              <c:strCache>
                <c:ptCount val="1"/>
                <c:pt idx="0">
                  <c:v>1 - No difference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1"/>
                <c:pt idx="0">
                  <c:v>2020</c:v>
                </c:pt>
                <c:pt idx="2">
                  <c:v>2020</c:v>
                </c:pt>
                <c:pt idx="4">
                  <c:v>2020</c:v>
                </c:pt>
                <c:pt idx="6">
                  <c:v>2020</c:v>
                </c:pt>
                <c:pt idx="8">
                  <c:v>2020</c:v>
                </c:pt>
                <c:pt idx="10">
                  <c:v>2020</c:v>
                </c:pt>
              </c:numCache>
            </c:numRef>
          </c:cat>
          <c:val>
            <c:numRef>
              <c:f>Sheet1!$F$2:$F$18</c:f>
              <c:numCache>
                <c:formatCode>General</c:formatCode>
                <c:ptCount val="11"/>
                <c:pt idx="0">
                  <c:v>29</c:v>
                </c:pt>
                <c:pt idx="2">
                  <c:v>25</c:v>
                </c:pt>
                <c:pt idx="4">
                  <c:v>23</c:v>
                </c:pt>
                <c:pt idx="6">
                  <c:v>18</c:v>
                </c:pt>
                <c:pt idx="8">
                  <c:v>18</c:v>
                </c:pt>
                <c:pt idx="10">
                  <c:v>16</c:v>
                </c:pt>
              </c:numCache>
            </c:numRef>
          </c:val>
          <c:extLst>
            <c:ext xmlns:c16="http://schemas.microsoft.com/office/drawing/2014/chart" uri="{C3380CC4-5D6E-409C-BE32-E72D297353CC}">
              <c16:uniqueId val="{00000002-47BE-457E-BCC3-8816AED7875D}"/>
            </c:ext>
          </c:extLst>
        </c:ser>
        <c:dLbls>
          <c:showLegendKey val="0"/>
          <c:showVal val="0"/>
          <c:showCatName val="0"/>
          <c:showSerName val="0"/>
          <c:showPercent val="0"/>
          <c:showBubbleSize val="0"/>
        </c:dLbls>
        <c:gapWidth val="60"/>
        <c:overlap val="100"/>
        <c:axId val="361656944"/>
        <c:axId val="361657504"/>
      </c:barChart>
      <c:catAx>
        <c:axId val="36165694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1657504"/>
        <c:crosses val="autoZero"/>
        <c:auto val="1"/>
        <c:lblAlgn val="ctr"/>
        <c:lblOffset val="100"/>
        <c:noMultiLvlLbl val="0"/>
      </c:catAx>
      <c:valAx>
        <c:axId val="361657504"/>
        <c:scaling>
          <c:orientation val="minMax"/>
        </c:scaling>
        <c:delete val="1"/>
        <c:axPos val="b"/>
        <c:numFmt formatCode="0%" sourceLinked="1"/>
        <c:majorTickMark val="out"/>
        <c:minorTickMark val="none"/>
        <c:tickLblPos val="nextTo"/>
        <c:crossAx val="361656944"/>
        <c:crosses val="autoZero"/>
        <c:crossBetween val="between"/>
      </c:valAx>
      <c:spPr>
        <a:noFill/>
        <a:ln>
          <a:noFill/>
        </a:ln>
        <a:effectLst/>
      </c:spPr>
    </c:plotArea>
    <c:legend>
      <c:legendPos val="b"/>
      <c:layout>
        <c:manualLayout>
          <c:xMode val="edge"/>
          <c:yMode val="edge"/>
          <c:x val="0.15695605702760013"/>
          <c:y val="0.93389744130077978"/>
          <c:w val="0.82401934249314734"/>
          <c:h val="4.930584609361808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2660622318556"/>
          <c:y val="0.1135759698695334"/>
          <c:w val="0.79594753462303103"/>
          <c:h val="0.80076250318648046"/>
        </c:manualLayout>
      </c:layout>
      <c:barChart>
        <c:barDir val="bar"/>
        <c:grouping val="percentStacked"/>
        <c:varyColors val="0"/>
        <c:ser>
          <c:idx val="0"/>
          <c:order val="0"/>
          <c:tx>
            <c:strRef>
              <c:f>Sheet1!$B$1</c:f>
              <c:strCache>
                <c:ptCount val="1"/>
                <c:pt idx="0">
                  <c:v>Much more willing</c:v>
                </c:pt>
              </c:strCache>
            </c:strRef>
          </c:tx>
          <c:spPr>
            <a:solidFill>
              <a:srgbClr val="3AA889"/>
            </a:solidFill>
            <a:ln>
              <a:noFill/>
            </a:ln>
            <a:effectLst/>
          </c:spPr>
          <c:invertIfNegative val="0"/>
          <c:dPt>
            <c:idx val="0"/>
            <c:invertIfNegative val="0"/>
            <c:bubble3D val="0"/>
            <c:spPr>
              <a:solidFill>
                <a:srgbClr val="3AA889"/>
              </a:solidFill>
              <a:ln>
                <a:noFill/>
              </a:ln>
              <a:effectLst/>
            </c:spPr>
            <c:extLst>
              <c:ext xmlns:c16="http://schemas.microsoft.com/office/drawing/2014/chart" uri="{C3380CC4-5D6E-409C-BE32-E72D297353CC}">
                <c16:uniqueId val="{00000001-5412-4924-BD3B-740EBBBBFDF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Sheet1!$B$2:$B$3</c:f>
              <c:numCache>
                <c:formatCode>General</c:formatCode>
                <c:ptCount val="2"/>
                <c:pt idx="0">
                  <c:v>4</c:v>
                </c:pt>
                <c:pt idx="1">
                  <c:v>5</c:v>
                </c:pt>
              </c:numCache>
            </c:numRef>
          </c:val>
          <c:extLst>
            <c:ext xmlns:c16="http://schemas.microsoft.com/office/drawing/2014/chart" uri="{C3380CC4-5D6E-409C-BE32-E72D297353CC}">
              <c16:uniqueId val="{00000002-5412-4924-BD3B-740EBBBBFDF3}"/>
            </c:ext>
          </c:extLst>
        </c:ser>
        <c:ser>
          <c:idx val="1"/>
          <c:order val="1"/>
          <c:tx>
            <c:strRef>
              <c:f>Sheet1!$C$1</c:f>
              <c:strCache>
                <c:ptCount val="1"/>
                <c:pt idx="0">
                  <c:v>Slightly more willing</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Sheet1!$C$2:$C$3</c:f>
              <c:numCache>
                <c:formatCode>General</c:formatCode>
                <c:ptCount val="2"/>
                <c:pt idx="0">
                  <c:v>8</c:v>
                </c:pt>
                <c:pt idx="1">
                  <c:v>11</c:v>
                </c:pt>
              </c:numCache>
            </c:numRef>
          </c:val>
          <c:extLst>
            <c:ext xmlns:c16="http://schemas.microsoft.com/office/drawing/2014/chart" uri="{C3380CC4-5D6E-409C-BE32-E72D297353CC}">
              <c16:uniqueId val="{00000003-5412-4924-BD3B-740EBBBBFDF3}"/>
            </c:ext>
          </c:extLst>
        </c:ser>
        <c:ser>
          <c:idx val="2"/>
          <c:order val="2"/>
          <c:tx>
            <c:strRef>
              <c:f>Sheet1!$D$1</c:f>
              <c:strCache>
                <c:ptCount val="1"/>
                <c:pt idx="0">
                  <c:v>About the same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Sheet1!$D$2:$D$3</c:f>
              <c:numCache>
                <c:formatCode>General</c:formatCode>
                <c:ptCount val="2"/>
                <c:pt idx="0">
                  <c:v>50</c:v>
                </c:pt>
                <c:pt idx="1">
                  <c:v>42</c:v>
                </c:pt>
              </c:numCache>
            </c:numRef>
          </c:val>
          <c:extLst>
            <c:ext xmlns:c16="http://schemas.microsoft.com/office/drawing/2014/chart" uri="{C3380CC4-5D6E-409C-BE32-E72D297353CC}">
              <c16:uniqueId val="{00000004-5412-4924-BD3B-740EBBBBFDF3}"/>
            </c:ext>
          </c:extLst>
        </c:ser>
        <c:ser>
          <c:idx val="3"/>
          <c:order val="3"/>
          <c:tx>
            <c:strRef>
              <c:f>Sheet1!$E$1</c:f>
              <c:strCache>
                <c:ptCount val="1"/>
                <c:pt idx="0">
                  <c:v>Slightly less willing</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Sheet1!$E$2:$E$3</c:f>
              <c:numCache>
                <c:formatCode>General</c:formatCode>
                <c:ptCount val="2"/>
                <c:pt idx="0">
                  <c:v>21</c:v>
                </c:pt>
                <c:pt idx="1">
                  <c:v>20</c:v>
                </c:pt>
              </c:numCache>
            </c:numRef>
          </c:val>
          <c:extLst>
            <c:ext xmlns:c16="http://schemas.microsoft.com/office/drawing/2014/chart" uri="{C3380CC4-5D6E-409C-BE32-E72D297353CC}">
              <c16:uniqueId val="{00000005-5412-4924-BD3B-740EBBBBFDF3}"/>
            </c:ext>
          </c:extLst>
        </c:ser>
        <c:ser>
          <c:idx val="4"/>
          <c:order val="4"/>
          <c:tx>
            <c:strRef>
              <c:f>Sheet1!$F$1</c:f>
              <c:strCache>
                <c:ptCount val="1"/>
                <c:pt idx="0">
                  <c:v>Much less willing</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Sheet1!$F$2:$F$3</c:f>
              <c:numCache>
                <c:formatCode>General</c:formatCode>
                <c:ptCount val="2"/>
                <c:pt idx="0">
                  <c:v>13</c:v>
                </c:pt>
                <c:pt idx="1">
                  <c:v>16</c:v>
                </c:pt>
              </c:numCache>
            </c:numRef>
          </c:val>
          <c:extLst>
            <c:ext xmlns:c16="http://schemas.microsoft.com/office/drawing/2014/chart" uri="{C3380CC4-5D6E-409C-BE32-E72D297353CC}">
              <c16:uniqueId val="{00000006-5412-4924-BD3B-740EBBBBFDF3}"/>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Sheet1!$G$2:$G$3</c:f>
              <c:numCache>
                <c:formatCode>General</c:formatCode>
                <c:ptCount val="2"/>
                <c:pt idx="0">
                  <c:v>5</c:v>
                </c:pt>
                <c:pt idx="1">
                  <c:v>7</c:v>
                </c:pt>
              </c:numCache>
            </c:numRef>
          </c:val>
          <c:extLst>
            <c:ext xmlns:c16="http://schemas.microsoft.com/office/drawing/2014/chart" uri="{C3380CC4-5D6E-409C-BE32-E72D297353CC}">
              <c16:uniqueId val="{00000007-5412-4924-BD3B-740EBBBBFDF3}"/>
            </c:ext>
          </c:extLst>
        </c:ser>
        <c:dLbls>
          <c:dLblPos val="ctr"/>
          <c:showLegendKey val="0"/>
          <c:showVal val="1"/>
          <c:showCatName val="0"/>
          <c:showSerName val="0"/>
          <c:showPercent val="0"/>
          <c:showBubbleSize val="0"/>
        </c:dLbls>
        <c:gapWidth val="301"/>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2FC4-420D-8B73-085275AD45A6}"/>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2FC4-420D-8B73-085275AD45A6}"/>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2FC4-420D-8B73-085275AD45A6}"/>
              </c:ext>
            </c:extLst>
          </c:dPt>
          <c:cat>
            <c:strRef>
              <c:f>Sheet1!$A$2:$A$3</c:f>
              <c:strCache>
                <c:ptCount val="2"/>
                <c:pt idx="0">
                  <c:v>Engaged</c:v>
                </c:pt>
                <c:pt idx="1">
                  <c:v>Did not engage</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6-2FC4-420D-8B73-085275AD45A6}"/>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0"/>
          <c:w val="0.96393555280705057"/>
          <c:h val="0.88226204584974677"/>
        </c:manualLayout>
      </c:layout>
      <c:barChart>
        <c:barDir val="col"/>
        <c:grouping val="clustered"/>
        <c:varyColors val="0"/>
        <c:ser>
          <c:idx val="0"/>
          <c:order val="0"/>
          <c:tx>
            <c:strRef>
              <c:f>Sheet1!$B$1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Sheet1!$B$2:$B$7</c:f>
              <c:numCache>
                <c:formatCode>General</c:formatCode>
                <c:ptCount val="6"/>
                <c:pt idx="0">
                  <c:v>28</c:v>
                </c:pt>
                <c:pt idx="1">
                  <c:v>27</c:v>
                </c:pt>
                <c:pt idx="2">
                  <c:v>28</c:v>
                </c:pt>
                <c:pt idx="3">
                  <c:v>23</c:v>
                </c:pt>
                <c:pt idx="4">
                  <c:v>27</c:v>
                </c:pt>
                <c:pt idx="5">
                  <c:v>20</c:v>
                </c:pt>
              </c:numCache>
            </c:numRef>
          </c:val>
          <c:extLst>
            <c:ext xmlns:c16="http://schemas.microsoft.com/office/drawing/2014/chart" uri="{C3380CC4-5D6E-409C-BE32-E72D297353CC}">
              <c16:uniqueId val="{00000000-9EE0-4996-9BC5-2D2CE2589D15}"/>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Sheet1!$C$2:$C$7</c:f>
              <c:numCache>
                <c:formatCode>General</c:formatCode>
                <c:ptCount val="6"/>
                <c:pt idx="0">
                  <c:v>24</c:v>
                </c:pt>
                <c:pt idx="1">
                  <c:v>23</c:v>
                </c:pt>
                <c:pt idx="2">
                  <c:v>19</c:v>
                </c:pt>
                <c:pt idx="3">
                  <c:v>16</c:v>
                </c:pt>
                <c:pt idx="4">
                  <c:v>13</c:v>
                </c:pt>
                <c:pt idx="5">
                  <c:v>13</c:v>
                </c:pt>
              </c:numCache>
            </c:numRef>
          </c:val>
          <c:extLst>
            <c:ext xmlns:c16="http://schemas.microsoft.com/office/drawing/2014/chart" uri="{C3380CC4-5D6E-409C-BE32-E72D297353CC}">
              <c16:uniqueId val="{00000001-9EE0-4996-9BC5-2D2CE2589D15}"/>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out"/>
        <c:minorTickMark val="none"/>
        <c:tickLblPos val="nextTo"/>
        <c:crossAx val="826857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Sheet1!$B$2:$B$3</c:f>
              <c:numCache>
                <c:formatCode>General</c:formatCode>
                <c:ptCount val="1"/>
                <c:pt idx="0">
                  <c:v>19</c:v>
                </c:pt>
              </c:numCache>
            </c:numRef>
          </c:val>
          <c:extLst>
            <c:ext xmlns:c16="http://schemas.microsoft.com/office/drawing/2014/chart" uri="{C3380CC4-5D6E-409C-BE32-E72D297353CC}">
              <c16:uniqueId val="{00000000-3A81-4DF3-B6A4-69DAB9E4B3B4}"/>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Sheet1!$C$2:$C$3</c:f>
              <c:numCache>
                <c:formatCode>General</c:formatCode>
                <c:ptCount val="1"/>
                <c:pt idx="0">
                  <c:v>30</c:v>
                </c:pt>
              </c:numCache>
            </c:numRef>
          </c:val>
          <c:extLst>
            <c:ext xmlns:c16="http://schemas.microsoft.com/office/drawing/2014/chart" uri="{C3380CC4-5D6E-409C-BE32-E72D297353CC}">
              <c16:uniqueId val="{00000001-3A81-4DF3-B6A4-69DAB9E4B3B4}"/>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Sheet1!$D$2:$D$3</c:f>
              <c:numCache>
                <c:formatCode>General</c:formatCode>
                <c:ptCount val="1"/>
                <c:pt idx="0">
                  <c:v>21</c:v>
                </c:pt>
              </c:numCache>
            </c:numRef>
          </c:val>
          <c:extLst>
            <c:ext xmlns:c16="http://schemas.microsoft.com/office/drawing/2014/chart" uri="{C3380CC4-5D6E-409C-BE32-E72D297353CC}">
              <c16:uniqueId val="{00000002-3A81-4DF3-B6A4-69DAB9E4B3B4}"/>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Sheet1!$E$2:$E$3</c:f>
              <c:numCache>
                <c:formatCode>General</c:formatCode>
                <c:ptCount val="1"/>
                <c:pt idx="0">
                  <c:v>8</c:v>
                </c:pt>
              </c:numCache>
            </c:numRef>
          </c:val>
          <c:extLst>
            <c:ext xmlns:c16="http://schemas.microsoft.com/office/drawing/2014/chart" uri="{C3380CC4-5D6E-409C-BE32-E72D297353CC}">
              <c16:uniqueId val="{00000003-3A81-4DF3-B6A4-69DAB9E4B3B4}"/>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Sheet1!$F$2:$F$3</c:f>
              <c:numCache>
                <c:formatCode>General</c:formatCode>
                <c:ptCount val="1"/>
                <c:pt idx="0">
                  <c:v>21</c:v>
                </c:pt>
              </c:numCache>
            </c:numRef>
          </c:val>
          <c:extLst>
            <c:ext xmlns:c16="http://schemas.microsoft.com/office/drawing/2014/chart" uri="{C3380CC4-5D6E-409C-BE32-E72D297353CC}">
              <c16:uniqueId val="{00000004-3A81-4DF3-B6A4-69DAB9E4B3B4}"/>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Sheet1!$G$2:$G$3</c:f>
              <c:numCache>
                <c:formatCode>General</c:formatCode>
                <c:ptCount val="1"/>
                <c:pt idx="0">
                  <c:v>1</c:v>
                </c:pt>
              </c:numCache>
            </c:numRef>
          </c:val>
          <c:extLst>
            <c:ext xmlns:c16="http://schemas.microsoft.com/office/drawing/2014/chart" uri="{C3380CC4-5D6E-409C-BE32-E72D297353CC}">
              <c16:uniqueId val="{00000005-3A81-4DF3-B6A4-69DAB9E4B3B4}"/>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142-464D-B59F-4374B3B40ED1}"/>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142-464D-B59F-4374B3B40ED1}"/>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142-464D-B59F-4374B3B40ED1}"/>
              </c:ext>
            </c:extLst>
          </c:dPt>
          <c:cat>
            <c:strRef>
              <c:f>Sheet1!$A$2:$A$3</c:f>
              <c:strCache>
                <c:ptCount val="2"/>
                <c:pt idx="0">
                  <c:v>Engaged</c:v>
                </c:pt>
                <c:pt idx="1">
                  <c:v>Did not engage</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6-1142-464D-B59F-4374B3B40ED1}"/>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C730-4EF4-B161-870C3AB99726}"/>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C730-4EF4-B161-870C3AB99726}"/>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C730-4EF4-B161-870C3AB99726}"/>
              </c:ext>
            </c:extLst>
          </c:dPt>
          <c:cat>
            <c:strRef>
              <c:f>Sheet1!$A$2:$A$3</c:f>
              <c:strCache>
                <c:ptCount val="2"/>
                <c:pt idx="0">
                  <c:v>Engaged</c:v>
                </c:pt>
                <c:pt idx="1">
                  <c:v>Did not engage</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6-C730-4EF4-B161-870C3AB99726}"/>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Sheet1!$B$2:$B$3</c:f>
              <c:numCache>
                <c:formatCode>General</c:formatCode>
                <c:ptCount val="1"/>
                <c:pt idx="0">
                  <c:v>16</c:v>
                </c:pt>
              </c:numCache>
            </c:numRef>
          </c:val>
          <c:extLst>
            <c:ext xmlns:c16="http://schemas.microsoft.com/office/drawing/2014/chart" uri="{C3380CC4-5D6E-409C-BE32-E72D297353CC}">
              <c16:uniqueId val="{00000000-894E-4412-854E-61E6E859FD9D}"/>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Sheet1!$C$2:$C$3</c:f>
              <c:numCache>
                <c:formatCode>General</c:formatCode>
                <c:ptCount val="1"/>
                <c:pt idx="0">
                  <c:v>32</c:v>
                </c:pt>
              </c:numCache>
            </c:numRef>
          </c:val>
          <c:extLst>
            <c:ext xmlns:c16="http://schemas.microsoft.com/office/drawing/2014/chart" uri="{C3380CC4-5D6E-409C-BE32-E72D297353CC}">
              <c16:uniqueId val="{00000001-894E-4412-854E-61E6E859FD9D}"/>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Sheet1!$D$2:$D$3</c:f>
              <c:numCache>
                <c:formatCode>General</c:formatCode>
                <c:ptCount val="1"/>
                <c:pt idx="0">
                  <c:v>26</c:v>
                </c:pt>
              </c:numCache>
            </c:numRef>
          </c:val>
          <c:extLst>
            <c:ext xmlns:c16="http://schemas.microsoft.com/office/drawing/2014/chart" uri="{C3380CC4-5D6E-409C-BE32-E72D297353CC}">
              <c16:uniqueId val="{00000002-894E-4412-854E-61E6E859FD9D}"/>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Sheet1!$E$2:$E$3</c:f>
              <c:numCache>
                <c:formatCode>General</c:formatCode>
                <c:ptCount val="1"/>
                <c:pt idx="0">
                  <c:v>10</c:v>
                </c:pt>
              </c:numCache>
            </c:numRef>
          </c:val>
          <c:extLst>
            <c:ext xmlns:c16="http://schemas.microsoft.com/office/drawing/2014/chart" uri="{C3380CC4-5D6E-409C-BE32-E72D297353CC}">
              <c16:uniqueId val="{00000001-4C3E-4E2E-9A56-48E3608B47F3}"/>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Sheet1!$F$2:$F$3</c:f>
              <c:numCache>
                <c:formatCode>General</c:formatCode>
                <c:ptCount val="1"/>
                <c:pt idx="0">
                  <c:v>13</c:v>
                </c:pt>
              </c:numCache>
            </c:numRef>
          </c:val>
          <c:extLst>
            <c:ext xmlns:c16="http://schemas.microsoft.com/office/drawing/2014/chart" uri="{C3380CC4-5D6E-409C-BE32-E72D297353CC}">
              <c16:uniqueId val="{00000002-4C3E-4E2E-9A56-48E3608B47F3}"/>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Sheet1!$G$2:$G$3</c:f>
              <c:numCache>
                <c:formatCode>General</c:formatCode>
                <c:ptCount val="1"/>
                <c:pt idx="0">
                  <c:v>3</c:v>
                </c:pt>
              </c:numCache>
            </c:numRef>
          </c:val>
          <c:extLst>
            <c:ext xmlns:c16="http://schemas.microsoft.com/office/drawing/2014/chart" uri="{C3380CC4-5D6E-409C-BE32-E72D297353CC}">
              <c16:uniqueId val="{00000003-4C3E-4E2E-9A56-48E3608B47F3}"/>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6489-4006-B4C6-9E917BD188C2}"/>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6489-4006-B4C6-9E917BD188C2}"/>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6489-4006-B4C6-9E917BD188C2}"/>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6489-4006-B4C6-9E917BD188C2}"/>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BEF0-4604-86F7-4FECD0DFE4D8}"/>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BEF0-4604-86F7-4FECD0DFE4D8}"/>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BEF0-4604-86F7-4FECD0DFE4D8}"/>
              </c:ext>
            </c:extLst>
          </c:dPt>
          <c:cat>
            <c:strRef>
              <c:f>Sheet1!$A$2:$A$3</c:f>
              <c:strCache>
                <c:ptCount val="2"/>
                <c:pt idx="0">
                  <c:v>Engaged</c:v>
                </c:pt>
                <c:pt idx="1">
                  <c:v>Did not engage</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6-BEF0-4604-86F7-4FECD0DFE4D8}"/>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9118056828597618"/>
          <c:w val="0.81404896300324592"/>
          <c:h val="0.6521271005194011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Sheet1!$B$2</c:f>
              <c:numCache>
                <c:formatCode>General</c:formatCode>
                <c:ptCount val="1"/>
                <c:pt idx="0">
                  <c:v>27</c:v>
                </c:pt>
              </c:numCache>
            </c:numRef>
          </c:val>
          <c:extLst>
            <c:ext xmlns:c16="http://schemas.microsoft.com/office/drawing/2014/chart" uri="{C3380CC4-5D6E-409C-BE32-E72D297353CC}">
              <c16:uniqueId val="{00000000-5AB1-4092-9867-BD437AB038BE}"/>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Sheet1!$C$2</c:f>
              <c:numCache>
                <c:formatCode>General</c:formatCode>
                <c:ptCount val="1"/>
                <c:pt idx="0">
                  <c:v>28</c:v>
                </c:pt>
              </c:numCache>
            </c:numRef>
          </c:val>
          <c:extLst>
            <c:ext xmlns:c16="http://schemas.microsoft.com/office/drawing/2014/chart" uri="{C3380CC4-5D6E-409C-BE32-E72D297353CC}">
              <c16:uniqueId val="{00000001-5AB1-4092-9867-BD437AB038BE}"/>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Sheet1!$D$2</c:f>
              <c:numCache>
                <c:formatCode>General</c:formatCode>
                <c:ptCount val="1"/>
                <c:pt idx="0">
                  <c:v>18</c:v>
                </c:pt>
              </c:numCache>
            </c:numRef>
          </c:val>
          <c:extLst>
            <c:ext xmlns:c16="http://schemas.microsoft.com/office/drawing/2014/chart" uri="{C3380CC4-5D6E-409C-BE32-E72D297353CC}">
              <c16:uniqueId val="{00000002-5AB1-4092-9867-BD437AB038BE}"/>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Sheet1!$E$2</c:f>
              <c:numCache>
                <c:formatCode>General</c:formatCode>
                <c:ptCount val="1"/>
                <c:pt idx="0">
                  <c:v>12</c:v>
                </c:pt>
              </c:numCache>
            </c:numRef>
          </c:val>
          <c:extLst>
            <c:ext xmlns:c16="http://schemas.microsoft.com/office/drawing/2014/chart" uri="{C3380CC4-5D6E-409C-BE32-E72D297353CC}">
              <c16:uniqueId val="{00000006-5AB1-4092-9867-BD437AB038BE}"/>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Sheet1!$F$2</c:f>
              <c:numCache>
                <c:formatCode>General</c:formatCode>
                <c:ptCount val="1"/>
                <c:pt idx="0">
                  <c:v>11</c:v>
                </c:pt>
              </c:numCache>
            </c:numRef>
          </c:val>
          <c:extLst>
            <c:ext xmlns:c16="http://schemas.microsoft.com/office/drawing/2014/chart" uri="{C3380CC4-5D6E-409C-BE32-E72D297353CC}">
              <c16:uniqueId val="{00000007-5AB1-4092-9867-BD437AB038BE}"/>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Sheet1!$G$2</c:f>
              <c:numCache>
                <c:formatCode>General</c:formatCode>
                <c:ptCount val="1"/>
                <c:pt idx="0">
                  <c:v>5</c:v>
                </c:pt>
              </c:numCache>
            </c:numRef>
          </c:val>
          <c:extLst>
            <c:ext xmlns:c16="http://schemas.microsoft.com/office/drawing/2014/chart" uri="{C3380CC4-5D6E-409C-BE32-E72D297353CC}">
              <c16:uniqueId val="{00000008-5AB1-4092-9867-BD437AB038BE}"/>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8806010756989094"/>
          <c:y val="0.82101863733577762"/>
          <c:w val="0.69779926378175783"/>
          <c:h val="0.13241857622975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2C55-4381-9664-BA0A3778F0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2C55-4381-9664-BA0A3778F0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2C55-4381-9664-BA0A3778F0D5}"/>
              </c:ext>
            </c:extLst>
          </c:dPt>
          <c:cat>
            <c:strRef>
              <c:f>Sheet1!$A$2:$A$3</c:f>
              <c:strCache>
                <c:ptCount val="2"/>
                <c:pt idx="0">
                  <c:v>Engaged</c:v>
                </c:pt>
                <c:pt idx="1">
                  <c:v>Did not engage</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6-2C55-4381-9664-BA0A3778F0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1745461957444"/>
          <c:y val="0.19918948044786011"/>
          <c:w val="0.48458254538042556"/>
          <c:h val="0.72370491421748429"/>
        </c:manualLayout>
      </c:layout>
      <c:barChart>
        <c:barDir val="bar"/>
        <c:grouping val="clustered"/>
        <c:varyColors val="0"/>
        <c:ser>
          <c:idx val="0"/>
          <c:order val="0"/>
          <c:tx>
            <c:strRef>
              <c:f>Sheet1!$B$1</c:f>
              <c:strCache>
                <c:ptCount val="1"/>
                <c:pt idx="0">
                  <c:v>People with the lived experience of disability</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Puoro (music)</c:v>
                </c:pt>
                <c:pt idx="1">
                  <c:v>Kai mā te Whatu (visual arts and crafts)</c:v>
                </c:pt>
                <c:pt idx="2">
                  <c:v>Māori arts and cultural events</c:v>
                </c:pt>
                <c:pt idx="3">
                  <c:v>Digital Māori arts</c:v>
                </c:pt>
                <c:pt idx="4">
                  <c:v>Kanikani (dance)</c:v>
                </c:pt>
                <c:pt idx="5">
                  <c:v>Tuhinga (literature)</c:v>
                </c:pt>
                <c:pt idx="6">
                  <c:v>Whakaari (theatre)</c:v>
                </c:pt>
              </c:strCache>
            </c:strRef>
          </c:cat>
          <c:val>
            <c:numRef>
              <c:f>Sheet1!$B$2:$B$8</c:f>
              <c:numCache>
                <c:formatCode>General</c:formatCode>
                <c:ptCount val="7"/>
                <c:pt idx="0">
                  <c:v>9</c:v>
                </c:pt>
                <c:pt idx="1">
                  <c:v>7</c:v>
                </c:pt>
                <c:pt idx="2">
                  <c:v>7</c:v>
                </c:pt>
                <c:pt idx="3">
                  <c:v>7</c:v>
                </c:pt>
                <c:pt idx="4">
                  <c:v>6</c:v>
                </c:pt>
                <c:pt idx="5">
                  <c:v>6</c:v>
                </c:pt>
                <c:pt idx="6">
                  <c:v>5</c:v>
                </c:pt>
              </c:numCache>
            </c:numRef>
          </c:val>
          <c:extLst>
            <c:ext xmlns:c16="http://schemas.microsoft.com/office/drawing/2014/chart" uri="{C3380CC4-5D6E-409C-BE32-E72D297353CC}">
              <c16:uniqueId val="{00000000-8344-4DD4-BB84-738A244BC138}"/>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Puoro (music)</c:v>
                </c:pt>
                <c:pt idx="1">
                  <c:v>Kai mā te Whatu (visual arts and crafts)</c:v>
                </c:pt>
                <c:pt idx="2">
                  <c:v>Māori arts and cultural events</c:v>
                </c:pt>
                <c:pt idx="3">
                  <c:v>Digital Māori arts</c:v>
                </c:pt>
                <c:pt idx="4">
                  <c:v>Kanikani (dance)</c:v>
                </c:pt>
                <c:pt idx="5">
                  <c:v>Tuhinga (literature)</c:v>
                </c:pt>
                <c:pt idx="6">
                  <c:v>Whakaari (theatre)</c:v>
                </c:pt>
              </c:strCache>
            </c:strRef>
          </c:cat>
          <c:val>
            <c:numRef>
              <c:f>Sheet1!$C$2:$C$8</c:f>
              <c:numCache>
                <c:formatCode>General</c:formatCode>
                <c:ptCount val="7"/>
                <c:pt idx="0">
                  <c:v>9</c:v>
                </c:pt>
                <c:pt idx="1">
                  <c:v>6</c:v>
                </c:pt>
                <c:pt idx="2">
                  <c:v>5</c:v>
                </c:pt>
                <c:pt idx="3">
                  <c:v>4</c:v>
                </c:pt>
                <c:pt idx="4">
                  <c:v>5</c:v>
                </c:pt>
                <c:pt idx="5">
                  <c:v>3</c:v>
                </c:pt>
                <c:pt idx="6">
                  <c:v>3</c:v>
                </c:pt>
              </c:numCache>
            </c:numRef>
          </c:val>
          <c:extLst>
            <c:ext xmlns:c16="http://schemas.microsoft.com/office/drawing/2014/chart" uri="{C3380CC4-5D6E-409C-BE32-E72D297353CC}">
              <c16:uniqueId val="{00000001-1291-4CAC-B5DD-6BA2AD93A297}"/>
            </c:ext>
          </c:extLst>
        </c:ser>
        <c:dLbls>
          <c:showLegendKey val="0"/>
          <c:showVal val="0"/>
          <c:showCatName val="0"/>
          <c:showSerName val="0"/>
          <c:showPercent val="0"/>
          <c:showBubbleSize val="0"/>
        </c:dLbls>
        <c:gapWidth val="66"/>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2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97675900374177"/>
          <c:y val="0.13089191123836794"/>
          <c:w val="0.78963887969239444"/>
          <c:h val="0.61501035529787573"/>
        </c:manualLayout>
      </c:layout>
      <c:barChart>
        <c:barDir val="bar"/>
        <c:grouping val="percentStacked"/>
        <c:varyColors val="0"/>
        <c:ser>
          <c:idx val="0"/>
          <c:order val="0"/>
          <c:tx>
            <c:strRef>
              <c:f>Sheet1!$B$1</c:f>
              <c:strCache>
                <c:ptCount val="1"/>
                <c:pt idx="0">
                  <c:v>More positive</c:v>
                </c:pt>
              </c:strCache>
            </c:strRef>
          </c:tx>
          <c:spPr>
            <a:solidFill>
              <a:srgbClr val="3AA889"/>
            </a:solidFill>
            <a:ln>
              <a:noFill/>
            </a:ln>
            <a:effectLst/>
          </c:spPr>
          <c:invertIfNegative val="0"/>
          <c:dPt>
            <c:idx val="0"/>
            <c:invertIfNegative val="0"/>
            <c:bubble3D val="0"/>
            <c:spPr>
              <a:solidFill>
                <a:srgbClr val="3AA889"/>
              </a:solidFill>
              <a:ln>
                <a:noFill/>
              </a:ln>
              <a:effectLst/>
            </c:spPr>
            <c:extLst>
              <c:ext xmlns:c16="http://schemas.microsoft.com/office/drawing/2014/chart" uri="{C3380CC4-5D6E-409C-BE32-E72D297353CC}">
                <c16:uniqueId val="{00000001-BE1E-4DB6-B407-60F665E525B5}"/>
              </c:ext>
            </c:extLst>
          </c:dPt>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- 2017</c:v>
                </c:pt>
                <c:pt idx="1">
                  <c:v>Wellington City - 2020</c:v>
                </c:pt>
              </c:strCache>
            </c:strRef>
          </c:cat>
          <c:val>
            <c:numRef>
              <c:f>Sheet1!$B$2:$B$3</c:f>
              <c:numCache>
                <c:formatCode>General</c:formatCode>
                <c:ptCount val="2"/>
                <c:pt idx="0">
                  <c:v>17</c:v>
                </c:pt>
                <c:pt idx="1">
                  <c:v>25</c:v>
                </c:pt>
              </c:numCache>
            </c:numRef>
          </c:val>
          <c:extLst>
            <c:ext xmlns:c16="http://schemas.microsoft.com/office/drawing/2014/chart" uri="{C3380CC4-5D6E-409C-BE32-E72D297353CC}">
              <c16:uniqueId val="{00000000-D363-4A6B-B7DA-8834CB62CCD5}"/>
            </c:ext>
          </c:extLst>
        </c:ser>
        <c:ser>
          <c:idx val="1"/>
          <c:order val="1"/>
          <c:tx>
            <c:strRef>
              <c:f>Sheet1!$C$1</c:f>
              <c:strCache>
                <c:ptCount val="1"/>
                <c:pt idx="0">
                  <c:v>No change</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- 2017</c:v>
                </c:pt>
                <c:pt idx="1">
                  <c:v>Wellington City - 2020</c:v>
                </c:pt>
              </c:strCache>
            </c:strRef>
          </c:cat>
          <c:val>
            <c:numRef>
              <c:f>Sheet1!$C$2:$C$3</c:f>
              <c:numCache>
                <c:formatCode>General</c:formatCode>
                <c:ptCount val="2"/>
                <c:pt idx="0">
                  <c:v>75</c:v>
                </c:pt>
                <c:pt idx="1">
                  <c:v>63</c:v>
                </c:pt>
              </c:numCache>
            </c:numRef>
          </c:val>
          <c:extLst>
            <c:ext xmlns:c16="http://schemas.microsoft.com/office/drawing/2014/chart" uri="{C3380CC4-5D6E-409C-BE32-E72D297353CC}">
              <c16:uniqueId val="{00000001-D363-4A6B-B7DA-8834CB62CCD5}"/>
            </c:ext>
          </c:extLst>
        </c:ser>
        <c:ser>
          <c:idx val="2"/>
          <c:order val="2"/>
          <c:tx>
            <c:strRef>
              <c:f>Sheet1!$D$1</c:f>
              <c:strCache>
                <c:ptCount val="1"/>
                <c:pt idx="0">
                  <c:v>More negative</c:v>
                </c:pt>
              </c:strCache>
            </c:strRef>
          </c:tx>
          <c:spPr>
            <a:solidFill>
              <a:srgbClr val="CD005F"/>
            </a:solidFill>
            <a:ln>
              <a:noFill/>
            </a:ln>
            <a:effectLst/>
          </c:spPr>
          <c:invertIfNegative val="0"/>
          <c:dLbls>
            <c:dLbl>
              <c:idx val="0"/>
              <c:layout>
                <c:manualLayout>
                  <c:x val="-3.051260699233629E-3"/>
                  <c:y val="-2.55916795400203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1E-4DB6-B407-60F665E525B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- 2017</c:v>
                </c:pt>
                <c:pt idx="1">
                  <c:v>Wellington City - 2020</c:v>
                </c:pt>
              </c:strCache>
            </c:strRef>
          </c:cat>
          <c:val>
            <c:numRef>
              <c:f>Sheet1!$D$2:$D$3</c:f>
              <c:numCache>
                <c:formatCode>General</c:formatCode>
                <c:ptCount val="2"/>
                <c:pt idx="0">
                  <c:v>3</c:v>
                </c:pt>
                <c:pt idx="1">
                  <c:v>5</c:v>
                </c:pt>
              </c:numCache>
            </c:numRef>
          </c:val>
          <c:extLst>
            <c:ext xmlns:c16="http://schemas.microsoft.com/office/drawing/2014/chart" uri="{C3380CC4-5D6E-409C-BE32-E72D297353CC}">
              <c16:uniqueId val="{00000002-D363-4A6B-B7DA-8834CB62CCD5}"/>
            </c:ext>
          </c:extLst>
        </c:ser>
        <c:ser>
          <c:idx val="3"/>
          <c:order val="3"/>
          <c:tx>
            <c:strRef>
              <c:f>Sheet1!$E$1</c:f>
              <c:strCache>
                <c:ptCount val="1"/>
                <c:pt idx="0">
                  <c:v>Don't know</c:v>
                </c:pt>
              </c:strCache>
            </c:strRef>
          </c:tx>
          <c:spPr>
            <a:solidFill>
              <a:srgbClr val="595959"/>
            </a:solidFill>
            <a:ln>
              <a:noFill/>
            </a:ln>
            <a:effectLst/>
          </c:spPr>
          <c:invertIfNegative val="0"/>
          <c:dLbls>
            <c:dLbl>
              <c:idx val="0"/>
              <c:layout>
                <c:manualLayout>
                  <c:x val="-1.2445299544905667E-3"/>
                  <c:y val="-2.55916795400203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1E-4DB6-B407-60F665E525B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- 2017</c:v>
                </c:pt>
                <c:pt idx="1">
                  <c:v>Wellington City - 2020</c:v>
                </c:pt>
              </c:strCache>
            </c:strRef>
          </c:cat>
          <c:val>
            <c:numRef>
              <c:f>Sheet1!$E$2:$E$3</c:f>
              <c:numCache>
                <c:formatCode>General</c:formatCode>
                <c:ptCount val="2"/>
                <c:pt idx="0">
                  <c:v>5</c:v>
                </c:pt>
                <c:pt idx="1">
                  <c:v>7</c:v>
                </c:pt>
              </c:numCache>
            </c:numRef>
          </c:val>
          <c:extLst>
            <c:ext xmlns:c16="http://schemas.microsoft.com/office/drawing/2014/chart" uri="{C3380CC4-5D6E-409C-BE32-E72D297353CC}">
              <c16:uniqueId val="{00000003-D363-4A6B-B7DA-8834CB62CCD5}"/>
            </c:ext>
          </c:extLst>
        </c:ser>
        <c:dLbls>
          <c:showLegendKey val="0"/>
          <c:showVal val="0"/>
          <c:showCatName val="0"/>
          <c:showSerName val="0"/>
          <c:showPercent val="0"/>
          <c:showBubbleSize val="0"/>
        </c:dLbls>
        <c:gapWidth val="100"/>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layout>
        <c:manualLayout>
          <c:xMode val="edge"/>
          <c:yMode val="edge"/>
          <c:x val="0.15166519549451327"/>
          <c:y val="0.74719276000274348"/>
          <c:w val="0.83380407638819143"/>
          <c:h val="0.163579335037764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9118056828597618"/>
          <c:w val="0.81404896300324592"/>
          <c:h val="0.6521271005194011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Sheet1!$B$2</c:f>
              <c:numCache>
                <c:formatCode>General</c:formatCode>
                <c:ptCount val="1"/>
                <c:pt idx="0">
                  <c:v>32</c:v>
                </c:pt>
              </c:numCache>
            </c:numRef>
          </c:val>
          <c:extLst>
            <c:ext xmlns:c16="http://schemas.microsoft.com/office/drawing/2014/chart" uri="{C3380CC4-5D6E-409C-BE32-E72D297353CC}">
              <c16:uniqueId val="{00000000-F521-41BA-A5D5-DAA221004A2A}"/>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Sheet1!$C$2</c:f>
              <c:numCache>
                <c:formatCode>General</c:formatCode>
                <c:ptCount val="1"/>
                <c:pt idx="0">
                  <c:v>25</c:v>
                </c:pt>
              </c:numCache>
            </c:numRef>
          </c:val>
          <c:extLst>
            <c:ext xmlns:c16="http://schemas.microsoft.com/office/drawing/2014/chart" uri="{C3380CC4-5D6E-409C-BE32-E72D297353CC}">
              <c16:uniqueId val="{00000001-F521-41BA-A5D5-DAA221004A2A}"/>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Sheet1!$D$2</c:f>
              <c:numCache>
                <c:formatCode>General</c:formatCode>
                <c:ptCount val="1"/>
                <c:pt idx="0">
                  <c:v>20</c:v>
                </c:pt>
              </c:numCache>
            </c:numRef>
          </c:val>
          <c:extLst>
            <c:ext xmlns:c16="http://schemas.microsoft.com/office/drawing/2014/chart" uri="{C3380CC4-5D6E-409C-BE32-E72D297353CC}">
              <c16:uniqueId val="{00000002-F521-41BA-A5D5-DAA221004A2A}"/>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Sheet1!$E$2</c:f>
              <c:numCache>
                <c:formatCode>General</c:formatCode>
                <c:ptCount val="1"/>
                <c:pt idx="0">
                  <c:v>9</c:v>
                </c:pt>
              </c:numCache>
            </c:numRef>
          </c:val>
          <c:extLst>
            <c:ext xmlns:c16="http://schemas.microsoft.com/office/drawing/2014/chart" uri="{C3380CC4-5D6E-409C-BE32-E72D297353CC}">
              <c16:uniqueId val="{00000003-F521-41BA-A5D5-DAA221004A2A}"/>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Sheet1!$F$2</c:f>
              <c:numCache>
                <c:formatCode>General</c:formatCode>
                <c:ptCount val="1"/>
                <c:pt idx="0">
                  <c:v>11</c:v>
                </c:pt>
              </c:numCache>
            </c:numRef>
          </c:val>
          <c:extLst>
            <c:ext xmlns:c16="http://schemas.microsoft.com/office/drawing/2014/chart" uri="{C3380CC4-5D6E-409C-BE32-E72D297353CC}">
              <c16:uniqueId val="{00000004-F521-41BA-A5D5-DAA221004A2A}"/>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Sheet1!$G$2</c:f>
              <c:numCache>
                <c:formatCode>General</c:formatCode>
                <c:ptCount val="1"/>
                <c:pt idx="0">
                  <c:v>3</c:v>
                </c:pt>
              </c:numCache>
            </c:numRef>
          </c:val>
          <c:extLst>
            <c:ext xmlns:c16="http://schemas.microsoft.com/office/drawing/2014/chart" uri="{C3380CC4-5D6E-409C-BE32-E72D297353CC}">
              <c16:uniqueId val="{00000005-F521-41BA-A5D5-DAA221004A2A}"/>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8806010756989094"/>
          <c:y val="0.82101863733577762"/>
          <c:w val="0.69779926378175783"/>
          <c:h val="0.13241857622975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46-4636-AAA4-BF2AD039F58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46-4636-AAA4-BF2AD039F58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46-4636-AAA4-BF2AD039F585}"/>
              </c:ext>
            </c:extLst>
          </c:dPt>
          <c:cat>
            <c:strRef>
              <c:f>Sheet1!$A$2:$A$3</c:f>
              <c:strCache>
                <c:ptCount val="2"/>
                <c:pt idx="0">
                  <c:v>Engaged</c:v>
                </c:pt>
                <c:pt idx="1">
                  <c:v>Did not engage</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6-5446-4636-AAA4-BF2AD039F58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1745461957444"/>
          <c:y val="0.19276401333663881"/>
          <c:w val="0.48458254538042556"/>
          <c:h val="0.79438505244091862"/>
        </c:manualLayout>
      </c:layout>
      <c:barChart>
        <c:barDir val="bar"/>
        <c:grouping val="clustered"/>
        <c:varyColors val="0"/>
        <c:ser>
          <c:idx val="0"/>
          <c:order val="0"/>
          <c:tx>
            <c:strRef>
              <c:f>Sheet1!$B$1</c:f>
              <c:strCache>
                <c:ptCount val="1"/>
                <c:pt idx="0">
                  <c:v>People with the lived experience of disability</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Pacific music</c:v>
                </c:pt>
                <c:pt idx="1">
                  <c:v>Pacific visual arts and craft</c:v>
                </c:pt>
                <c:pt idx="2">
                  <c:v>Digital Pacific arts</c:v>
                </c:pt>
                <c:pt idx="3">
                  <c:v>Pacific dance</c:v>
                </c:pt>
                <c:pt idx="4">
                  <c:v>Pasifika arts and cultural events</c:v>
                </c:pt>
                <c:pt idx="5">
                  <c:v>Pacific literature</c:v>
                </c:pt>
                <c:pt idx="6">
                  <c:v>Pacific theatre</c:v>
                </c:pt>
              </c:strCache>
            </c:strRef>
          </c:cat>
          <c:val>
            <c:numRef>
              <c:f>Sheet1!$B$2:$B$8</c:f>
              <c:numCache>
                <c:formatCode>General</c:formatCode>
                <c:ptCount val="7"/>
                <c:pt idx="0">
                  <c:v>9</c:v>
                </c:pt>
                <c:pt idx="1">
                  <c:v>8</c:v>
                </c:pt>
                <c:pt idx="2">
                  <c:v>7</c:v>
                </c:pt>
                <c:pt idx="3">
                  <c:v>6</c:v>
                </c:pt>
                <c:pt idx="4">
                  <c:v>5</c:v>
                </c:pt>
                <c:pt idx="5">
                  <c:v>5</c:v>
                </c:pt>
                <c:pt idx="6">
                  <c:v>3</c:v>
                </c:pt>
              </c:numCache>
            </c:numRef>
          </c:val>
          <c:extLst>
            <c:ext xmlns:c16="http://schemas.microsoft.com/office/drawing/2014/chart" uri="{C3380CC4-5D6E-409C-BE32-E72D297353CC}">
              <c16:uniqueId val="{00000000-4232-4B92-B27F-5E4335835B0C}"/>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Pacific music</c:v>
                </c:pt>
                <c:pt idx="1">
                  <c:v>Pacific visual arts and craft</c:v>
                </c:pt>
                <c:pt idx="2">
                  <c:v>Digital Pacific arts</c:v>
                </c:pt>
                <c:pt idx="3">
                  <c:v>Pacific dance</c:v>
                </c:pt>
                <c:pt idx="4">
                  <c:v>Pasifika arts and cultural events</c:v>
                </c:pt>
                <c:pt idx="5">
                  <c:v>Pacific literature</c:v>
                </c:pt>
                <c:pt idx="6">
                  <c:v>Pacific theatre</c:v>
                </c:pt>
              </c:strCache>
            </c:strRef>
          </c:cat>
          <c:val>
            <c:numRef>
              <c:f>Sheet1!$C$2:$C$8</c:f>
              <c:numCache>
                <c:formatCode>General</c:formatCode>
                <c:ptCount val="7"/>
                <c:pt idx="0">
                  <c:v>6</c:v>
                </c:pt>
                <c:pt idx="1">
                  <c:v>5</c:v>
                </c:pt>
                <c:pt idx="2">
                  <c:v>3</c:v>
                </c:pt>
                <c:pt idx="3">
                  <c:v>3</c:v>
                </c:pt>
                <c:pt idx="4">
                  <c:v>3</c:v>
                </c:pt>
                <c:pt idx="5">
                  <c:v>2</c:v>
                </c:pt>
                <c:pt idx="6">
                  <c:v>1</c:v>
                </c:pt>
              </c:numCache>
            </c:numRef>
          </c:val>
          <c:extLst>
            <c:ext xmlns:c16="http://schemas.microsoft.com/office/drawing/2014/chart" uri="{C3380CC4-5D6E-409C-BE32-E72D297353CC}">
              <c16:uniqueId val="{00000001-2139-4BAD-BC81-02D1811460FD}"/>
            </c:ext>
          </c:extLst>
        </c:ser>
        <c:dLbls>
          <c:showLegendKey val="0"/>
          <c:showVal val="0"/>
          <c:showCatName val="0"/>
          <c:showSerName val="0"/>
          <c:showPercent val="0"/>
          <c:showBubbleSize val="0"/>
        </c:dLbls>
        <c:gapWidth val="66"/>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2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Sheet1!$B$2:$B$3</c:f>
              <c:numCache>
                <c:formatCode>General</c:formatCode>
                <c:ptCount val="1"/>
                <c:pt idx="0">
                  <c:v>24</c:v>
                </c:pt>
              </c:numCache>
            </c:numRef>
          </c:val>
          <c:extLst>
            <c:ext xmlns:c16="http://schemas.microsoft.com/office/drawing/2014/chart" uri="{C3380CC4-5D6E-409C-BE32-E72D297353CC}">
              <c16:uniqueId val="{00000000-8675-4AA3-9B2D-B725DECA6966}"/>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Sheet1!$C$2:$C$3</c:f>
              <c:numCache>
                <c:formatCode>General</c:formatCode>
                <c:ptCount val="1"/>
                <c:pt idx="0">
                  <c:v>34</c:v>
                </c:pt>
              </c:numCache>
            </c:numRef>
          </c:val>
          <c:extLst>
            <c:ext xmlns:c16="http://schemas.microsoft.com/office/drawing/2014/chart" uri="{C3380CC4-5D6E-409C-BE32-E72D297353CC}">
              <c16:uniqueId val="{00000001-8675-4AA3-9B2D-B725DECA6966}"/>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Sheet1!$D$2:$D$3</c:f>
              <c:numCache>
                <c:formatCode>General</c:formatCode>
                <c:ptCount val="1"/>
                <c:pt idx="0">
                  <c:v>23</c:v>
                </c:pt>
              </c:numCache>
            </c:numRef>
          </c:val>
          <c:extLst>
            <c:ext xmlns:c16="http://schemas.microsoft.com/office/drawing/2014/chart" uri="{C3380CC4-5D6E-409C-BE32-E72D297353CC}">
              <c16:uniqueId val="{00000002-8675-4AA3-9B2D-B725DECA6966}"/>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Sheet1!$E$2:$E$3</c:f>
              <c:numCache>
                <c:formatCode>General</c:formatCode>
                <c:ptCount val="1"/>
                <c:pt idx="0">
                  <c:v>6</c:v>
                </c:pt>
              </c:numCache>
            </c:numRef>
          </c:val>
          <c:extLst>
            <c:ext xmlns:c16="http://schemas.microsoft.com/office/drawing/2014/chart" uri="{C3380CC4-5D6E-409C-BE32-E72D297353CC}">
              <c16:uniqueId val="{00000003-8675-4AA3-9B2D-B725DECA6966}"/>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Sheet1!$F$2:$F$3</c:f>
              <c:numCache>
                <c:formatCode>General</c:formatCode>
                <c:ptCount val="1"/>
                <c:pt idx="0">
                  <c:v>12</c:v>
                </c:pt>
              </c:numCache>
            </c:numRef>
          </c:val>
          <c:extLst>
            <c:ext xmlns:c16="http://schemas.microsoft.com/office/drawing/2014/chart" uri="{C3380CC4-5D6E-409C-BE32-E72D297353CC}">
              <c16:uniqueId val="{00000004-8675-4AA3-9B2D-B725DECA6966}"/>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Sheet1!$G$2:$G$3</c:f>
              <c:numCache>
                <c:formatCode>General</c:formatCode>
                <c:ptCount val="1"/>
                <c:pt idx="0">
                  <c:v>1</c:v>
                </c:pt>
              </c:numCache>
            </c:numRef>
          </c:val>
          <c:extLst>
            <c:ext xmlns:c16="http://schemas.microsoft.com/office/drawing/2014/chart" uri="{C3380CC4-5D6E-409C-BE32-E72D297353CC}">
              <c16:uniqueId val="{00000005-8675-4AA3-9B2D-B725DECA6966}"/>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1111-4611-ADC5-A8A0FCD3A90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23</c:v>
                </c:pt>
                <c:pt idx="1">
                  <c:v>16</c:v>
                </c:pt>
              </c:numCache>
            </c:numRef>
          </c:val>
          <c:extLst>
            <c:ext xmlns:c16="http://schemas.microsoft.com/office/drawing/2014/chart" uri="{C3380CC4-5D6E-409C-BE32-E72D297353CC}">
              <c16:uniqueId val="{00000002-1111-4611-ADC5-A8A0FCD3A909}"/>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58932162865276"/>
          <c:y val="0.22994228068904368"/>
          <c:w val="0.53352881305512434"/>
          <c:h val="0.63335989870657683"/>
        </c:manualLayout>
      </c:layout>
      <c:barChart>
        <c:barDir val="bar"/>
        <c:grouping val="clustered"/>
        <c:varyColors val="0"/>
        <c:ser>
          <c:idx val="0"/>
          <c:order val="0"/>
          <c:tx>
            <c:strRef>
              <c:f>Sheet1!$B$1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Singing or music-making</c:v>
                </c:pt>
                <c:pt idx="1">
                  <c:v>Theatre</c:v>
                </c:pt>
                <c:pt idx="2">
                  <c:v>Dance</c:v>
                </c:pt>
              </c:strCache>
            </c:strRef>
          </c:cat>
          <c:val>
            <c:numRef>
              <c:f>Sheet1!$B$2:$B$4</c:f>
              <c:numCache>
                <c:formatCode>General</c:formatCode>
                <c:ptCount val="3"/>
                <c:pt idx="0">
                  <c:v>13</c:v>
                </c:pt>
                <c:pt idx="1">
                  <c:v>7</c:v>
                </c:pt>
                <c:pt idx="2">
                  <c:v>6</c:v>
                </c:pt>
              </c:numCache>
            </c:numRef>
          </c:val>
          <c:extLst>
            <c:ext xmlns:c16="http://schemas.microsoft.com/office/drawing/2014/chart" uri="{C3380CC4-5D6E-409C-BE32-E72D297353CC}">
              <c16:uniqueId val="{00000000-3B76-4479-AB17-B225B28AA7E8}"/>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Singing or music-making</c:v>
                </c:pt>
                <c:pt idx="1">
                  <c:v>Theatre</c:v>
                </c:pt>
                <c:pt idx="2">
                  <c:v>Dance</c:v>
                </c:pt>
              </c:strCache>
            </c:strRef>
          </c:cat>
          <c:val>
            <c:numRef>
              <c:f>Sheet1!$C$2:$C$4</c:f>
              <c:numCache>
                <c:formatCode>General</c:formatCode>
                <c:ptCount val="3"/>
                <c:pt idx="0">
                  <c:v>10</c:v>
                </c:pt>
                <c:pt idx="1">
                  <c:v>4</c:v>
                </c:pt>
                <c:pt idx="2">
                  <c:v>5</c:v>
                </c:pt>
              </c:numCache>
            </c:numRef>
          </c:val>
          <c:extLst>
            <c:ext xmlns:c16="http://schemas.microsoft.com/office/drawing/2014/chart" uri="{C3380CC4-5D6E-409C-BE32-E72D297353CC}">
              <c16:uniqueId val="{00000001-3B76-4479-AB17-B225B28AA7E8}"/>
            </c:ext>
          </c:extLst>
        </c:ser>
        <c:dLbls>
          <c:showLegendKey val="0"/>
          <c:showVal val="0"/>
          <c:showCatName val="0"/>
          <c:showSerName val="0"/>
          <c:showPercent val="0"/>
          <c:showBubbleSize val="0"/>
        </c:dLbls>
        <c:gapWidth val="182"/>
        <c:axId val="551895560"/>
        <c:axId val="551893920"/>
      </c:barChart>
      <c:catAx>
        <c:axId val="551895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51893920"/>
        <c:crosses val="autoZero"/>
        <c:auto val="1"/>
        <c:lblAlgn val="ctr"/>
        <c:lblOffset val="100"/>
        <c:noMultiLvlLbl val="0"/>
      </c:catAx>
      <c:valAx>
        <c:axId val="551893920"/>
        <c:scaling>
          <c:orientation val="minMax"/>
        </c:scaling>
        <c:delete val="1"/>
        <c:axPos val="t"/>
        <c:numFmt formatCode="General" sourceLinked="1"/>
        <c:majorTickMark val="out"/>
        <c:minorTickMark val="none"/>
        <c:tickLblPos val="nextTo"/>
        <c:crossAx val="551895560"/>
        <c:crosses val="autoZero"/>
        <c:crossBetween val="between"/>
      </c:valAx>
      <c:spPr>
        <a:noFill/>
        <a:ln>
          <a:noFill/>
        </a:ln>
        <a:effectLst/>
      </c:spPr>
    </c:plotArea>
    <c:legend>
      <c:legendPos val="b"/>
      <c:layout>
        <c:manualLayout>
          <c:xMode val="edge"/>
          <c:yMode val="edge"/>
          <c:x val="6.6706157169953401E-2"/>
          <c:y val="0"/>
          <c:w val="0.9055797121952196"/>
          <c:h val="0.222005780420946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Sheet1!$B$2:$B$3</c:f>
              <c:numCache>
                <c:formatCode>General</c:formatCode>
                <c:ptCount val="1"/>
                <c:pt idx="0">
                  <c:v>16</c:v>
                </c:pt>
              </c:numCache>
            </c:numRef>
          </c:val>
          <c:extLst>
            <c:ext xmlns:c16="http://schemas.microsoft.com/office/drawing/2014/chart" uri="{C3380CC4-5D6E-409C-BE32-E72D297353CC}">
              <c16:uniqueId val="{00000000-028C-4782-B187-1E1F7750E241}"/>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Sheet1!$C$2:$C$3</c:f>
              <c:numCache>
                <c:formatCode>General</c:formatCode>
                <c:ptCount val="1"/>
                <c:pt idx="0">
                  <c:v>32</c:v>
                </c:pt>
              </c:numCache>
            </c:numRef>
          </c:val>
          <c:extLst>
            <c:ext xmlns:c16="http://schemas.microsoft.com/office/drawing/2014/chart" uri="{C3380CC4-5D6E-409C-BE32-E72D297353CC}">
              <c16:uniqueId val="{00000001-028C-4782-B187-1E1F7750E241}"/>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Sheet1!$D$2:$D$3</c:f>
              <c:numCache>
                <c:formatCode>General</c:formatCode>
                <c:ptCount val="1"/>
                <c:pt idx="0">
                  <c:v>20</c:v>
                </c:pt>
              </c:numCache>
            </c:numRef>
          </c:val>
          <c:extLst>
            <c:ext xmlns:c16="http://schemas.microsoft.com/office/drawing/2014/chart" uri="{C3380CC4-5D6E-409C-BE32-E72D297353CC}">
              <c16:uniqueId val="{00000002-028C-4782-B187-1E1F7750E241}"/>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Sheet1!$E$2:$E$3</c:f>
              <c:numCache>
                <c:formatCode>General</c:formatCode>
                <c:ptCount val="1"/>
                <c:pt idx="0">
                  <c:v>11</c:v>
                </c:pt>
              </c:numCache>
            </c:numRef>
          </c:val>
          <c:extLst>
            <c:ext xmlns:c16="http://schemas.microsoft.com/office/drawing/2014/chart" uri="{C3380CC4-5D6E-409C-BE32-E72D297353CC}">
              <c16:uniqueId val="{00000001-A3F4-4250-81B9-3BABC99B992F}"/>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Sheet1!$F$2:$F$3</c:f>
              <c:numCache>
                <c:formatCode>General</c:formatCode>
                <c:ptCount val="1"/>
                <c:pt idx="0">
                  <c:v>18</c:v>
                </c:pt>
              </c:numCache>
            </c:numRef>
          </c:val>
          <c:extLst>
            <c:ext xmlns:c16="http://schemas.microsoft.com/office/drawing/2014/chart" uri="{C3380CC4-5D6E-409C-BE32-E72D297353CC}">
              <c16:uniqueId val="{00000002-A3F4-4250-81B9-3BABC99B992F}"/>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Sheet1!$G$2:$G$3</c:f>
              <c:numCache>
                <c:formatCode>General</c:formatCode>
                <c:ptCount val="1"/>
                <c:pt idx="0">
                  <c:v>4</c:v>
                </c:pt>
              </c:numCache>
            </c:numRef>
          </c:val>
          <c:extLst>
            <c:ext xmlns:c16="http://schemas.microsoft.com/office/drawing/2014/chart" uri="{C3380CC4-5D6E-409C-BE32-E72D297353CC}">
              <c16:uniqueId val="{00000003-A3F4-4250-81B9-3BABC99B992F}"/>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6824-44C7-8CFF-8FD8B3E60BE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6824-44C7-8CFF-8FD8B3E60BE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6824-44C7-8CFF-8FD8B3E60BED}"/>
              </c:ext>
            </c:extLst>
          </c:dPt>
          <c:cat>
            <c:strRef>
              <c:f>Sheet1!$A$2:$A$3</c:f>
              <c:strCache>
                <c:ptCount val="2"/>
                <c:pt idx="0">
                  <c:v>Engaged</c:v>
                </c:pt>
                <c:pt idx="1">
                  <c:v>Did not engage</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6-6824-44C7-8CFF-8FD8B3E60BE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B22-4B35-AD1A-E1FDC2A309C9}"/>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B22-4B35-AD1A-E1FDC2A309C9}"/>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B22-4B35-AD1A-E1FDC2A309C9}"/>
              </c:ext>
            </c:extLst>
          </c:dPt>
          <c:cat>
            <c:strRef>
              <c:f>Sheet1!$A$2:$A$3</c:f>
              <c:strCache>
                <c:ptCount val="2"/>
                <c:pt idx="0">
                  <c:v>Engaged</c:v>
                </c:pt>
                <c:pt idx="1">
                  <c:v>Did not engage</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6-EB22-4B35-AD1A-E1FDC2A309C9}"/>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87020177165355"/>
          <c:y val="0.30674705615645292"/>
          <c:w val="0.82012979822834642"/>
          <c:h val="0.41129523874420476"/>
        </c:manualLayout>
      </c:layout>
      <c:barChart>
        <c:barDir val="col"/>
        <c:grouping val="clustered"/>
        <c:varyColors val="0"/>
        <c:ser>
          <c:idx val="0"/>
          <c:order val="0"/>
          <c:tx>
            <c:strRef>
              <c:f>Sheet1!$B$1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Follow or interact with an artist or arts organisation</c:v>
                </c:pt>
                <c:pt idx="1">
                  <c:v>Share art others had created</c:v>
                </c:pt>
                <c:pt idx="2">
                  <c:v>Research or review the arts or artists</c:v>
                </c:pt>
                <c:pt idx="3">
                  <c:v>Share art I had created</c:v>
                </c:pt>
                <c:pt idx="4">
                  <c:v>Discuss the arts with other people</c:v>
                </c:pt>
                <c:pt idx="5">
                  <c:v>Collaborate with others to create digital art</c:v>
                </c:pt>
                <c:pt idx="6">
                  <c:v>Actively engage with an online arts community</c:v>
                </c:pt>
                <c:pt idx="7">
                  <c:v>Create art using digital technology</c:v>
                </c:pt>
                <c:pt idx="8">
                  <c:v>Sell an artwork online</c:v>
                </c:pt>
                <c:pt idx="9">
                  <c:v>Create art via augmented reality</c:v>
                </c:pt>
              </c:strCache>
            </c:strRef>
          </c:cat>
          <c:val>
            <c:numRef>
              <c:f>Sheet1!$B$2:$B$11</c:f>
              <c:numCache>
                <c:formatCode>General</c:formatCode>
                <c:ptCount val="10"/>
                <c:pt idx="0">
                  <c:v>19</c:v>
                </c:pt>
                <c:pt idx="1">
                  <c:v>17</c:v>
                </c:pt>
                <c:pt idx="2">
                  <c:v>16</c:v>
                </c:pt>
                <c:pt idx="3">
                  <c:v>13</c:v>
                </c:pt>
                <c:pt idx="4">
                  <c:v>12</c:v>
                </c:pt>
                <c:pt idx="5">
                  <c:v>9</c:v>
                </c:pt>
                <c:pt idx="6">
                  <c:v>9</c:v>
                </c:pt>
                <c:pt idx="7">
                  <c:v>8</c:v>
                </c:pt>
                <c:pt idx="8">
                  <c:v>6</c:v>
                </c:pt>
                <c:pt idx="9">
                  <c:v>4</c:v>
                </c:pt>
              </c:numCache>
            </c:numRef>
          </c:val>
          <c:extLst>
            <c:ext xmlns:c16="http://schemas.microsoft.com/office/drawing/2014/chart" uri="{C3380CC4-5D6E-409C-BE32-E72D297353CC}">
              <c16:uniqueId val="{00000000-500A-4132-A7C0-BD4D7CAF9A1D}"/>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Follow or interact with an artist or arts organisation</c:v>
                </c:pt>
                <c:pt idx="1">
                  <c:v>Share art others had created</c:v>
                </c:pt>
                <c:pt idx="2">
                  <c:v>Research or review the arts or artists</c:v>
                </c:pt>
                <c:pt idx="3">
                  <c:v>Share art I had created</c:v>
                </c:pt>
                <c:pt idx="4">
                  <c:v>Discuss the arts with other people</c:v>
                </c:pt>
                <c:pt idx="5">
                  <c:v>Collaborate with others to create digital art</c:v>
                </c:pt>
                <c:pt idx="6">
                  <c:v>Actively engage with an online arts community</c:v>
                </c:pt>
                <c:pt idx="7">
                  <c:v>Create art using digital technology</c:v>
                </c:pt>
                <c:pt idx="8">
                  <c:v>Sell an artwork online</c:v>
                </c:pt>
                <c:pt idx="9">
                  <c:v>Create art via augmented reality</c:v>
                </c:pt>
              </c:strCache>
            </c:strRef>
          </c:cat>
          <c:val>
            <c:numRef>
              <c:f>Sheet1!$C$2:$C$11</c:f>
              <c:numCache>
                <c:formatCode>_-* #,##0_-;\-* #,##0_-;_-* "-"??_-;_-@_-</c:formatCode>
                <c:ptCount val="10"/>
                <c:pt idx="0">
                  <c:v>18</c:v>
                </c:pt>
                <c:pt idx="1">
                  <c:v>14.000000000000002</c:v>
                </c:pt>
                <c:pt idx="2">
                  <c:v>18</c:v>
                </c:pt>
                <c:pt idx="3">
                  <c:v>10</c:v>
                </c:pt>
                <c:pt idx="4">
                  <c:v>12</c:v>
                </c:pt>
                <c:pt idx="5">
                  <c:v>5</c:v>
                </c:pt>
                <c:pt idx="6">
                  <c:v>7.0000000000000009</c:v>
                </c:pt>
                <c:pt idx="7">
                  <c:v>8</c:v>
                </c:pt>
                <c:pt idx="8">
                  <c:v>3</c:v>
                </c:pt>
                <c:pt idx="9">
                  <c:v>1</c:v>
                </c:pt>
              </c:numCache>
            </c:numRef>
          </c:val>
          <c:extLst>
            <c:ext xmlns:c16="http://schemas.microsoft.com/office/drawing/2014/chart" uri="{C3380CC4-5D6E-409C-BE32-E72D297353CC}">
              <c16:uniqueId val="{00000001-500A-4132-A7C0-BD4D7CAF9A1D}"/>
            </c:ext>
          </c:extLst>
        </c:ser>
        <c:dLbls>
          <c:showLegendKey val="0"/>
          <c:showVal val="0"/>
          <c:showCatName val="0"/>
          <c:showSerName val="0"/>
          <c:showPercent val="0"/>
          <c:showBubbleSize val="0"/>
        </c:dLbls>
        <c:gapWidth val="219"/>
        <c:overlap val="-27"/>
        <c:axId val="850523528"/>
        <c:axId val="850514672"/>
      </c:barChart>
      <c:catAx>
        <c:axId val="850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50514672"/>
        <c:crosses val="autoZero"/>
        <c:auto val="1"/>
        <c:lblAlgn val="ctr"/>
        <c:lblOffset val="100"/>
        <c:noMultiLvlLbl val="0"/>
      </c:catAx>
      <c:valAx>
        <c:axId val="850514672"/>
        <c:scaling>
          <c:orientation val="minMax"/>
        </c:scaling>
        <c:delete val="1"/>
        <c:axPos val="l"/>
        <c:numFmt formatCode="General" sourceLinked="1"/>
        <c:majorTickMark val="none"/>
        <c:minorTickMark val="none"/>
        <c:tickLblPos val="nextTo"/>
        <c:crossAx val="850523528"/>
        <c:crosses val="autoZero"/>
        <c:crossBetween val="between"/>
      </c:valAx>
      <c:spPr>
        <a:noFill/>
        <a:ln>
          <a:noFill/>
        </a:ln>
        <a:effectLst/>
      </c:spPr>
    </c:plotArea>
    <c:legend>
      <c:legendPos val="b"/>
      <c:layout>
        <c:manualLayout>
          <c:xMode val="edge"/>
          <c:yMode val="edge"/>
          <c:x val="0.17370206769077259"/>
          <c:y val="6.7826993990442665E-4"/>
          <c:w val="0.82629793230922743"/>
          <c:h val="6.40273194971157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5785646979962"/>
          <c:y val="6.3285570213140359E-3"/>
          <c:w val="0.68454214353020026"/>
          <c:h val="0.68501559479793084"/>
        </c:manualLayout>
      </c:layout>
      <c:barChart>
        <c:barDir val="bar"/>
        <c:grouping val="clustered"/>
        <c:varyColors val="0"/>
        <c:ser>
          <c:idx val="0"/>
          <c:order val="0"/>
          <c:tx>
            <c:strRef>
              <c:f>Sheet1!$B$1</c:f>
              <c:strCache>
                <c:ptCount val="1"/>
                <c:pt idx="0">
                  <c:v>Wellington City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arts help improve New Zealand society</c:v>
                </c:pt>
                <c:pt idx="1">
                  <c:v>Arts and cultur have supported my wellbeing since the COVID 19 criis</c:v>
                </c:pt>
              </c:strCache>
            </c:strRef>
          </c:cat>
          <c:val>
            <c:numRef>
              <c:f>Sheet1!$B$2:$B$3</c:f>
              <c:numCache>
                <c:formatCode>General</c:formatCode>
                <c:ptCount val="2"/>
                <c:pt idx="0">
                  <c:v>59</c:v>
                </c:pt>
                <c:pt idx="1">
                  <c:v>33</c:v>
                </c:pt>
              </c:numCache>
            </c:numRef>
          </c:val>
          <c:extLst>
            <c:ext xmlns:c16="http://schemas.microsoft.com/office/drawing/2014/chart" uri="{C3380CC4-5D6E-409C-BE32-E72D297353CC}">
              <c16:uniqueId val="{00000000-4B8F-456F-8D0F-2CD82818B067}"/>
            </c:ext>
          </c:extLst>
        </c:ser>
        <c:ser>
          <c:idx val="1"/>
          <c:order val="1"/>
          <c:tx>
            <c:strRef>
              <c:f>Sheet1!$C$1</c:f>
              <c:strCache>
                <c:ptCount val="1"/>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arts help improve New Zealand society</c:v>
                </c:pt>
                <c:pt idx="1">
                  <c:v>Arts and cultur have supported my wellbeing since the COVID 19 criis</c:v>
                </c:pt>
              </c:strCache>
            </c:strRef>
          </c:cat>
          <c:val>
            <c:numRef>
              <c:f>Sheet1!$C$2:$C$3</c:f>
              <c:numCache>
                <c:formatCode>General</c:formatCode>
                <c:ptCount val="2"/>
              </c:numCache>
            </c:numRef>
          </c:val>
          <c:extLst>
            <c:ext xmlns:c16="http://schemas.microsoft.com/office/drawing/2014/chart" uri="{C3380CC4-5D6E-409C-BE32-E72D297353CC}">
              <c16:uniqueId val="{00000001-4B8F-456F-8D0F-2CD82818B067}"/>
            </c:ext>
          </c:extLst>
        </c:ser>
        <c:dLbls>
          <c:showLegendKey val="0"/>
          <c:showVal val="0"/>
          <c:showCatName val="0"/>
          <c:showSerName val="0"/>
          <c:showPercent val="0"/>
          <c:showBubbleSize val="0"/>
        </c:dLbls>
        <c:gapWidth val="39"/>
        <c:axId val="826857568"/>
        <c:axId val="826860520"/>
      </c:barChart>
      <c:catAx>
        <c:axId val="826857568"/>
        <c:scaling>
          <c:orientation val="minMax"/>
        </c:scaling>
        <c:delete val="1"/>
        <c:axPos val="l"/>
        <c:numFmt formatCode="General" sourceLinked="1"/>
        <c:majorTickMark val="none"/>
        <c:minorTickMark val="none"/>
        <c:tickLblPos val="nextTo"/>
        <c:crossAx val="826860520"/>
        <c:crosses val="autoZero"/>
        <c:auto val="1"/>
        <c:lblAlgn val="ctr"/>
        <c:lblOffset val="100"/>
        <c:noMultiLvlLbl val="0"/>
      </c:catAx>
      <c:valAx>
        <c:axId val="826860520"/>
        <c:scaling>
          <c:orientation val="minMax"/>
          <c:max val="100"/>
        </c:scaling>
        <c:delete val="1"/>
        <c:axPos val="b"/>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More important</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Sheet1!$B$2:$B$3</c:f>
              <c:numCache>
                <c:formatCode>General</c:formatCode>
                <c:ptCount val="2"/>
                <c:pt idx="0">
                  <c:v>26</c:v>
                </c:pt>
                <c:pt idx="1">
                  <c:v>29</c:v>
                </c:pt>
              </c:numCache>
            </c:numRef>
          </c:val>
          <c:extLst>
            <c:ext xmlns:c16="http://schemas.microsoft.com/office/drawing/2014/chart" uri="{C3380CC4-5D6E-409C-BE32-E72D297353CC}">
              <c16:uniqueId val="{00000000-7A57-4AD8-8DE2-7A100DF377D7}"/>
            </c:ext>
          </c:extLst>
        </c:ser>
        <c:ser>
          <c:idx val="1"/>
          <c:order val="1"/>
          <c:tx>
            <c:strRef>
              <c:f>Sheet1!$C$1</c:f>
              <c:strCache>
                <c:ptCount val="1"/>
                <c:pt idx="0">
                  <c:v>About the same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Sheet1!$C$2:$C$3</c:f>
              <c:numCache>
                <c:formatCode>General</c:formatCode>
                <c:ptCount val="2"/>
                <c:pt idx="0">
                  <c:v>57</c:v>
                </c:pt>
                <c:pt idx="1">
                  <c:v>49</c:v>
                </c:pt>
              </c:numCache>
            </c:numRef>
          </c:val>
          <c:extLst>
            <c:ext xmlns:c16="http://schemas.microsoft.com/office/drawing/2014/chart" uri="{C3380CC4-5D6E-409C-BE32-E72D297353CC}">
              <c16:uniqueId val="{00000001-7A57-4AD8-8DE2-7A100DF377D7}"/>
            </c:ext>
          </c:extLst>
        </c:ser>
        <c:ser>
          <c:idx val="2"/>
          <c:order val="2"/>
          <c:tx>
            <c:strRef>
              <c:f>Sheet1!$D$1</c:f>
              <c:strCache>
                <c:ptCount val="1"/>
                <c:pt idx="0">
                  <c:v>Less important</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Sheet1!$D$2:$D$3</c:f>
              <c:numCache>
                <c:formatCode>General</c:formatCode>
                <c:ptCount val="2"/>
                <c:pt idx="0">
                  <c:v>11</c:v>
                </c:pt>
                <c:pt idx="1">
                  <c:v>15</c:v>
                </c:pt>
              </c:numCache>
            </c:numRef>
          </c:val>
          <c:extLst>
            <c:ext xmlns:c16="http://schemas.microsoft.com/office/drawing/2014/chart" uri="{C3380CC4-5D6E-409C-BE32-E72D297353CC}">
              <c16:uniqueId val="{00000002-7A57-4AD8-8DE2-7A100DF377D7}"/>
            </c:ext>
          </c:extLst>
        </c:ser>
        <c:ser>
          <c:idx val="3"/>
          <c:order val="3"/>
          <c:tx>
            <c:strRef>
              <c:f>Sheet1!$E$1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Sheet1!$E$2:$E$3</c:f>
              <c:numCache>
                <c:formatCode>General</c:formatCode>
                <c:ptCount val="2"/>
                <c:pt idx="0">
                  <c:v>6</c:v>
                </c:pt>
                <c:pt idx="1">
                  <c:v>7</c:v>
                </c:pt>
              </c:numCache>
            </c:numRef>
          </c:val>
          <c:extLst>
            <c:ext xmlns:c16="http://schemas.microsoft.com/office/drawing/2014/chart" uri="{C3380CC4-5D6E-409C-BE32-E72D297353CC}">
              <c16:uniqueId val="{00000003-7A57-4AD8-8DE2-7A100DF377D7}"/>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Important</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Sheet1!$B$2:$B$3</c:f>
              <c:numCache>
                <c:formatCode>General</c:formatCode>
                <c:ptCount val="2"/>
                <c:pt idx="0">
                  <c:v>40</c:v>
                </c:pt>
                <c:pt idx="1">
                  <c:v>43</c:v>
                </c:pt>
              </c:numCache>
            </c:numRef>
          </c:val>
          <c:extLst>
            <c:ext xmlns:c16="http://schemas.microsoft.com/office/drawing/2014/chart" uri="{C3380CC4-5D6E-409C-BE32-E72D297353CC}">
              <c16:uniqueId val="{00000000-7A57-4AD8-8DE2-7A100DF377D7}"/>
            </c:ext>
          </c:extLst>
        </c:ser>
        <c:ser>
          <c:idx val="1"/>
          <c:order val="1"/>
          <c:tx>
            <c:strRef>
              <c:f>Sheet1!$C$1</c:f>
              <c:strCache>
                <c:ptCount val="1"/>
                <c:pt idx="0">
                  <c:v>Neutral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Sheet1!$C$2:$C$3</c:f>
              <c:numCache>
                <c:formatCode>General</c:formatCode>
                <c:ptCount val="2"/>
                <c:pt idx="0">
                  <c:v>33</c:v>
                </c:pt>
                <c:pt idx="1">
                  <c:v>35</c:v>
                </c:pt>
              </c:numCache>
            </c:numRef>
          </c:val>
          <c:extLst>
            <c:ext xmlns:c16="http://schemas.microsoft.com/office/drawing/2014/chart" uri="{C3380CC4-5D6E-409C-BE32-E72D297353CC}">
              <c16:uniqueId val="{00000001-7A57-4AD8-8DE2-7A100DF377D7}"/>
            </c:ext>
          </c:extLst>
        </c:ser>
        <c:ser>
          <c:idx val="2"/>
          <c:order val="2"/>
          <c:tx>
            <c:strRef>
              <c:f>Sheet1!$D$1</c:f>
              <c:strCache>
                <c:ptCount val="1"/>
                <c:pt idx="0">
                  <c:v>Unimportant</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Sheet1!$D$2:$D$3</c:f>
              <c:numCache>
                <c:formatCode>General</c:formatCode>
                <c:ptCount val="2"/>
                <c:pt idx="0">
                  <c:v>24</c:v>
                </c:pt>
                <c:pt idx="1">
                  <c:v>17</c:v>
                </c:pt>
              </c:numCache>
            </c:numRef>
          </c:val>
          <c:extLst>
            <c:ext xmlns:c16="http://schemas.microsoft.com/office/drawing/2014/chart" uri="{C3380CC4-5D6E-409C-BE32-E72D297353CC}">
              <c16:uniqueId val="{00000002-7A57-4AD8-8DE2-7A100DF377D7}"/>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6227081163357474"/>
          <c:y val="0.84583736192479742"/>
          <c:w val="0.81985948369971651"/>
          <c:h val="0.114056551687113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81275925858444"/>
          <c:y val="3.1082559365302159E-2"/>
          <c:w val="0.51865513215157633"/>
          <c:h val="0.94080064186384083"/>
        </c:manualLayout>
      </c:layout>
      <c:barChart>
        <c:barDir val="bar"/>
        <c:grouping val="clustered"/>
        <c:varyColors val="0"/>
        <c:ser>
          <c:idx val="0"/>
          <c:order val="0"/>
          <c:tx>
            <c:strRef>
              <c:f>Sheet1!$B$1</c:f>
              <c:strCache>
                <c:ptCount val="1"/>
                <c:pt idx="0">
                  <c:v>Column1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Is enjoyable</c:v>
                </c:pt>
                <c:pt idx="1">
                  <c:v>Is an important part of life</c:v>
                </c:pt>
                <c:pt idx="2">
                  <c:v>Good for mental health and wellbeing</c:v>
                </c:pt>
                <c:pt idx="3">
                  <c:v>Relaxing</c:v>
                </c:pt>
                <c:pt idx="4">
                  <c:v>Allows people to express themselves</c:v>
                </c:pt>
                <c:pt idx="5">
                  <c:v>Cultural recognition and representation</c:v>
                </c:pt>
                <c:pt idx="6">
                  <c:v>I support the arts</c:v>
                </c:pt>
              </c:strCache>
            </c:strRef>
          </c:cat>
          <c:val>
            <c:numRef>
              <c:f>Sheet1!$B$2:$B$12</c:f>
              <c:numCache>
                <c:formatCode>General</c:formatCode>
                <c:ptCount val="11"/>
                <c:pt idx="0">
                  <c:v>10</c:v>
                </c:pt>
                <c:pt idx="1">
                  <c:v>7</c:v>
                </c:pt>
                <c:pt idx="2">
                  <c:v>6</c:v>
                </c:pt>
                <c:pt idx="3">
                  <c:v>5</c:v>
                </c:pt>
                <c:pt idx="4">
                  <c:v>5</c:v>
                </c:pt>
                <c:pt idx="5">
                  <c:v>5</c:v>
                </c:pt>
                <c:pt idx="6">
                  <c:v>4</c:v>
                </c:pt>
              </c:numCache>
            </c:numRef>
          </c:val>
          <c:extLst>
            <c:ext xmlns:c16="http://schemas.microsoft.com/office/drawing/2014/chart" uri="{C3380CC4-5D6E-409C-BE32-E72D297353CC}">
              <c16:uniqueId val="{00000000-F116-4E6C-88EA-A92CB5E09091}"/>
            </c:ext>
          </c:extLst>
        </c:ser>
        <c:dLbls>
          <c:showLegendKey val="0"/>
          <c:showVal val="0"/>
          <c:showCatName val="0"/>
          <c:showSerName val="0"/>
          <c:showPercent val="0"/>
          <c:showBubbleSize val="0"/>
        </c:dLbls>
        <c:gapWidth val="100"/>
        <c:axId val="289963024"/>
        <c:axId val="289966384"/>
      </c:barChart>
      <c:catAx>
        <c:axId val="2899630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t"/>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42191757453329"/>
          <c:y val="4.6229788787513604E-2"/>
          <c:w val="0.51357808242546665"/>
          <c:h val="0.95377012484039236"/>
        </c:manualLayout>
      </c:layout>
      <c:barChart>
        <c:barDir val="bar"/>
        <c:grouping val="clustered"/>
        <c:varyColors val="0"/>
        <c:ser>
          <c:idx val="0"/>
          <c:order val="1"/>
          <c:tx>
            <c:strRef>
              <c:f>Sheet1!$B$1</c:f>
              <c:strCache>
                <c:ptCount val="1"/>
                <c:pt idx="0">
                  <c:v> Wellington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6"/>
                <c:pt idx="0">
                  <c:v>Allows people to express themselves</c:v>
                </c:pt>
                <c:pt idx="1">
                  <c:v>Helps us understand other cultures and define our own</c:v>
                </c:pt>
                <c:pt idx="2">
                  <c:v>Brings people together</c:v>
                </c:pt>
                <c:pt idx="3">
                  <c:v>Encourages acceptance of others differences</c:v>
                </c:pt>
                <c:pt idx="4">
                  <c:v>Helps us understand another perspective</c:v>
                </c:pt>
                <c:pt idx="5">
                  <c:v>Is thought provoking</c:v>
                </c:pt>
              </c:strCache>
            </c:strRef>
          </c:cat>
          <c:val>
            <c:numRef>
              <c:f>Sheet1!$B$2:$B$9</c:f>
              <c:numCache>
                <c:formatCode>General</c:formatCode>
                <c:ptCount val="8"/>
                <c:pt idx="0">
                  <c:v>12</c:v>
                </c:pt>
                <c:pt idx="1">
                  <c:v>12</c:v>
                </c:pt>
                <c:pt idx="2">
                  <c:v>12</c:v>
                </c:pt>
                <c:pt idx="3">
                  <c:v>8</c:v>
                </c:pt>
                <c:pt idx="4">
                  <c:v>7</c:v>
                </c:pt>
                <c:pt idx="5">
                  <c:v>6</c:v>
                </c:pt>
              </c:numCache>
            </c:numRef>
          </c:val>
          <c:extLst>
            <c:ext xmlns:c16="http://schemas.microsoft.com/office/drawing/2014/chart" uri="{C3380CC4-5D6E-409C-BE32-E72D297353CC}">
              <c16:uniqueId val="{00000002-5B9A-4169-B52B-36868C5A7FF0}"/>
            </c:ext>
          </c:extLst>
        </c:ser>
        <c:dLbls>
          <c:showLegendKey val="0"/>
          <c:showVal val="0"/>
          <c:showCatName val="0"/>
          <c:showSerName val="0"/>
          <c:showPercent val="0"/>
          <c:showBubbleSize val="0"/>
        </c:dLbls>
        <c:gapWidth val="100"/>
        <c:axId val="289963024"/>
        <c:axId val="289966384"/>
        <c:extLst>
          <c:ext xmlns:c15="http://schemas.microsoft.com/office/drawing/2012/chart" uri="{02D57815-91ED-43cb-92C2-25804820EDAC}">
            <c15:filteredBarSeries>
              <c15:ser>
                <c:idx val="1"/>
                <c:order val="0"/>
                <c:tx>
                  <c:strRef>
                    <c:extLst>
                      <c:ext uri="{02D57815-91ED-43cb-92C2-25804820EDAC}">
                        <c15:formulaRef>
                          <c15:sqref>Sheet1!$A$1</c15:sqref>
                        </c15:formulaRef>
                      </c:ext>
                    </c:extLst>
                    <c:strCache>
                      <c:ptCount val="1"/>
                      <c:pt idx="0">
                        <c:v> </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6"/>
                      <c:pt idx="0">
                        <c:v>Allows people to express themselves</c:v>
                      </c:pt>
                      <c:pt idx="1">
                        <c:v>Helps us understand other cultures and define our own</c:v>
                      </c:pt>
                      <c:pt idx="2">
                        <c:v>Brings people together</c:v>
                      </c:pt>
                      <c:pt idx="3">
                        <c:v>Encourages acceptance of others differences</c:v>
                      </c:pt>
                      <c:pt idx="4">
                        <c:v>Helps us understand another perspective</c:v>
                      </c:pt>
                      <c:pt idx="5">
                        <c:v>Is thought provoking</c:v>
                      </c:pt>
                    </c:strCache>
                  </c:strRef>
                </c:cat>
                <c:val>
                  <c:numRef>
                    <c:extLst>
                      <c:ext uri="{02D57815-91ED-43cb-92C2-25804820EDAC}">
                        <c15:formulaRef>
                          <c15:sqref>Sheet1!$A$2:$A$9</c15:sqref>
                        </c15:formulaRef>
                      </c:ext>
                    </c:extLst>
                    <c:numCache>
                      <c:formatCode>@</c:formatCode>
                      <c:ptCount val="8"/>
                      <c:pt idx="0">
                        <c:v>0</c:v>
                      </c:pt>
                      <c:pt idx="1">
                        <c:v>0</c:v>
                      </c:pt>
                      <c:pt idx="2">
                        <c:v>0</c:v>
                      </c:pt>
                      <c:pt idx="3">
                        <c:v>0</c:v>
                      </c:pt>
                      <c:pt idx="4">
                        <c:v>0</c:v>
                      </c:pt>
                      <c:pt idx="5">
                        <c:v>0</c:v>
                      </c:pt>
                    </c:numCache>
                  </c:numRef>
                </c:val>
                <c:extLst>
                  <c:ext xmlns:c16="http://schemas.microsoft.com/office/drawing/2014/chart" uri="{C3380CC4-5D6E-409C-BE32-E72D297353CC}">
                    <c16:uniqueId val="{00000000-5B9A-4169-B52B-36868C5A7FF0}"/>
                  </c:ext>
                </c:extLst>
              </c15:ser>
            </c15:filteredBarSeries>
          </c:ext>
        </c:extLst>
      </c:barChart>
      <c:catAx>
        <c:axId val="2899630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t"/>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8733257344495"/>
          <c:y val="0.12877217477040484"/>
          <c:w val="0.66984492163105236"/>
          <c:h val="0.74636792266043406"/>
        </c:manualLayout>
      </c:layout>
      <c:barChart>
        <c:barDir val="bar"/>
        <c:grouping val="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People with the lived experience of disability</c:v>
                </c:pt>
                <c:pt idx="3">
                  <c:v>New Zealand</c:v>
                </c:pt>
                <c:pt idx="4">
                  <c:v>People with the lived experience of disability</c:v>
                </c:pt>
                <c:pt idx="6">
                  <c:v>New Zealand</c:v>
                </c:pt>
                <c:pt idx="7">
                  <c:v>People with the lived experience of disability</c:v>
                </c:pt>
              </c:strCache>
            </c:strRef>
          </c:cat>
          <c:val>
            <c:numRef>
              <c:f>Sheet1!$B$2:$B$9</c:f>
              <c:numCache>
                <c:formatCode>General</c:formatCode>
                <c:ptCount val="8"/>
                <c:pt idx="0">
                  <c:v>4</c:v>
                </c:pt>
                <c:pt idx="1">
                  <c:v>5</c:v>
                </c:pt>
                <c:pt idx="3">
                  <c:v>8</c:v>
                </c:pt>
                <c:pt idx="4">
                  <c:v>9</c:v>
                </c:pt>
                <c:pt idx="6">
                  <c:v>10</c:v>
                </c:pt>
                <c:pt idx="7">
                  <c:v>11</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People with the lived experience of disability</c:v>
                </c:pt>
                <c:pt idx="3">
                  <c:v>New Zealand</c:v>
                </c:pt>
                <c:pt idx="4">
                  <c:v>People with the lived experience of disability</c:v>
                </c:pt>
                <c:pt idx="6">
                  <c:v>New Zealand</c:v>
                </c:pt>
                <c:pt idx="7">
                  <c:v>People with the lived experience of disability</c:v>
                </c:pt>
              </c:strCache>
            </c:strRef>
          </c:cat>
          <c:val>
            <c:numRef>
              <c:f>Sheet1!$C$2:$C$9</c:f>
              <c:numCache>
                <c:formatCode>General</c:formatCode>
                <c:ptCount val="8"/>
                <c:pt idx="0">
                  <c:v>9</c:v>
                </c:pt>
                <c:pt idx="1">
                  <c:v>12</c:v>
                </c:pt>
                <c:pt idx="3">
                  <c:v>20</c:v>
                </c:pt>
                <c:pt idx="4">
                  <c:v>23</c:v>
                </c:pt>
                <c:pt idx="6">
                  <c:v>21</c:v>
                </c:pt>
                <c:pt idx="7">
                  <c:v>22</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People with the lived experience of disability</c:v>
                </c:pt>
                <c:pt idx="3">
                  <c:v>New Zealand</c:v>
                </c:pt>
                <c:pt idx="4">
                  <c:v>People with the lived experience of disability</c:v>
                </c:pt>
                <c:pt idx="6">
                  <c:v>New Zealand</c:v>
                </c:pt>
                <c:pt idx="7">
                  <c:v>People with the lived experience of disability</c:v>
                </c:pt>
              </c:strCache>
            </c:strRef>
          </c:cat>
          <c:val>
            <c:numRef>
              <c:f>Sheet1!$D$2:$D$9</c:f>
              <c:numCache>
                <c:formatCode>General</c:formatCode>
                <c:ptCount val="8"/>
                <c:pt idx="0">
                  <c:v>13</c:v>
                </c:pt>
                <c:pt idx="1">
                  <c:v>17</c:v>
                </c:pt>
                <c:pt idx="3">
                  <c:v>28</c:v>
                </c:pt>
                <c:pt idx="4">
                  <c:v>32</c:v>
                </c:pt>
                <c:pt idx="6">
                  <c:v>31</c:v>
                </c:pt>
                <c:pt idx="7">
                  <c:v>33</c:v>
                </c:pt>
              </c:numCache>
            </c:numRef>
          </c:val>
          <c:extLst>
            <c:ext xmlns:c16="http://schemas.microsoft.com/office/drawing/2014/chart" uri="{C3380CC4-5D6E-409C-BE32-E72D297353CC}">
              <c16:uniqueId val="{00000000-94BF-4A5C-8BD2-1B8604CBB504}"/>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b"/>
        <c:numFmt formatCode="General" sourceLinked="1"/>
        <c:majorTickMark val="out"/>
        <c:minorTickMark val="none"/>
        <c:tickLblPos val="nextTo"/>
        <c:crossAx val="28996302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56847511365571"/>
          <c:y val="0.15208123546381155"/>
          <c:w val="0.78964525440975453"/>
          <c:h val="0.603154869833214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Sheet1!$B$2:$B$6</c:f>
              <c:numCache>
                <c:formatCode>General</c:formatCode>
                <c:ptCount val="5"/>
                <c:pt idx="0">
                  <c:v>18</c:v>
                </c:pt>
                <c:pt idx="1">
                  <c:v>17</c:v>
                </c:pt>
                <c:pt idx="3">
                  <c:v>17</c:v>
                </c:pt>
                <c:pt idx="4">
                  <c:v>20</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Sheet1!$C$2:$C$6</c:f>
              <c:numCache>
                <c:formatCode>General</c:formatCode>
                <c:ptCount val="5"/>
                <c:pt idx="0">
                  <c:v>31</c:v>
                </c:pt>
                <c:pt idx="1">
                  <c:v>29</c:v>
                </c:pt>
                <c:pt idx="3">
                  <c:v>35</c:v>
                </c:pt>
                <c:pt idx="4">
                  <c:v>31</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Sheet1!$D$2:$D$6</c:f>
              <c:numCache>
                <c:formatCode>General</c:formatCode>
                <c:ptCount val="5"/>
                <c:pt idx="0">
                  <c:v>29</c:v>
                </c:pt>
                <c:pt idx="1">
                  <c:v>28</c:v>
                </c:pt>
                <c:pt idx="3">
                  <c:v>30</c:v>
                </c:pt>
                <c:pt idx="4">
                  <c:v>29</c:v>
                </c:pt>
              </c:numCache>
            </c:numRef>
          </c:val>
          <c:extLst>
            <c:ext xmlns:c16="http://schemas.microsoft.com/office/drawing/2014/chart" uri="{C3380CC4-5D6E-409C-BE32-E72D297353CC}">
              <c16:uniqueId val="{00000004-903B-495B-9318-71020144AA53}"/>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Sheet1!$E$2:$E$6</c:f>
              <c:numCache>
                <c:formatCode>General</c:formatCode>
                <c:ptCount val="5"/>
                <c:pt idx="0">
                  <c:v>9</c:v>
                </c:pt>
                <c:pt idx="1">
                  <c:v>10</c:v>
                </c:pt>
                <c:pt idx="3">
                  <c:v>8</c:v>
                </c:pt>
                <c:pt idx="4">
                  <c:v>10</c:v>
                </c:pt>
              </c:numCache>
            </c:numRef>
          </c:val>
          <c:extLst>
            <c:ext xmlns:c16="http://schemas.microsoft.com/office/drawing/2014/chart" uri="{C3380CC4-5D6E-409C-BE32-E72D297353CC}">
              <c16:uniqueId val="{00000005-903B-495B-9318-71020144AA53}"/>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Sheet1!$F$2:$F$6</c:f>
              <c:numCache>
                <c:formatCode>General</c:formatCode>
                <c:ptCount val="5"/>
                <c:pt idx="0">
                  <c:v>9</c:v>
                </c:pt>
                <c:pt idx="1">
                  <c:v>8</c:v>
                </c:pt>
                <c:pt idx="3">
                  <c:v>6</c:v>
                </c:pt>
                <c:pt idx="4">
                  <c:v>5</c:v>
                </c:pt>
              </c:numCache>
            </c:numRef>
          </c:val>
          <c:extLst>
            <c:ext xmlns:c16="http://schemas.microsoft.com/office/drawing/2014/chart" uri="{C3380CC4-5D6E-409C-BE32-E72D297353CC}">
              <c16:uniqueId val="{00000006-903B-495B-9318-71020144AA53}"/>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Sheet1!$G$2:$G$6</c:f>
              <c:numCache>
                <c:formatCode>General</c:formatCode>
                <c:ptCount val="5"/>
                <c:pt idx="0">
                  <c:v>6</c:v>
                </c:pt>
                <c:pt idx="1">
                  <c:v>6</c:v>
                </c:pt>
                <c:pt idx="3">
                  <c:v>4</c:v>
                </c:pt>
                <c:pt idx="4">
                  <c:v>5</c:v>
                </c:pt>
              </c:numCache>
            </c:numRef>
          </c:val>
          <c:extLst>
            <c:ext xmlns:c16="http://schemas.microsoft.com/office/drawing/2014/chart" uri="{C3380CC4-5D6E-409C-BE32-E72D297353CC}">
              <c16:uniqueId val="{00000007-903B-495B-9318-71020144AA53}"/>
            </c:ext>
          </c:extLst>
        </c:ser>
        <c:dLbls>
          <c:showLegendKey val="0"/>
          <c:showVal val="0"/>
          <c:showCatName val="0"/>
          <c:showSerName val="0"/>
          <c:showPercent val="0"/>
          <c:showBubbleSize val="0"/>
        </c:dLbls>
        <c:gapWidth val="104"/>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2.0244474432376497E-3"/>
          <c:y val="0.82349328830651236"/>
          <c:w val="0.9979755525567624"/>
          <c:h val="0.1170750519335709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52625281795806E-2"/>
          <c:y val="6.3285570213140359E-3"/>
          <c:w val="0.90654737471820412"/>
          <c:h val="0.68501559479793084"/>
        </c:manualLayout>
      </c:layout>
      <c:barChart>
        <c:barDir val="col"/>
        <c:grouping val="clustered"/>
        <c:varyColors val="0"/>
        <c:ser>
          <c:idx val="0"/>
          <c:order val="0"/>
          <c:tx>
            <c:strRef>
              <c:f>Sheet1!$B$1</c:f>
              <c:strCache>
                <c:ptCount val="1"/>
                <c:pt idx="0">
                  <c:v>Wellington City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2020</c:v>
                </c:pt>
              </c:numCache>
            </c:numRef>
          </c:cat>
          <c:val>
            <c:numRef>
              <c:f>Sheet1!$B$2</c:f>
              <c:numCache>
                <c:formatCode>General</c:formatCode>
                <c:ptCount val="1"/>
                <c:pt idx="0">
                  <c:v>61</c:v>
                </c:pt>
              </c:numCache>
            </c:numRef>
          </c:val>
          <c:extLst>
            <c:ext xmlns:c16="http://schemas.microsoft.com/office/drawing/2014/chart" uri="{C3380CC4-5D6E-409C-BE32-E72D297353CC}">
              <c16:uniqueId val="{00000000-0A21-4B7B-A4EC-DD091B7DC475}"/>
            </c:ext>
          </c:extLst>
        </c:ser>
        <c:dLbls>
          <c:showLegendKey val="0"/>
          <c:showVal val="0"/>
          <c:showCatName val="0"/>
          <c:showSerName val="0"/>
          <c:showPercent val="0"/>
          <c:showBubbleSize val="0"/>
        </c:dLbls>
        <c:gapWidth val="325"/>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13672766350745E-2"/>
          <c:y val="3.0888844037663329E-2"/>
          <c:w val="0.96393555280705057"/>
          <c:h val="0.68501559479793084"/>
        </c:manualLayout>
      </c:layout>
      <c:barChart>
        <c:barDir val="col"/>
        <c:grouping val="clustered"/>
        <c:varyColors val="0"/>
        <c:ser>
          <c:idx val="0"/>
          <c:order val="0"/>
          <c:tx>
            <c:strRef>
              <c:f>Sheet1!$B$1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numCache>
            </c:numRef>
          </c:val>
          <c:extLst>
            <c:ext xmlns:c16="http://schemas.microsoft.com/office/drawing/2014/chart" uri="{C3380CC4-5D6E-409C-BE32-E72D297353CC}">
              <c16:uniqueId val="{00000000-B46B-4DCE-8401-777E3D17B43E}"/>
            </c:ext>
          </c:extLst>
        </c:ser>
        <c:ser>
          <c:idx val="1"/>
          <c:order val="1"/>
          <c:tx>
            <c:strRef>
              <c:f>Sheet1!$C$1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numCache>
            </c:numRef>
          </c:val>
          <c:extLst>
            <c:ext xmlns:c16="http://schemas.microsoft.com/office/drawing/2014/chart" uri="{C3380CC4-5D6E-409C-BE32-E72D297353CC}">
              <c16:uniqueId val="{00000001-B46B-4DCE-8401-777E3D17B43E}"/>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1"/>
        <c:axPos val="b"/>
        <c:numFmt formatCode="General" sourceLinked="1"/>
        <c:majorTickMark val="none"/>
        <c:minorTickMark val="none"/>
        <c:tickLblPos val="nextTo"/>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w="25400">
          <a:noFill/>
        </a:ln>
        <a:effectLst/>
      </c:spPr>
    </c:plotArea>
    <c:legend>
      <c:legendPos val="r"/>
      <c:layout>
        <c:manualLayout>
          <c:xMode val="edge"/>
          <c:yMode val="edge"/>
          <c:x val="0"/>
          <c:y val="0.25742458412676128"/>
          <c:w val="1"/>
          <c:h val="0.48515041387791635"/>
        </c:manualLayout>
      </c:layout>
      <c:overlay val="0"/>
      <c:spPr>
        <a:noFill/>
        <a:ln>
          <a:noFill/>
        </a:ln>
        <a:effectLst/>
      </c:spPr>
      <c:txPr>
        <a:bodyPr rot="0" spcFirstLastPara="1" vertOverflow="ellipsis" vert="horz" wrap="square" anchor="ctr" anchorCtr="1"/>
        <a:lstStyle/>
        <a:p>
          <a:pPr>
            <a:defRPr sz="1050" b="0" i="0" u="none" strike="noStrike" kern="1200" spc="5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1234" cy="340915"/>
          </a:xfrm>
          <a:prstGeom prst="rect">
            <a:avLst/>
          </a:prstGeom>
        </p:spPr>
        <p:txBody>
          <a:bodyPr vert="horz" lIns="91312" tIns="45656" rIns="91312" bIns="45656" rtlCol="0"/>
          <a:lstStyle>
            <a:lvl1pPr algn="l">
              <a:defRPr sz="1200"/>
            </a:lvl1pPr>
          </a:lstStyle>
          <a:p>
            <a:endParaRPr lang="en-NZ"/>
          </a:p>
        </p:txBody>
      </p:sp>
      <p:sp>
        <p:nvSpPr>
          <p:cNvPr id="3" name="Date Placeholder 2"/>
          <p:cNvSpPr>
            <a:spLocks noGrp="1"/>
          </p:cNvSpPr>
          <p:nvPr>
            <p:ph type="dt" sz="quarter" idx="1"/>
          </p:nvPr>
        </p:nvSpPr>
        <p:spPr>
          <a:xfrm>
            <a:off x="5623090" y="1"/>
            <a:ext cx="4301234" cy="340915"/>
          </a:xfrm>
          <a:prstGeom prst="rect">
            <a:avLst/>
          </a:prstGeom>
        </p:spPr>
        <p:txBody>
          <a:bodyPr vert="horz" lIns="91312" tIns="45656" rIns="91312" bIns="45656" rtlCol="0"/>
          <a:lstStyle>
            <a:lvl1pPr algn="r">
              <a:defRPr sz="1200"/>
            </a:lvl1pPr>
          </a:lstStyle>
          <a:p>
            <a:fld id="{514FDA92-E364-4EB5-BF31-65F9824042D3}" type="datetimeFigureOut">
              <a:rPr lang="en-NZ" smtClean="0"/>
              <a:t>13/06/2021</a:t>
            </a:fld>
            <a:endParaRPr lang="en-NZ"/>
          </a:p>
        </p:txBody>
      </p:sp>
      <p:sp>
        <p:nvSpPr>
          <p:cNvPr id="4" name="Footer Placeholder 3"/>
          <p:cNvSpPr>
            <a:spLocks noGrp="1"/>
          </p:cNvSpPr>
          <p:nvPr>
            <p:ph type="ftr" sz="quarter" idx="2"/>
          </p:nvPr>
        </p:nvSpPr>
        <p:spPr>
          <a:xfrm>
            <a:off x="2" y="6456760"/>
            <a:ext cx="4301234" cy="340915"/>
          </a:xfrm>
          <a:prstGeom prst="rect">
            <a:avLst/>
          </a:prstGeom>
        </p:spPr>
        <p:txBody>
          <a:bodyPr vert="horz" lIns="91312" tIns="45656" rIns="91312" bIns="45656" rtlCol="0" anchor="b"/>
          <a:lstStyle>
            <a:lvl1pPr algn="l">
              <a:defRPr sz="1200"/>
            </a:lvl1pPr>
          </a:lstStyle>
          <a:p>
            <a:endParaRPr lang="en-NZ"/>
          </a:p>
        </p:txBody>
      </p:sp>
      <p:sp>
        <p:nvSpPr>
          <p:cNvPr id="5" name="Slide Number Placeholder 4"/>
          <p:cNvSpPr>
            <a:spLocks noGrp="1"/>
          </p:cNvSpPr>
          <p:nvPr>
            <p:ph type="sldNum" sz="quarter" idx="3"/>
          </p:nvPr>
        </p:nvSpPr>
        <p:spPr>
          <a:xfrm>
            <a:off x="5623090" y="6456760"/>
            <a:ext cx="4301234" cy="340915"/>
          </a:xfrm>
          <a:prstGeom prst="rect">
            <a:avLst/>
          </a:prstGeom>
        </p:spPr>
        <p:txBody>
          <a:bodyPr vert="horz" lIns="91312" tIns="45656" rIns="91312" bIns="45656" rtlCol="0" anchor="b"/>
          <a:lstStyle>
            <a:lvl1pPr algn="r">
              <a:defRPr sz="1200"/>
            </a:lvl1pPr>
          </a:lstStyle>
          <a:p>
            <a:fld id="{AA8AD901-DE12-4314-B45D-88BD432458D3}" type="slidenum">
              <a:rPr lang="en-NZ" smtClean="0"/>
              <a:t>‹#›</a:t>
            </a:fld>
            <a:endParaRPr lang="en-NZ"/>
          </a:p>
        </p:txBody>
      </p:sp>
    </p:spTree>
    <p:extLst>
      <p:ext uri="{BB962C8B-B14F-4D97-AF65-F5344CB8AC3E}">
        <p14:creationId xmlns:p14="http://schemas.microsoft.com/office/powerpoint/2010/main" val="294555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4" cy="341064"/>
          </a:xfrm>
          <a:prstGeom prst="rect">
            <a:avLst/>
          </a:prstGeom>
        </p:spPr>
        <p:txBody>
          <a:bodyPr vert="horz" lIns="91312" tIns="45656" rIns="91312" bIns="45656" rtlCol="0"/>
          <a:lstStyle>
            <a:lvl1pPr algn="l">
              <a:defRPr sz="1200"/>
            </a:lvl1pPr>
          </a:lstStyle>
          <a:p>
            <a:endParaRPr lang="en-NZ"/>
          </a:p>
        </p:txBody>
      </p:sp>
      <p:sp>
        <p:nvSpPr>
          <p:cNvPr id="3" name="Date Placeholder 2"/>
          <p:cNvSpPr>
            <a:spLocks noGrp="1"/>
          </p:cNvSpPr>
          <p:nvPr>
            <p:ph type="dt" idx="1"/>
          </p:nvPr>
        </p:nvSpPr>
        <p:spPr>
          <a:xfrm>
            <a:off x="5622799" y="0"/>
            <a:ext cx="4301544" cy="341064"/>
          </a:xfrm>
          <a:prstGeom prst="rect">
            <a:avLst/>
          </a:prstGeom>
        </p:spPr>
        <p:txBody>
          <a:bodyPr vert="horz" lIns="91312" tIns="45656" rIns="91312" bIns="45656" rtlCol="0"/>
          <a:lstStyle>
            <a:lvl1pPr algn="r">
              <a:defRPr sz="1200"/>
            </a:lvl1pPr>
          </a:lstStyle>
          <a:p>
            <a:fld id="{B4371773-6D04-44E0-AE5C-E80682BA198D}" type="datetimeFigureOut">
              <a:rPr lang="en-NZ" smtClean="0"/>
              <a:t>13/06/2021</a:t>
            </a:fld>
            <a:endParaRPr lang="en-NZ"/>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312" tIns="45656" rIns="91312" bIns="45656" rtlCol="0" anchor="ctr"/>
          <a:lstStyle/>
          <a:p>
            <a:endParaRPr lang="en-NZ"/>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312" tIns="45656" rIns="91312" bIns="45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6456612"/>
            <a:ext cx="4301544" cy="341063"/>
          </a:xfrm>
          <a:prstGeom prst="rect">
            <a:avLst/>
          </a:prstGeom>
        </p:spPr>
        <p:txBody>
          <a:bodyPr vert="horz" lIns="91312" tIns="45656" rIns="91312" bIns="45656" rtlCol="0" anchor="b"/>
          <a:lstStyle>
            <a:lvl1pPr algn="l">
              <a:defRPr sz="1200"/>
            </a:lvl1pPr>
          </a:lstStyle>
          <a:p>
            <a:endParaRPr lang="en-NZ"/>
          </a:p>
        </p:txBody>
      </p:sp>
      <p:sp>
        <p:nvSpPr>
          <p:cNvPr id="7" name="Slide Number Placeholder 6"/>
          <p:cNvSpPr>
            <a:spLocks noGrp="1"/>
          </p:cNvSpPr>
          <p:nvPr>
            <p:ph type="sldNum" sz="quarter" idx="5"/>
          </p:nvPr>
        </p:nvSpPr>
        <p:spPr>
          <a:xfrm>
            <a:off x="5622799" y="6456612"/>
            <a:ext cx="4301544" cy="341063"/>
          </a:xfrm>
          <a:prstGeom prst="rect">
            <a:avLst/>
          </a:prstGeom>
        </p:spPr>
        <p:txBody>
          <a:bodyPr vert="horz" lIns="91312" tIns="45656" rIns="91312" bIns="45656" rtlCol="0" anchor="b"/>
          <a:lstStyle>
            <a:lvl1pPr algn="r">
              <a:defRPr sz="1200"/>
            </a:lvl1pPr>
          </a:lstStyle>
          <a:p>
            <a:fld id="{621AD369-4207-4D46-9159-FD978A14F65F}" type="slidenum">
              <a:rPr lang="en-NZ" smtClean="0"/>
              <a:t>‹#›</a:t>
            </a:fld>
            <a:endParaRPr lang="en-NZ"/>
          </a:p>
        </p:txBody>
      </p:sp>
    </p:spTree>
    <p:extLst>
      <p:ext uri="{BB962C8B-B14F-4D97-AF65-F5344CB8AC3E}">
        <p14:creationId xmlns:p14="http://schemas.microsoft.com/office/powerpoint/2010/main" val="193823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a:t>
            </a:fld>
            <a:endParaRPr lang="en-NZ" dirty="0"/>
          </a:p>
        </p:txBody>
      </p:sp>
    </p:spTree>
    <p:extLst>
      <p:ext uri="{BB962C8B-B14F-4D97-AF65-F5344CB8AC3E}">
        <p14:creationId xmlns:p14="http://schemas.microsoft.com/office/powerpoint/2010/main" val="1028549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1AD369-4207-4D46-9159-FD978A14F65F}" type="slidenum">
              <a:rPr lang="en-NZ" smtClean="0"/>
              <a:t>33</a:t>
            </a:fld>
            <a:endParaRPr lang="en-NZ"/>
          </a:p>
        </p:txBody>
      </p:sp>
    </p:spTree>
    <p:extLst>
      <p:ext uri="{BB962C8B-B14F-4D97-AF65-F5344CB8AC3E}">
        <p14:creationId xmlns:p14="http://schemas.microsoft.com/office/powerpoint/2010/main" val="39155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1AD369-4207-4D46-9159-FD978A14F65F}" type="slidenum">
              <a:rPr lang="en-NZ" smtClean="0"/>
              <a:t>35</a:t>
            </a:fld>
            <a:endParaRPr lang="en-NZ"/>
          </a:p>
        </p:txBody>
      </p:sp>
    </p:spTree>
    <p:extLst>
      <p:ext uri="{BB962C8B-B14F-4D97-AF65-F5344CB8AC3E}">
        <p14:creationId xmlns:p14="http://schemas.microsoft.com/office/powerpoint/2010/main" val="179568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36</a:t>
            </a:fld>
            <a:endParaRPr lang="en-NZ"/>
          </a:p>
        </p:txBody>
      </p:sp>
    </p:spTree>
    <p:extLst>
      <p:ext uri="{BB962C8B-B14F-4D97-AF65-F5344CB8AC3E}">
        <p14:creationId xmlns:p14="http://schemas.microsoft.com/office/powerpoint/2010/main" val="140396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40</a:t>
            </a:fld>
            <a:endParaRPr lang="en-NZ"/>
          </a:p>
        </p:txBody>
      </p:sp>
    </p:spTree>
    <p:extLst>
      <p:ext uri="{BB962C8B-B14F-4D97-AF65-F5344CB8AC3E}">
        <p14:creationId xmlns:p14="http://schemas.microsoft.com/office/powerpoint/2010/main" val="215134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43</a:t>
            </a:fld>
            <a:endParaRPr lang="en-NZ"/>
          </a:p>
        </p:txBody>
      </p:sp>
    </p:spTree>
    <p:extLst>
      <p:ext uri="{BB962C8B-B14F-4D97-AF65-F5344CB8AC3E}">
        <p14:creationId xmlns:p14="http://schemas.microsoft.com/office/powerpoint/2010/main" val="96656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44</a:t>
            </a:fld>
            <a:endParaRPr lang="en-NZ"/>
          </a:p>
        </p:txBody>
      </p:sp>
    </p:spTree>
    <p:extLst>
      <p:ext uri="{BB962C8B-B14F-4D97-AF65-F5344CB8AC3E}">
        <p14:creationId xmlns:p14="http://schemas.microsoft.com/office/powerpoint/2010/main" val="92884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6</a:t>
            </a:fld>
            <a:endParaRPr lang="en-NZ" dirty="0"/>
          </a:p>
        </p:txBody>
      </p:sp>
    </p:spTree>
    <p:extLst>
      <p:ext uri="{BB962C8B-B14F-4D97-AF65-F5344CB8AC3E}">
        <p14:creationId xmlns:p14="http://schemas.microsoft.com/office/powerpoint/2010/main" val="296515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8</a:t>
            </a:fld>
            <a:endParaRPr lang="en-NZ"/>
          </a:p>
        </p:txBody>
      </p:sp>
    </p:spTree>
    <p:extLst>
      <p:ext uri="{BB962C8B-B14F-4D97-AF65-F5344CB8AC3E}">
        <p14:creationId xmlns:p14="http://schemas.microsoft.com/office/powerpoint/2010/main" val="289025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10</a:t>
            </a:fld>
            <a:endParaRPr lang="en-NZ"/>
          </a:p>
        </p:txBody>
      </p:sp>
    </p:spTree>
    <p:extLst>
      <p:ext uri="{BB962C8B-B14F-4D97-AF65-F5344CB8AC3E}">
        <p14:creationId xmlns:p14="http://schemas.microsoft.com/office/powerpoint/2010/main" val="3247213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15</a:t>
            </a:fld>
            <a:endParaRPr lang="en-NZ"/>
          </a:p>
        </p:txBody>
      </p:sp>
    </p:spTree>
    <p:extLst>
      <p:ext uri="{BB962C8B-B14F-4D97-AF65-F5344CB8AC3E}">
        <p14:creationId xmlns:p14="http://schemas.microsoft.com/office/powerpoint/2010/main" val="127664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16</a:t>
            </a:fld>
            <a:endParaRPr lang="en-NZ"/>
          </a:p>
        </p:txBody>
      </p:sp>
    </p:spTree>
    <p:extLst>
      <p:ext uri="{BB962C8B-B14F-4D97-AF65-F5344CB8AC3E}">
        <p14:creationId xmlns:p14="http://schemas.microsoft.com/office/powerpoint/2010/main" val="328026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27</a:t>
            </a:fld>
            <a:endParaRPr lang="en-NZ"/>
          </a:p>
        </p:txBody>
      </p:sp>
    </p:spTree>
    <p:extLst>
      <p:ext uri="{BB962C8B-B14F-4D97-AF65-F5344CB8AC3E}">
        <p14:creationId xmlns:p14="http://schemas.microsoft.com/office/powerpoint/2010/main" val="318816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29</a:t>
            </a:fld>
            <a:endParaRPr lang="en-NZ"/>
          </a:p>
        </p:txBody>
      </p:sp>
    </p:spTree>
    <p:extLst>
      <p:ext uri="{BB962C8B-B14F-4D97-AF65-F5344CB8AC3E}">
        <p14:creationId xmlns:p14="http://schemas.microsoft.com/office/powerpoint/2010/main" val="323005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30</a:t>
            </a:fld>
            <a:endParaRPr lang="en-NZ"/>
          </a:p>
        </p:txBody>
      </p:sp>
    </p:spTree>
    <p:extLst>
      <p:ext uri="{BB962C8B-B14F-4D97-AF65-F5344CB8AC3E}">
        <p14:creationId xmlns:p14="http://schemas.microsoft.com/office/powerpoint/2010/main" val="18052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colmarbrunton.co.nz/wp-content/uploads/2019/07/Colmar_Brunton_Terms__Conditions_2019.pdf" TargetMode="External"/><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D59457-B56A-4B72-9B13-CC8B9093651A}"/>
              </a:ext>
            </a:extLst>
          </p:cNvPr>
          <p:cNvGrpSpPr/>
          <p:nvPr userDrawn="1"/>
        </p:nvGrpSpPr>
        <p:grpSpPr>
          <a:xfrm>
            <a:off x="495606" y="1101915"/>
            <a:ext cx="560251" cy="4107448"/>
            <a:chOff x="-729345" y="929386"/>
            <a:chExt cx="560251" cy="4107448"/>
          </a:xfrm>
        </p:grpSpPr>
        <p:sp>
          <p:nvSpPr>
            <p:cNvPr id="7" name="Rectangle 6">
              <a:extLst>
                <a:ext uri="{FF2B5EF4-FFF2-40B4-BE49-F238E27FC236}">
                  <a16:creationId xmlns:a16="http://schemas.microsoft.com/office/drawing/2014/main" id="{BC25FE1C-5AFB-4756-A557-B9116421977A}"/>
                </a:ext>
              </a:extLst>
            </p:cNvPr>
            <p:cNvSpPr/>
            <p:nvPr/>
          </p:nvSpPr>
          <p:spPr>
            <a:xfrm>
              <a:off x="-729345" y="3037732"/>
              <a:ext cx="560251" cy="593537"/>
            </a:xfrm>
            <a:prstGeom prst="rect">
              <a:avLst/>
            </a:prstGeom>
            <a:solidFill>
              <a:srgbClr val="B39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ACB2A353-FBBB-4A41-814D-E4A5FF83E797}"/>
                </a:ext>
              </a:extLst>
            </p:cNvPr>
            <p:cNvSpPr/>
            <p:nvPr/>
          </p:nvSpPr>
          <p:spPr>
            <a:xfrm>
              <a:off x="-729345" y="3740514"/>
              <a:ext cx="560251" cy="593537"/>
            </a:xfrm>
            <a:prstGeom prst="rect">
              <a:avLst/>
            </a:prstGeom>
            <a:solidFill>
              <a:srgbClr val="F4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26C78E09-0948-4402-BF37-5FD5D6B6AD9A}"/>
                </a:ext>
              </a:extLst>
            </p:cNvPr>
            <p:cNvSpPr/>
            <p:nvPr/>
          </p:nvSpPr>
          <p:spPr>
            <a:xfrm>
              <a:off x="-729345" y="4443297"/>
              <a:ext cx="560251" cy="593537"/>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DEA6C3DD-F081-4804-A181-B19EE493FB04}"/>
                </a:ext>
              </a:extLst>
            </p:cNvPr>
            <p:cNvSpPr/>
            <p:nvPr/>
          </p:nvSpPr>
          <p:spPr>
            <a:xfrm>
              <a:off x="-729345" y="929386"/>
              <a:ext cx="560251" cy="593537"/>
            </a:xfrm>
            <a:prstGeom prst="rect">
              <a:avLst/>
            </a:prstGeom>
            <a:solidFill>
              <a:srgbClr val="FC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4AA77A3-C86D-4639-A945-65FD2460F98C}"/>
                </a:ext>
              </a:extLst>
            </p:cNvPr>
            <p:cNvSpPr/>
            <p:nvPr/>
          </p:nvSpPr>
          <p:spPr>
            <a:xfrm>
              <a:off x="-729345" y="2334950"/>
              <a:ext cx="560251" cy="593537"/>
            </a:xfrm>
            <a:prstGeom prst="rect">
              <a:avLst/>
            </a:prstGeom>
            <a:solidFill>
              <a:srgbClr val="7ED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C57EBD7-6FA5-450B-9258-0C0D2059F33F}"/>
                </a:ext>
              </a:extLst>
            </p:cNvPr>
            <p:cNvSpPr/>
            <p:nvPr/>
          </p:nvSpPr>
          <p:spPr>
            <a:xfrm>
              <a:off x="-729345" y="1632168"/>
              <a:ext cx="560251" cy="593537"/>
            </a:xfrm>
            <a:prstGeom prst="rect">
              <a:avLst/>
            </a:prstGeom>
            <a:solidFill>
              <a:srgbClr val="37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87789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A picture containing person, person&#10;&#10;Description automatically generated">
            <a:extLst>
              <a:ext uri="{FF2B5EF4-FFF2-40B4-BE49-F238E27FC236}">
                <a16:creationId xmlns:a16="http://schemas.microsoft.com/office/drawing/2014/main" id="{DF47BD44-927C-428D-9850-8045CB6D9C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321" b="19034"/>
          <a:stretch/>
        </p:blipFill>
        <p:spPr>
          <a:xfrm>
            <a:off x="0" y="0"/>
            <a:ext cx="12192000" cy="5823284"/>
          </a:xfrm>
          <a:prstGeom prst="rect">
            <a:avLst/>
          </a:prstGeom>
        </p:spPr>
      </p:pic>
      <p:sp>
        <p:nvSpPr>
          <p:cNvPr id="7" name="Rectangle 6">
            <a:extLst>
              <a:ext uri="{FF2B5EF4-FFF2-40B4-BE49-F238E27FC236}">
                <a16:creationId xmlns:a16="http://schemas.microsoft.com/office/drawing/2014/main" id="{9E6CEF47-06C1-49D2-B319-C68B700967C0}"/>
              </a:ext>
            </a:extLst>
          </p:cNvPr>
          <p:cNvSpPr/>
          <p:nvPr userDrawn="1"/>
        </p:nvSpPr>
        <p:spPr>
          <a:xfrm>
            <a:off x="0" y="0"/>
            <a:ext cx="12192000" cy="4833257"/>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reeform 5">
            <a:extLst>
              <a:ext uri="{FF2B5EF4-FFF2-40B4-BE49-F238E27FC236}">
                <a16:creationId xmlns:a16="http://schemas.microsoft.com/office/drawing/2014/main" id="{8CFF4852-3B15-4F35-BCDE-C1FFA6817A50}"/>
              </a:ext>
            </a:extLst>
          </p:cNvPr>
          <p:cNvSpPr>
            <a:spLocks/>
          </p:cNvSpPr>
          <p:nvPr userDrawn="1"/>
        </p:nvSpPr>
        <p:spPr bwMode="auto">
          <a:xfrm rot="16200000">
            <a:off x="6487436" y="563698"/>
            <a:ext cx="3732158" cy="7903394"/>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solidFill>
            <a:srgbClr val="FFFFFF">
              <a:alpha val="25098"/>
            </a:srgbClr>
          </a:solidFill>
          <a:ln>
            <a:noFill/>
          </a:ln>
        </p:spPr>
        <p:txBody>
          <a:bodyPr vert="horz" wrap="square" lIns="91440" tIns="45720" rIns="91440" bIns="45720" numCol="1" anchor="t" anchorCtr="0" compatLnSpc="1">
            <a:prstTxWarp prst="textNoShape">
              <a:avLst/>
            </a:prstTxWarp>
          </a:bodyPr>
          <a:lstStyle/>
          <a:p>
            <a:endParaRPr lang="en-NZ">
              <a:solidFill>
                <a:prstClr val="black"/>
              </a:solidFill>
              <a:latin typeface="Arial"/>
            </a:endParaRPr>
          </a:p>
        </p:txBody>
      </p:sp>
      <p:sp>
        <p:nvSpPr>
          <p:cNvPr id="9" name="Rectangle 8">
            <a:extLst>
              <a:ext uri="{FF2B5EF4-FFF2-40B4-BE49-F238E27FC236}">
                <a16:creationId xmlns:a16="http://schemas.microsoft.com/office/drawing/2014/main" id="{760F9B02-DB40-4C26-95E2-C2289EC3DC7F}"/>
              </a:ext>
            </a:extLst>
          </p:cNvPr>
          <p:cNvSpPr/>
          <p:nvPr userDrawn="1"/>
        </p:nvSpPr>
        <p:spPr>
          <a:xfrm>
            <a:off x="0" y="4833257"/>
            <a:ext cx="12192000" cy="1288869"/>
          </a:xfrm>
          <a:prstGeom prst="rect">
            <a:avLst/>
          </a:pr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a:extLst>
              <a:ext uri="{FF2B5EF4-FFF2-40B4-BE49-F238E27FC236}">
                <a16:creationId xmlns:a16="http://schemas.microsoft.com/office/drawing/2014/main" id="{9F1577A9-36F4-44A6-9EAF-21C1EEEC4F3D}"/>
              </a:ext>
            </a:extLst>
          </p:cNvPr>
          <p:cNvPicPr>
            <a:picLocks noChangeAspect="1"/>
          </p:cNvPicPr>
          <p:nvPr userDrawn="1"/>
        </p:nvPicPr>
        <p:blipFill>
          <a:blip r:embed="rId3"/>
          <a:stretch>
            <a:fillRect/>
          </a:stretch>
        </p:blipFill>
        <p:spPr>
          <a:xfrm>
            <a:off x="4401818" y="2650399"/>
            <a:ext cx="7907197" cy="3731075"/>
          </a:xfrm>
          <a:prstGeom prst="rect">
            <a:avLst/>
          </a:prstGeom>
        </p:spPr>
      </p:pic>
      <p:pic>
        <p:nvPicPr>
          <p:cNvPr id="13" name="Picture 12">
            <a:extLst>
              <a:ext uri="{FF2B5EF4-FFF2-40B4-BE49-F238E27FC236}">
                <a16:creationId xmlns:a16="http://schemas.microsoft.com/office/drawing/2014/main" id="{56DF1F42-3E6D-4205-AC7C-F80E1F955B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4509" y="6253010"/>
            <a:ext cx="1962850" cy="472538"/>
          </a:xfrm>
          <a:prstGeom prst="rect">
            <a:avLst/>
          </a:prstGeom>
        </p:spPr>
      </p:pic>
      <p:pic>
        <p:nvPicPr>
          <p:cNvPr id="14" name="Picture 13">
            <a:extLst>
              <a:ext uri="{FF2B5EF4-FFF2-40B4-BE49-F238E27FC236}">
                <a16:creationId xmlns:a16="http://schemas.microsoft.com/office/drawing/2014/main" id="{77282614-3255-433F-93B1-A866968C6EF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35291" y="39741"/>
            <a:ext cx="2925607" cy="873570"/>
          </a:xfrm>
          <a:prstGeom prst="rect">
            <a:avLst/>
          </a:prstGeom>
        </p:spPr>
      </p:pic>
    </p:spTree>
    <p:extLst>
      <p:ext uri="{BB962C8B-B14F-4D97-AF65-F5344CB8AC3E}">
        <p14:creationId xmlns:p14="http://schemas.microsoft.com/office/powerpoint/2010/main" val="419231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F97260B-F959-4C5B-B0BA-DECDC94813CA}"/>
              </a:ext>
            </a:extLst>
          </p:cNvPr>
          <p:cNvGrpSpPr>
            <a:grpSpLocks noChangeAspect="1"/>
          </p:cNvGrpSpPr>
          <p:nvPr userDrawn="1"/>
        </p:nvGrpSpPr>
        <p:grpSpPr bwMode="auto">
          <a:xfrm>
            <a:off x="0" y="0"/>
            <a:ext cx="3236686" cy="6854159"/>
            <a:chOff x="2820" y="1"/>
            <a:chExt cx="2040" cy="4320"/>
          </a:xfrm>
          <a:solidFill>
            <a:schemeClr val="bg1">
              <a:alpha val="35000"/>
            </a:schemeClr>
          </a:solidFill>
        </p:grpSpPr>
        <p:sp>
          <p:nvSpPr>
            <p:cNvPr id="7" name="Freeform 5">
              <a:extLst>
                <a:ext uri="{FF2B5EF4-FFF2-40B4-BE49-F238E27FC236}">
                  <a16:creationId xmlns:a16="http://schemas.microsoft.com/office/drawing/2014/main" id="{550F07FB-6F93-4933-8465-888275E601EF}"/>
                </a:ext>
              </a:extLst>
            </p:cNvPr>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 name="Line 6">
              <a:extLst>
                <a:ext uri="{FF2B5EF4-FFF2-40B4-BE49-F238E27FC236}">
                  <a16:creationId xmlns:a16="http://schemas.microsoft.com/office/drawing/2014/main" id="{D27CFC36-A7AE-46A5-9949-031F071E08ED}"/>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 name="Line 7">
              <a:extLst>
                <a:ext uri="{FF2B5EF4-FFF2-40B4-BE49-F238E27FC236}">
                  <a16:creationId xmlns:a16="http://schemas.microsoft.com/office/drawing/2014/main" id="{85C1658C-DDCC-4D1C-9AB8-41C4542FFFBD}"/>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0" name="Group 4">
            <a:extLst>
              <a:ext uri="{FF2B5EF4-FFF2-40B4-BE49-F238E27FC236}">
                <a16:creationId xmlns:a16="http://schemas.microsoft.com/office/drawing/2014/main" id="{51CB819F-B97F-4B71-9265-F24B9E8FAD9A}"/>
              </a:ext>
            </a:extLst>
          </p:cNvPr>
          <p:cNvGrpSpPr>
            <a:grpSpLocks noChangeAspect="1"/>
          </p:cNvGrpSpPr>
          <p:nvPr userDrawn="1"/>
        </p:nvGrpSpPr>
        <p:grpSpPr bwMode="auto">
          <a:xfrm>
            <a:off x="0" y="-7251"/>
            <a:ext cx="3236686" cy="6854159"/>
            <a:chOff x="2820" y="1"/>
            <a:chExt cx="2040" cy="4320"/>
          </a:xfrm>
          <a:solidFill>
            <a:srgbClr val="D1A42B"/>
          </a:solidFill>
        </p:grpSpPr>
        <p:sp>
          <p:nvSpPr>
            <p:cNvPr id="11" name="Freeform 5">
              <a:extLst>
                <a:ext uri="{FF2B5EF4-FFF2-40B4-BE49-F238E27FC236}">
                  <a16:creationId xmlns:a16="http://schemas.microsoft.com/office/drawing/2014/main" id="{F4AB4589-C731-41A4-9A1C-747AECEA6978}"/>
                </a:ext>
              </a:extLst>
            </p:cNvPr>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Line 6">
              <a:extLst>
                <a:ext uri="{FF2B5EF4-FFF2-40B4-BE49-F238E27FC236}">
                  <a16:creationId xmlns:a16="http://schemas.microsoft.com/office/drawing/2014/main" id="{AA0908F4-ECDD-4082-BAD2-5A05AB2F10E2}"/>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Line 7">
              <a:extLst>
                <a:ext uri="{FF2B5EF4-FFF2-40B4-BE49-F238E27FC236}">
                  <a16:creationId xmlns:a16="http://schemas.microsoft.com/office/drawing/2014/main" id="{A551B9F2-D3E7-415D-A3B4-1718498387AB}"/>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4" name="Freeform 32">
            <a:extLst>
              <a:ext uri="{FF2B5EF4-FFF2-40B4-BE49-F238E27FC236}">
                <a16:creationId xmlns:a16="http://schemas.microsoft.com/office/drawing/2014/main" id="{5328DE51-5B8A-416E-BC24-8E7171F9FE35}"/>
              </a:ext>
            </a:extLst>
          </p:cNvPr>
          <p:cNvSpPr/>
          <p:nvPr userDrawn="1"/>
        </p:nvSpPr>
        <p:spPr>
          <a:xfrm>
            <a:off x="2270579" y="-10886"/>
            <a:ext cx="9921421" cy="6880032"/>
          </a:xfrm>
          <a:custGeom>
            <a:avLst/>
            <a:gdLst>
              <a:gd name="connsiteX0" fmla="*/ 0 w 9921421"/>
              <a:gd name="connsiteY0" fmla="*/ 6855660 h 6858000"/>
              <a:gd name="connsiteX1" fmla="*/ 82498 w 9921421"/>
              <a:gd name="connsiteY1" fmla="*/ 6858000 h 6858000"/>
              <a:gd name="connsiteX2" fmla="*/ 0 w 9921421"/>
              <a:gd name="connsiteY2" fmla="*/ 6858000 h 6858000"/>
              <a:gd name="connsiteX3" fmla="*/ 826890 w 9921421"/>
              <a:gd name="connsiteY3" fmla="*/ 0 h 6858000"/>
              <a:gd name="connsiteX4" fmla="*/ 9921421 w 9921421"/>
              <a:gd name="connsiteY4" fmla="*/ 0 h 6858000"/>
              <a:gd name="connsiteX5" fmla="*/ 9921421 w 9921421"/>
              <a:gd name="connsiteY5" fmla="*/ 6858000 h 6858000"/>
              <a:gd name="connsiteX6" fmla="*/ 82498 w 9921421"/>
              <a:gd name="connsiteY6" fmla="*/ 6858000 h 6858000"/>
              <a:gd name="connsiteX7" fmla="*/ 3183968 w 9921421"/>
              <a:gd name="connsiteY7" fmla="*/ 3378200 h 6858000"/>
              <a:gd name="connsiteX8" fmla="*/ 857604 w 9921421"/>
              <a:gd name="connsiteY8" fmla="*/ 7954 h 68580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857604 w 9921421"/>
              <a:gd name="connsiteY9" fmla="*/ 2065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241118 w 9921421"/>
              <a:gd name="connsiteY8" fmla="*/ 34036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493045 w 9921421"/>
              <a:gd name="connsiteY7" fmla="*/ 6805386 h 6870700"/>
              <a:gd name="connsiteX8" fmla="*/ 3241118 w 9921421"/>
              <a:gd name="connsiteY8" fmla="*/ 3403600 h 6870700"/>
              <a:gd name="connsiteX9" fmla="*/ 1283054 w 9921421"/>
              <a:gd name="connsiteY9" fmla="*/ 14304 h 6870700"/>
              <a:gd name="connsiteX10" fmla="*/ 1265040 w 9921421"/>
              <a:gd name="connsiteY10" fmla="*/ 0 h 6870700"/>
              <a:gd name="connsiteX0" fmla="*/ 0 w 9921421"/>
              <a:gd name="connsiteY0" fmla="*/ 6868360 h 6870701"/>
              <a:gd name="connsiteX1" fmla="*/ 82498 w 9921421"/>
              <a:gd name="connsiteY1" fmla="*/ 6870700 h 6870701"/>
              <a:gd name="connsiteX2" fmla="*/ 0 w 9921421"/>
              <a:gd name="connsiteY2" fmla="*/ 6870700 h 6870701"/>
              <a:gd name="connsiteX3" fmla="*/ 0 w 9921421"/>
              <a:gd name="connsiteY3" fmla="*/ 6868360 h 6870701"/>
              <a:gd name="connsiteX4" fmla="*/ 1265040 w 9921421"/>
              <a:gd name="connsiteY4" fmla="*/ 0 h 6870701"/>
              <a:gd name="connsiteX5" fmla="*/ 9921421 w 9921421"/>
              <a:gd name="connsiteY5" fmla="*/ 12700 h 6870701"/>
              <a:gd name="connsiteX6" fmla="*/ 9921421 w 9921421"/>
              <a:gd name="connsiteY6" fmla="*/ 6870700 h 6870701"/>
              <a:gd name="connsiteX7" fmla="*/ 418400 w 9921421"/>
              <a:gd name="connsiteY7" fmla="*/ 6870701 h 6870701"/>
              <a:gd name="connsiteX8" fmla="*/ 3241118 w 9921421"/>
              <a:gd name="connsiteY8" fmla="*/ 3403600 h 6870701"/>
              <a:gd name="connsiteX9" fmla="*/ 1283054 w 9921421"/>
              <a:gd name="connsiteY9" fmla="*/ 14304 h 6870701"/>
              <a:gd name="connsiteX10" fmla="*/ 1265040 w 9921421"/>
              <a:gd name="connsiteY10" fmla="*/ 0 h 6870701"/>
              <a:gd name="connsiteX0" fmla="*/ 0 w 9921421"/>
              <a:gd name="connsiteY0" fmla="*/ 6868360 h 6880032"/>
              <a:gd name="connsiteX1" fmla="*/ 82498 w 9921421"/>
              <a:gd name="connsiteY1" fmla="*/ 6870700 h 6880032"/>
              <a:gd name="connsiteX2" fmla="*/ 0 w 9921421"/>
              <a:gd name="connsiteY2" fmla="*/ 6870700 h 6880032"/>
              <a:gd name="connsiteX3" fmla="*/ 0 w 9921421"/>
              <a:gd name="connsiteY3" fmla="*/ 6868360 h 6880032"/>
              <a:gd name="connsiteX4" fmla="*/ 1265040 w 9921421"/>
              <a:gd name="connsiteY4" fmla="*/ 0 h 6880032"/>
              <a:gd name="connsiteX5" fmla="*/ 9921421 w 9921421"/>
              <a:gd name="connsiteY5" fmla="*/ 12700 h 6880032"/>
              <a:gd name="connsiteX6" fmla="*/ 9921421 w 9921421"/>
              <a:gd name="connsiteY6" fmla="*/ 6870700 h 6880032"/>
              <a:gd name="connsiteX7" fmla="*/ 633004 w 9921421"/>
              <a:gd name="connsiteY7" fmla="*/ 6880032 h 6880032"/>
              <a:gd name="connsiteX8" fmla="*/ 3241118 w 9921421"/>
              <a:gd name="connsiteY8" fmla="*/ 3403600 h 6880032"/>
              <a:gd name="connsiteX9" fmla="*/ 1283054 w 9921421"/>
              <a:gd name="connsiteY9" fmla="*/ 14304 h 6880032"/>
              <a:gd name="connsiteX10" fmla="*/ 1265040 w 9921421"/>
              <a:gd name="connsiteY10" fmla="*/ 0 h 6880032"/>
              <a:gd name="connsiteX0" fmla="*/ 0 w 9921421"/>
              <a:gd name="connsiteY0" fmla="*/ 6868360 h 6880032"/>
              <a:gd name="connsiteX1" fmla="*/ 82498 w 9921421"/>
              <a:gd name="connsiteY1" fmla="*/ 6870700 h 6880032"/>
              <a:gd name="connsiteX2" fmla="*/ 0 w 9921421"/>
              <a:gd name="connsiteY2" fmla="*/ 6870700 h 6880032"/>
              <a:gd name="connsiteX3" fmla="*/ 0 w 9921421"/>
              <a:gd name="connsiteY3" fmla="*/ 6868360 h 6880032"/>
              <a:gd name="connsiteX4" fmla="*/ 1265040 w 9921421"/>
              <a:gd name="connsiteY4" fmla="*/ 0 h 6880032"/>
              <a:gd name="connsiteX5" fmla="*/ 9921421 w 9921421"/>
              <a:gd name="connsiteY5" fmla="*/ 12700 h 6880032"/>
              <a:gd name="connsiteX6" fmla="*/ 9921421 w 9921421"/>
              <a:gd name="connsiteY6" fmla="*/ 6870700 h 6880032"/>
              <a:gd name="connsiteX7" fmla="*/ 633004 w 9921421"/>
              <a:gd name="connsiteY7" fmla="*/ 6880032 h 6880032"/>
              <a:gd name="connsiteX8" fmla="*/ 3241118 w 9921421"/>
              <a:gd name="connsiteY8" fmla="*/ 3403600 h 6880032"/>
              <a:gd name="connsiteX9" fmla="*/ 1283054 w 9921421"/>
              <a:gd name="connsiteY9" fmla="*/ 14304 h 6880032"/>
              <a:gd name="connsiteX10" fmla="*/ 1265040 w 9921421"/>
              <a:gd name="connsiteY10" fmla="*/ 0 h 68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21421" h="6880032">
                <a:moveTo>
                  <a:pt x="0" y="6868360"/>
                </a:moveTo>
                <a:lnTo>
                  <a:pt x="82498" y="6870700"/>
                </a:lnTo>
                <a:lnTo>
                  <a:pt x="0" y="6870700"/>
                </a:lnTo>
                <a:lnTo>
                  <a:pt x="0" y="6868360"/>
                </a:lnTo>
                <a:close/>
                <a:moveTo>
                  <a:pt x="1265040" y="0"/>
                </a:moveTo>
                <a:lnTo>
                  <a:pt x="9921421" y="12700"/>
                </a:lnTo>
                <a:lnTo>
                  <a:pt x="9921421" y="6870700"/>
                </a:lnTo>
                <a:lnTo>
                  <a:pt x="633004" y="6880032"/>
                </a:lnTo>
                <a:cubicBezTo>
                  <a:pt x="1972519" y="6758112"/>
                  <a:pt x="3241118" y="5325440"/>
                  <a:pt x="3241118" y="3403600"/>
                </a:cubicBezTo>
                <a:cubicBezTo>
                  <a:pt x="3241118" y="1782048"/>
                  <a:pt x="2347822" y="590996"/>
                  <a:pt x="1283054" y="14304"/>
                </a:cubicBezTo>
                <a:cubicBezTo>
                  <a:pt x="1272816" y="11653"/>
                  <a:pt x="1275278" y="2651"/>
                  <a:pt x="1265040" y="0"/>
                </a:cubicBezTo>
                <a:close/>
              </a:path>
            </a:pathLst>
          </a:cu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15" name="Rectangle 14">
            <a:extLst>
              <a:ext uri="{FF2B5EF4-FFF2-40B4-BE49-F238E27FC236}">
                <a16:creationId xmlns:a16="http://schemas.microsoft.com/office/drawing/2014/main" id="{A809154A-E8E7-473B-8878-E314E65FA502}"/>
              </a:ext>
            </a:extLst>
          </p:cNvPr>
          <p:cNvSpPr/>
          <p:nvPr userDrawn="1"/>
        </p:nvSpPr>
        <p:spPr>
          <a:xfrm>
            <a:off x="0" y="6159500"/>
            <a:ext cx="12192000" cy="73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pic>
        <p:nvPicPr>
          <p:cNvPr id="16" name="Picture 15">
            <a:extLst>
              <a:ext uri="{FF2B5EF4-FFF2-40B4-BE49-F238E27FC236}">
                <a16:creationId xmlns:a16="http://schemas.microsoft.com/office/drawing/2014/main" id="{7BCFB6EE-5BF4-4D8F-927A-1F7D32D9F9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145" y="6309133"/>
            <a:ext cx="1830469" cy="440668"/>
          </a:xfrm>
          <a:prstGeom prst="rect">
            <a:avLst/>
          </a:prstGeom>
        </p:spPr>
      </p:pic>
      <p:sp>
        <p:nvSpPr>
          <p:cNvPr id="17" name="Title 1">
            <a:extLst>
              <a:ext uri="{FF2B5EF4-FFF2-40B4-BE49-F238E27FC236}">
                <a16:creationId xmlns:a16="http://schemas.microsoft.com/office/drawing/2014/main" id="{EAF7E32E-597B-412F-B461-F3EC620F7EAE}"/>
              </a:ext>
            </a:extLst>
          </p:cNvPr>
          <p:cNvSpPr>
            <a:spLocks noGrp="1"/>
          </p:cNvSpPr>
          <p:nvPr>
            <p:ph type="ctrTitle"/>
          </p:nvPr>
        </p:nvSpPr>
        <p:spPr>
          <a:xfrm>
            <a:off x="5932715" y="1373874"/>
            <a:ext cx="5994400" cy="2387600"/>
          </a:xfrm>
        </p:spPr>
        <p:txBody>
          <a:bodyPr anchor="b">
            <a:normAutofit/>
          </a:bodyPr>
          <a:lstStyle>
            <a:lvl1pPr algn="l">
              <a:defRPr sz="4400" cap="all" baseline="0">
                <a:solidFill>
                  <a:schemeClr val="bg1"/>
                </a:solidFill>
                <a:latin typeface="Arial Black" panose="020B0A04020102020204" pitchFamily="34" charset="0"/>
              </a:defRPr>
            </a:lvl1pPr>
          </a:lstStyle>
          <a:p>
            <a:r>
              <a:rPr lang="en-US" dirty="0"/>
              <a:t>Click to edit Master title style</a:t>
            </a:r>
            <a:endParaRPr lang="en-NZ" dirty="0"/>
          </a:p>
        </p:txBody>
      </p:sp>
      <p:sp>
        <p:nvSpPr>
          <p:cNvPr id="18" name="Subtitle 2">
            <a:extLst>
              <a:ext uri="{FF2B5EF4-FFF2-40B4-BE49-F238E27FC236}">
                <a16:creationId xmlns:a16="http://schemas.microsoft.com/office/drawing/2014/main" id="{862C18B5-E7BD-45B4-8EF1-44D2E3C2B56F}"/>
              </a:ext>
            </a:extLst>
          </p:cNvPr>
          <p:cNvSpPr>
            <a:spLocks noGrp="1"/>
          </p:cNvSpPr>
          <p:nvPr>
            <p:ph type="subTitle" idx="1"/>
          </p:nvPr>
        </p:nvSpPr>
        <p:spPr>
          <a:xfrm>
            <a:off x="5932715" y="3853549"/>
            <a:ext cx="5994400" cy="1655762"/>
          </a:xfrm>
        </p:spPr>
        <p:txBody>
          <a:bodyPr>
            <a:normAutofit/>
          </a:bodyPr>
          <a:lstStyle>
            <a:lvl1pPr marL="0" indent="0" algn="l">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21" name="Picture 20" descr="Text&#10;&#10;Description automatically generated">
            <a:extLst>
              <a:ext uri="{FF2B5EF4-FFF2-40B4-BE49-F238E27FC236}">
                <a16:creationId xmlns:a16="http://schemas.microsoft.com/office/drawing/2014/main" id="{D59A168D-D95B-4287-944C-F6235D5790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1421" y="6220397"/>
            <a:ext cx="2067502" cy="617345"/>
          </a:xfrm>
          <a:prstGeom prst="rect">
            <a:avLst/>
          </a:prstGeom>
        </p:spPr>
      </p:pic>
    </p:spTree>
    <p:extLst>
      <p:ext uri="{BB962C8B-B14F-4D97-AF65-F5344CB8AC3E}">
        <p14:creationId xmlns:p14="http://schemas.microsoft.com/office/powerpoint/2010/main" val="127032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16115"/>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132580" y="1173192"/>
            <a:ext cx="11943306" cy="5099700"/>
          </a:xfrm>
        </p:spPr>
        <p:txBody>
          <a:bodyPr>
            <a:normAutofit/>
          </a:bodyPr>
          <a:lstStyle>
            <a:lvl1pPr marL="0" indent="0">
              <a:lnSpc>
                <a:spcPct val="100000"/>
              </a:lnSpc>
              <a:buNone/>
              <a:defRPr sz="1200" baseline="0"/>
            </a:lvl1pPr>
            <a:lvl2pPr marL="457200" indent="0">
              <a:lnSpc>
                <a:spcPct val="100000"/>
              </a:lnSpc>
              <a:buNone/>
              <a:defRPr sz="1200" baseline="0"/>
            </a:lvl2pPr>
            <a:lvl3pPr marL="914400" indent="0">
              <a:lnSpc>
                <a:spcPct val="100000"/>
              </a:lnSpc>
              <a:buNone/>
              <a:defRPr sz="1200" baseline="0"/>
            </a:lvl3pPr>
            <a:lvl4pPr marL="1371600" indent="0">
              <a:lnSpc>
                <a:spcPct val="100000"/>
              </a:lnSpc>
              <a:buNone/>
              <a:defRPr sz="1200" baseline="0"/>
            </a:lvl4pPr>
            <a:lvl5pPr marL="1828800" indent="0">
              <a:lnSpc>
                <a:spcPct val="100000"/>
              </a:lnSpc>
              <a:buNone/>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sp>
        <p:nvSpPr>
          <p:cNvPr id="8" name="TextBox 7">
            <a:extLst>
              <a:ext uri="{FF2B5EF4-FFF2-40B4-BE49-F238E27FC236}">
                <a16:creationId xmlns:a16="http://schemas.microsoft.com/office/drawing/2014/main" id="{2D02DEE8-3698-46AD-8647-60466B18314F}"/>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6550BA1F-617A-40BE-B3AF-048EF864D0FB}"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87C59BBD-34EC-42F8-9762-3221FE83259D}"/>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21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93749"/>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40C5CF44-2A91-419E-ABBF-44A3A10428EE}"/>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CAF9B8B8-A006-45D3-83A5-480C77BBA244}"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cxnSp>
        <p:nvCxnSpPr>
          <p:cNvPr id="11" name="Straight Connector 10">
            <a:extLst>
              <a:ext uri="{FF2B5EF4-FFF2-40B4-BE49-F238E27FC236}">
                <a16:creationId xmlns:a16="http://schemas.microsoft.com/office/drawing/2014/main" id="{09C40A5E-CC97-4BC5-AB13-F75915DD6267}"/>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3AD6E3-1E1C-484B-96B0-1737640D8002}"/>
              </a:ext>
            </a:extLst>
          </p:cNvPr>
          <p:cNvSpPr/>
          <p:nvPr userDrawn="1"/>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9AF3345-63C8-4F28-BCA8-4AC4C5A0F303}"/>
              </a:ext>
            </a:extLst>
          </p:cNvPr>
          <p:cNvSpPr/>
          <p:nvPr userDrawn="1"/>
        </p:nvSpPr>
        <p:spPr>
          <a:xfrm>
            <a:off x="586596" y="1076896"/>
            <a:ext cx="7448882" cy="71481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F14727-4C37-4FDF-B5EA-9B5195E65770}"/>
              </a:ext>
            </a:extLst>
          </p:cNvPr>
          <p:cNvSpPr/>
          <p:nvPr userDrawn="1"/>
        </p:nvSpPr>
        <p:spPr>
          <a:xfrm>
            <a:off x="0" y="1076896"/>
            <a:ext cx="586596" cy="714815"/>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0F258E-4D41-4ADD-B3A7-585B21FD8F38}"/>
              </a:ext>
            </a:extLst>
          </p:cNvPr>
          <p:cNvSpPr txBox="1"/>
          <p:nvPr userDrawn="1"/>
        </p:nvSpPr>
        <p:spPr>
          <a:xfrm>
            <a:off x="69011" y="1187922"/>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13" name="Rectangle: Rounded Corners 12">
            <a:extLst>
              <a:ext uri="{FF2B5EF4-FFF2-40B4-BE49-F238E27FC236}">
                <a16:creationId xmlns:a16="http://schemas.microsoft.com/office/drawing/2014/main" id="{3F746055-A9AF-49E4-BAF9-6B212E9BB31D}"/>
              </a:ext>
            </a:extLst>
          </p:cNvPr>
          <p:cNvSpPr/>
          <p:nvPr userDrawn="1"/>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0944D9-935E-42FE-979E-3976AD1C7917}"/>
              </a:ext>
            </a:extLst>
          </p:cNvPr>
          <p:cNvSpPr/>
          <p:nvPr userDrawn="1"/>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18" name="Text Placeholder 17">
            <a:extLst>
              <a:ext uri="{FF2B5EF4-FFF2-40B4-BE49-F238E27FC236}">
                <a16:creationId xmlns:a16="http://schemas.microsoft.com/office/drawing/2014/main" id="{C8C09579-441E-4051-BCA7-E3DF64EF64CE}"/>
              </a:ext>
            </a:extLst>
          </p:cNvPr>
          <p:cNvSpPr>
            <a:spLocks noGrp="1"/>
          </p:cNvSpPr>
          <p:nvPr>
            <p:ph type="body" sz="quarter" idx="10" hasCustomPrompt="1"/>
          </p:nvPr>
        </p:nvSpPr>
        <p:spPr>
          <a:xfrm>
            <a:off x="758825" y="1187450"/>
            <a:ext cx="6953250" cy="419100"/>
          </a:xfrm>
        </p:spPr>
        <p:txBody>
          <a:bodyPr>
            <a:noAutofit/>
          </a:bodyPr>
          <a:lstStyle>
            <a:lvl1pPr marL="0" indent="0">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stStyle>
          <a:p>
            <a:pPr lvl="0"/>
            <a:r>
              <a:rPr lang="en-NZ" dirty="0"/>
              <a:t>Overall engagement is based on all those who have either attended or participated in the following art forms in the last 12 months: Visual arts, Craft &amp; object art, Performing arts, Literature, Pacific arts and Māori arts </a:t>
            </a:r>
          </a:p>
        </p:txBody>
      </p:sp>
    </p:spTree>
    <p:extLst>
      <p:ext uri="{BB962C8B-B14F-4D97-AF65-F5344CB8AC3E}">
        <p14:creationId xmlns:p14="http://schemas.microsoft.com/office/powerpoint/2010/main" val="109493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93749"/>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40C5CF44-2A91-419E-ABBF-44A3A10428EE}"/>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CAF9B8B8-A006-45D3-83A5-480C77BBA244}"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cxnSp>
        <p:nvCxnSpPr>
          <p:cNvPr id="11" name="Straight Connector 10">
            <a:extLst>
              <a:ext uri="{FF2B5EF4-FFF2-40B4-BE49-F238E27FC236}">
                <a16:creationId xmlns:a16="http://schemas.microsoft.com/office/drawing/2014/main" id="{09C40A5E-CC97-4BC5-AB13-F75915DD6267}"/>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3AD6E3-1E1C-484B-96B0-1737640D8002}"/>
              </a:ext>
            </a:extLst>
          </p:cNvPr>
          <p:cNvSpPr/>
          <p:nvPr userDrawn="1"/>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9AF3345-63C8-4F28-BCA8-4AC4C5A0F303}"/>
              </a:ext>
            </a:extLst>
          </p:cNvPr>
          <p:cNvSpPr/>
          <p:nvPr userDrawn="1"/>
        </p:nvSpPr>
        <p:spPr>
          <a:xfrm>
            <a:off x="586596" y="1076897"/>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F14727-4C37-4FDF-B5EA-9B5195E65770}"/>
              </a:ext>
            </a:extLst>
          </p:cNvPr>
          <p:cNvSpPr/>
          <p:nvPr userDrawn="1"/>
        </p:nvSpPr>
        <p:spPr>
          <a:xfrm>
            <a:off x="0" y="1076897"/>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0F258E-4D41-4ADD-B3A7-585B21FD8F38}"/>
              </a:ext>
            </a:extLst>
          </p:cNvPr>
          <p:cNvSpPr txBox="1"/>
          <p:nvPr userDrawn="1"/>
        </p:nvSpPr>
        <p:spPr>
          <a:xfrm>
            <a:off x="69011" y="1041276"/>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13" name="Rectangle: Rounded Corners 12">
            <a:extLst>
              <a:ext uri="{FF2B5EF4-FFF2-40B4-BE49-F238E27FC236}">
                <a16:creationId xmlns:a16="http://schemas.microsoft.com/office/drawing/2014/main" id="{3F746055-A9AF-49E4-BAF9-6B212E9BB31D}"/>
              </a:ext>
            </a:extLst>
          </p:cNvPr>
          <p:cNvSpPr/>
          <p:nvPr userDrawn="1"/>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0944D9-935E-42FE-979E-3976AD1C7917}"/>
              </a:ext>
            </a:extLst>
          </p:cNvPr>
          <p:cNvSpPr/>
          <p:nvPr userDrawn="1"/>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18" name="Text Placeholder 17">
            <a:extLst>
              <a:ext uri="{FF2B5EF4-FFF2-40B4-BE49-F238E27FC236}">
                <a16:creationId xmlns:a16="http://schemas.microsoft.com/office/drawing/2014/main" id="{C8C09579-441E-4051-BCA7-E3DF64EF64CE}"/>
              </a:ext>
            </a:extLst>
          </p:cNvPr>
          <p:cNvSpPr>
            <a:spLocks noGrp="1"/>
          </p:cNvSpPr>
          <p:nvPr>
            <p:ph type="body" sz="quarter" idx="10" hasCustomPrompt="1"/>
          </p:nvPr>
        </p:nvSpPr>
        <p:spPr>
          <a:xfrm>
            <a:off x="758825" y="1118440"/>
            <a:ext cx="6953250" cy="419100"/>
          </a:xfrm>
        </p:spPr>
        <p:txBody>
          <a:bodyPr>
            <a:noAutofit/>
          </a:bodyPr>
          <a:lstStyle>
            <a:lvl1pPr marL="0" indent="0">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stStyle>
          <a:p>
            <a:pPr lvl="0"/>
            <a:r>
              <a:rPr lang="en-NZ" dirty="0"/>
              <a:t>Overall engagement is based on all those who have either attended or participated in the following art forms in the last 12 months: Visual arts, Craft &amp; object art, Performing arts, Literature, Pacific arts and Māori arts </a:t>
            </a:r>
          </a:p>
        </p:txBody>
      </p:sp>
    </p:spTree>
    <p:extLst>
      <p:ext uri="{BB962C8B-B14F-4D97-AF65-F5344CB8AC3E}">
        <p14:creationId xmlns:p14="http://schemas.microsoft.com/office/powerpoint/2010/main" val="183446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2" name="Picture 21" descr="A picture containing person, person&#10;&#10;Description automatically generated">
            <a:extLst>
              <a:ext uri="{FF2B5EF4-FFF2-40B4-BE49-F238E27FC236}">
                <a16:creationId xmlns:a16="http://schemas.microsoft.com/office/drawing/2014/main" id="{61FE8FD9-A7F9-49D0-B8EC-C5746C1AE7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020" r="46861"/>
          <a:stretch/>
        </p:blipFill>
        <p:spPr>
          <a:xfrm flipH="1">
            <a:off x="9119689" y="-2"/>
            <a:ext cx="3098381" cy="6858000"/>
          </a:xfrm>
          <a:prstGeom prst="rect">
            <a:avLst/>
          </a:prstGeom>
        </p:spPr>
      </p:pic>
      <p:pic>
        <p:nvPicPr>
          <p:cNvPr id="4" name="Picture 3" descr="A picture containing person, person&#10;&#10;Description automatically generated">
            <a:extLst>
              <a:ext uri="{FF2B5EF4-FFF2-40B4-BE49-F238E27FC236}">
                <a16:creationId xmlns:a16="http://schemas.microsoft.com/office/drawing/2014/main" id="{9C1C49EB-A24D-468E-A3C9-56ACEBEC3F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020" r="46861"/>
          <a:stretch/>
        </p:blipFill>
        <p:spPr>
          <a:xfrm>
            <a:off x="-1" y="0"/>
            <a:ext cx="3098381" cy="6858000"/>
          </a:xfrm>
          <a:prstGeom prst="rect">
            <a:avLst/>
          </a:prstGeom>
        </p:spPr>
      </p:pic>
      <p:sp>
        <p:nvSpPr>
          <p:cNvPr id="9" name="Rectangle 8">
            <a:extLst>
              <a:ext uri="{FF2B5EF4-FFF2-40B4-BE49-F238E27FC236}">
                <a16:creationId xmlns:a16="http://schemas.microsoft.com/office/drawing/2014/main" id="{38FDA9A7-4F0B-46D4-B704-8118E5218E33}"/>
              </a:ext>
            </a:extLst>
          </p:cNvPr>
          <p:cNvSpPr/>
          <p:nvPr userDrawn="1"/>
        </p:nvSpPr>
        <p:spPr>
          <a:xfrm>
            <a:off x="2402113" y="0"/>
            <a:ext cx="73877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B41270B5-3B5D-4B72-A026-D422E3E9980C}"/>
              </a:ext>
            </a:extLst>
          </p:cNvPr>
          <p:cNvSpPr/>
          <p:nvPr userDrawn="1"/>
        </p:nvSpPr>
        <p:spPr>
          <a:xfrm>
            <a:off x="2402111" y="-1"/>
            <a:ext cx="7387771" cy="1382233"/>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a:p>
        </p:txBody>
      </p:sp>
      <p:sp>
        <p:nvSpPr>
          <p:cNvPr id="11" name="Rectangle 10">
            <a:extLst>
              <a:ext uri="{FF2B5EF4-FFF2-40B4-BE49-F238E27FC236}">
                <a16:creationId xmlns:a16="http://schemas.microsoft.com/office/drawing/2014/main" id="{AD02071A-DAB8-40C1-B923-074713A0575D}"/>
              </a:ext>
            </a:extLst>
          </p:cNvPr>
          <p:cNvSpPr/>
          <p:nvPr userDrawn="1"/>
        </p:nvSpPr>
        <p:spPr>
          <a:xfrm>
            <a:off x="2666996" y="1520180"/>
            <a:ext cx="6858000" cy="4670509"/>
          </a:xfrm>
          <a:prstGeom prst="rect">
            <a:avLst/>
          </a:prstGeom>
        </p:spPr>
        <p:txBody>
          <a:bodyPr wrap="square">
            <a:spAutoFit/>
          </a:bodyPr>
          <a:lstStyle/>
          <a:p>
            <a:r>
              <a:rPr lang="en-NZ" sz="850" b="1">
                <a:solidFill>
                  <a:schemeClr val="tx1">
                    <a:lumMod val="75000"/>
                    <a:lumOff val="25000"/>
                  </a:schemeClr>
                </a:solidFill>
                <a:latin typeface="Arial" panose="020B0604020202020204" pitchFamily="34" charset="0"/>
                <a:cs typeface="Arial" panose="020B0604020202020204" pitchFamily="34" charset="0"/>
              </a:rPr>
              <a:t>Colmar Brunton </a:t>
            </a:r>
            <a:r>
              <a:rPr lang="en-NZ" sz="850">
                <a:solidFill>
                  <a:schemeClr val="tx1">
                    <a:lumMod val="75000"/>
                    <a:lumOff val="25000"/>
                  </a:schemeClr>
                </a:solidFill>
                <a:latin typeface="Arial" panose="020B0604020202020204" pitchFamily="34" charset="0"/>
                <a:cs typeface="Arial" panose="020B0604020202020204" pitchFamily="34" charset="0"/>
              </a:rPr>
              <a:t>practitioners are members of the Research Association NZ and are obliged to comply with the Research Association NZ Code of Practice. A copy of the Code is available from the Executive Secretary or the Complaints Officer of the Society.</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Confidentiality</a:t>
            </a:r>
          </a:p>
          <a:p>
            <a:r>
              <a:rPr lang="en-NZ" sz="850">
                <a:solidFill>
                  <a:schemeClr val="tx1">
                    <a:lumMod val="75000"/>
                    <a:lumOff val="25000"/>
                  </a:schemeClr>
                </a:solidFill>
                <a:latin typeface="Arial" panose="020B0604020202020204" pitchFamily="34" charset="0"/>
                <a:cs typeface="Arial" panose="020B0604020202020204" pitchFamily="34" charset="0"/>
              </a:rPr>
              <a:t>Reports and other records relevant to a Market Research project and provided by the Researcher shall normally be for use solely by the Client and the Client’s consultants or advisers.</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Research Information</a:t>
            </a:r>
          </a:p>
          <a:p>
            <a:r>
              <a:rPr lang="en-NZ" sz="850">
                <a:solidFill>
                  <a:schemeClr val="tx1">
                    <a:lumMod val="75000"/>
                    <a:lumOff val="25000"/>
                  </a:schemeClr>
                </a:solidFill>
                <a:latin typeface="Arial" panose="020B0604020202020204" pitchFamily="34" charset="0"/>
                <a:cs typeface="Arial" panose="020B0604020202020204" pitchFamily="34" charset="0"/>
              </a:rPr>
              <a:t>Article 25 of the Research Association NZ Code states:</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Marketing research proposals, discussion papers and quotations, unless these have been paid for by the client, remain the property of the Researcher.</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Publication of a Research Project</a:t>
            </a:r>
          </a:p>
          <a:p>
            <a:r>
              <a:rPr lang="en-NZ" sz="850">
                <a:solidFill>
                  <a:schemeClr val="tx1">
                    <a:lumMod val="75000"/>
                    <a:lumOff val="25000"/>
                  </a:schemeClr>
                </a:solidFill>
                <a:latin typeface="Arial" panose="020B0604020202020204" pitchFamily="34" charset="0"/>
                <a:cs typeface="Arial" panose="020B0604020202020204" pitchFamily="34" charset="0"/>
              </a:rPr>
              <a:t>Article 31 of the Research Association NZ Code states:</a:t>
            </a:r>
          </a:p>
          <a:p>
            <a:r>
              <a:rPr lang="en-NZ" sz="850">
                <a:solidFill>
                  <a:schemeClr val="tx1">
                    <a:lumMod val="75000"/>
                    <a:lumOff val="25000"/>
                  </a:schemeClr>
                </a:solidFill>
                <a:latin typeface="Arial" panose="020B0604020202020204" pitchFamily="34" charset="0"/>
                <a:cs typeface="Arial" panose="020B0604020202020204" pitchFamily="34" charset="0"/>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Refuse permission for their name to be quoted in connection with the published findings</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Publish the appropriate details of the project</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Correct any misleading aspects of the published presentation of the findings</a:t>
            </a:r>
          </a:p>
          <a:p>
            <a:pPr marL="714224" lvl="1" indent="-259718">
              <a:buFont typeface="+mj-lt"/>
              <a:buAutoNum type="alphaLcPeriod"/>
            </a:pPr>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Electronic Copies</a:t>
            </a:r>
          </a:p>
          <a:p>
            <a:r>
              <a:rPr lang="en-NZ" sz="850">
                <a:solidFill>
                  <a:schemeClr val="tx1">
                    <a:lumMod val="75000"/>
                    <a:lumOff val="25000"/>
                  </a:schemeClr>
                </a:solidFill>
                <a:latin typeface="Arial" panose="020B0604020202020204" pitchFamily="34" charset="0"/>
                <a:cs typeface="Arial" panose="020B0604020202020204" pitchFamily="34" charset="0"/>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850" b="1">
              <a:solidFill>
                <a:schemeClr val="tx1">
                  <a:lumMod val="75000"/>
                  <a:lumOff val="25000"/>
                </a:schemeClr>
              </a:solidFill>
              <a:latin typeface="Arial" panose="020B0604020202020204" pitchFamily="34" charset="0"/>
              <a:cs typeface="Arial" panose="020B0604020202020204" pitchFamily="34" charset="0"/>
            </a:endParaRPr>
          </a:p>
          <a:p>
            <a:r>
              <a:rPr lang="en-NZ" sz="850">
                <a:solidFill>
                  <a:schemeClr val="tx1">
                    <a:lumMod val="75000"/>
                    <a:lumOff val="25000"/>
                  </a:schemeClr>
                </a:solidFill>
                <a:latin typeface="Arial" panose="020B0604020202020204" pitchFamily="34" charset="0"/>
                <a:cs typeface="Arial" panose="020B0604020202020204" pitchFamily="34" charset="0"/>
              </a:rPr>
              <a:t>Colmar Brunton ™ New Zealand is certified to International Standard ISO 20252 (2012).  This project will be/has been completed in compliance with this International Standard.</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a:solidFill>
                  <a:schemeClr val="tx1">
                    <a:lumMod val="75000"/>
                    <a:lumOff val="25000"/>
                  </a:schemeClr>
                </a:solidFill>
                <a:latin typeface="Arial" panose="020B0604020202020204" pitchFamily="34" charset="0"/>
                <a:cs typeface="Arial" panose="020B0604020202020204" pitchFamily="34" charset="0"/>
              </a:rPr>
              <a:t>This presentation is subject to the detailed terms and conditions of Colmar Brunton, a copy of which is available on request or </a:t>
            </a:r>
            <a:r>
              <a:rPr lang="en-NZ" sz="85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 here.</a:t>
            </a:r>
            <a:endParaRPr lang="en-NZ" sz="850">
              <a:solidFill>
                <a:schemeClr val="tx1">
                  <a:lumMod val="75000"/>
                  <a:lumOff val="25000"/>
                </a:schemeClr>
              </a:solidFill>
              <a:latin typeface="Arial" panose="020B0604020202020204" pitchFamily="34" charset="0"/>
              <a:cs typeface="Arial" panose="020B0604020202020204" pitchFamily="34" charset="0"/>
            </a:endParaRPr>
          </a:p>
        </p:txBody>
      </p:sp>
      <p:pic>
        <p:nvPicPr>
          <p:cNvPr id="12" name="Picture 2" descr="Image result for research association">
            <a:extLst>
              <a:ext uri="{FF2B5EF4-FFF2-40B4-BE49-F238E27FC236}">
                <a16:creationId xmlns:a16="http://schemas.microsoft.com/office/drawing/2014/main" id="{BD64D477-4063-45A2-A154-2BDEE0656527}"/>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00208" y="6155697"/>
            <a:ext cx="1040493" cy="47862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CE7A19DB-88E0-4A6C-83C6-B9D3041B7AB4}"/>
              </a:ext>
            </a:extLst>
          </p:cNvPr>
          <p:cNvGrpSpPr/>
          <p:nvPr userDrawn="1"/>
        </p:nvGrpSpPr>
        <p:grpSpPr>
          <a:xfrm>
            <a:off x="3178626" y="247836"/>
            <a:ext cx="5834740" cy="724408"/>
            <a:chOff x="3178631" y="360000"/>
            <a:chExt cx="5834740" cy="724408"/>
          </a:xfrm>
        </p:grpSpPr>
        <p:sp>
          <p:nvSpPr>
            <p:cNvPr id="14" name="Title 1">
              <a:extLst>
                <a:ext uri="{FF2B5EF4-FFF2-40B4-BE49-F238E27FC236}">
                  <a16:creationId xmlns:a16="http://schemas.microsoft.com/office/drawing/2014/main" id="{79092F5B-D24E-4919-9A1D-6398FDE3DA24}"/>
                </a:ext>
              </a:extLst>
            </p:cNvPr>
            <p:cNvSpPr txBox="1">
              <a:spLocks/>
            </p:cNvSpPr>
            <p:nvPr userDrawn="1"/>
          </p:nvSpPr>
          <p:spPr>
            <a:xfrm>
              <a:off x="3178631" y="360000"/>
              <a:ext cx="5834740" cy="4801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2800" b="1" kern="1200" spc="-150">
                  <a:solidFill>
                    <a:schemeClr val="bg1"/>
                  </a:solidFill>
                  <a:latin typeface="Arial" panose="020B0604020202020204" pitchFamily="34" charset="0"/>
                  <a:ea typeface="+mj-ea"/>
                  <a:cs typeface="Arial" panose="020B0604020202020204" pitchFamily="34" charset="0"/>
                </a:defRPr>
              </a:lvl1pPr>
            </a:lstStyle>
            <a:p>
              <a:r>
                <a:rPr lang="en-US" sz="2800" spc="100" baseline="0">
                  <a:solidFill>
                    <a:schemeClr val="bg1"/>
                  </a:solidFill>
                  <a:latin typeface="Arial" panose="020B0604020202020204" pitchFamily="34" charset="0"/>
                  <a:cs typeface="Arial" panose="020B0604020202020204" pitchFamily="34" charset="0"/>
                </a:rPr>
                <a:t>IMPORTANT INFORMATION</a:t>
              </a:r>
            </a:p>
          </p:txBody>
        </p:sp>
        <p:sp>
          <p:nvSpPr>
            <p:cNvPr id="15" name="Rectangle 14">
              <a:extLst>
                <a:ext uri="{FF2B5EF4-FFF2-40B4-BE49-F238E27FC236}">
                  <a16:creationId xmlns:a16="http://schemas.microsoft.com/office/drawing/2014/main" id="{47E14319-5FBC-400E-84F2-122096696F88}"/>
                </a:ext>
              </a:extLst>
            </p:cNvPr>
            <p:cNvSpPr/>
            <p:nvPr userDrawn="1"/>
          </p:nvSpPr>
          <p:spPr>
            <a:xfrm>
              <a:off x="3541584" y="776631"/>
              <a:ext cx="5108834" cy="307777"/>
            </a:xfrm>
            <a:prstGeom prst="rect">
              <a:avLst/>
            </a:prstGeom>
          </p:spPr>
          <p:txBody>
            <a:bodyPr wrap="none">
              <a:spAutoFit/>
            </a:bodyPr>
            <a:lstStyle/>
            <a:p>
              <a:pPr algn="ctr"/>
              <a:r>
                <a:rPr lang="en-NZ" sz="1400" spc="300">
                  <a:solidFill>
                    <a:schemeClr val="bg1"/>
                  </a:solidFill>
                  <a:latin typeface="Arial" panose="020B0604020202020204" pitchFamily="34" charset="0"/>
                  <a:cs typeface="Arial" panose="020B0604020202020204" pitchFamily="34" charset="0"/>
                </a:rPr>
                <a:t>Research Association NZ Code of Practice</a:t>
              </a:r>
            </a:p>
          </p:txBody>
        </p:sp>
      </p:grpSp>
      <p:pic>
        <p:nvPicPr>
          <p:cNvPr id="21" name="Picture 20">
            <a:extLst>
              <a:ext uri="{FF2B5EF4-FFF2-40B4-BE49-F238E27FC236}">
                <a16:creationId xmlns:a16="http://schemas.microsoft.com/office/drawing/2014/main" id="{2B078D1F-EDAE-4F30-A1B6-35E2D1DF5D0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6996" y="6091899"/>
            <a:ext cx="2266511" cy="676767"/>
          </a:xfrm>
          <a:prstGeom prst="rect">
            <a:avLst/>
          </a:prstGeom>
        </p:spPr>
      </p:pic>
      <p:grpSp>
        <p:nvGrpSpPr>
          <p:cNvPr id="24" name="Group 23">
            <a:extLst>
              <a:ext uri="{FF2B5EF4-FFF2-40B4-BE49-F238E27FC236}">
                <a16:creationId xmlns:a16="http://schemas.microsoft.com/office/drawing/2014/main" id="{DF30B8E3-EDE7-4B3C-84B8-9B9EA886EFD6}"/>
              </a:ext>
            </a:extLst>
          </p:cNvPr>
          <p:cNvGrpSpPr/>
          <p:nvPr userDrawn="1"/>
        </p:nvGrpSpPr>
        <p:grpSpPr>
          <a:xfrm flipH="1">
            <a:off x="5629221" y="1088087"/>
            <a:ext cx="933557" cy="113022"/>
            <a:chOff x="8705850" y="1552574"/>
            <a:chExt cx="1311276" cy="158751"/>
          </a:xfrm>
        </p:grpSpPr>
        <p:sp>
          <p:nvSpPr>
            <p:cNvPr id="25" name="Oval 24">
              <a:extLst>
                <a:ext uri="{FF2B5EF4-FFF2-40B4-BE49-F238E27FC236}">
                  <a16:creationId xmlns:a16="http://schemas.microsoft.com/office/drawing/2014/main" id="{A41CAB38-A883-4DB1-AAE8-BC86DCA2934E}"/>
                </a:ext>
              </a:extLst>
            </p:cNvPr>
            <p:cNvSpPr/>
            <p:nvPr/>
          </p:nvSpPr>
          <p:spPr>
            <a:xfrm>
              <a:off x="8705850" y="1552574"/>
              <a:ext cx="158751" cy="158751"/>
            </a:xfrm>
            <a:prstGeom prst="ellipse">
              <a:avLst/>
            </a:prstGeom>
            <a:solidFill>
              <a:srgbClr val="46DAF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EDE0410A-9DCF-438E-B814-44932024B92B}"/>
                </a:ext>
              </a:extLst>
            </p:cNvPr>
            <p:cNvSpPr/>
            <p:nvPr/>
          </p:nvSpPr>
          <p:spPr>
            <a:xfrm>
              <a:off x="9858375" y="1552574"/>
              <a:ext cx="158751" cy="158751"/>
            </a:xfrm>
            <a:prstGeom prst="ellipse">
              <a:avLst/>
            </a:prstGeom>
            <a:solidFill>
              <a:srgbClr val="FF7BD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92CBF9BA-DE1E-4402-A94B-F5484E40683B}"/>
                </a:ext>
              </a:extLst>
            </p:cNvPr>
            <p:cNvSpPr/>
            <p:nvPr/>
          </p:nvSpPr>
          <p:spPr>
            <a:xfrm>
              <a:off x="9474200" y="1552574"/>
              <a:ext cx="158751" cy="158751"/>
            </a:xfrm>
            <a:prstGeom prst="ellipse">
              <a:avLst/>
            </a:prstGeom>
            <a:solidFill>
              <a:srgbClr val="FCE78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56A12855-B83F-4BBA-B81F-A65EAEE3E440}"/>
                </a:ext>
              </a:extLst>
            </p:cNvPr>
            <p:cNvSpPr/>
            <p:nvPr/>
          </p:nvSpPr>
          <p:spPr>
            <a:xfrm>
              <a:off x="9090025" y="1552574"/>
              <a:ext cx="158751" cy="158751"/>
            </a:xfrm>
            <a:prstGeom prst="ellipse">
              <a:avLst/>
            </a:prstGeom>
            <a:solidFill>
              <a:srgbClr val="DA038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1936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A8D5C9F-2077-44DA-BB13-0CEB8DA1A753}"/>
              </a:ext>
            </a:extLst>
          </p:cNvPr>
          <p:cNvSpPr/>
          <p:nvPr userDrawn="1"/>
        </p:nvSpPr>
        <p:spPr>
          <a:xfrm>
            <a:off x="0" y="3604437"/>
            <a:ext cx="12192000" cy="3253563"/>
          </a:xfrm>
          <a:prstGeom prst="rect">
            <a:avLst/>
          </a:prstGeom>
          <a:solidFill>
            <a:srgbClr val="41414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AF37A8D-BE0E-4BAF-9801-4FDA06E44881}"/>
              </a:ext>
            </a:extLst>
          </p:cNvPr>
          <p:cNvSpPr/>
          <p:nvPr userDrawn="1"/>
        </p:nvSpPr>
        <p:spPr>
          <a:xfrm flipV="1">
            <a:off x="0" y="3572391"/>
            <a:ext cx="12191999" cy="385998"/>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a:ea typeface="+mn-ea"/>
              <a:cs typeface="+mn-cs"/>
            </a:endParaRPr>
          </a:p>
        </p:txBody>
      </p:sp>
      <p:grpSp>
        <p:nvGrpSpPr>
          <p:cNvPr id="52" name="Group 4"/>
          <p:cNvGrpSpPr>
            <a:grpSpLocks noChangeAspect="1"/>
          </p:cNvGrpSpPr>
          <p:nvPr userDrawn="1"/>
        </p:nvGrpSpPr>
        <p:grpSpPr bwMode="auto">
          <a:xfrm rot="16200000">
            <a:off x="3248375" y="-1414774"/>
            <a:ext cx="5307062" cy="11238486"/>
            <a:chOff x="2820" y="1"/>
            <a:chExt cx="2040" cy="4320"/>
          </a:xfrm>
          <a:solidFill>
            <a:srgbClr val="FFFFFF">
              <a:alpha val="14902"/>
            </a:srgbClr>
          </a:solidFill>
        </p:grpSpPr>
        <p:sp>
          <p:nvSpPr>
            <p:cNvPr id="53" name="Freeform 5"/>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Line 6"/>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Line 7"/>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1" name="Rectangle 30">
            <a:extLst>
              <a:ext uri="{FF2B5EF4-FFF2-40B4-BE49-F238E27FC236}">
                <a16:creationId xmlns:a16="http://schemas.microsoft.com/office/drawing/2014/main" id="{9CBE4F7B-E252-4147-B430-4C67D84B99C2}"/>
              </a:ext>
            </a:extLst>
          </p:cNvPr>
          <p:cNvSpPr/>
          <p:nvPr userDrawn="1"/>
        </p:nvSpPr>
        <p:spPr>
          <a:xfrm>
            <a:off x="2060058" y="3617616"/>
            <a:ext cx="8067873" cy="307777"/>
          </a:xfrm>
          <a:prstGeom prst="rect">
            <a:avLst/>
          </a:prstGeom>
        </p:spPr>
        <p:txBody>
          <a:bodyPr wrap="square">
            <a:spAutoFit/>
          </a:bodyPr>
          <a:lstStyle/>
          <a:p>
            <a:pPr algn="ctr"/>
            <a:r>
              <a:rPr lang="en-US" sz="1400" spc="300" dirty="0">
                <a:solidFill>
                  <a:srgbClr val="414141"/>
                </a:solidFill>
                <a:latin typeface="Arial" panose="020B0604020202020204" pitchFamily="34" charset="0"/>
                <a:cs typeface="Arial" panose="020B0604020202020204" pitchFamily="34" charset="0"/>
              </a:rPr>
              <a:t>FOR FURTHER INFORMATION PLEASE CONTACT</a:t>
            </a:r>
            <a:endParaRPr lang="en-NZ" sz="700" spc="300" dirty="0">
              <a:solidFill>
                <a:srgbClr val="41414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90604EB7-4C60-498F-BE30-94F3A938AA32}"/>
              </a:ext>
            </a:extLst>
          </p:cNvPr>
          <p:cNvSpPr/>
          <p:nvPr userDrawn="1"/>
        </p:nvSpPr>
        <p:spPr>
          <a:xfrm>
            <a:off x="3056350" y="5159406"/>
            <a:ext cx="6075288" cy="1169551"/>
          </a:xfrm>
          <a:prstGeom prst="rect">
            <a:avLst/>
          </a:prstGeom>
        </p:spPr>
        <p:txBody>
          <a:bodyPr wrap="square">
            <a:spAutoFit/>
          </a:bodyPr>
          <a:lstStyle/>
          <a:p>
            <a:pPr algn="ctr"/>
            <a:r>
              <a:rPr lang="en-NZ" sz="1400" dirty="0">
                <a:solidFill>
                  <a:prstClr val="white"/>
                </a:solidFill>
                <a:latin typeface="Arial" panose="020B0604020202020204" pitchFamily="34" charset="0"/>
                <a:cs typeface="Arial" panose="020B0604020202020204" pitchFamily="34" charset="0"/>
              </a:rPr>
              <a:t>Colmar Brunton, a Kantar Company</a:t>
            </a:r>
          </a:p>
          <a:p>
            <a:pPr algn="ctr"/>
            <a:r>
              <a:rPr lang="en-NZ" sz="1400" dirty="0">
                <a:solidFill>
                  <a:prstClr val="white"/>
                </a:solidFill>
                <a:latin typeface="Arial" panose="020B0604020202020204" pitchFamily="34" charset="0"/>
                <a:cs typeface="Arial" panose="020B0604020202020204" pitchFamily="34" charset="0"/>
              </a:rPr>
              <a:t>Level 9, 101 Lambton Quay</a:t>
            </a:r>
          </a:p>
          <a:p>
            <a:pPr algn="ctr"/>
            <a:r>
              <a:rPr lang="en-NZ" sz="1400" dirty="0">
                <a:solidFill>
                  <a:prstClr val="white"/>
                </a:solidFill>
                <a:latin typeface="Arial" panose="020B0604020202020204" pitchFamily="34" charset="0"/>
                <a:cs typeface="Arial" panose="020B0604020202020204" pitchFamily="34" charset="0"/>
              </a:rPr>
              <a:t>Wellington 6011</a:t>
            </a:r>
          </a:p>
          <a:p>
            <a:pPr algn="ctr"/>
            <a:r>
              <a:rPr lang="en-NZ" sz="1400" dirty="0">
                <a:solidFill>
                  <a:prstClr val="white"/>
                </a:solidFill>
                <a:latin typeface="Arial" panose="020B0604020202020204" pitchFamily="34" charset="0"/>
                <a:cs typeface="Arial" panose="020B0604020202020204" pitchFamily="34" charset="0"/>
              </a:rPr>
              <a:t>Phone (04) 913 3000 </a:t>
            </a:r>
          </a:p>
          <a:p>
            <a:pPr algn="ctr"/>
            <a:r>
              <a:rPr lang="en-NZ" sz="1400" dirty="0">
                <a:solidFill>
                  <a:prstClr val="white"/>
                </a:solidFill>
                <a:latin typeface="Arial" panose="020B0604020202020204" pitchFamily="34" charset="0"/>
                <a:cs typeface="Arial" panose="020B0604020202020204" pitchFamily="34" charset="0"/>
              </a:rPr>
              <a:t>www.colmarbrunton.co.nz</a:t>
            </a:r>
            <a:endParaRPr lang="en-NZ" sz="2400" b="1" dirty="0">
              <a:solidFill>
                <a:prstClr val="white"/>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46B7E379-166D-45C9-9FB2-BEE15F5ECA20}"/>
              </a:ext>
            </a:extLst>
          </p:cNvPr>
          <p:cNvGrpSpPr/>
          <p:nvPr userDrawn="1"/>
        </p:nvGrpSpPr>
        <p:grpSpPr>
          <a:xfrm flipH="1">
            <a:off x="5438356" y="4853921"/>
            <a:ext cx="1311276" cy="158751"/>
            <a:chOff x="8705850" y="1552574"/>
            <a:chExt cx="1311276" cy="158751"/>
          </a:xfrm>
        </p:grpSpPr>
        <p:sp>
          <p:nvSpPr>
            <p:cNvPr id="27" name="Oval 26">
              <a:extLst>
                <a:ext uri="{FF2B5EF4-FFF2-40B4-BE49-F238E27FC236}">
                  <a16:creationId xmlns:a16="http://schemas.microsoft.com/office/drawing/2014/main" id="{66CAA50A-7D27-4240-A694-D11C7343EA69}"/>
                </a:ext>
              </a:extLst>
            </p:cNvPr>
            <p:cNvSpPr/>
            <p:nvPr/>
          </p:nvSpPr>
          <p:spPr>
            <a:xfrm>
              <a:off x="8705850" y="1552574"/>
              <a:ext cx="158751" cy="158751"/>
            </a:xfrm>
            <a:prstGeom prst="ellipse">
              <a:avLst/>
            </a:prstGeom>
            <a:solidFill>
              <a:srgbClr val="46DAF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9FB0E425-B5D7-42DF-AA07-25FECDB280F2}"/>
                </a:ext>
              </a:extLst>
            </p:cNvPr>
            <p:cNvSpPr/>
            <p:nvPr/>
          </p:nvSpPr>
          <p:spPr>
            <a:xfrm>
              <a:off x="9858375" y="1552574"/>
              <a:ext cx="158751" cy="158751"/>
            </a:xfrm>
            <a:prstGeom prst="ellipse">
              <a:avLst/>
            </a:prstGeom>
            <a:solidFill>
              <a:srgbClr val="FF7BD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5305BE79-508F-4FFD-9E3F-B1C0D7049DD2}"/>
                </a:ext>
              </a:extLst>
            </p:cNvPr>
            <p:cNvSpPr/>
            <p:nvPr/>
          </p:nvSpPr>
          <p:spPr>
            <a:xfrm>
              <a:off x="9474200" y="1552574"/>
              <a:ext cx="158751" cy="158751"/>
            </a:xfrm>
            <a:prstGeom prst="ellipse">
              <a:avLst/>
            </a:prstGeom>
            <a:solidFill>
              <a:srgbClr val="FCE78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43E43A3C-5D62-44DB-B090-93178337FA03}"/>
                </a:ext>
              </a:extLst>
            </p:cNvPr>
            <p:cNvSpPr/>
            <p:nvPr/>
          </p:nvSpPr>
          <p:spPr>
            <a:xfrm>
              <a:off x="9090025" y="1552574"/>
              <a:ext cx="158751" cy="158751"/>
            </a:xfrm>
            <a:prstGeom prst="ellipse">
              <a:avLst/>
            </a:prstGeom>
            <a:solidFill>
              <a:srgbClr val="DA038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57A2304D-7246-47D4-9883-3865D79B107D}"/>
              </a:ext>
            </a:extLst>
          </p:cNvPr>
          <p:cNvGrpSpPr/>
          <p:nvPr userDrawn="1"/>
        </p:nvGrpSpPr>
        <p:grpSpPr>
          <a:xfrm>
            <a:off x="-4012" y="0"/>
            <a:ext cx="12183650" cy="3565801"/>
            <a:chOff x="-4012" y="0"/>
            <a:chExt cx="12183650" cy="3565801"/>
          </a:xfrm>
        </p:grpSpPr>
        <p:pic>
          <p:nvPicPr>
            <p:cNvPr id="2050" name="Picture 2" descr="Creative New Zealand increases arts sector investment by $27 million and  confirms 80 arts organisations for its investment programmes - CBOP">
              <a:extLst>
                <a:ext uri="{FF2B5EF4-FFF2-40B4-BE49-F238E27FC236}">
                  <a16:creationId xmlns:a16="http://schemas.microsoft.com/office/drawing/2014/main" id="{E6EC04D4-CBEF-469D-B384-35D13B8053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1966"/>
            <a:stretch/>
          </p:blipFill>
          <p:spPr bwMode="auto">
            <a:xfrm>
              <a:off x="-4012" y="0"/>
              <a:ext cx="6096000" cy="35658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reative New Zealand increases arts sector investment by $27 million and  confirms 80 arts organisations for its investment programmes - CBOP">
              <a:extLst>
                <a:ext uri="{FF2B5EF4-FFF2-40B4-BE49-F238E27FC236}">
                  <a16:creationId xmlns:a16="http://schemas.microsoft.com/office/drawing/2014/main" id="{B52EE886-F09B-47D8-A0D3-30461DEBE2FE}"/>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1966"/>
            <a:stretch/>
          </p:blipFill>
          <p:spPr bwMode="auto">
            <a:xfrm flipH="1">
              <a:off x="6083638" y="0"/>
              <a:ext cx="6096000" cy="35658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E43AE5D8-AB48-4193-979C-CDAD4962EF71}"/>
              </a:ext>
            </a:extLst>
          </p:cNvPr>
          <p:cNvSpPr/>
          <p:nvPr userDrawn="1"/>
        </p:nvSpPr>
        <p:spPr>
          <a:xfrm>
            <a:off x="0" y="0"/>
            <a:ext cx="12179638" cy="3565801"/>
          </a:xfrm>
          <a:prstGeom prst="rect">
            <a:avLst/>
          </a:prstGeom>
          <a:solidFill>
            <a:srgbClr val="000000">
              <a:alpha val="10196"/>
            </a:srgb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537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2A7BD-5AEC-4827-A377-09BF63B5CD5A}" type="datetime1">
              <a:rPr lang="en-NZ" smtClean="0"/>
              <a:t>13/06/2021</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847F3-8C0F-4603-8532-568198AC85F4}" type="slidenum">
              <a:rPr lang="en-NZ" smtClean="0"/>
              <a:t>‹#›</a:t>
            </a:fld>
            <a:endParaRPr lang="en-NZ"/>
          </a:p>
        </p:txBody>
      </p:sp>
    </p:spTree>
    <p:extLst>
      <p:ext uri="{BB962C8B-B14F-4D97-AF65-F5344CB8AC3E}">
        <p14:creationId xmlns:p14="http://schemas.microsoft.com/office/powerpoint/2010/main" val="4022564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81" r:id="rId4"/>
    <p:sldLayoutId id="2147483688" r:id="rId5"/>
    <p:sldLayoutId id="2147483689" r:id="rId6"/>
    <p:sldLayoutId id="2147483687" r:id="rId7"/>
    <p:sldLayoutId id="214748367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image" Target="../media/image16.svg"/><Relationship Id="rId2" Type="http://schemas.openxmlformats.org/officeDocument/2006/relationships/chart" Target="../charts/chart3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chart" Target="../charts/chart34.xml"/><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chart" Target="../charts/chart3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chart" Target="../charts/chart36.xml"/><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chart" Target="../charts/chart37.xml"/></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7" Type="http://schemas.openxmlformats.org/officeDocument/2006/relationships/image" Target="../media/image16.svg"/><Relationship Id="rId2" Type="http://schemas.openxmlformats.org/officeDocument/2006/relationships/chart" Target="../charts/chart3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chart" Target="../charts/chart40.xml"/><Relationship Id="rId5" Type="http://schemas.openxmlformats.org/officeDocument/2006/relationships/image" Target="../media/image16.sv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image" Target="../media/image16.svg"/><Relationship Id="rId2" Type="http://schemas.openxmlformats.org/officeDocument/2006/relationships/chart" Target="../charts/chart4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3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53.xml"/><Relationship Id="rId4" Type="http://schemas.openxmlformats.org/officeDocument/2006/relationships/chart" Target="../charts/chart52.xml"/></Relationships>
</file>

<file path=ppt/slides/_rels/slide4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6.xml"/><Relationship Id="rId4" Type="http://schemas.openxmlformats.org/officeDocument/2006/relationships/chart" Target="../charts/chart56.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chart" Target="../charts/chart62.xml"/><Relationship Id="rId4" Type="http://schemas.openxmlformats.org/officeDocument/2006/relationships/chart" Target="../charts/chart61.xml"/></Relationships>
</file>

<file path=ppt/slides/_rels/slide4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65.xml"/><Relationship Id="rId4" Type="http://schemas.openxmlformats.org/officeDocument/2006/relationships/chart" Target="../charts/chart64.xml"/></Relationships>
</file>

<file path=ppt/slides/_rels/slide4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6.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AFD4-CCB2-4389-A5A0-03A7B8A56F79}"/>
              </a:ext>
            </a:extLst>
          </p:cNvPr>
          <p:cNvSpPr txBox="1">
            <a:spLocks/>
          </p:cNvSpPr>
          <p:nvPr/>
        </p:nvSpPr>
        <p:spPr>
          <a:xfrm>
            <a:off x="556053" y="5094158"/>
            <a:ext cx="11350602" cy="7298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i="1" dirty="0">
                <a:solidFill>
                  <a:schemeClr val="bg1"/>
                </a:solidFill>
                <a:latin typeface="Georgia" panose="02040502050405020303" pitchFamily="18" charset="0"/>
              </a:rPr>
              <a:t>New Zealanders and the arts: attitudes, attendance and participation</a:t>
            </a:r>
          </a:p>
          <a:p>
            <a:r>
              <a:rPr lang="en-NZ" sz="2400" b="1" i="1" dirty="0">
                <a:solidFill>
                  <a:schemeClr val="bg1"/>
                </a:solidFill>
                <a:latin typeface="Georgia" panose="02040502050405020303" pitchFamily="18" charset="0"/>
              </a:rPr>
              <a:t>Ko Aotearoa me ōna toi: waiaro, wairongo, waiuru</a:t>
            </a:r>
            <a:r>
              <a:rPr lang="en-NZ" sz="2400" b="1" dirty="0">
                <a:solidFill>
                  <a:schemeClr val="bg1"/>
                </a:solidFill>
                <a:latin typeface="Georgia" panose="02040502050405020303" pitchFamily="18" charset="0"/>
              </a:rPr>
              <a:t> </a:t>
            </a:r>
          </a:p>
          <a:p>
            <a:endParaRPr lang="en-NZ" sz="4000" b="1" i="1" dirty="0">
              <a:solidFill>
                <a:schemeClr val="bg1"/>
              </a:solidFill>
              <a:latin typeface="Georgia" panose="02040502050405020303" pitchFamily="18" charset="0"/>
            </a:endParaRPr>
          </a:p>
        </p:txBody>
      </p:sp>
      <p:sp>
        <p:nvSpPr>
          <p:cNvPr id="3" name="Rectangle 2">
            <a:extLst>
              <a:ext uri="{FF2B5EF4-FFF2-40B4-BE49-F238E27FC236}">
                <a16:creationId xmlns:a16="http://schemas.microsoft.com/office/drawing/2014/main" id="{DF86C821-383D-4463-9F17-038A5C5FAF73}"/>
              </a:ext>
            </a:extLst>
          </p:cNvPr>
          <p:cNvSpPr/>
          <p:nvPr/>
        </p:nvSpPr>
        <p:spPr>
          <a:xfrm>
            <a:off x="556053" y="6298758"/>
            <a:ext cx="9946484" cy="369332"/>
          </a:xfrm>
          <a:prstGeom prst="rect">
            <a:avLst/>
          </a:prstGeom>
        </p:spPr>
        <p:txBody>
          <a:bodyPr wrap="square">
            <a:spAutoFit/>
          </a:bodyPr>
          <a:lstStyle/>
          <a:p>
            <a:pPr lvl="0">
              <a:lnSpc>
                <a:spcPct val="90000"/>
              </a:lnSpc>
              <a:spcBef>
                <a:spcPts val="1000"/>
              </a:spcBef>
            </a:pPr>
            <a:r>
              <a:rPr lang="en-NZ" sz="2000" i="1" spc="300" dirty="0">
                <a:solidFill>
                  <a:srgbClr val="282D41"/>
                </a:solidFill>
                <a:latin typeface="Arial Narrow" panose="020B0606020202030204" pitchFamily="34" charset="0"/>
              </a:rPr>
              <a:t>Survey findings for people with lived experience of disability</a:t>
            </a:r>
          </a:p>
        </p:txBody>
      </p:sp>
      <p:sp>
        <p:nvSpPr>
          <p:cNvPr id="6" name="TextBox 5">
            <a:extLst>
              <a:ext uri="{FF2B5EF4-FFF2-40B4-BE49-F238E27FC236}">
                <a16:creationId xmlns:a16="http://schemas.microsoft.com/office/drawing/2014/main" id="{FFE6AED3-2D30-4749-9157-70C4863A449F}"/>
              </a:ext>
            </a:extLst>
          </p:cNvPr>
          <p:cNvSpPr txBox="1"/>
          <p:nvPr/>
        </p:nvSpPr>
        <p:spPr>
          <a:xfrm>
            <a:off x="4454012" y="4594252"/>
            <a:ext cx="7737987" cy="246221"/>
          </a:xfrm>
          <a:prstGeom prst="rect">
            <a:avLst/>
          </a:prstGeom>
          <a:solidFill>
            <a:schemeClr val="tx1">
              <a:alpha val="50000"/>
            </a:schemeClr>
          </a:solidFill>
        </p:spPr>
        <p:txBody>
          <a:bodyPr wrap="square" rtlCol="0">
            <a:spAutoFit/>
          </a:bodyPr>
          <a:lstStyle/>
          <a:p>
            <a:pPr algn="r"/>
            <a:r>
              <a:rPr lang="en-NZ" sz="1000" dirty="0">
                <a:solidFill>
                  <a:schemeClr val="bg1"/>
                </a:solidFill>
                <a:effectLst/>
                <a:latin typeface="Arial" panose="020B0604020202020204" pitchFamily="34" charset="0"/>
                <a:ea typeface="Times New Roman" panose="02020603050405020304" pitchFamily="18" charset="0"/>
              </a:rPr>
              <a:t>Photo credit: Christchurch Symphony Orchestra and Jolt Dance’s season of </a:t>
            </a:r>
            <a:r>
              <a:rPr lang="en-NZ" sz="1000" i="1" dirty="0">
                <a:solidFill>
                  <a:schemeClr val="bg1"/>
                </a:solidFill>
                <a:effectLst/>
                <a:latin typeface="Arial" panose="020B0604020202020204" pitchFamily="34" charset="0"/>
                <a:ea typeface="Times New Roman" panose="02020603050405020304" pitchFamily="18" charset="0"/>
              </a:rPr>
              <a:t>Song. </a:t>
            </a:r>
            <a:r>
              <a:rPr lang="en-NZ" sz="1000" dirty="0">
                <a:solidFill>
                  <a:schemeClr val="bg1"/>
                </a:solidFill>
                <a:effectLst/>
                <a:latin typeface="Arial" panose="020B0604020202020204" pitchFamily="34" charset="0"/>
                <a:ea typeface="Times New Roman" panose="02020603050405020304" pitchFamily="18" charset="0"/>
              </a:rPr>
              <a:t>Photography by Christchurch Symphony Orchestra.</a:t>
            </a:r>
            <a:endParaRPr lang="en-NZ" sz="1000" dirty="0">
              <a:solidFill>
                <a:schemeClr val="bg1"/>
              </a:solidFill>
            </a:endParaRPr>
          </a:p>
        </p:txBody>
      </p:sp>
    </p:spTree>
    <p:extLst>
      <p:ext uri="{BB962C8B-B14F-4D97-AF65-F5344CB8AC3E}">
        <p14:creationId xmlns:p14="http://schemas.microsoft.com/office/powerpoint/2010/main" val="40317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Frequency of attendance</a:t>
            </a:r>
          </a:p>
        </p:txBody>
      </p:sp>
      <p:sp>
        <p:nvSpPr>
          <p:cNvPr id="3" name="Content Placeholder 2"/>
          <p:cNvSpPr>
            <a:spLocks noGrp="1"/>
          </p:cNvSpPr>
          <p:nvPr>
            <p:ph idx="10"/>
          </p:nvPr>
        </p:nvSpPr>
        <p:spPr/>
        <p:txBody>
          <a:bodyPr/>
          <a:lstStyle/>
          <a:p>
            <a:r>
              <a:rPr lang="en-NZ" dirty="0"/>
              <a:t>Frequency of attendance shows the number of times respondents have attended any of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p>
        </p:txBody>
      </p:sp>
      <p:graphicFrame>
        <p:nvGraphicFramePr>
          <p:cNvPr id="7" name="Chart 6"/>
          <p:cNvGraphicFramePr/>
          <p:nvPr>
            <p:extLst>
              <p:ext uri="{D42A27DB-BD31-4B8C-83A1-F6EECF244321}">
                <p14:modId xmlns:p14="http://schemas.microsoft.com/office/powerpoint/2010/main" val="417663866"/>
              </p:ext>
            </p:extLst>
          </p:nvPr>
        </p:nvGraphicFramePr>
        <p:xfrm>
          <a:off x="374469" y="1885950"/>
          <a:ext cx="7432054" cy="3667125"/>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4D74501F-F08A-4637-88A7-2810F98B9E17}"/>
              </a:ext>
            </a:extLst>
          </p:cNvPr>
          <p:cNvSpPr/>
          <p:nvPr/>
        </p:nvSpPr>
        <p:spPr>
          <a:xfrm>
            <a:off x="8229600" y="1945470"/>
            <a:ext cx="3712684" cy="2431435"/>
          </a:xfrm>
          <a:prstGeom prst="rect">
            <a:avLst/>
          </a:prstGeom>
        </p:spPr>
        <p:txBody>
          <a:bodyPr wrap="square">
            <a:spAutoFit/>
          </a:bodyPr>
          <a:lstStyle/>
          <a:p>
            <a:pPr>
              <a:spcBef>
                <a:spcPts val="600"/>
              </a:spcBef>
            </a:pPr>
            <a:r>
              <a:rPr lang="en-NZ" sz="1100" dirty="0"/>
              <a:t>We have identified four groups in terms of the frequency with which they attend any art form. </a:t>
            </a:r>
          </a:p>
          <a:p>
            <a:pPr lvl="0">
              <a:spcBef>
                <a:spcPts val="600"/>
              </a:spcBef>
            </a:pPr>
            <a:r>
              <a:rPr lang="en-NZ" sz="1100" dirty="0">
                <a:solidFill>
                  <a:schemeClr val="tx1">
                    <a:lumMod val="85000"/>
                    <a:lumOff val="15000"/>
                  </a:schemeClr>
                </a:solidFill>
              </a:rPr>
              <a:t>Half of all people with lived experience of disability attend the arts reasonably frequently (at least four times a year), and 29% attend more than 10 times a year. This is significantly higher than all New Zealanders (24%).</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People aged 15-17 with lived experience of disability are more likely than average to have attended the arts at least 10 times in the last 12 months (60% vs. 29%).</a:t>
            </a:r>
            <a:endParaRPr lang="en-NZ" sz="1100" b="1" dirty="0">
              <a:solidFill>
                <a:schemeClr val="tx1">
                  <a:lumMod val="85000"/>
                  <a:lumOff val="15000"/>
                </a:schemeClr>
              </a:solidFill>
            </a:endParaRPr>
          </a:p>
        </p:txBody>
      </p:sp>
      <p:graphicFrame>
        <p:nvGraphicFramePr>
          <p:cNvPr id="26" name="Table 25">
            <a:extLst>
              <a:ext uri="{FF2B5EF4-FFF2-40B4-BE49-F238E27FC236}">
                <a16:creationId xmlns:a16="http://schemas.microsoft.com/office/drawing/2014/main" id="{DFB36313-98DC-4991-899D-E6F365B7919D}"/>
              </a:ext>
            </a:extLst>
          </p:cNvPr>
          <p:cNvGraphicFramePr>
            <a:graphicFrameLocks noGrp="1"/>
          </p:cNvGraphicFramePr>
          <p:nvPr>
            <p:extLst>
              <p:ext uri="{D42A27DB-BD31-4B8C-83A1-F6EECF244321}">
                <p14:modId xmlns:p14="http://schemas.microsoft.com/office/powerpoint/2010/main" val="3135644430"/>
              </p:ext>
            </p:extLst>
          </p:nvPr>
        </p:nvGraphicFramePr>
        <p:xfrm>
          <a:off x="77057" y="2342605"/>
          <a:ext cx="1379603" cy="2770815"/>
        </p:xfrm>
        <a:graphic>
          <a:graphicData uri="http://schemas.openxmlformats.org/drawingml/2006/table">
            <a:tbl>
              <a:tblPr>
                <a:tableStyleId>{5C22544A-7EE6-4342-B048-85BDC9FD1C3A}</a:tableStyleId>
              </a:tblPr>
              <a:tblGrid>
                <a:gridCol w="1379603">
                  <a:extLst>
                    <a:ext uri="{9D8B030D-6E8A-4147-A177-3AD203B41FA5}">
                      <a16:colId xmlns:a16="http://schemas.microsoft.com/office/drawing/2014/main" val="345853952"/>
                    </a:ext>
                  </a:extLst>
                </a:gridCol>
              </a:tblGrid>
              <a:tr h="1409926">
                <a:tc>
                  <a:txBody>
                    <a:bodyPr/>
                    <a:lstStyle/>
                    <a:p>
                      <a:pPr algn="r" fontAlgn="b"/>
                      <a:r>
                        <a:rPr lang="en-NZ" sz="1050" u="none" strike="noStrike" dirty="0">
                          <a:effectLst/>
                        </a:rPr>
                        <a:t>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399824"/>
                  </a:ext>
                </a:extLst>
              </a:tr>
              <a:tr h="1360889">
                <a:tc>
                  <a:txBody>
                    <a:bodyPr/>
                    <a:lstStyle/>
                    <a:p>
                      <a:pPr algn="r" fontAlgn="b"/>
                      <a:r>
                        <a:rPr lang="en-NZ" sz="1050" u="none" strike="noStrike" dirty="0">
                          <a:effectLst/>
                        </a:rPr>
                        <a:t>People with lived experience of disability - 2020</a:t>
                      </a:r>
                      <a:endParaRPr lang="en-NZ" sz="105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829879"/>
                  </a:ext>
                </a:extLst>
              </a:tr>
            </a:tbl>
          </a:graphicData>
        </a:graphic>
      </p:graphicFrame>
      <p:sp>
        <p:nvSpPr>
          <p:cNvPr id="27" name="Oval 26">
            <a:extLst>
              <a:ext uri="{FF2B5EF4-FFF2-40B4-BE49-F238E27FC236}">
                <a16:creationId xmlns:a16="http://schemas.microsoft.com/office/drawing/2014/main" id="{5EF99223-C908-41ED-AD4D-8CBAD2643E29}"/>
              </a:ext>
            </a:extLst>
          </p:cNvPr>
          <p:cNvSpPr/>
          <p:nvPr/>
        </p:nvSpPr>
        <p:spPr>
          <a:xfrm>
            <a:off x="152156" y="1898106"/>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9" name="TextBox 18">
            <a:extLst>
              <a:ext uri="{FF2B5EF4-FFF2-40B4-BE49-F238E27FC236}">
                <a16:creationId xmlns:a16="http://schemas.microsoft.com/office/drawing/2014/main" id="{2B177B50-D3E1-4C1D-A3B5-43C4DAAFF718}"/>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(n=6263)</a:t>
            </a:r>
          </a:p>
        </p:txBody>
      </p:sp>
      <p:grpSp>
        <p:nvGrpSpPr>
          <p:cNvPr id="32" name="Group 31">
            <a:extLst>
              <a:ext uri="{FF2B5EF4-FFF2-40B4-BE49-F238E27FC236}">
                <a16:creationId xmlns:a16="http://schemas.microsoft.com/office/drawing/2014/main" id="{EC3144B3-A2DE-42F1-98A8-11BF5D69DAF0}"/>
              </a:ext>
            </a:extLst>
          </p:cNvPr>
          <p:cNvGrpSpPr/>
          <p:nvPr/>
        </p:nvGrpSpPr>
        <p:grpSpPr>
          <a:xfrm>
            <a:off x="5136705" y="6519054"/>
            <a:ext cx="2891981" cy="215444"/>
            <a:chOff x="163092" y="5772628"/>
            <a:chExt cx="2891981" cy="215444"/>
          </a:xfrm>
        </p:grpSpPr>
        <p:sp>
          <p:nvSpPr>
            <p:cNvPr id="33" name="TextBox 32">
              <a:extLst>
                <a:ext uri="{FF2B5EF4-FFF2-40B4-BE49-F238E27FC236}">
                  <a16:creationId xmlns:a16="http://schemas.microsoft.com/office/drawing/2014/main" id="{A9FD26B4-67B7-4F50-82E6-65833E03FA4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4" name="Isosceles Triangle 33">
              <a:extLst>
                <a:ext uri="{FF2B5EF4-FFF2-40B4-BE49-F238E27FC236}">
                  <a16:creationId xmlns:a16="http://schemas.microsoft.com/office/drawing/2014/main" id="{6F1E89B4-0595-46F1-AF12-F8D834BC1763}"/>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Isosceles Triangle 34">
              <a:extLst>
                <a:ext uri="{FF2B5EF4-FFF2-40B4-BE49-F238E27FC236}">
                  <a16:creationId xmlns:a16="http://schemas.microsoft.com/office/drawing/2014/main" id="{1F2AD499-E1B9-4624-9A0A-A37C48815FE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3" name="Isosceles Triangle 12">
            <a:extLst>
              <a:ext uri="{FF2B5EF4-FFF2-40B4-BE49-F238E27FC236}">
                <a16:creationId xmlns:a16="http://schemas.microsoft.com/office/drawing/2014/main" id="{433378D5-7EE2-4A55-B526-8615396CBCF1}"/>
              </a:ext>
            </a:extLst>
          </p:cNvPr>
          <p:cNvSpPr>
            <a:spLocks noChangeAspect="1"/>
          </p:cNvSpPr>
          <p:nvPr/>
        </p:nvSpPr>
        <p:spPr>
          <a:xfrm>
            <a:off x="6898830" y="4510865"/>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74059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participation</a:t>
            </a:r>
          </a:p>
        </p:txBody>
      </p:sp>
      <p:sp>
        <p:nvSpPr>
          <p:cNvPr id="7" name="Text Placeholder 6">
            <a:extLst>
              <a:ext uri="{FF2B5EF4-FFF2-40B4-BE49-F238E27FC236}">
                <a16:creationId xmlns:a16="http://schemas.microsoft.com/office/drawing/2014/main" id="{B409B0A5-1445-47A5-8266-466205C23B23}"/>
              </a:ext>
            </a:extLst>
          </p:cNvPr>
          <p:cNvSpPr>
            <a:spLocks noGrp="1"/>
          </p:cNvSpPr>
          <p:nvPr>
            <p:ph type="body" sz="quarter" idx="10"/>
          </p:nvPr>
        </p:nvSpPr>
        <p:spPr>
          <a:xfrm>
            <a:off x="758825" y="1182693"/>
            <a:ext cx="6907250" cy="419100"/>
          </a:xfrm>
        </p:spPr>
        <p:txBody>
          <a:bodyPr/>
          <a:lstStyle/>
          <a:p>
            <a:r>
              <a:rPr lang="en-NZ" dirty="0"/>
              <a:t>Overall participation is based on all those who have participated in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solidFill>
                <a:srgbClr val="7ED2BB"/>
              </a:solidFill>
            </a:endParaRPr>
          </a:p>
        </p:txBody>
      </p:sp>
      <p:sp>
        <p:nvSpPr>
          <p:cNvPr id="35" name="Rectangle 34">
            <a:extLst>
              <a:ext uri="{FF2B5EF4-FFF2-40B4-BE49-F238E27FC236}">
                <a16:creationId xmlns:a16="http://schemas.microsoft.com/office/drawing/2014/main" id="{083CCDAE-9A8A-495C-927A-1CCE97E3D405}"/>
              </a:ext>
            </a:extLst>
          </p:cNvPr>
          <p:cNvSpPr/>
          <p:nvPr/>
        </p:nvSpPr>
        <p:spPr>
          <a:xfrm>
            <a:off x="8156931" y="1945470"/>
            <a:ext cx="3958011" cy="4401205"/>
          </a:xfrm>
          <a:prstGeom prst="rect">
            <a:avLst/>
          </a:prstGeom>
        </p:spPr>
        <p:txBody>
          <a:bodyPr wrap="square">
            <a:spAutoFit/>
          </a:bodyPr>
          <a:lstStyle/>
          <a:p>
            <a:pPr>
              <a:spcBef>
                <a:spcPts val="600"/>
              </a:spcBef>
            </a:pPr>
            <a:r>
              <a:rPr lang="en-NZ" sz="1100" dirty="0"/>
              <a:t>Sixty-one percent of people with lived experience of disability have participated in the arts in the last 12 months. This is significantly higher than the New Zealand average.</a:t>
            </a:r>
            <a:endParaRPr lang="en-NZ" sz="1100" dirty="0">
              <a:solidFill>
                <a:schemeClr val="tx1">
                  <a:lumMod val="85000"/>
                  <a:lumOff val="15000"/>
                </a:schemeClr>
              </a:solidFill>
            </a:endParaRP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of people with lived experience of disability are more likely than average (61%) to have participated in the arts in the last 12 months: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aged 15-17 (95%), and those aged 18-29 (74%)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Pacific peoples (78%)</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(71%).</a:t>
            </a:r>
          </a:p>
          <a:p>
            <a:pPr lvl="0">
              <a:spcBef>
                <a:spcPts val="600"/>
              </a:spcBef>
            </a:pPr>
            <a:r>
              <a:rPr lang="en-NZ" sz="1100" dirty="0">
                <a:solidFill>
                  <a:schemeClr val="tx1">
                    <a:lumMod val="85000"/>
                    <a:lumOff val="15000"/>
                  </a:schemeClr>
                </a:solidFill>
              </a:rPr>
              <a:t>The following groups of people with lived experience of disability are less likely than average (61%) to have participated in the arts in the last 12 months: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New Zealand Europeans (56%)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aged 50-59 (49%), 60-69 (48%) and 70+ (47%).</a:t>
            </a:r>
          </a:p>
          <a:p>
            <a:pPr marL="171450" lvl="0" indent="-171450">
              <a:spcBef>
                <a:spcPts val="600"/>
              </a:spcBef>
              <a:buFont typeface="Arial" panose="020B0604020202020204" pitchFamily="34" charset="0"/>
              <a:buChar char="•"/>
            </a:pPr>
            <a:endParaRPr lang="en-NZ" sz="1100" dirty="0">
              <a:solidFill>
                <a:schemeClr val="tx1">
                  <a:lumMod val="85000"/>
                  <a:lumOff val="15000"/>
                </a:schemeClr>
              </a:solidFill>
            </a:endParaRPr>
          </a:p>
          <a:p>
            <a:pPr lvl="0">
              <a:spcBef>
                <a:spcPts val="600"/>
              </a:spcBef>
            </a:pPr>
            <a:endParaRPr lang="en-NZ" sz="1100" dirty="0">
              <a:solidFill>
                <a:schemeClr val="tx1">
                  <a:lumMod val="85000"/>
                  <a:lumOff val="15000"/>
                </a:schemeClr>
              </a:solidFill>
            </a:endParaRPr>
          </a:p>
          <a:p>
            <a:pPr lvl="0">
              <a:spcBef>
                <a:spcPts val="600"/>
              </a:spcBef>
            </a:pPr>
            <a:endParaRPr lang="en-NZ" sz="1100" b="1" dirty="0">
              <a:solidFill>
                <a:schemeClr val="tx1">
                  <a:lumMod val="85000"/>
                  <a:lumOff val="15000"/>
                </a:schemeClr>
              </a:solidFill>
            </a:endParaRPr>
          </a:p>
        </p:txBody>
      </p:sp>
      <p:sp>
        <p:nvSpPr>
          <p:cNvPr id="36" name="Rectangle 35">
            <a:extLst>
              <a:ext uri="{FF2B5EF4-FFF2-40B4-BE49-F238E27FC236}">
                <a16:creationId xmlns:a16="http://schemas.microsoft.com/office/drawing/2014/main" id="{B75DA9B6-EDF5-46F8-8D91-14610C3BB526}"/>
              </a:ext>
            </a:extLst>
          </p:cNvPr>
          <p:cNvSpPr/>
          <p:nvPr/>
        </p:nvSpPr>
        <p:spPr>
          <a:xfrm>
            <a:off x="217952" y="2109358"/>
            <a:ext cx="7584928"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hart 36">
            <a:extLst>
              <a:ext uri="{FF2B5EF4-FFF2-40B4-BE49-F238E27FC236}">
                <a16:creationId xmlns:a16="http://schemas.microsoft.com/office/drawing/2014/main" id="{2975EE88-D68F-44E6-B734-F9CEA6ACEC27}"/>
              </a:ext>
            </a:extLst>
          </p:cNvPr>
          <p:cNvGraphicFramePr/>
          <p:nvPr>
            <p:extLst>
              <p:ext uri="{D42A27DB-BD31-4B8C-83A1-F6EECF244321}">
                <p14:modId xmlns:p14="http://schemas.microsoft.com/office/powerpoint/2010/main" val="1770760259"/>
              </p:ext>
            </p:extLst>
          </p:nvPr>
        </p:nvGraphicFramePr>
        <p:xfrm>
          <a:off x="801788" y="2753940"/>
          <a:ext cx="3371260" cy="2566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a:extLst>
              <a:ext uri="{FF2B5EF4-FFF2-40B4-BE49-F238E27FC236}">
                <a16:creationId xmlns:a16="http://schemas.microsoft.com/office/drawing/2014/main" id="{6AD1C52F-6ED7-42D9-A7B0-9EAACB1BA315}"/>
              </a:ext>
            </a:extLst>
          </p:cNvPr>
          <p:cNvGraphicFramePr/>
          <p:nvPr>
            <p:extLst>
              <p:ext uri="{D42A27DB-BD31-4B8C-83A1-F6EECF244321}">
                <p14:modId xmlns:p14="http://schemas.microsoft.com/office/powerpoint/2010/main" val="3870439362"/>
              </p:ext>
            </p:extLst>
          </p:nvPr>
        </p:nvGraphicFramePr>
        <p:xfrm>
          <a:off x="4048723"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a:extLst>
              <a:ext uri="{FF2B5EF4-FFF2-40B4-BE49-F238E27FC236}">
                <a16:creationId xmlns:a16="http://schemas.microsoft.com/office/drawing/2014/main" id="{F9F4A616-02D4-433D-91D7-E6B3AA87A918}"/>
              </a:ext>
            </a:extLst>
          </p:cNvPr>
          <p:cNvSpPr/>
          <p:nvPr/>
        </p:nvSpPr>
        <p:spPr>
          <a:xfrm>
            <a:off x="2021253" y="3700942"/>
            <a:ext cx="1021433" cy="523220"/>
          </a:xfrm>
          <a:prstGeom prst="rect">
            <a:avLst/>
          </a:prstGeom>
        </p:spPr>
        <p:txBody>
          <a:bodyPr wrap="none">
            <a:spAutoFit/>
          </a:bodyPr>
          <a:lstStyle/>
          <a:p>
            <a:pPr algn="ctr"/>
            <a:r>
              <a:rPr lang="lv-LV" sz="2800" dirty="0">
                <a:solidFill>
                  <a:srgbClr val="414141"/>
                </a:solidFill>
                <a:latin typeface="Arial Black" panose="020B0A04020102020204" pitchFamily="34" charset="0"/>
              </a:rPr>
              <a:t>6</a:t>
            </a:r>
            <a:r>
              <a:rPr lang="mi-NZ" sz="2800" dirty="0">
                <a:solidFill>
                  <a:srgbClr val="414141"/>
                </a:solidFill>
                <a:latin typeface="Arial Black" panose="020B0A04020102020204" pitchFamily="34" charset="0"/>
              </a:rPr>
              <a:t>1</a:t>
            </a:r>
            <a:r>
              <a:rPr lang="lv-LV" sz="2800" dirty="0">
                <a:solidFill>
                  <a:srgbClr val="414141"/>
                </a:solidFill>
                <a:latin typeface="Arial Black" panose="020B0A04020102020204" pitchFamily="34" charset="0"/>
              </a:rPr>
              <a:t>%</a:t>
            </a:r>
            <a:endParaRPr lang="en-NZ" sz="2800" dirty="0">
              <a:solidFill>
                <a:srgbClr val="414141"/>
              </a:solidFill>
              <a:latin typeface="Arial Black" panose="020B0A04020102020204" pitchFamily="34" charset="0"/>
            </a:endParaRPr>
          </a:p>
        </p:txBody>
      </p:sp>
      <p:sp>
        <p:nvSpPr>
          <p:cNvPr id="46" name="TextBox 45">
            <a:extLst>
              <a:ext uri="{FF2B5EF4-FFF2-40B4-BE49-F238E27FC236}">
                <a16:creationId xmlns:a16="http://schemas.microsoft.com/office/drawing/2014/main" id="{3FBDF61E-8954-4185-B492-2E3A5F6DD48C}"/>
              </a:ext>
            </a:extLst>
          </p:cNvPr>
          <p:cNvSpPr txBox="1"/>
          <p:nvPr/>
        </p:nvSpPr>
        <p:spPr>
          <a:xfrm>
            <a:off x="2202393"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7" name="Straight Connector 46">
            <a:extLst>
              <a:ext uri="{FF2B5EF4-FFF2-40B4-BE49-F238E27FC236}">
                <a16:creationId xmlns:a16="http://schemas.microsoft.com/office/drawing/2014/main" id="{ACFA9BEF-B890-4F2A-8D23-792AE2B146D1}"/>
              </a:ext>
            </a:extLst>
          </p:cNvPr>
          <p:cNvCxnSpPr/>
          <p:nvPr/>
        </p:nvCxnSpPr>
        <p:spPr>
          <a:xfrm>
            <a:off x="215330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F6B432B-C695-4676-871A-E7687D47A10C}"/>
              </a:ext>
            </a:extLst>
          </p:cNvPr>
          <p:cNvSpPr/>
          <p:nvPr/>
        </p:nvSpPr>
        <p:spPr>
          <a:xfrm>
            <a:off x="525103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52%</a:t>
            </a:r>
            <a:endParaRPr lang="en-NZ" sz="2800" dirty="0">
              <a:solidFill>
                <a:srgbClr val="414141"/>
              </a:solidFill>
              <a:latin typeface="Arial Black" panose="020B0A04020102020204" pitchFamily="34" charset="0"/>
            </a:endParaRPr>
          </a:p>
        </p:txBody>
      </p:sp>
      <p:sp>
        <p:nvSpPr>
          <p:cNvPr id="49" name="TextBox 48">
            <a:extLst>
              <a:ext uri="{FF2B5EF4-FFF2-40B4-BE49-F238E27FC236}">
                <a16:creationId xmlns:a16="http://schemas.microsoft.com/office/drawing/2014/main" id="{8FBD9649-5C57-41FA-ACCA-76A5789C3354}"/>
              </a:ext>
            </a:extLst>
          </p:cNvPr>
          <p:cNvSpPr txBox="1"/>
          <p:nvPr/>
        </p:nvSpPr>
        <p:spPr>
          <a:xfrm>
            <a:off x="543217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0" name="Straight Connector 49">
            <a:extLst>
              <a:ext uri="{FF2B5EF4-FFF2-40B4-BE49-F238E27FC236}">
                <a16:creationId xmlns:a16="http://schemas.microsoft.com/office/drawing/2014/main" id="{5B95A1BE-E13E-4D83-A4E3-FF3B28B2718A}"/>
              </a:ext>
            </a:extLst>
          </p:cNvPr>
          <p:cNvCxnSpPr/>
          <p:nvPr/>
        </p:nvCxnSpPr>
        <p:spPr>
          <a:xfrm>
            <a:off x="538309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A42FA94-A32E-4452-A067-3EB09B4CD0B3}"/>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(n=6263)</a:t>
            </a:r>
          </a:p>
        </p:txBody>
      </p:sp>
      <p:grpSp>
        <p:nvGrpSpPr>
          <p:cNvPr id="59" name="Group 58">
            <a:extLst>
              <a:ext uri="{FF2B5EF4-FFF2-40B4-BE49-F238E27FC236}">
                <a16:creationId xmlns:a16="http://schemas.microsoft.com/office/drawing/2014/main" id="{99D1B2C0-3836-4F4E-86FD-54960CD7179B}"/>
              </a:ext>
            </a:extLst>
          </p:cNvPr>
          <p:cNvGrpSpPr/>
          <p:nvPr/>
        </p:nvGrpSpPr>
        <p:grpSpPr>
          <a:xfrm>
            <a:off x="5136705" y="6519053"/>
            <a:ext cx="2891981" cy="215444"/>
            <a:chOff x="163092" y="5772628"/>
            <a:chExt cx="2891981" cy="215444"/>
          </a:xfrm>
        </p:grpSpPr>
        <p:sp>
          <p:nvSpPr>
            <p:cNvPr id="60" name="TextBox 59">
              <a:extLst>
                <a:ext uri="{FF2B5EF4-FFF2-40B4-BE49-F238E27FC236}">
                  <a16:creationId xmlns:a16="http://schemas.microsoft.com/office/drawing/2014/main" id="{F167372C-77E4-4083-BA7E-71EE9C0F7362}"/>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1" name="Isosceles Triangle 60">
              <a:extLst>
                <a:ext uri="{FF2B5EF4-FFF2-40B4-BE49-F238E27FC236}">
                  <a16:creationId xmlns:a16="http://schemas.microsoft.com/office/drawing/2014/main" id="{3B97A50E-0AD6-4688-8036-31ABEE47F5D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2" name="Isosceles Triangle 61">
              <a:extLst>
                <a:ext uri="{FF2B5EF4-FFF2-40B4-BE49-F238E27FC236}">
                  <a16:creationId xmlns:a16="http://schemas.microsoft.com/office/drawing/2014/main" id="{951B843A-3F81-45EF-BE9E-ADD8F124C1F0}"/>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2" name="TextBox 31">
            <a:extLst>
              <a:ext uri="{FF2B5EF4-FFF2-40B4-BE49-F238E27FC236}">
                <a16:creationId xmlns:a16="http://schemas.microsoft.com/office/drawing/2014/main" id="{98E0B218-4C86-41BD-A522-365F3923DC18}"/>
              </a:ext>
            </a:extLst>
          </p:cNvPr>
          <p:cNvSpPr txBox="1"/>
          <p:nvPr/>
        </p:nvSpPr>
        <p:spPr>
          <a:xfrm>
            <a:off x="1251284" y="2303033"/>
            <a:ext cx="2658979" cy="738664"/>
          </a:xfrm>
          <a:prstGeom prst="rect">
            <a:avLst/>
          </a:prstGeom>
          <a:noFill/>
        </p:spPr>
        <p:txBody>
          <a:bodyPr wrap="square" rtlCol="0">
            <a:spAutoFit/>
          </a:bodyPr>
          <a:lstStyle/>
          <a:p>
            <a:pPr algn="ctr"/>
            <a:r>
              <a:rPr lang="en-NZ" sz="1400" b="1" spc="300" dirty="0">
                <a:solidFill>
                  <a:schemeClr val="tx1">
                    <a:lumMod val="65000"/>
                    <a:lumOff val="35000"/>
                  </a:schemeClr>
                </a:solidFill>
                <a:latin typeface="+mj-lt"/>
              </a:rPr>
              <a:t>People with lived experience of disability</a:t>
            </a:r>
            <a:endParaRPr lang="en-US" sz="1400" b="1" spc="300" dirty="0">
              <a:solidFill>
                <a:schemeClr val="tx1">
                  <a:lumMod val="65000"/>
                  <a:lumOff val="35000"/>
                </a:schemeClr>
              </a:solidFill>
              <a:latin typeface="+mj-lt"/>
            </a:endParaRPr>
          </a:p>
        </p:txBody>
      </p:sp>
      <p:sp>
        <p:nvSpPr>
          <p:cNvPr id="51" name="TextBox 50">
            <a:extLst>
              <a:ext uri="{FF2B5EF4-FFF2-40B4-BE49-F238E27FC236}">
                <a16:creationId xmlns:a16="http://schemas.microsoft.com/office/drawing/2014/main" id="{E9737BEE-135D-46E7-81F4-064E4C48BCF9}"/>
              </a:ext>
            </a:extLst>
          </p:cNvPr>
          <p:cNvSpPr txBox="1"/>
          <p:nvPr/>
        </p:nvSpPr>
        <p:spPr>
          <a:xfrm>
            <a:off x="5050432"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sp>
        <p:nvSpPr>
          <p:cNvPr id="21" name="SigDiff">
            <a:extLst>
              <a:ext uri="{FF2B5EF4-FFF2-40B4-BE49-F238E27FC236}">
                <a16:creationId xmlns:a16="http://schemas.microsoft.com/office/drawing/2014/main" id="{4E9D5065-F5A0-4CC1-9B5F-15EC7BE2959B}"/>
              </a:ext>
            </a:extLst>
          </p:cNvPr>
          <p:cNvSpPr/>
          <p:nvPr/>
        </p:nvSpPr>
        <p:spPr>
          <a:xfrm>
            <a:off x="2442988" y="3490171"/>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69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Frequency of participation</a:t>
            </a:r>
          </a:p>
        </p:txBody>
      </p:sp>
      <p:sp>
        <p:nvSpPr>
          <p:cNvPr id="13" name="Text Placeholder 12">
            <a:extLst>
              <a:ext uri="{FF2B5EF4-FFF2-40B4-BE49-F238E27FC236}">
                <a16:creationId xmlns:a16="http://schemas.microsoft.com/office/drawing/2014/main" id="{CCACD40D-35C7-4262-9A2B-9C422CE8509E}"/>
              </a:ext>
            </a:extLst>
          </p:cNvPr>
          <p:cNvSpPr>
            <a:spLocks noGrp="1"/>
          </p:cNvSpPr>
          <p:nvPr>
            <p:ph type="body" sz="quarter" idx="10"/>
          </p:nvPr>
        </p:nvSpPr>
        <p:spPr/>
        <p:txBody>
          <a:bodyPr/>
          <a:lstStyle/>
          <a:p>
            <a:r>
              <a:rPr lang="en-NZ" dirty="0"/>
              <a:t>Frequency of participation shows the number of times respondents have participated in any of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p>
        </p:txBody>
      </p:sp>
      <p:graphicFrame>
        <p:nvGraphicFramePr>
          <p:cNvPr id="19" name="Chart 18">
            <a:extLst>
              <a:ext uri="{FF2B5EF4-FFF2-40B4-BE49-F238E27FC236}">
                <a16:creationId xmlns:a16="http://schemas.microsoft.com/office/drawing/2014/main" id="{D98F3860-0D76-4FC7-B285-18C449A1FA82}"/>
              </a:ext>
            </a:extLst>
          </p:cNvPr>
          <p:cNvGraphicFramePr/>
          <p:nvPr>
            <p:extLst>
              <p:ext uri="{D42A27DB-BD31-4B8C-83A1-F6EECF244321}">
                <p14:modId xmlns:p14="http://schemas.microsoft.com/office/powerpoint/2010/main" val="3406347228"/>
              </p:ext>
            </p:extLst>
          </p:nvPr>
        </p:nvGraphicFramePr>
        <p:xfrm>
          <a:off x="374469" y="1885950"/>
          <a:ext cx="7432054" cy="3667125"/>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20">
            <a:extLst>
              <a:ext uri="{FF2B5EF4-FFF2-40B4-BE49-F238E27FC236}">
                <a16:creationId xmlns:a16="http://schemas.microsoft.com/office/drawing/2014/main" id="{104B3B09-8D84-40A5-8F42-350D2351FD1E}"/>
              </a:ext>
            </a:extLst>
          </p:cNvPr>
          <p:cNvSpPr/>
          <p:nvPr/>
        </p:nvSpPr>
        <p:spPr>
          <a:xfrm>
            <a:off x="8273667" y="1945470"/>
            <a:ext cx="3766177" cy="3016210"/>
          </a:xfrm>
          <a:prstGeom prst="rect">
            <a:avLst/>
          </a:prstGeom>
        </p:spPr>
        <p:txBody>
          <a:bodyPr wrap="square">
            <a:spAutoFit/>
          </a:bodyPr>
          <a:lstStyle/>
          <a:p>
            <a:pPr>
              <a:spcBef>
                <a:spcPts val="600"/>
              </a:spcBef>
            </a:pPr>
            <a:r>
              <a:rPr lang="en-NZ" sz="1100" dirty="0"/>
              <a:t>We have identified three groups in terms of the frequency with which they participate in any art form. </a:t>
            </a:r>
          </a:p>
          <a:p>
            <a:pPr lvl="0">
              <a:spcBef>
                <a:spcPts val="600"/>
              </a:spcBef>
            </a:pPr>
            <a:r>
              <a:rPr lang="en-NZ" sz="1100" dirty="0">
                <a:solidFill>
                  <a:schemeClr val="tx1">
                    <a:lumMod val="85000"/>
                    <a:lumOff val="15000"/>
                  </a:schemeClr>
                </a:solidFill>
              </a:rPr>
              <a:t>A quarter of people with lived experience of disability participate in the arts on a regular basis (more than 12 times a year). This is significantly higher than the national average (19%).</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Young people aged 15-17 with lived experience of disability are more likely than average to participate in the arts more than 12 times a year (58% vs. 25%), as are Pacific peoples (45%).</a:t>
            </a:r>
          </a:p>
          <a:p>
            <a:pPr lvl="0">
              <a:spcBef>
                <a:spcPts val="600"/>
              </a:spcBef>
            </a:pPr>
            <a:r>
              <a:rPr lang="en-NZ" sz="1100" dirty="0">
                <a:solidFill>
                  <a:schemeClr val="tx1">
                    <a:lumMod val="85000"/>
                    <a:lumOff val="15000"/>
                  </a:schemeClr>
                </a:solidFill>
              </a:rPr>
              <a:t>People aged 50-59 with lived experience of disability are less likely to participate frequently (14% vs. 25%).</a:t>
            </a:r>
            <a:endParaRPr lang="en-NZ" sz="1100" b="1" dirty="0">
              <a:solidFill>
                <a:schemeClr val="tx1">
                  <a:lumMod val="85000"/>
                  <a:lumOff val="15000"/>
                </a:schemeClr>
              </a:solidFill>
            </a:endParaRPr>
          </a:p>
        </p:txBody>
      </p:sp>
      <p:sp>
        <p:nvSpPr>
          <p:cNvPr id="28" name="Oval 27">
            <a:extLst>
              <a:ext uri="{FF2B5EF4-FFF2-40B4-BE49-F238E27FC236}">
                <a16:creationId xmlns:a16="http://schemas.microsoft.com/office/drawing/2014/main" id="{66E627BE-2761-409A-8907-9185E04F5FAA}"/>
              </a:ext>
            </a:extLst>
          </p:cNvPr>
          <p:cNvSpPr/>
          <p:nvPr/>
        </p:nvSpPr>
        <p:spPr>
          <a:xfrm>
            <a:off x="152156" y="1898106"/>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9" name="TextBox 28">
            <a:extLst>
              <a:ext uri="{FF2B5EF4-FFF2-40B4-BE49-F238E27FC236}">
                <a16:creationId xmlns:a16="http://schemas.microsoft.com/office/drawing/2014/main" id="{E230BB80-3D43-4949-BFC8-6F5BBCEC1106}"/>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(n=6263)</a:t>
            </a:r>
          </a:p>
        </p:txBody>
      </p:sp>
      <p:grpSp>
        <p:nvGrpSpPr>
          <p:cNvPr id="34" name="Group 33">
            <a:extLst>
              <a:ext uri="{FF2B5EF4-FFF2-40B4-BE49-F238E27FC236}">
                <a16:creationId xmlns:a16="http://schemas.microsoft.com/office/drawing/2014/main" id="{097E3D41-44E0-4EDD-9610-BEBCC2438EFA}"/>
              </a:ext>
            </a:extLst>
          </p:cNvPr>
          <p:cNvGrpSpPr/>
          <p:nvPr/>
        </p:nvGrpSpPr>
        <p:grpSpPr>
          <a:xfrm>
            <a:off x="5136705" y="6519052"/>
            <a:ext cx="2891981" cy="215444"/>
            <a:chOff x="163092" y="5772628"/>
            <a:chExt cx="2891981" cy="215444"/>
          </a:xfrm>
        </p:grpSpPr>
        <p:sp>
          <p:nvSpPr>
            <p:cNvPr id="35" name="TextBox 34">
              <a:extLst>
                <a:ext uri="{FF2B5EF4-FFF2-40B4-BE49-F238E27FC236}">
                  <a16:creationId xmlns:a16="http://schemas.microsoft.com/office/drawing/2014/main" id="{1A3DBF3C-3332-4458-90BE-2B6A74671E2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6" name="Isosceles Triangle 35">
              <a:extLst>
                <a:ext uri="{FF2B5EF4-FFF2-40B4-BE49-F238E27FC236}">
                  <a16:creationId xmlns:a16="http://schemas.microsoft.com/office/drawing/2014/main" id="{9AC5DAE3-787E-4782-B5C5-DCE9444AEA6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Isosceles Triangle 36">
              <a:extLst>
                <a:ext uri="{FF2B5EF4-FFF2-40B4-BE49-F238E27FC236}">
                  <a16:creationId xmlns:a16="http://schemas.microsoft.com/office/drawing/2014/main" id="{AA4D0762-00DD-4EB9-93CE-3F6FBFB5F56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aphicFrame>
        <p:nvGraphicFramePr>
          <p:cNvPr id="38" name="Table 37">
            <a:extLst>
              <a:ext uri="{FF2B5EF4-FFF2-40B4-BE49-F238E27FC236}">
                <a16:creationId xmlns:a16="http://schemas.microsoft.com/office/drawing/2014/main" id="{75026109-CBAA-433A-9743-932AD99F7E8B}"/>
              </a:ext>
            </a:extLst>
          </p:cNvPr>
          <p:cNvGraphicFramePr>
            <a:graphicFrameLocks noGrp="1"/>
          </p:cNvGraphicFramePr>
          <p:nvPr>
            <p:extLst>
              <p:ext uri="{D42A27DB-BD31-4B8C-83A1-F6EECF244321}">
                <p14:modId xmlns:p14="http://schemas.microsoft.com/office/powerpoint/2010/main" val="2664941125"/>
              </p:ext>
            </p:extLst>
          </p:nvPr>
        </p:nvGraphicFramePr>
        <p:xfrm>
          <a:off x="77057" y="2342606"/>
          <a:ext cx="1379603" cy="2879108"/>
        </p:xfrm>
        <a:graphic>
          <a:graphicData uri="http://schemas.openxmlformats.org/drawingml/2006/table">
            <a:tbl>
              <a:tblPr>
                <a:tableStyleId>{5C22544A-7EE6-4342-B048-85BDC9FD1C3A}</a:tableStyleId>
              </a:tblPr>
              <a:tblGrid>
                <a:gridCol w="1379603">
                  <a:extLst>
                    <a:ext uri="{9D8B030D-6E8A-4147-A177-3AD203B41FA5}">
                      <a16:colId xmlns:a16="http://schemas.microsoft.com/office/drawing/2014/main" val="345853952"/>
                    </a:ext>
                  </a:extLst>
                </a:gridCol>
              </a:tblGrid>
              <a:tr h="1465031">
                <a:tc>
                  <a:txBody>
                    <a:bodyPr/>
                    <a:lstStyle/>
                    <a:p>
                      <a:pPr algn="r" fontAlgn="b"/>
                      <a:r>
                        <a:rPr lang="en-NZ" sz="1050" u="none" strike="noStrike" dirty="0">
                          <a:effectLst/>
                        </a:rPr>
                        <a:t>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399824"/>
                  </a:ext>
                </a:extLst>
              </a:tr>
              <a:tr h="1414077">
                <a:tc>
                  <a:txBody>
                    <a:bodyPr/>
                    <a:lstStyle/>
                    <a:p>
                      <a:pPr algn="r" fontAlgn="b"/>
                      <a:r>
                        <a:rPr lang="en-NZ" sz="1050" u="none" strike="noStrike" dirty="0">
                          <a:effectLst/>
                        </a:rPr>
                        <a:t>People with lived experience of disability - 2020</a:t>
                      </a:r>
                      <a:endParaRPr lang="en-NZ" sz="105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829879"/>
                  </a:ext>
                </a:extLst>
              </a:tr>
            </a:tbl>
          </a:graphicData>
        </a:graphic>
      </p:graphicFrame>
      <p:sp>
        <p:nvSpPr>
          <p:cNvPr id="14" name="Isosceles Triangle 13">
            <a:extLst>
              <a:ext uri="{FF2B5EF4-FFF2-40B4-BE49-F238E27FC236}">
                <a16:creationId xmlns:a16="http://schemas.microsoft.com/office/drawing/2014/main" id="{878A6555-EA47-4B46-940B-2AF4E62B76D1}"/>
              </a:ext>
            </a:extLst>
          </p:cNvPr>
          <p:cNvSpPr>
            <a:spLocks noChangeAspect="1"/>
          </p:cNvSpPr>
          <p:nvPr/>
        </p:nvSpPr>
        <p:spPr>
          <a:xfrm>
            <a:off x="7060755" y="448228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Isosceles Triangle 14">
            <a:extLst>
              <a:ext uri="{FF2B5EF4-FFF2-40B4-BE49-F238E27FC236}">
                <a16:creationId xmlns:a16="http://schemas.microsoft.com/office/drawing/2014/main" id="{706F4A28-CF16-4101-8EA8-1C538CFA8F94}"/>
              </a:ext>
            </a:extLst>
          </p:cNvPr>
          <p:cNvSpPr>
            <a:spLocks noChangeAspect="1"/>
          </p:cNvSpPr>
          <p:nvPr/>
        </p:nvSpPr>
        <p:spPr>
          <a:xfrm rot="10800000">
            <a:off x="2871162" y="4482288"/>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3976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Arts attitudes</a:t>
            </a:r>
          </a:p>
        </p:txBody>
      </p:sp>
    </p:spTree>
    <p:extLst>
      <p:ext uri="{BB962C8B-B14F-4D97-AF65-F5344CB8AC3E}">
        <p14:creationId xmlns:p14="http://schemas.microsoft.com/office/powerpoint/2010/main" val="376491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Change in overall perception of the arts</a:t>
            </a:r>
          </a:p>
        </p:txBody>
      </p:sp>
      <p:sp>
        <p:nvSpPr>
          <p:cNvPr id="6" name="Text Placeholder 5">
            <a:extLst>
              <a:ext uri="{FF2B5EF4-FFF2-40B4-BE49-F238E27FC236}">
                <a16:creationId xmlns:a16="http://schemas.microsoft.com/office/drawing/2014/main" id="{E8873293-B168-404F-9235-542ACF31873E}"/>
              </a:ext>
            </a:extLst>
          </p:cNvPr>
          <p:cNvSpPr>
            <a:spLocks noGrp="1"/>
          </p:cNvSpPr>
          <p:nvPr>
            <p:ph type="body" sz="quarter" idx="10"/>
          </p:nvPr>
        </p:nvSpPr>
        <p:spPr>
          <a:xfrm>
            <a:off x="758825" y="1318082"/>
            <a:ext cx="6953250" cy="419100"/>
          </a:xfrm>
        </p:spPr>
        <p:txBody>
          <a:bodyPr/>
          <a:lstStyle/>
          <a:p>
            <a:r>
              <a:rPr lang="en-NZ" sz="1200" dirty="0"/>
              <a:t>Has your view of the arts changed in the last 12 months?</a:t>
            </a:r>
          </a:p>
        </p:txBody>
      </p:sp>
      <p:sp>
        <p:nvSpPr>
          <p:cNvPr id="22" name="TextBox 21">
            <a:extLst>
              <a:ext uri="{FF2B5EF4-FFF2-40B4-BE49-F238E27FC236}">
                <a16:creationId xmlns:a16="http://schemas.microsoft.com/office/drawing/2014/main" id="{AF05CF51-9A38-4383-AD8F-94A91136BB30}"/>
              </a:ext>
            </a:extLst>
          </p:cNvPr>
          <p:cNvSpPr txBox="1"/>
          <p:nvPr/>
        </p:nvSpPr>
        <p:spPr>
          <a:xfrm>
            <a:off x="235371" y="2303033"/>
            <a:ext cx="3639132" cy="523220"/>
          </a:xfrm>
          <a:prstGeom prst="rect">
            <a:avLst/>
          </a:prstGeom>
          <a:noFill/>
        </p:spPr>
        <p:txBody>
          <a:bodyPr wrap="square" rtlCol="0">
            <a:spAutoFit/>
          </a:bodyPr>
          <a:lstStyle/>
          <a:p>
            <a:pPr algn="ctr"/>
            <a:r>
              <a:rPr lang="en-NZ" sz="1400" b="1" spc="300" dirty="0">
                <a:solidFill>
                  <a:schemeClr val="tx1">
                    <a:lumMod val="65000"/>
                    <a:lumOff val="35000"/>
                  </a:schemeClr>
                </a:solidFill>
                <a:latin typeface="+mj-lt"/>
              </a:rPr>
              <a:t>People with lived experience of disability</a:t>
            </a:r>
            <a:endParaRPr lang="en-US" sz="1400" b="1" spc="300" dirty="0">
              <a:solidFill>
                <a:schemeClr val="tx1">
                  <a:lumMod val="65000"/>
                  <a:lumOff val="35000"/>
                </a:schemeClr>
              </a:solidFill>
              <a:latin typeface="+mj-lt"/>
            </a:endParaRPr>
          </a:p>
        </p:txBody>
      </p:sp>
      <p:sp>
        <p:nvSpPr>
          <p:cNvPr id="24" name="TextBox 23">
            <a:extLst>
              <a:ext uri="{FF2B5EF4-FFF2-40B4-BE49-F238E27FC236}">
                <a16:creationId xmlns:a16="http://schemas.microsoft.com/office/drawing/2014/main" id="{4C4E8969-89F0-428C-B9ED-CD41829C04FE}"/>
              </a:ext>
            </a:extLst>
          </p:cNvPr>
          <p:cNvSpPr txBox="1"/>
          <p:nvPr/>
        </p:nvSpPr>
        <p:spPr>
          <a:xfrm>
            <a:off x="5215998" y="2303033"/>
            <a:ext cx="1701107"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New Zealand</a:t>
            </a:r>
          </a:p>
        </p:txBody>
      </p:sp>
      <p:sp>
        <p:nvSpPr>
          <p:cNvPr id="25" name="Rectangle 24">
            <a:extLst>
              <a:ext uri="{FF2B5EF4-FFF2-40B4-BE49-F238E27FC236}">
                <a16:creationId xmlns:a16="http://schemas.microsoft.com/office/drawing/2014/main" id="{F7E26B2F-165C-4106-B6E9-3986E7C6BDA7}"/>
              </a:ext>
            </a:extLst>
          </p:cNvPr>
          <p:cNvSpPr/>
          <p:nvPr/>
        </p:nvSpPr>
        <p:spPr>
          <a:xfrm>
            <a:off x="8107979" y="1856497"/>
            <a:ext cx="4006963" cy="4447371"/>
          </a:xfrm>
          <a:prstGeom prst="rect">
            <a:avLst/>
          </a:prstGeom>
        </p:spPr>
        <p:txBody>
          <a:bodyPr wrap="square">
            <a:spAutoFit/>
          </a:bodyPr>
          <a:lstStyle/>
          <a:p>
            <a:pPr lvl="0">
              <a:spcBef>
                <a:spcPts val="600"/>
              </a:spcBef>
            </a:pPr>
            <a:r>
              <a:rPr lang="en-NZ" sz="1100" dirty="0">
                <a:solidFill>
                  <a:schemeClr val="tx1">
                    <a:lumMod val="85000"/>
                    <a:lumOff val="15000"/>
                  </a:schemeClr>
                </a:solidFill>
              </a:rPr>
              <a:t>We do not have any trend data on arts attitudes for people with lived experience of disability as the disability question was only added in 2020.</a:t>
            </a:r>
          </a:p>
          <a:p>
            <a:pPr lvl="0">
              <a:spcBef>
                <a:spcPts val="600"/>
              </a:spcBef>
            </a:pPr>
            <a:r>
              <a:rPr lang="en-NZ" sz="1100" dirty="0">
                <a:solidFill>
                  <a:schemeClr val="tx1">
                    <a:lumMod val="85000"/>
                    <a:lumOff val="15000"/>
                  </a:schemeClr>
                </a:solidFill>
              </a:rPr>
              <a:t>That said, the chart opposite indicates that on balance, people with lived experience of disability are feeling more positive about the arts than they did 12 months ago. The survey data suggests that COVID-19 has led to a renewed appreciation of the value of the arts.</a:t>
            </a:r>
          </a:p>
          <a:p>
            <a:pPr lvl="0">
              <a:spcBef>
                <a:spcPts val="600"/>
              </a:spcBef>
            </a:pPr>
            <a:r>
              <a:rPr lang="en-NZ" sz="1100" dirty="0">
                <a:solidFill>
                  <a:schemeClr val="tx1">
                    <a:lumMod val="85000"/>
                    <a:lumOff val="15000"/>
                  </a:schemeClr>
                </a:solidFill>
              </a:rPr>
              <a:t>A quarter of people with lived experience of disability feel more positive about the arts, while, only 5% feel more negative than they did 12 months ago. Most have not changed their opinion. The proportion who feel more positive is higher than the national average (17%).</a:t>
            </a: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The following groups are more likely than average (25%) to feel more positive than they did 12 months ago:</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15-17 (55%), 18-29 (35%) and 30-39 (38%)</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Asian New Zealanders (45%)</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with a household income of $80,001-$120,000 (33%).</a:t>
            </a:r>
          </a:p>
          <a:p>
            <a:pPr lvl="0">
              <a:spcBef>
                <a:spcPts val="600"/>
              </a:spcBef>
            </a:pPr>
            <a:r>
              <a:rPr lang="en-NZ" sz="1000" dirty="0">
                <a:solidFill>
                  <a:schemeClr val="tx1">
                    <a:lumMod val="85000"/>
                    <a:lumOff val="15000"/>
                  </a:schemeClr>
                </a:solidFill>
              </a:rPr>
              <a:t>The following groups are less likely than average (25%) to feel more positive than they did 12 months ago: those aged over 40, New Zealand Europeans and Pacific peoples.</a:t>
            </a:r>
          </a:p>
        </p:txBody>
      </p:sp>
      <p:sp>
        <p:nvSpPr>
          <p:cNvPr id="28" name="Rectangle 27">
            <a:extLst>
              <a:ext uri="{FF2B5EF4-FFF2-40B4-BE49-F238E27FC236}">
                <a16:creationId xmlns:a16="http://schemas.microsoft.com/office/drawing/2014/main" id="{95A81FA6-A189-4BDF-891C-249B3A673F9B}"/>
              </a:ext>
            </a:extLst>
          </p:cNvPr>
          <p:cNvSpPr/>
          <p:nvPr/>
        </p:nvSpPr>
        <p:spPr>
          <a:xfrm>
            <a:off x="235371" y="2109358"/>
            <a:ext cx="3639132" cy="3561192"/>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hart 22">
            <a:extLst>
              <a:ext uri="{FF2B5EF4-FFF2-40B4-BE49-F238E27FC236}">
                <a16:creationId xmlns:a16="http://schemas.microsoft.com/office/drawing/2014/main" id="{765F1E5E-56A3-4691-8394-9D31000D7B00}"/>
              </a:ext>
            </a:extLst>
          </p:cNvPr>
          <p:cNvGraphicFramePr/>
          <p:nvPr>
            <p:extLst>
              <p:ext uri="{D42A27DB-BD31-4B8C-83A1-F6EECF244321}">
                <p14:modId xmlns:p14="http://schemas.microsoft.com/office/powerpoint/2010/main" val="1792021262"/>
              </p:ext>
            </p:extLst>
          </p:nvPr>
        </p:nvGraphicFramePr>
        <p:xfrm>
          <a:off x="369307" y="2804485"/>
          <a:ext cx="3371260" cy="2566683"/>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A327D932-BE4F-4037-965C-FE6EE298A76B}"/>
              </a:ext>
            </a:extLst>
          </p:cNvPr>
          <p:cNvSpPr txBox="1"/>
          <p:nvPr/>
        </p:nvSpPr>
        <p:spPr>
          <a:xfrm>
            <a:off x="1702487" y="3946705"/>
            <a:ext cx="774571" cy="369332"/>
          </a:xfrm>
          <a:prstGeom prst="rect">
            <a:avLst/>
          </a:prstGeom>
          <a:noFill/>
        </p:spPr>
        <p:txBody>
          <a:bodyPr wrap="none" rtlCol="0">
            <a:spAutoFit/>
          </a:bodyPr>
          <a:lstStyle/>
          <a:p>
            <a:pPr algn="ctr"/>
            <a:r>
              <a:rPr lang="en-US" spc="150" dirty="0">
                <a:solidFill>
                  <a:prstClr val="black">
                    <a:lumMod val="65000"/>
                    <a:lumOff val="35000"/>
                  </a:prstClr>
                </a:solidFill>
              </a:rPr>
              <a:t>2020</a:t>
            </a:r>
          </a:p>
        </p:txBody>
      </p:sp>
      <p:sp>
        <p:nvSpPr>
          <p:cNvPr id="31" name="Rectangle 30">
            <a:extLst>
              <a:ext uri="{FF2B5EF4-FFF2-40B4-BE49-F238E27FC236}">
                <a16:creationId xmlns:a16="http://schemas.microsoft.com/office/drawing/2014/main" id="{7A4614B8-BEA3-4545-91F3-E818947B232D}"/>
              </a:ext>
            </a:extLst>
          </p:cNvPr>
          <p:cNvSpPr/>
          <p:nvPr/>
        </p:nvSpPr>
        <p:spPr>
          <a:xfrm>
            <a:off x="4130625" y="2109358"/>
            <a:ext cx="3639132" cy="3561192"/>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6" name="Chart 35">
            <a:extLst>
              <a:ext uri="{FF2B5EF4-FFF2-40B4-BE49-F238E27FC236}">
                <a16:creationId xmlns:a16="http://schemas.microsoft.com/office/drawing/2014/main" id="{CE4429C3-BDA3-47C7-AF44-8CBF1F8ECB81}"/>
              </a:ext>
            </a:extLst>
          </p:cNvPr>
          <p:cNvGraphicFramePr/>
          <p:nvPr>
            <p:extLst>
              <p:ext uri="{D42A27DB-BD31-4B8C-83A1-F6EECF244321}">
                <p14:modId xmlns:p14="http://schemas.microsoft.com/office/powerpoint/2010/main" val="1592805858"/>
              </p:ext>
            </p:extLst>
          </p:nvPr>
        </p:nvGraphicFramePr>
        <p:xfrm>
          <a:off x="235372" y="5702213"/>
          <a:ext cx="7609006" cy="49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A8CA7C02-4866-4F11-9E78-43014B3F9300}"/>
              </a:ext>
            </a:extLst>
          </p:cNvPr>
          <p:cNvGrpSpPr/>
          <p:nvPr/>
        </p:nvGrpSpPr>
        <p:grpSpPr>
          <a:xfrm>
            <a:off x="4270285" y="2937963"/>
            <a:ext cx="3371260" cy="2566683"/>
            <a:chOff x="369307" y="2804485"/>
            <a:chExt cx="3371260" cy="2566683"/>
          </a:xfrm>
        </p:grpSpPr>
        <p:graphicFrame>
          <p:nvGraphicFramePr>
            <p:cNvPr id="39" name="Chart 38">
              <a:extLst>
                <a:ext uri="{FF2B5EF4-FFF2-40B4-BE49-F238E27FC236}">
                  <a16:creationId xmlns:a16="http://schemas.microsoft.com/office/drawing/2014/main" id="{3192FB5D-9893-45AE-A5BE-5E25D7E29EBD}"/>
                </a:ext>
              </a:extLst>
            </p:cNvPr>
            <p:cNvGraphicFramePr/>
            <p:nvPr>
              <p:extLst>
                <p:ext uri="{D42A27DB-BD31-4B8C-83A1-F6EECF244321}">
                  <p14:modId xmlns:p14="http://schemas.microsoft.com/office/powerpoint/2010/main" val="3893647129"/>
                </p:ext>
              </p:extLst>
            </p:nvPr>
          </p:nvGraphicFramePr>
          <p:xfrm>
            <a:off x="369307" y="2804485"/>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A97D161E-7AD8-447D-9392-AF49BC37D7F3}"/>
                </a:ext>
              </a:extLst>
            </p:cNvPr>
            <p:cNvSpPr txBox="1"/>
            <p:nvPr/>
          </p:nvSpPr>
          <p:spPr>
            <a:xfrm>
              <a:off x="1702487" y="3946705"/>
              <a:ext cx="774571" cy="369332"/>
            </a:xfrm>
            <a:prstGeom prst="rect">
              <a:avLst/>
            </a:prstGeom>
            <a:noFill/>
          </p:spPr>
          <p:txBody>
            <a:bodyPr wrap="none" rtlCol="0">
              <a:spAutoFit/>
            </a:bodyPr>
            <a:lstStyle/>
            <a:p>
              <a:pPr algn="ctr"/>
              <a:r>
                <a:rPr lang="en-US" spc="150" dirty="0">
                  <a:solidFill>
                    <a:prstClr val="black">
                      <a:lumMod val="65000"/>
                      <a:lumOff val="35000"/>
                    </a:prstClr>
                  </a:solidFill>
                </a:rPr>
                <a:t>2020</a:t>
              </a:r>
            </a:p>
          </p:txBody>
        </p:sp>
      </p:grpSp>
      <p:grpSp>
        <p:nvGrpSpPr>
          <p:cNvPr id="18" name="Group 17">
            <a:extLst>
              <a:ext uri="{FF2B5EF4-FFF2-40B4-BE49-F238E27FC236}">
                <a16:creationId xmlns:a16="http://schemas.microsoft.com/office/drawing/2014/main" id="{8DC1351E-A583-491C-87FA-B761E68D606C}"/>
              </a:ext>
            </a:extLst>
          </p:cNvPr>
          <p:cNvGrpSpPr/>
          <p:nvPr/>
        </p:nvGrpSpPr>
        <p:grpSpPr>
          <a:xfrm>
            <a:off x="5215998" y="6516043"/>
            <a:ext cx="2891981" cy="215444"/>
            <a:chOff x="163092" y="5772628"/>
            <a:chExt cx="2891981" cy="215444"/>
          </a:xfrm>
        </p:grpSpPr>
        <p:sp>
          <p:nvSpPr>
            <p:cNvPr id="19" name="TextBox 18">
              <a:extLst>
                <a:ext uri="{FF2B5EF4-FFF2-40B4-BE49-F238E27FC236}">
                  <a16:creationId xmlns:a16="http://schemas.microsoft.com/office/drawing/2014/main" id="{84436D66-D4E9-4C44-8259-5DE36ACBC6B7}"/>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0" name="Isosceles Triangle 19">
              <a:extLst>
                <a:ext uri="{FF2B5EF4-FFF2-40B4-BE49-F238E27FC236}">
                  <a16:creationId xmlns:a16="http://schemas.microsoft.com/office/drawing/2014/main" id="{93834D67-C30A-40BC-BD43-D5C9DEA8B52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B831E743-7753-4CC2-8D30-8282C4026F64}"/>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TextBox 26">
            <a:extLst>
              <a:ext uri="{FF2B5EF4-FFF2-40B4-BE49-F238E27FC236}">
                <a16:creationId xmlns:a16="http://schemas.microsoft.com/office/drawing/2014/main" id="{DE962137-E571-44AC-9CFF-DDF7B68C2428}"/>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sp>
        <p:nvSpPr>
          <p:cNvPr id="2" name="SigDiff">
            <a:extLst>
              <a:ext uri="{FF2B5EF4-FFF2-40B4-BE49-F238E27FC236}">
                <a16:creationId xmlns:a16="http://schemas.microsoft.com/office/drawing/2014/main" id="{6E738439-BA13-4E8C-8090-93AC017A0634}"/>
              </a:ext>
            </a:extLst>
          </p:cNvPr>
          <p:cNvSpPr/>
          <p:nvPr/>
        </p:nvSpPr>
        <p:spPr>
          <a:xfrm>
            <a:off x="1668630" y="2994764"/>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SigDiff">
            <a:extLst>
              <a:ext uri="{FF2B5EF4-FFF2-40B4-BE49-F238E27FC236}">
                <a16:creationId xmlns:a16="http://schemas.microsoft.com/office/drawing/2014/main" id="{A18AE965-F1D9-4C22-B645-FD1EEC157374}"/>
              </a:ext>
            </a:extLst>
          </p:cNvPr>
          <p:cNvSpPr/>
          <p:nvPr/>
        </p:nvSpPr>
        <p:spPr>
          <a:xfrm>
            <a:off x="2429855" y="3251505"/>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SigDiff">
            <a:extLst>
              <a:ext uri="{FF2B5EF4-FFF2-40B4-BE49-F238E27FC236}">
                <a16:creationId xmlns:a16="http://schemas.microsoft.com/office/drawing/2014/main" id="{83C37313-9033-4480-BB01-FE86F8E9DA62}"/>
              </a:ext>
            </a:extLst>
          </p:cNvPr>
          <p:cNvSpPr/>
          <p:nvPr/>
        </p:nvSpPr>
        <p:spPr>
          <a:xfrm rot="10800000">
            <a:off x="1511412" y="4797408"/>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38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Culture and identity</a:t>
            </a:r>
          </a:p>
        </p:txBody>
      </p:sp>
      <p:sp>
        <p:nvSpPr>
          <p:cNvPr id="6" name="Text Placeholder 5">
            <a:extLst>
              <a:ext uri="{FF2B5EF4-FFF2-40B4-BE49-F238E27FC236}">
                <a16:creationId xmlns:a16="http://schemas.microsoft.com/office/drawing/2014/main" id="{258C64D8-C4E7-4EFB-AA1B-8844A79D3025}"/>
              </a:ext>
            </a:extLst>
          </p:cNvPr>
          <p:cNvSpPr>
            <a:spLocks noGrp="1"/>
          </p:cNvSpPr>
          <p:nvPr>
            <p:ph type="body" sz="quarter" idx="10"/>
          </p:nvPr>
        </p:nvSpPr>
        <p:spPr>
          <a:xfrm>
            <a:off x="758825" y="1326790"/>
            <a:ext cx="6953250" cy="419100"/>
          </a:xfrm>
        </p:spPr>
        <p:txBody>
          <a:bodyPr/>
          <a:lstStyle/>
          <a:p>
            <a:r>
              <a:rPr lang="en-NZ" sz="1200" dirty="0"/>
              <a:t>How much do you agree or disagree?</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1578526735"/>
              </p:ext>
            </p:extLst>
          </p:nvPr>
        </p:nvGraphicFramePr>
        <p:xfrm>
          <a:off x="1304925" y="1291566"/>
          <a:ext cx="5724525" cy="529581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8B2F440E-5447-43CD-916A-5919C239E2A5}"/>
              </a:ext>
            </a:extLst>
          </p:cNvPr>
          <p:cNvSpPr txBox="1"/>
          <p:nvPr/>
        </p:nvSpPr>
        <p:spPr>
          <a:xfrm>
            <a:off x="193406" y="3605632"/>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define who we are as New Zealanders</a:t>
            </a:r>
          </a:p>
        </p:txBody>
      </p:sp>
      <p:sp>
        <p:nvSpPr>
          <p:cNvPr id="35" name="TextBox 34">
            <a:extLst>
              <a:ext uri="{FF2B5EF4-FFF2-40B4-BE49-F238E27FC236}">
                <a16:creationId xmlns:a16="http://schemas.microsoft.com/office/drawing/2014/main" id="{0385D470-CE24-4A93-A4FB-1B5FC86C2E1C}"/>
              </a:ext>
            </a:extLst>
          </p:cNvPr>
          <p:cNvSpPr txBox="1"/>
          <p:nvPr/>
        </p:nvSpPr>
        <p:spPr>
          <a:xfrm>
            <a:off x="193406" y="4288417"/>
            <a:ext cx="1494934" cy="738664"/>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an important way of connecting with my culture</a:t>
            </a:r>
          </a:p>
        </p:txBody>
      </p:sp>
      <p:sp>
        <p:nvSpPr>
          <p:cNvPr id="36" name="TextBox 35">
            <a:extLst>
              <a:ext uri="{FF2B5EF4-FFF2-40B4-BE49-F238E27FC236}">
                <a16:creationId xmlns:a16="http://schemas.microsoft.com/office/drawing/2014/main" id="{52CB11A4-4DC6-462A-9C86-5B7856DA8A23}"/>
              </a:ext>
            </a:extLst>
          </p:cNvPr>
          <p:cNvSpPr txBox="1"/>
          <p:nvPr/>
        </p:nvSpPr>
        <p:spPr>
          <a:xfrm>
            <a:off x="193407" y="2156740"/>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reflect NZ’s cultural diversity</a:t>
            </a:r>
          </a:p>
        </p:txBody>
      </p:sp>
      <p:sp>
        <p:nvSpPr>
          <p:cNvPr id="37" name="TextBox 36">
            <a:extLst>
              <a:ext uri="{FF2B5EF4-FFF2-40B4-BE49-F238E27FC236}">
                <a16:creationId xmlns:a16="http://schemas.microsoft.com/office/drawing/2014/main" id="{0D4AE1AC-6F79-4457-8F38-6C39B8F17D95}"/>
              </a:ext>
            </a:extLst>
          </p:cNvPr>
          <p:cNvSpPr txBox="1"/>
          <p:nvPr/>
        </p:nvSpPr>
        <p:spPr>
          <a:xfrm>
            <a:off x="193406" y="2889810"/>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I learn about different cultures through the arts</a:t>
            </a:r>
          </a:p>
        </p:txBody>
      </p:sp>
      <p:sp>
        <p:nvSpPr>
          <p:cNvPr id="41" name="TextBox 40">
            <a:extLst>
              <a:ext uri="{FF2B5EF4-FFF2-40B4-BE49-F238E27FC236}">
                <a16:creationId xmlns:a16="http://schemas.microsoft.com/office/drawing/2014/main" id="{58D1E99E-35D3-4BDF-B82D-AF488687B42D}"/>
              </a:ext>
            </a:extLst>
          </p:cNvPr>
          <p:cNvSpPr txBox="1"/>
          <p:nvPr/>
        </p:nvSpPr>
        <p:spPr>
          <a:xfrm>
            <a:off x="193406" y="5109566"/>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Taking part in the arts supports my identity</a:t>
            </a:r>
          </a:p>
        </p:txBody>
      </p:sp>
      <p:grpSp>
        <p:nvGrpSpPr>
          <p:cNvPr id="53" name="Group 52">
            <a:extLst>
              <a:ext uri="{FF2B5EF4-FFF2-40B4-BE49-F238E27FC236}">
                <a16:creationId xmlns:a16="http://schemas.microsoft.com/office/drawing/2014/main" id="{A7827AA3-D307-400C-B46E-777DFD3E00EE}"/>
              </a:ext>
            </a:extLst>
          </p:cNvPr>
          <p:cNvGrpSpPr/>
          <p:nvPr/>
        </p:nvGrpSpPr>
        <p:grpSpPr>
          <a:xfrm>
            <a:off x="221877" y="2816306"/>
            <a:ext cx="7711205" cy="2188137"/>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2598276403"/>
              </p:ext>
            </p:extLst>
          </p:nvPr>
        </p:nvGraphicFramePr>
        <p:xfrm>
          <a:off x="6983631" y="2055017"/>
          <a:ext cx="949452" cy="3744205"/>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748841">
                <a:tc>
                  <a:txBody>
                    <a:bodyPr/>
                    <a:lstStyle/>
                    <a:p>
                      <a:pPr algn="ctr"/>
                      <a:r>
                        <a:rPr lang="mi-NZ" sz="1200" b="0" dirty="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72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748841">
                <a:tc>
                  <a:txBody>
                    <a:bodyPr/>
                    <a:lstStyle/>
                    <a:p>
                      <a:pPr algn="ctr"/>
                      <a:r>
                        <a:rPr lang="mi-NZ" sz="1200" b="0" dirty="0">
                          <a:solidFill>
                            <a:schemeClr val="tx1"/>
                          </a:solidFill>
                          <a:latin typeface="Arial" panose="020B0604020202020204" pitchFamily="34" charset="0"/>
                          <a:cs typeface="Arial" panose="020B0604020202020204" pitchFamily="34" charset="0"/>
                        </a:rPr>
                        <a:t>62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748841">
                <a:tc>
                  <a:txBody>
                    <a:bodyPr/>
                    <a:lstStyle/>
                    <a:p>
                      <a:pPr algn="ctr"/>
                      <a:r>
                        <a:rPr lang="mi-NZ" sz="1200" b="0" dirty="0">
                          <a:solidFill>
                            <a:schemeClr val="tx1"/>
                          </a:solidFill>
                          <a:latin typeface="Arial" panose="020B0604020202020204" pitchFamily="34" charset="0"/>
                          <a:cs typeface="Arial" panose="020B0604020202020204" pitchFamily="34" charset="0"/>
                        </a:rPr>
                        <a:t>61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748841">
                <a:tc>
                  <a:txBody>
                    <a:bodyPr/>
                    <a:lstStyle/>
                    <a:p>
                      <a:pPr algn="ctr"/>
                      <a:r>
                        <a:rPr lang="mi-NZ" sz="1200" b="0" dirty="0">
                          <a:solidFill>
                            <a:schemeClr val="tx1"/>
                          </a:solidFill>
                          <a:latin typeface="Arial" panose="020B0604020202020204" pitchFamily="34" charset="0"/>
                          <a:cs typeface="Arial" panose="020B0604020202020204" pitchFamily="34" charset="0"/>
                        </a:rPr>
                        <a:t>55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748841">
                <a:tc>
                  <a:txBody>
                    <a:bodyPr/>
                    <a:lstStyle/>
                    <a:p>
                      <a:pPr algn="ctr"/>
                      <a:r>
                        <a:rPr lang="mi-NZ" sz="1200" b="0" dirty="0">
                          <a:solidFill>
                            <a:schemeClr val="tx1"/>
                          </a:solidFill>
                          <a:latin typeface="Arial" panose="020B0604020202020204" pitchFamily="34" charset="0"/>
                          <a:cs typeface="Arial" panose="020B0604020202020204" pitchFamily="34" charset="0"/>
                        </a:rPr>
                        <a:t>43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bl>
          </a:graphicData>
        </a:graphic>
      </p:graphicFrame>
      <p:sp>
        <p:nvSpPr>
          <p:cNvPr id="54" name="Rectangle 53">
            <a:extLst>
              <a:ext uri="{FF2B5EF4-FFF2-40B4-BE49-F238E27FC236}">
                <a16:creationId xmlns:a16="http://schemas.microsoft.com/office/drawing/2014/main" id="{F5D868CB-030B-4237-ACC9-035ED6249230}"/>
              </a:ext>
            </a:extLst>
          </p:cNvPr>
          <p:cNvSpPr/>
          <p:nvPr/>
        </p:nvSpPr>
        <p:spPr>
          <a:xfrm>
            <a:off x="8140968" y="1713944"/>
            <a:ext cx="3898876" cy="4632037"/>
          </a:xfrm>
          <a:prstGeom prst="rect">
            <a:avLst/>
          </a:prstGeom>
        </p:spPr>
        <p:txBody>
          <a:bodyPr wrap="square">
            <a:spAutoFit/>
          </a:bodyPr>
          <a:lstStyle/>
          <a:p>
            <a:pPr>
              <a:spcBef>
                <a:spcPts val="600"/>
              </a:spcBef>
            </a:pPr>
            <a:r>
              <a:rPr lang="en-NZ" sz="1000" dirty="0"/>
              <a:t>The arts contribute to our sense of self, nationhood, and understanding of others. </a:t>
            </a:r>
          </a:p>
          <a:p>
            <a:pPr>
              <a:spcBef>
                <a:spcPts val="600"/>
              </a:spcBef>
            </a:pPr>
            <a:r>
              <a:rPr lang="en-NZ" sz="1000" dirty="0"/>
              <a:t>Sixty-eight percent of people with lived experience of disability agree the arts should reflect NZ’s cultural diversity, although this is significantly lower than the national average.</a:t>
            </a:r>
          </a:p>
          <a:p>
            <a:pPr>
              <a:spcBef>
                <a:spcPts val="600"/>
              </a:spcBef>
            </a:pPr>
            <a:r>
              <a:rPr lang="en-NZ" sz="1000" dirty="0"/>
              <a:t>Sixty-two percent agree they learn about different cultures through the arts, 61% agree the arts define who we are as New Zealanders and 55% think the arts are an important way of connecting with my culture.</a:t>
            </a:r>
          </a:p>
          <a:p>
            <a:pPr>
              <a:spcBef>
                <a:spcPts val="600"/>
              </a:spcBef>
            </a:pPr>
            <a:r>
              <a:rPr lang="en-NZ" sz="1000" dirty="0"/>
              <a:t>Forty-three percent of people with lived experience of disability agree taking part in the arts support their identity. This is significantly higher than the national average, illustrating the relative importance of the arts to people with lived experience of disability.</a:t>
            </a:r>
            <a:endParaRPr lang="en-NZ" sz="1000" b="1" dirty="0">
              <a:solidFill>
                <a:schemeClr val="tx1">
                  <a:lumMod val="85000"/>
                  <a:lumOff val="15000"/>
                </a:schemeClr>
              </a:solidFill>
            </a:endParaRPr>
          </a:p>
          <a:p>
            <a:pPr>
              <a:spcBef>
                <a:spcPts val="600"/>
              </a:spcBef>
            </a:pPr>
            <a:r>
              <a:rPr lang="en-NZ" sz="1000" b="1" dirty="0">
                <a:solidFill>
                  <a:schemeClr val="tx1">
                    <a:lumMod val="85000"/>
                    <a:lumOff val="15000"/>
                  </a:schemeClr>
                </a:solidFill>
              </a:rPr>
              <a:t>Sub-group differences in people with lived experience of disability:</a:t>
            </a:r>
          </a:p>
          <a:p>
            <a:pPr>
              <a:spcBef>
                <a:spcPts val="600"/>
              </a:spcBef>
            </a:pPr>
            <a:r>
              <a:rPr lang="en-NZ" sz="1000" dirty="0">
                <a:solidFill>
                  <a:schemeClr val="tx1">
                    <a:lumMod val="85000"/>
                    <a:lumOff val="15000"/>
                  </a:schemeClr>
                </a:solidFill>
              </a:rPr>
              <a:t>Pacific peoples and Asian New Zealanders are more likely than average to agree taking part in the arts supports their identity, while Māori and Asian New Zealanders are more likely to agree the arts are an important way of connecting with their culture.</a:t>
            </a:r>
          </a:p>
          <a:p>
            <a:pPr>
              <a:spcBef>
                <a:spcPts val="600"/>
              </a:spcBef>
            </a:pPr>
            <a:r>
              <a:rPr lang="en-NZ" sz="1000" dirty="0">
                <a:solidFill>
                  <a:schemeClr val="tx1">
                    <a:lumMod val="85000"/>
                    <a:lumOff val="15000"/>
                  </a:schemeClr>
                </a:solidFill>
              </a:rPr>
              <a:t>Those on household incomes of more than $120,000 are more likely than average to agree the arts define who we are as New Zealanders.</a:t>
            </a:r>
          </a:p>
          <a:p>
            <a:pPr>
              <a:spcBef>
                <a:spcPts val="600"/>
              </a:spcBef>
            </a:pPr>
            <a:r>
              <a:rPr lang="en-NZ" sz="1000" dirty="0">
                <a:solidFill>
                  <a:schemeClr val="tx1">
                    <a:lumMod val="85000"/>
                    <a:lumOff val="15000"/>
                  </a:schemeClr>
                </a:solidFill>
              </a:rPr>
              <a:t>Older people (60-69), women and Māori are more likely than average to agree the arts should reflect New Zealand’s cultural diversity.</a:t>
            </a:r>
          </a:p>
        </p:txBody>
      </p:sp>
      <p:sp>
        <p:nvSpPr>
          <p:cNvPr id="55" name="Oval 54">
            <a:extLst>
              <a:ext uri="{FF2B5EF4-FFF2-40B4-BE49-F238E27FC236}">
                <a16:creationId xmlns:a16="http://schemas.microsoft.com/office/drawing/2014/main" id="{1853C504-4BBC-4A44-A53B-4AF1652D5795}"/>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2744A18F-4641-441C-AEC2-C6579F6BD5D2}"/>
              </a:ext>
            </a:extLst>
          </p:cNvPr>
          <p:cNvSpPr txBox="1"/>
          <p:nvPr/>
        </p:nvSpPr>
        <p:spPr>
          <a:xfrm>
            <a:off x="77056" y="6394783"/>
            <a:ext cx="3474235"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56" name="Group 55">
            <a:extLst>
              <a:ext uri="{FF2B5EF4-FFF2-40B4-BE49-F238E27FC236}">
                <a16:creationId xmlns:a16="http://schemas.microsoft.com/office/drawing/2014/main" id="{BC97011B-58AB-47D5-A959-D16883F34138}"/>
              </a:ext>
            </a:extLst>
          </p:cNvPr>
          <p:cNvGrpSpPr/>
          <p:nvPr/>
        </p:nvGrpSpPr>
        <p:grpSpPr>
          <a:xfrm>
            <a:off x="5136705" y="6507023"/>
            <a:ext cx="2891981" cy="215444"/>
            <a:chOff x="163092" y="5772628"/>
            <a:chExt cx="2891981" cy="215444"/>
          </a:xfrm>
        </p:grpSpPr>
        <p:sp>
          <p:nvSpPr>
            <p:cNvPr id="57" name="TextBox 56">
              <a:extLst>
                <a:ext uri="{FF2B5EF4-FFF2-40B4-BE49-F238E27FC236}">
                  <a16:creationId xmlns:a16="http://schemas.microsoft.com/office/drawing/2014/main" id="{0B4DC7E8-3704-4653-AAE6-039E9E36027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8" name="Isosceles Triangle 57">
              <a:extLst>
                <a:ext uri="{FF2B5EF4-FFF2-40B4-BE49-F238E27FC236}">
                  <a16:creationId xmlns:a16="http://schemas.microsoft.com/office/drawing/2014/main" id="{9F8D5AD3-3CC7-4059-AD83-A95AFA30499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Isosceles Triangle 58">
              <a:extLst>
                <a:ext uri="{FF2B5EF4-FFF2-40B4-BE49-F238E27FC236}">
                  <a16:creationId xmlns:a16="http://schemas.microsoft.com/office/drawing/2014/main" id="{F315CDF6-8547-4A08-A978-32754870635D}"/>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8" name="TextBox 47">
            <a:extLst>
              <a:ext uri="{FF2B5EF4-FFF2-40B4-BE49-F238E27FC236}">
                <a16:creationId xmlns:a16="http://schemas.microsoft.com/office/drawing/2014/main" id="{DB3E6E34-B544-418A-B4D7-74D50E262D89}"/>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49" name="TextBox 48">
            <a:extLst>
              <a:ext uri="{FF2B5EF4-FFF2-40B4-BE49-F238E27FC236}">
                <a16:creationId xmlns:a16="http://schemas.microsoft.com/office/drawing/2014/main" id="{4175731F-DD5E-4EEC-BEB4-4B2DF114C893}"/>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5" name="SigDiff">
            <a:extLst>
              <a:ext uri="{FF2B5EF4-FFF2-40B4-BE49-F238E27FC236}">
                <a16:creationId xmlns:a16="http://schemas.microsoft.com/office/drawing/2014/main" id="{68ED2032-C6FB-4874-8874-5DF131EBB31F}"/>
              </a:ext>
            </a:extLst>
          </p:cNvPr>
          <p:cNvSpPr/>
          <p:nvPr/>
        </p:nvSpPr>
        <p:spPr>
          <a:xfrm rot="10800000">
            <a:off x="7337520" y="234175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SigDiff">
            <a:extLst>
              <a:ext uri="{FF2B5EF4-FFF2-40B4-BE49-F238E27FC236}">
                <a16:creationId xmlns:a16="http://schemas.microsoft.com/office/drawing/2014/main" id="{C2961962-693F-4FA8-BA2D-6A1FDE37BD92}"/>
              </a:ext>
            </a:extLst>
          </p:cNvPr>
          <p:cNvSpPr/>
          <p:nvPr/>
        </p:nvSpPr>
        <p:spPr>
          <a:xfrm>
            <a:off x="7339675" y="534710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7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Individual’s relationship with the arts</a:t>
            </a:r>
          </a:p>
        </p:txBody>
      </p:sp>
      <p:sp>
        <p:nvSpPr>
          <p:cNvPr id="6" name="Text Placeholder 5">
            <a:extLst>
              <a:ext uri="{FF2B5EF4-FFF2-40B4-BE49-F238E27FC236}">
                <a16:creationId xmlns:a16="http://schemas.microsoft.com/office/drawing/2014/main" id="{985E4F6F-F1C1-4105-A2EC-016C959655A9}"/>
              </a:ext>
            </a:extLst>
          </p:cNvPr>
          <p:cNvSpPr>
            <a:spLocks noGrp="1"/>
          </p:cNvSpPr>
          <p:nvPr>
            <p:ph type="body" sz="quarter" idx="10"/>
          </p:nvPr>
        </p:nvSpPr>
        <p:spPr>
          <a:xfrm>
            <a:off x="758825" y="1320617"/>
            <a:ext cx="6953250" cy="419100"/>
          </a:xfrm>
        </p:spPr>
        <p:txBody>
          <a:bodyPr/>
          <a:lstStyle/>
          <a:p>
            <a:r>
              <a:rPr lang="en-NZ" sz="1200" dirty="0"/>
              <a:t>How much do you agree or disagree?</a:t>
            </a:r>
          </a:p>
        </p:txBody>
      </p:sp>
      <p:sp>
        <p:nvSpPr>
          <p:cNvPr id="67" name="Rectangle 66">
            <a:extLst>
              <a:ext uri="{FF2B5EF4-FFF2-40B4-BE49-F238E27FC236}">
                <a16:creationId xmlns:a16="http://schemas.microsoft.com/office/drawing/2014/main" id="{0EC622E3-0CDA-419B-9ED0-F406EEEEFB13}"/>
              </a:ext>
            </a:extLst>
          </p:cNvPr>
          <p:cNvSpPr/>
          <p:nvPr/>
        </p:nvSpPr>
        <p:spPr>
          <a:xfrm>
            <a:off x="8163851" y="1689527"/>
            <a:ext cx="3875993" cy="4555093"/>
          </a:xfrm>
          <a:prstGeom prst="rect">
            <a:avLst/>
          </a:prstGeom>
        </p:spPr>
        <p:txBody>
          <a:bodyPr wrap="square">
            <a:spAutoFit/>
          </a:bodyPr>
          <a:lstStyle/>
          <a:p>
            <a:pPr marL="0" indent="0">
              <a:buNone/>
            </a:pPr>
            <a:r>
              <a:rPr lang="en-NZ" sz="1000" dirty="0"/>
              <a:t>A notable proportion of people with lived experience of disability feel a personal connection to the arts. 48% agree the arts are for people like me and 41% agree the arts are a part of their everyday life. These views are broadly consistent with the national average.</a:t>
            </a:r>
          </a:p>
          <a:p>
            <a:pPr marL="0" indent="0">
              <a:buNone/>
            </a:pPr>
            <a:endParaRPr lang="en-NZ" sz="1000" dirty="0"/>
          </a:p>
          <a:p>
            <a:r>
              <a:rPr lang="en-NZ" sz="1000" dirty="0"/>
              <a:t>That said, there remains an opportunity to improve attendance at arts events among people with lived experience of disability. 67% are interested in some arts events but still don’t attend often. This is in line with the national average.</a:t>
            </a:r>
          </a:p>
          <a:p>
            <a:pPr marL="0" indent="0">
              <a:buNone/>
            </a:pPr>
            <a:endParaRPr lang="en-NZ" sz="1000" dirty="0"/>
          </a:p>
          <a:p>
            <a:pPr marL="0" indent="0">
              <a:buNone/>
            </a:pPr>
            <a:r>
              <a:rPr lang="en-NZ" sz="1000" dirty="0"/>
              <a:t>Further, the proportion who don’t find the arts all that interesting is broadly consistent with New Zealanders overall (26% vs. 23% on average). Also, 17% of people with lived experience of disability think the arts is a waste of time, compared to 10% of New Zealanders overall.</a:t>
            </a:r>
          </a:p>
          <a:p>
            <a:pPr marL="0" indent="0">
              <a:buNone/>
            </a:pPr>
            <a:endParaRPr lang="en-NZ" sz="1000" dirty="0"/>
          </a:p>
          <a:p>
            <a:pPr marL="0" indent="0">
              <a:buNone/>
            </a:pPr>
            <a:r>
              <a:rPr lang="en-NZ" sz="1000" dirty="0"/>
              <a:t>Conversely, people with lived experience of disability are less likely than New Zealanders overall to feel the arts are inclusive. 36% say the arts are only for certain types of people (compared to 30% overall). This suggests more can be done to make the arts more inclusive for people with lived experience of disability, particularly given the importance of the arts to personal identify for many in this group.</a:t>
            </a:r>
          </a:p>
          <a:p>
            <a:pPr marL="0" indent="0">
              <a:buNone/>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There are no sub-group differences of note.</a:t>
            </a:r>
          </a:p>
        </p:txBody>
      </p:sp>
      <p:graphicFrame>
        <p:nvGraphicFramePr>
          <p:cNvPr id="68" name="Chart 67">
            <a:extLst>
              <a:ext uri="{FF2B5EF4-FFF2-40B4-BE49-F238E27FC236}">
                <a16:creationId xmlns:a16="http://schemas.microsoft.com/office/drawing/2014/main" id="{65613C8D-FB40-44AE-BC09-BA69238CAA58}"/>
              </a:ext>
            </a:extLst>
          </p:cNvPr>
          <p:cNvGraphicFramePr/>
          <p:nvPr>
            <p:extLst>
              <p:ext uri="{D42A27DB-BD31-4B8C-83A1-F6EECF244321}">
                <p14:modId xmlns:p14="http://schemas.microsoft.com/office/powerpoint/2010/main" val="1551026007"/>
              </p:ext>
            </p:extLst>
          </p:nvPr>
        </p:nvGraphicFramePr>
        <p:xfrm>
          <a:off x="1247354" y="1499891"/>
          <a:ext cx="5724525" cy="497428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E863E36D-58E9-4C53-BEFD-571C67B511B6}"/>
              </a:ext>
            </a:extLst>
          </p:cNvPr>
          <p:cNvSpPr txBox="1"/>
          <p:nvPr/>
        </p:nvSpPr>
        <p:spPr>
          <a:xfrm>
            <a:off x="173373" y="3507286"/>
            <a:ext cx="1404000" cy="415498"/>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part of my everyday life</a:t>
            </a:r>
          </a:p>
        </p:txBody>
      </p:sp>
      <p:sp>
        <p:nvSpPr>
          <p:cNvPr id="70" name="TextBox 69">
            <a:extLst>
              <a:ext uri="{FF2B5EF4-FFF2-40B4-BE49-F238E27FC236}">
                <a16:creationId xmlns:a16="http://schemas.microsoft.com/office/drawing/2014/main" id="{CB4D639A-E4E5-42F4-B5A6-1D3702C90469}"/>
              </a:ext>
            </a:extLst>
          </p:cNvPr>
          <p:cNvSpPr txBox="1"/>
          <p:nvPr/>
        </p:nvSpPr>
        <p:spPr>
          <a:xfrm>
            <a:off x="173373" y="4081981"/>
            <a:ext cx="1404000"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only for certain types of people</a:t>
            </a:r>
          </a:p>
        </p:txBody>
      </p:sp>
      <p:sp>
        <p:nvSpPr>
          <p:cNvPr id="71" name="TextBox 70">
            <a:extLst>
              <a:ext uri="{FF2B5EF4-FFF2-40B4-BE49-F238E27FC236}">
                <a16:creationId xmlns:a16="http://schemas.microsoft.com/office/drawing/2014/main" id="{0460D424-044E-4689-A243-B58D51861CB0}"/>
              </a:ext>
            </a:extLst>
          </p:cNvPr>
          <p:cNvSpPr txBox="1"/>
          <p:nvPr/>
        </p:nvSpPr>
        <p:spPr>
          <a:xfrm>
            <a:off x="173373" y="2181551"/>
            <a:ext cx="1404000" cy="577081"/>
          </a:xfrm>
          <a:prstGeom prst="rect">
            <a:avLst/>
          </a:prstGeom>
          <a:noFill/>
        </p:spPr>
        <p:txBody>
          <a:bodyPr wrap="square" rtlCol="0">
            <a:spAutoFit/>
          </a:bodyPr>
          <a:lstStyle/>
          <a:p>
            <a:r>
              <a:rPr lang="en-NZ" sz="1050" b="1" dirty="0">
                <a:solidFill>
                  <a:schemeClr val="tx1">
                    <a:lumMod val="65000"/>
                    <a:lumOff val="35000"/>
                  </a:schemeClr>
                </a:solidFill>
                <a:latin typeface="+mj-lt"/>
              </a:rPr>
              <a:t>Some arts events interest me but I still don’t go much</a:t>
            </a:r>
          </a:p>
        </p:txBody>
      </p:sp>
      <p:sp>
        <p:nvSpPr>
          <p:cNvPr id="72" name="TextBox 71">
            <a:extLst>
              <a:ext uri="{FF2B5EF4-FFF2-40B4-BE49-F238E27FC236}">
                <a16:creationId xmlns:a16="http://schemas.microsoft.com/office/drawing/2014/main" id="{91FC9171-FD85-4B0F-8874-E1740A269B45}"/>
              </a:ext>
            </a:extLst>
          </p:cNvPr>
          <p:cNvSpPr txBox="1"/>
          <p:nvPr/>
        </p:nvSpPr>
        <p:spPr>
          <a:xfrm>
            <a:off x="173373" y="2878812"/>
            <a:ext cx="1404000" cy="430887"/>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for people like me</a:t>
            </a:r>
          </a:p>
        </p:txBody>
      </p:sp>
      <p:sp>
        <p:nvSpPr>
          <p:cNvPr id="73" name="TextBox 72">
            <a:extLst>
              <a:ext uri="{FF2B5EF4-FFF2-40B4-BE49-F238E27FC236}">
                <a16:creationId xmlns:a16="http://schemas.microsoft.com/office/drawing/2014/main" id="{1302A648-0F7F-4485-8E74-4A4FB32799F7}"/>
              </a:ext>
            </a:extLst>
          </p:cNvPr>
          <p:cNvSpPr txBox="1"/>
          <p:nvPr/>
        </p:nvSpPr>
        <p:spPr>
          <a:xfrm>
            <a:off x="173373" y="4777441"/>
            <a:ext cx="1404000" cy="415498"/>
          </a:xfrm>
          <a:prstGeom prst="rect">
            <a:avLst/>
          </a:prstGeom>
          <a:noFill/>
        </p:spPr>
        <p:txBody>
          <a:bodyPr wrap="square" rtlCol="0">
            <a:spAutoFit/>
          </a:bodyPr>
          <a:lstStyle/>
          <a:p>
            <a:r>
              <a:rPr lang="en-NZ" sz="1050" b="1" dirty="0">
                <a:solidFill>
                  <a:schemeClr val="tx1">
                    <a:lumMod val="65000"/>
                    <a:lumOff val="35000"/>
                  </a:schemeClr>
                </a:solidFill>
                <a:latin typeface="+mj-lt"/>
              </a:rPr>
              <a:t>I don’t find the arts all that interesting</a:t>
            </a:r>
          </a:p>
        </p:txBody>
      </p:sp>
      <p:grpSp>
        <p:nvGrpSpPr>
          <p:cNvPr id="74" name="Group 73">
            <a:extLst>
              <a:ext uri="{FF2B5EF4-FFF2-40B4-BE49-F238E27FC236}">
                <a16:creationId xmlns:a16="http://schemas.microsoft.com/office/drawing/2014/main" id="{F7449027-5C6C-4593-AA2A-3A7971826A96}"/>
              </a:ext>
            </a:extLst>
          </p:cNvPr>
          <p:cNvGrpSpPr/>
          <p:nvPr/>
        </p:nvGrpSpPr>
        <p:grpSpPr>
          <a:xfrm>
            <a:off x="164306" y="2768278"/>
            <a:ext cx="7711205" cy="2558745"/>
            <a:chOff x="221877" y="2432353"/>
            <a:chExt cx="6712323" cy="2600132"/>
          </a:xfrm>
        </p:grpSpPr>
        <p:cxnSp>
          <p:nvCxnSpPr>
            <p:cNvPr id="75" name="Straight Connector 74">
              <a:extLst>
                <a:ext uri="{FF2B5EF4-FFF2-40B4-BE49-F238E27FC236}">
                  <a16:creationId xmlns:a16="http://schemas.microsoft.com/office/drawing/2014/main" id="{60104764-B4AC-418F-879B-5F54F722EB09}"/>
                </a:ext>
              </a:extLst>
            </p:cNvPr>
            <p:cNvCxnSpPr>
              <a:cxnSpLocks/>
            </p:cNvCxnSpPr>
            <p:nvPr/>
          </p:nvCxnSpPr>
          <p:spPr>
            <a:xfrm>
              <a:off x="221877" y="24323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8A4E114-ABBD-4345-A779-A86667132B5D}"/>
                </a:ext>
              </a:extLst>
            </p:cNvPr>
            <p:cNvCxnSpPr>
              <a:cxnSpLocks/>
            </p:cNvCxnSpPr>
            <p:nvPr/>
          </p:nvCxnSpPr>
          <p:spPr>
            <a:xfrm>
              <a:off x="231402" y="307842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1A58D73-6D3A-4E5B-B7B2-CDC900AF1D35}"/>
                </a:ext>
              </a:extLst>
            </p:cNvPr>
            <p:cNvCxnSpPr>
              <a:cxnSpLocks/>
            </p:cNvCxnSpPr>
            <p:nvPr/>
          </p:nvCxnSpPr>
          <p:spPr>
            <a:xfrm>
              <a:off x="240927" y="37287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6D039C9-B887-46F2-9611-3FB9D3CD3216}"/>
                </a:ext>
              </a:extLst>
            </p:cNvPr>
            <p:cNvCxnSpPr>
              <a:cxnSpLocks/>
            </p:cNvCxnSpPr>
            <p:nvPr/>
          </p:nvCxnSpPr>
          <p:spPr>
            <a:xfrm>
              <a:off x="221877" y="438360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A549577-DA65-4953-8E8D-67AFA77715B9}"/>
                </a:ext>
              </a:extLst>
            </p:cNvPr>
            <p:cNvCxnSpPr>
              <a:cxnSpLocks/>
            </p:cNvCxnSpPr>
            <p:nvPr/>
          </p:nvCxnSpPr>
          <p:spPr>
            <a:xfrm>
              <a:off x="221877" y="503248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31FC4E51-385F-4D17-9539-A55597F32369}"/>
              </a:ext>
            </a:extLst>
          </p:cNvPr>
          <p:cNvSpPr txBox="1"/>
          <p:nvPr/>
        </p:nvSpPr>
        <p:spPr>
          <a:xfrm>
            <a:off x="173373" y="5412674"/>
            <a:ext cx="1404000" cy="430887"/>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a waste of time</a:t>
            </a:r>
          </a:p>
        </p:txBody>
      </p:sp>
      <p:graphicFrame>
        <p:nvGraphicFramePr>
          <p:cNvPr id="82" name="Table 47">
            <a:extLst>
              <a:ext uri="{FF2B5EF4-FFF2-40B4-BE49-F238E27FC236}">
                <a16:creationId xmlns:a16="http://schemas.microsoft.com/office/drawing/2014/main" id="{8C005F78-2C83-48A6-BDA7-70EF57199019}"/>
              </a:ext>
            </a:extLst>
          </p:cNvPr>
          <p:cNvGraphicFramePr>
            <a:graphicFrameLocks noGrp="1"/>
          </p:cNvGraphicFramePr>
          <p:nvPr>
            <p:extLst>
              <p:ext uri="{D42A27DB-BD31-4B8C-83A1-F6EECF244321}">
                <p14:modId xmlns:p14="http://schemas.microsoft.com/office/powerpoint/2010/main" val="2230212723"/>
              </p:ext>
            </p:extLst>
          </p:nvPr>
        </p:nvGraphicFramePr>
        <p:xfrm>
          <a:off x="6926060" y="2144410"/>
          <a:ext cx="868743" cy="3847314"/>
        </p:xfrm>
        <a:graphic>
          <a:graphicData uri="http://schemas.openxmlformats.org/drawingml/2006/table">
            <a:tbl>
              <a:tblPr firstRow="1" bandRow="1">
                <a:tableStyleId>{5C22544A-7EE6-4342-B048-85BDC9FD1C3A}</a:tableStyleId>
              </a:tblPr>
              <a:tblGrid>
                <a:gridCol w="394017">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641219">
                <a:tc>
                  <a:txBody>
                    <a:bodyPr/>
                    <a:lstStyle/>
                    <a:p>
                      <a:pPr algn="ctr"/>
                      <a:r>
                        <a:rPr lang="mi-NZ" sz="1200" b="0" dirty="0">
                          <a:solidFill>
                            <a:schemeClr val="tx1"/>
                          </a:solidFill>
                          <a:latin typeface="Arial" panose="020B0604020202020204" pitchFamily="34" charset="0"/>
                          <a:cs typeface="Arial" panose="020B0604020202020204" pitchFamily="34" charset="0"/>
                        </a:rPr>
                        <a:t>67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641219">
                <a:tc>
                  <a:txBody>
                    <a:bodyPr/>
                    <a:lstStyle/>
                    <a:p>
                      <a:pPr algn="ct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mi-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641219">
                <a:tc>
                  <a:txBody>
                    <a:bodyPr/>
                    <a:lstStyle/>
                    <a:p>
                      <a:pPr algn="ctr"/>
                      <a:r>
                        <a:rPr kumimoji="0" lang="mi-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641219">
                <a:tc>
                  <a:txBody>
                    <a:bodyPr/>
                    <a:lstStyle/>
                    <a:p>
                      <a:pPr algn="ctr"/>
                      <a:r>
                        <a:rPr kumimoji="0" lang="mi-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641219">
                <a:tc>
                  <a:txBody>
                    <a:bodyPr/>
                    <a:lstStyle/>
                    <a:p>
                      <a:pPr algn="ctr"/>
                      <a:r>
                        <a:rPr kumimoji="0" lang="mi-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641219">
                <a:tc>
                  <a:txBody>
                    <a:bodyPr/>
                    <a:lstStyle/>
                    <a:p>
                      <a:pPr algn="ct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mi-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543802"/>
                  </a:ext>
                </a:extLst>
              </a:tr>
            </a:tbl>
          </a:graphicData>
        </a:graphic>
      </p:graphicFrame>
      <p:sp>
        <p:nvSpPr>
          <p:cNvPr id="83" name="Oval 82">
            <a:extLst>
              <a:ext uri="{FF2B5EF4-FFF2-40B4-BE49-F238E27FC236}">
                <a16:creationId xmlns:a16="http://schemas.microsoft.com/office/drawing/2014/main" id="{28077BA8-D89B-4691-9496-B92866D8DF88}"/>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1" name="TextBox 30">
            <a:extLst>
              <a:ext uri="{FF2B5EF4-FFF2-40B4-BE49-F238E27FC236}">
                <a16:creationId xmlns:a16="http://schemas.microsoft.com/office/drawing/2014/main" id="{9FE4F9B5-3549-4F9A-8D5B-553935F3B4B5}"/>
              </a:ext>
            </a:extLst>
          </p:cNvPr>
          <p:cNvSpPr txBox="1"/>
          <p:nvPr/>
        </p:nvSpPr>
        <p:spPr>
          <a:xfrm>
            <a:off x="77056" y="6385056"/>
            <a:ext cx="3421055"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36" name="Group 35">
            <a:extLst>
              <a:ext uri="{FF2B5EF4-FFF2-40B4-BE49-F238E27FC236}">
                <a16:creationId xmlns:a16="http://schemas.microsoft.com/office/drawing/2014/main" id="{5F87381B-BA35-46A4-B832-6F9DC232CEBF}"/>
              </a:ext>
            </a:extLst>
          </p:cNvPr>
          <p:cNvGrpSpPr/>
          <p:nvPr/>
        </p:nvGrpSpPr>
        <p:grpSpPr>
          <a:xfrm>
            <a:off x="5136705" y="6507023"/>
            <a:ext cx="2891981" cy="215444"/>
            <a:chOff x="163092" y="5772628"/>
            <a:chExt cx="2891981" cy="215444"/>
          </a:xfrm>
        </p:grpSpPr>
        <p:sp>
          <p:nvSpPr>
            <p:cNvPr id="37" name="TextBox 36">
              <a:extLst>
                <a:ext uri="{FF2B5EF4-FFF2-40B4-BE49-F238E27FC236}">
                  <a16:creationId xmlns:a16="http://schemas.microsoft.com/office/drawing/2014/main" id="{BEF03814-1B61-40EF-9394-21F000910755}"/>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8" name="Isosceles Triangle 37">
              <a:extLst>
                <a:ext uri="{FF2B5EF4-FFF2-40B4-BE49-F238E27FC236}">
                  <a16:creationId xmlns:a16="http://schemas.microsoft.com/office/drawing/2014/main" id="{8A8781FE-8E61-4A7B-8C4B-B7B9BB5C33E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64CCF32A-185D-4A03-AA20-A8780DF4041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AE28F1EE-92A5-4AEB-B415-FD197572DD07}"/>
              </a:ext>
            </a:extLst>
          </p:cNvPr>
          <p:cNvSpPr/>
          <p:nvPr/>
        </p:nvSpPr>
        <p:spPr>
          <a:xfrm>
            <a:off x="7282104" y="5631491"/>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197AAD68-473A-444F-8B54-D652798EB8A5}"/>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41" name="TextBox 40">
            <a:extLst>
              <a:ext uri="{FF2B5EF4-FFF2-40B4-BE49-F238E27FC236}">
                <a16:creationId xmlns:a16="http://schemas.microsoft.com/office/drawing/2014/main" id="{DC4B55E9-064F-4552-8192-6CD3C8E4C764}"/>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8" name="SigDiff">
            <a:extLst>
              <a:ext uri="{FF2B5EF4-FFF2-40B4-BE49-F238E27FC236}">
                <a16:creationId xmlns:a16="http://schemas.microsoft.com/office/drawing/2014/main" id="{56A62D5F-7C0B-4DB3-AAD4-9465ED88B533}"/>
              </a:ext>
            </a:extLst>
          </p:cNvPr>
          <p:cNvSpPr/>
          <p:nvPr/>
        </p:nvSpPr>
        <p:spPr>
          <a:xfrm>
            <a:off x="7282104" y="435136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22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How the arts benefit New Zealand</a:t>
            </a:r>
          </a:p>
        </p:txBody>
      </p:sp>
      <p:sp>
        <p:nvSpPr>
          <p:cNvPr id="6" name="Text Placeholder 5">
            <a:extLst>
              <a:ext uri="{FF2B5EF4-FFF2-40B4-BE49-F238E27FC236}">
                <a16:creationId xmlns:a16="http://schemas.microsoft.com/office/drawing/2014/main" id="{D0E494E5-9921-4189-8424-DC43E912386D}"/>
              </a:ext>
            </a:extLst>
          </p:cNvPr>
          <p:cNvSpPr>
            <a:spLocks noGrp="1"/>
          </p:cNvSpPr>
          <p:nvPr>
            <p:ph type="body" sz="quarter" idx="10"/>
          </p:nvPr>
        </p:nvSpPr>
        <p:spPr>
          <a:xfrm>
            <a:off x="758825" y="1291958"/>
            <a:ext cx="6953250" cy="419100"/>
          </a:xfrm>
        </p:spPr>
        <p:txBody>
          <a:bodyPr/>
          <a:lstStyle/>
          <a:p>
            <a:r>
              <a:rPr lang="en-NZ" sz="1200" dirty="0"/>
              <a:t>How much do you agree or disagree?</a:t>
            </a:r>
          </a:p>
          <a:p>
            <a:endParaRPr lang="en-NZ" dirty="0"/>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457303732"/>
              </p:ext>
            </p:extLst>
          </p:nvPr>
        </p:nvGraphicFramePr>
        <p:xfrm>
          <a:off x="1304925" y="1403508"/>
          <a:ext cx="5724525" cy="4940142"/>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D0B557DF-3C42-4718-8BA9-46122641F2E8}"/>
              </a:ext>
            </a:extLst>
          </p:cNvPr>
          <p:cNvSpPr txBox="1"/>
          <p:nvPr/>
        </p:nvSpPr>
        <p:spPr>
          <a:xfrm>
            <a:off x="212819" y="2843453"/>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contribute positively to our economy</a:t>
            </a:r>
          </a:p>
        </p:txBody>
      </p:sp>
      <p:sp>
        <p:nvSpPr>
          <p:cNvPr id="31" name="TextBox 30">
            <a:extLst>
              <a:ext uri="{FF2B5EF4-FFF2-40B4-BE49-F238E27FC236}">
                <a16:creationId xmlns:a16="http://schemas.microsoft.com/office/drawing/2014/main" id="{7EAA13D2-A81F-474C-85C9-553D0CEDF3F6}"/>
              </a:ext>
            </a:extLst>
          </p:cNvPr>
          <p:cNvSpPr txBox="1"/>
          <p:nvPr/>
        </p:nvSpPr>
        <p:spPr>
          <a:xfrm>
            <a:off x="212819" y="4414507"/>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improve New Zealand society</a:t>
            </a:r>
          </a:p>
        </p:txBody>
      </p:sp>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a:off x="277872" y="3849884"/>
            <a:ext cx="7699301" cy="1184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2459563973"/>
              </p:ext>
            </p:extLst>
          </p:nvPr>
        </p:nvGraphicFramePr>
        <p:xfrm>
          <a:off x="6971726" y="2282384"/>
          <a:ext cx="949452" cy="317210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1586054">
                <a:tc>
                  <a:txBody>
                    <a:bodyPr/>
                    <a:lstStyle/>
                    <a:p>
                      <a:pPr algn="ctr"/>
                      <a:r>
                        <a:rPr lang="mi-NZ" sz="1200" b="0" dirty="0">
                          <a:solidFill>
                            <a:schemeClr val="tx1"/>
                          </a:solidFill>
                          <a:latin typeface="Arial" panose="020B0604020202020204" pitchFamily="34" charset="0"/>
                          <a:cs typeface="Arial" panose="020B0604020202020204" pitchFamily="34" charset="0"/>
                        </a:rPr>
                        <a:t>62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1586054">
                <a:tc>
                  <a:txBody>
                    <a:bodyPr/>
                    <a:lstStyle/>
                    <a:p>
                      <a:pPr algn="ctr"/>
                      <a:r>
                        <a:rPr lang="mi-NZ" sz="1200" b="0" dirty="0">
                          <a:solidFill>
                            <a:schemeClr val="tx1"/>
                          </a:solidFill>
                          <a:latin typeface="Arial" panose="020B0604020202020204" pitchFamily="34" charset="0"/>
                          <a:cs typeface="Arial" panose="020B0604020202020204" pitchFamily="34" charset="0"/>
                        </a:rPr>
                        <a:t>59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25" name="Oval 24">
            <a:extLst>
              <a:ext uri="{FF2B5EF4-FFF2-40B4-BE49-F238E27FC236}">
                <a16:creationId xmlns:a16="http://schemas.microsoft.com/office/drawing/2014/main" id="{726D8BC1-9C5C-4026-87F6-C1380981655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7" name="Rectangle 36">
            <a:extLst>
              <a:ext uri="{FF2B5EF4-FFF2-40B4-BE49-F238E27FC236}">
                <a16:creationId xmlns:a16="http://schemas.microsoft.com/office/drawing/2014/main" id="{C6F4F65B-EAF7-4A43-9919-A74786C569AD}"/>
              </a:ext>
            </a:extLst>
          </p:cNvPr>
          <p:cNvSpPr/>
          <p:nvPr/>
        </p:nvSpPr>
        <p:spPr>
          <a:xfrm>
            <a:off x="8273698" y="1945470"/>
            <a:ext cx="3673660" cy="2523768"/>
          </a:xfrm>
          <a:prstGeom prst="rect">
            <a:avLst/>
          </a:prstGeom>
        </p:spPr>
        <p:txBody>
          <a:bodyPr wrap="square">
            <a:spAutoFit/>
          </a:bodyPr>
          <a:lstStyle/>
          <a:p>
            <a:pPr marL="0" indent="0">
              <a:buNone/>
            </a:pPr>
            <a:r>
              <a:rPr lang="en-NZ" sz="1100" dirty="0"/>
              <a:t>People with lived experience of disability recognise the social and economic benefits of the arts.</a:t>
            </a:r>
          </a:p>
          <a:p>
            <a:pPr marL="0" indent="0">
              <a:buNone/>
            </a:pPr>
            <a:endParaRPr lang="en-NZ" sz="1100" dirty="0"/>
          </a:p>
          <a:p>
            <a:pPr marL="0" indent="0">
              <a:buNone/>
            </a:pPr>
            <a:r>
              <a:rPr lang="en-NZ" sz="1100" dirty="0"/>
              <a:t>Sixty-two percent agree the arts contribute positively to our economy and 59% agree the arts help improve society. These figures are broadly consistent with the national average.</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People aged 30-39 years are less likely than average to agree the arts help improve New Zealand society (50% vs. 59%).</a:t>
            </a:r>
          </a:p>
        </p:txBody>
      </p:sp>
      <p:sp>
        <p:nvSpPr>
          <p:cNvPr id="20" name="TextBox 19">
            <a:extLst>
              <a:ext uri="{FF2B5EF4-FFF2-40B4-BE49-F238E27FC236}">
                <a16:creationId xmlns:a16="http://schemas.microsoft.com/office/drawing/2014/main" id="{5C7103B7-5D09-45D1-A546-F1F56436EB20}"/>
              </a:ext>
            </a:extLst>
          </p:cNvPr>
          <p:cNvSpPr txBox="1"/>
          <p:nvPr/>
        </p:nvSpPr>
        <p:spPr>
          <a:xfrm>
            <a:off x="77056" y="6385058"/>
            <a:ext cx="3431687"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27" name="Group 26">
            <a:extLst>
              <a:ext uri="{FF2B5EF4-FFF2-40B4-BE49-F238E27FC236}">
                <a16:creationId xmlns:a16="http://schemas.microsoft.com/office/drawing/2014/main" id="{7C5E12BF-AFEA-45FB-8E04-5AB577B50C45}"/>
              </a:ext>
            </a:extLst>
          </p:cNvPr>
          <p:cNvGrpSpPr/>
          <p:nvPr/>
        </p:nvGrpSpPr>
        <p:grpSpPr>
          <a:xfrm>
            <a:off x="5136705" y="6507023"/>
            <a:ext cx="2891981" cy="215444"/>
            <a:chOff x="163092" y="5772628"/>
            <a:chExt cx="2891981" cy="215444"/>
          </a:xfrm>
        </p:grpSpPr>
        <p:sp>
          <p:nvSpPr>
            <p:cNvPr id="29" name="TextBox 28">
              <a:extLst>
                <a:ext uri="{FF2B5EF4-FFF2-40B4-BE49-F238E27FC236}">
                  <a16:creationId xmlns:a16="http://schemas.microsoft.com/office/drawing/2014/main" id="{21142FF5-E561-462A-B493-7AB0ECCE4D71}"/>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3" name="Isosceles Triangle 32">
              <a:extLst>
                <a:ext uri="{FF2B5EF4-FFF2-40B4-BE49-F238E27FC236}">
                  <a16:creationId xmlns:a16="http://schemas.microsoft.com/office/drawing/2014/main" id="{4CA6718B-6CA7-4C9E-A950-89A0A9AF6D02}"/>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D2A9C82D-3A7A-4B5C-8E1C-27F6AAFFF55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8" name="TextBox 37">
            <a:extLst>
              <a:ext uri="{FF2B5EF4-FFF2-40B4-BE49-F238E27FC236}">
                <a16:creationId xmlns:a16="http://schemas.microsoft.com/office/drawing/2014/main" id="{40C85A0D-F3BE-443F-BA6A-1D6FEA02225E}"/>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39" name="TextBox 38">
            <a:extLst>
              <a:ext uri="{FF2B5EF4-FFF2-40B4-BE49-F238E27FC236}">
                <a16:creationId xmlns:a16="http://schemas.microsoft.com/office/drawing/2014/main" id="{FFB478F1-3DEE-4F4E-96A9-A841F9A453B6}"/>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Tree>
    <p:extLst>
      <p:ext uri="{BB962C8B-B14F-4D97-AF65-F5344CB8AC3E}">
        <p14:creationId xmlns:p14="http://schemas.microsoft.com/office/powerpoint/2010/main" val="214696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Funding support for the arts</a:t>
            </a:r>
          </a:p>
        </p:txBody>
      </p:sp>
      <p:sp>
        <p:nvSpPr>
          <p:cNvPr id="6" name="Text Placeholder 5">
            <a:extLst>
              <a:ext uri="{FF2B5EF4-FFF2-40B4-BE49-F238E27FC236}">
                <a16:creationId xmlns:a16="http://schemas.microsoft.com/office/drawing/2014/main" id="{7C74C152-90E8-41E6-91AB-462ADDA96A11}"/>
              </a:ext>
            </a:extLst>
          </p:cNvPr>
          <p:cNvSpPr>
            <a:spLocks noGrp="1"/>
          </p:cNvSpPr>
          <p:nvPr>
            <p:ph type="body" sz="quarter" idx="10"/>
          </p:nvPr>
        </p:nvSpPr>
        <p:spPr>
          <a:xfrm>
            <a:off x="758825" y="1318080"/>
            <a:ext cx="6953250" cy="303770"/>
          </a:xfrm>
        </p:spPr>
        <p:txBody>
          <a:bodyPr/>
          <a:lstStyle/>
          <a:p>
            <a:r>
              <a:rPr lang="en-NZ" sz="1200" dirty="0"/>
              <a:t>How much do you agree or disagree?</a:t>
            </a:r>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1070776461"/>
              </p:ext>
            </p:extLst>
          </p:nvPr>
        </p:nvGraphicFramePr>
        <p:xfrm>
          <a:off x="1329393" y="1880067"/>
          <a:ext cx="5724525" cy="4425792"/>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a:off x="277872" y="3848703"/>
            <a:ext cx="7699301" cy="1184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1075577233"/>
              </p:ext>
            </p:extLst>
          </p:nvPr>
        </p:nvGraphicFramePr>
        <p:xfrm>
          <a:off x="6971726" y="2195714"/>
          <a:ext cx="949452" cy="3344206"/>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1672103">
                <a:tc>
                  <a:txBody>
                    <a:bodyPr/>
                    <a:lstStyle/>
                    <a:p>
                      <a:pPr algn="ctr"/>
                      <a:r>
                        <a:rPr lang="mi-NZ" sz="1200" b="0" dirty="0">
                          <a:solidFill>
                            <a:schemeClr val="tx1"/>
                          </a:solidFill>
                          <a:latin typeface="Arial" panose="020B0604020202020204" pitchFamily="34" charset="0"/>
                          <a:cs typeface="Arial" panose="020B0604020202020204" pitchFamily="34" charset="0"/>
                        </a:rPr>
                        <a:t>61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1672103">
                <a:tc>
                  <a:txBody>
                    <a:bodyPr/>
                    <a:lstStyle/>
                    <a:p>
                      <a:pPr algn="ctr"/>
                      <a:r>
                        <a:rPr lang="lv-LV" sz="1200" b="0" dirty="0">
                          <a:solidFill>
                            <a:schemeClr val="tx1"/>
                          </a:solidFill>
                          <a:latin typeface="Arial" panose="020B0604020202020204" pitchFamily="34" charset="0"/>
                          <a:cs typeface="Arial" panose="020B0604020202020204" pitchFamily="34" charset="0"/>
                        </a:rPr>
                        <a:t>5</a:t>
                      </a:r>
                      <a:r>
                        <a:rPr lang="mi-NZ" sz="1200" b="0" dirty="0">
                          <a:solidFill>
                            <a:schemeClr val="tx1"/>
                          </a:solidFill>
                          <a:latin typeface="Arial" panose="020B0604020202020204" pitchFamily="34" charset="0"/>
                          <a:cs typeface="Arial" panose="020B0604020202020204" pitchFamily="34" charset="0"/>
                        </a:rPr>
                        <a:t>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22" name="TextBox 21">
            <a:extLst>
              <a:ext uri="{FF2B5EF4-FFF2-40B4-BE49-F238E27FC236}">
                <a16:creationId xmlns:a16="http://schemas.microsoft.com/office/drawing/2014/main" id="{2FC38490-F16F-42D7-802A-B3F118D7D751}"/>
              </a:ext>
            </a:extLst>
          </p:cNvPr>
          <p:cNvSpPr txBox="1"/>
          <p:nvPr/>
        </p:nvSpPr>
        <p:spPr>
          <a:xfrm>
            <a:off x="246577" y="4368797"/>
            <a:ext cx="1499357" cy="577081"/>
          </a:xfrm>
          <a:prstGeom prst="rect">
            <a:avLst/>
          </a:prstGeom>
          <a:noFill/>
        </p:spPr>
        <p:txBody>
          <a:bodyPr wrap="square" rtlCol="0">
            <a:spAutoFit/>
          </a:bodyPr>
          <a:lstStyle/>
          <a:p>
            <a:r>
              <a:rPr lang="en-NZ" sz="1050" b="1" dirty="0">
                <a:solidFill>
                  <a:schemeClr val="tx1">
                    <a:lumMod val="65000"/>
                    <a:lumOff val="35000"/>
                  </a:schemeClr>
                </a:solidFill>
                <a:latin typeface="+mj-lt"/>
              </a:rPr>
              <a:t>My local council should give money to support the arts</a:t>
            </a:r>
          </a:p>
        </p:txBody>
      </p:sp>
      <p:sp>
        <p:nvSpPr>
          <p:cNvPr id="23" name="TextBox 22">
            <a:extLst>
              <a:ext uri="{FF2B5EF4-FFF2-40B4-BE49-F238E27FC236}">
                <a16:creationId xmlns:a16="http://schemas.microsoft.com/office/drawing/2014/main" id="{A16D4D04-BE51-4946-B931-FB44418E8595}"/>
              </a:ext>
            </a:extLst>
          </p:cNvPr>
          <p:cNvSpPr txBox="1"/>
          <p:nvPr/>
        </p:nvSpPr>
        <p:spPr>
          <a:xfrm>
            <a:off x="304556" y="2740857"/>
            <a:ext cx="1532507"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receive public funding</a:t>
            </a:r>
          </a:p>
        </p:txBody>
      </p:sp>
      <p:sp>
        <p:nvSpPr>
          <p:cNvPr id="38" name="Oval 37">
            <a:extLst>
              <a:ext uri="{FF2B5EF4-FFF2-40B4-BE49-F238E27FC236}">
                <a16:creationId xmlns:a16="http://schemas.microsoft.com/office/drawing/2014/main" id="{B7E9B770-AB76-4DCE-B271-EBC6CBAF138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1" name="Rectangle 40">
            <a:extLst>
              <a:ext uri="{FF2B5EF4-FFF2-40B4-BE49-F238E27FC236}">
                <a16:creationId xmlns:a16="http://schemas.microsoft.com/office/drawing/2014/main" id="{2FEABA77-4F42-420F-A3C0-9DC7A33BA608}"/>
              </a:ext>
            </a:extLst>
          </p:cNvPr>
          <p:cNvSpPr/>
          <p:nvPr/>
        </p:nvSpPr>
        <p:spPr>
          <a:xfrm>
            <a:off x="8249230" y="1945470"/>
            <a:ext cx="3696193" cy="2693045"/>
          </a:xfrm>
          <a:prstGeom prst="rect">
            <a:avLst/>
          </a:prstGeom>
        </p:spPr>
        <p:txBody>
          <a:bodyPr wrap="square">
            <a:spAutoFit/>
          </a:bodyPr>
          <a:lstStyle/>
          <a:p>
            <a:pPr marL="0" indent="0">
              <a:buNone/>
            </a:pPr>
            <a:r>
              <a:rPr lang="en-NZ" sz="1100" dirty="0"/>
              <a:t>Support for funding support of the arts among people with lived experience of disability is in line with the national average.</a:t>
            </a:r>
          </a:p>
          <a:p>
            <a:pPr marL="0" indent="0">
              <a:buNone/>
            </a:pPr>
            <a:endParaRPr lang="en-NZ" sz="1100" dirty="0"/>
          </a:p>
          <a:p>
            <a:pPr marL="0" indent="0">
              <a:buNone/>
            </a:pPr>
            <a:r>
              <a:rPr lang="en-NZ" sz="1100" dirty="0"/>
              <a:t>Sixty-one percent agree the arts should receive public funding and 54% agree their local council should give money to support the arts.</a:t>
            </a:r>
            <a:endParaRPr lang="en-NZ" sz="1100" b="1" dirty="0">
              <a:solidFill>
                <a:schemeClr val="tx1">
                  <a:lumMod val="85000"/>
                  <a:lumOff val="15000"/>
                </a:schemeClr>
              </a:solidFill>
            </a:endParaRP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Women are more likely than average to agree the arts should receive public funding (69% vs. 61%) and that their local council should give money to support the arts (59% vs. 54%).</a:t>
            </a:r>
          </a:p>
        </p:txBody>
      </p:sp>
      <p:sp>
        <p:nvSpPr>
          <p:cNvPr id="20" name="TextBox 19">
            <a:extLst>
              <a:ext uri="{FF2B5EF4-FFF2-40B4-BE49-F238E27FC236}">
                <a16:creationId xmlns:a16="http://schemas.microsoft.com/office/drawing/2014/main" id="{E2164061-62FE-4845-800E-7A1947585F7D}"/>
              </a:ext>
            </a:extLst>
          </p:cNvPr>
          <p:cNvSpPr txBox="1"/>
          <p:nvPr/>
        </p:nvSpPr>
        <p:spPr>
          <a:xfrm>
            <a:off x="77056" y="6385056"/>
            <a:ext cx="3289149"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33" name="Group 32">
            <a:extLst>
              <a:ext uri="{FF2B5EF4-FFF2-40B4-BE49-F238E27FC236}">
                <a16:creationId xmlns:a16="http://schemas.microsoft.com/office/drawing/2014/main" id="{B3313467-C209-4168-BDD3-5E64BB8D3605}"/>
              </a:ext>
            </a:extLst>
          </p:cNvPr>
          <p:cNvGrpSpPr/>
          <p:nvPr/>
        </p:nvGrpSpPr>
        <p:grpSpPr>
          <a:xfrm>
            <a:off x="5136705" y="6507023"/>
            <a:ext cx="2891981" cy="215444"/>
            <a:chOff x="163092" y="5772628"/>
            <a:chExt cx="2891981" cy="215444"/>
          </a:xfrm>
        </p:grpSpPr>
        <p:sp>
          <p:nvSpPr>
            <p:cNvPr id="34" name="TextBox 33">
              <a:extLst>
                <a:ext uri="{FF2B5EF4-FFF2-40B4-BE49-F238E27FC236}">
                  <a16:creationId xmlns:a16="http://schemas.microsoft.com/office/drawing/2014/main" id="{97D40215-E829-477E-9034-C6A81026E20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7" name="Isosceles Triangle 36">
              <a:extLst>
                <a:ext uri="{FF2B5EF4-FFF2-40B4-BE49-F238E27FC236}">
                  <a16:creationId xmlns:a16="http://schemas.microsoft.com/office/drawing/2014/main" id="{99549ACC-BCAB-4A87-BE35-5780A5EAFFE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Isosceles Triangle 41">
              <a:extLst>
                <a:ext uri="{FF2B5EF4-FFF2-40B4-BE49-F238E27FC236}">
                  <a16:creationId xmlns:a16="http://schemas.microsoft.com/office/drawing/2014/main" id="{CDFBC492-5C83-4F0D-860E-2B7EF5EB3E7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5" name="TextBox 24">
            <a:extLst>
              <a:ext uri="{FF2B5EF4-FFF2-40B4-BE49-F238E27FC236}">
                <a16:creationId xmlns:a16="http://schemas.microsoft.com/office/drawing/2014/main" id="{1BAB0930-5357-4E35-82D4-BFBC28C84318}"/>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26" name="TextBox 25">
            <a:extLst>
              <a:ext uri="{FF2B5EF4-FFF2-40B4-BE49-F238E27FC236}">
                <a16:creationId xmlns:a16="http://schemas.microsoft.com/office/drawing/2014/main" id="{9672E90D-4E8D-4202-ADBC-2890F8F4A3AE}"/>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Tree>
    <p:extLst>
      <p:ext uri="{BB962C8B-B14F-4D97-AF65-F5344CB8AC3E}">
        <p14:creationId xmlns:p14="http://schemas.microsoft.com/office/powerpoint/2010/main" val="86157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New Zealand arts on the international stage</a:t>
            </a:r>
          </a:p>
        </p:txBody>
      </p:sp>
      <p:sp>
        <p:nvSpPr>
          <p:cNvPr id="7" name="Text Placeholder 6">
            <a:extLst>
              <a:ext uri="{FF2B5EF4-FFF2-40B4-BE49-F238E27FC236}">
                <a16:creationId xmlns:a16="http://schemas.microsoft.com/office/drawing/2014/main" id="{51192F69-C6F6-4393-99D1-BB235E21B605}"/>
              </a:ext>
            </a:extLst>
          </p:cNvPr>
          <p:cNvSpPr>
            <a:spLocks noGrp="1"/>
          </p:cNvSpPr>
          <p:nvPr>
            <p:ph type="body" sz="quarter" idx="10"/>
          </p:nvPr>
        </p:nvSpPr>
        <p:spPr>
          <a:xfrm>
            <a:off x="758825" y="1309372"/>
            <a:ext cx="6953250" cy="419100"/>
          </a:xfrm>
        </p:spPr>
        <p:txBody>
          <a:bodyPr/>
          <a:lstStyle/>
          <a:p>
            <a:r>
              <a:rPr lang="en-NZ" dirty="0"/>
              <a:t>How much do you agree or disagree?</a:t>
            </a:r>
          </a:p>
        </p:txBody>
      </p:sp>
      <p:graphicFrame>
        <p:nvGraphicFramePr>
          <p:cNvPr id="25" name="Chart 24">
            <a:extLst>
              <a:ext uri="{FF2B5EF4-FFF2-40B4-BE49-F238E27FC236}">
                <a16:creationId xmlns:a16="http://schemas.microsoft.com/office/drawing/2014/main" id="{4B4D2785-F762-452C-8FE1-40C5B9E122E0}"/>
              </a:ext>
            </a:extLst>
          </p:cNvPr>
          <p:cNvGraphicFramePr/>
          <p:nvPr>
            <p:extLst>
              <p:ext uri="{D42A27DB-BD31-4B8C-83A1-F6EECF244321}">
                <p14:modId xmlns:p14="http://schemas.microsoft.com/office/powerpoint/2010/main" val="1576235623"/>
              </p:ext>
            </p:extLst>
          </p:nvPr>
        </p:nvGraphicFramePr>
        <p:xfrm>
          <a:off x="1304925" y="1403507"/>
          <a:ext cx="5724525" cy="5107744"/>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E6D76A0C-E0E3-4CBD-9AAA-7376103126CB}"/>
              </a:ext>
            </a:extLst>
          </p:cNvPr>
          <p:cNvSpPr txBox="1"/>
          <p:nvPr/>
        </p:nvSpPr>
        <p:spPr>
          <a:xfrm>
            <a:off x="175987" y="2392471"/>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I feel proud when New Zealand artists succeed overseas</a:t>
            </a:r>
          </a:p>
        </p:txBody>
      </p:sp>
      <p:sp>
        <p:nvSpPr>
          <p:cNvPr id="31" name="TextBox 30">
            <a:extLst>
              <a:ext uri="{FF2B5EF4-FFF2-40B4-BE49-F238E27FC236}">
                <a16:creationId xmlns:a16="http://schemas.microsoft.com/office/drawing/2014/main" id="{B970005A-0081-4938-9B81-45B8EBD89948}"/>
              </a:ext>
            </a:extLst>
          </p:cNvPr>
          <p:cNvSpPr txBox="1"/>
          <p:nvPr/>
        </p:nvSpPr>
        <p:spPr>
          <a:xfrm>
            <a:off x="175987" y="3484711"/>
            <a:ext cx="1475949" cy="577081"/>
          </a:xfrm>
          <a:prstGeom prst="rect">
            <a:avLst/>
          </a:prstGeom>
          <a:noFill/>
        </p:spPr>
        <p:txBody>
          <a:bodyPr wrap="square" rtlCol="0">
            <a:spAutoFit/>
          </a:bodyPr>
          <a:lstStyle/>
          <a:p>
            <a:r>
              <a:rPr lang="en-NZ" sz="1050" b="1" dirty="0">
                <a:solidFill>
                  <a:schemeClr val="tx1">
                    <a:lumMod val="65000"/>
                    <a:lumOff val="35000"/>
                  </a:schemeClr>
                </a:solidFill>
                <a:latin typeface="+mj-lt"/>
              </a:rPr>
              <a:t>Overall, New Zealand arts are of high quality</a:t>
            </a:r>
          </a:p>
        </p:txBody>
      </p:sp>
      <p:sp>
        <p:nvSpPr>
          <p:cNvPr id="37" name="TextBox 36">
            <a:extLst>
              <a:ext uri="{FF2B5EF4-FFF2-40B4-BE49-F238E27FC236}">
                <a16:creationId xmlns:a16="http://schemas.microsoft.com/office/drawing/2014/main" id="{6C0884C5-B222-4459-A8E7-569375F75F54}"/>
              </a:ext>
            </a:extLst>
          </p:cNvPr>
          <p:cNvSpPr txBox="1"/>
          <p:nvPr/>
        </p:nvSpPr>
        <p:spPr>
          <a:xfrm>
            <a:off x="175987" y="4645815"/>
            <a:ext cx="1475949"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in New Zealand are world class</a:t>
            </a:r>
          </a:p>
        </p:txBody>
      </p:sp>
      <p:grpSp>
        <p:nvGrpSpPr>
          <p:cNvPr id="2" name="Group 1">
            <a:extLst>
              <a:ext uri="{FF2B5EF4-FFF2-40B4-BE49-F238E27FC236}">
                <a16:creationId xmlns:a16="http://schemas.microsoft.com/office/drawing/2014/main" id="{0139CE60-1CE0-4EBB-9DDE-7ABB2343FB27}"/>
              </a:ext>
            </a:extLst>
          </p:cNvPr>
          <p:cNvGrpSpPr/>
          <p:nvPr/>
        </p:nvGrpSpPr>
        <p:grpSpPr>
          <a:xfrm>
            <a:off x="221876" y="3201761"/>
            <a:ext cx="7725195" cy="1139856"/>
            <a:chOff x="221877" y="3201761"/>
            <a:chExt cx="6702798" cy="1139856"/>
          </a:xfrm>
        </p:grpSpPr>
        <p:cxnSp>
          <p:nvCxnSpPr>
            <p:cNvPr id="36" name="Straight Connector 35">
              <a:extLst>
                <a:ext uri="{FF2B5EF4-FFF2-40B4-BE49-F238E27FC236}">
                  <a16:creationId xmlns:a16="http://schemas.microsoft.com/office/drawing/2014/main" id="{91AF710E-0001-401C-9871-326FFAB5A557}"/>
                </a:ext>
              </a:extLst>
            </p:cNvPr>
            <p:cNvCxnSpPr>
              <a:cxnSpLocks/>
            </p:cNvCxnSpPr>
            <p:nvPr/>
          </p:nvCxnSpPr>
          <p:spPr>
            <a:xfrm>
              <a:off x="221877" y="32017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F718BA-DE12-40CD-83A5-0F0411EC96E3}"/>
                </a:ext>
              </a:extLst>
            </p:cNvPr>
            <p:cNvCxnSpPr>
              <a:cxnSpLocks/>
            </p:cNvCxnSpPr>
            <p:nvPr/>
          </p:nvCxnSpPr>
          <p:spPr>
            <a:xfrm>
              <a:off x="231402" y="4341617"/>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1" name="Table 47">
            <a:extLst>
              <a:ext uri="{FF2B5EF4-FFF2-40B4-BE49-F238E27FC236}">
                <a16:creationId xmlns:a16="http://schemas.microsoft.com/office/drawing/2014/main" id="{2C1869A4-E1AA-44C3-9971-26C42EC93041}"/>
              </a:ext>
            </a:extLst>
          </p:cNvPr>
          <p:cNvGraphicFramePr>
            <a:graphicFrameLocks noGrp="1"/>
          </p:cNvGraphicFramePr>
          <p:nvPr>
            <p:extLst>
              <p:ext uri="{D42A27DB-BD31-4B8C-83A1-F6EECF244321}">
                <p14:modId xmlns:p14="http://schemas.microsoft.com/office/powerpoint/2010/main" val="2733499641"/>
              </p:ext>
            </p:extLst>
          </p:nvPr>
        </p:nvGraphicFramePr>
        <p:xfrm>
          <a:off x="6971726" y="2079321"/>
          <a:ext cx="949452" cy="3469296"/>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1156432">
                <a:tc>
                  <a:txBody>
                    <a:bodyPr/>
                    <a:lstStyle/>
                    <a:p>
                      <a:pPr algn="ctr"/>
                      <a:r>
                        <a:rPr lang="mi-NZ" sz="1200" b="0" dirty="0">
                          <a:solidFill>
                            <a:schemeClr val="tx1"/>
                          </a:solidFill>
                          <a:latin typeface="Arial" panose="020B0604020202020204" pitchFamily="34" charset="0"/>
                          <a:cs typeface="Arial" panose="020B0604020202020204" pitchFamily="34" charset="0"/>
                        </a:rPr>
                        <a:t>78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1156432">
                <a:tc>
                  <a:txBody>
                    <a:bodyPr/>
                    <a:lstStyle/>
                    <a:p>
                      <a:pPr algn="ctr"/>
                      <a:r>
                        <a:rPr lang="mi-NZ" sz="1200" b="0" dirty="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1156432">
                <a:tc>
                  <a:txBody>
                    <a:bodyPr/>
                    <a:lstStyle/>
                    <a:p>
                      <a:pPr algn="ctr"/>
                      <a:r>
                        <a:rPr lang="lv-LV" sz="1200" b="0" dirty="0">
                          <a:solidFill>
                            <a:schemeClr val="tx1"/>
                          </a:solidFill>
                          <a:latin typeface="Arial" panose="020B0604020202020204" pitchFamily="34" charset="0"/>
                          <a:cs typeface="Arial" panose="020B0604020202020204" pitchFamily="34" charset="0"/>
                        </a:rPr>
                        <a:t>60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35" name="Oval 34">
            <a:extLst>
              <a:ext uri="{FF2B5EF4-FFF2-40B4-BE49-F238E27FC236}">
                <a16:creationId xmlns:a16="http://schemas.microsoft.com/office/drawing/2014/main" id="{BB5D6BE1-B98C-4609-8D70-02BFDB5387E4}"/>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4" name="Rectangle 43">
            <a:extLst>
              <a:ext uri="{FF2B5EF4-FFF2-40B4-BE49-F238E27FC236}">
                <a16:creationId xmlns:a16="http://schemas.microsoft.com/office/drawing/2014/main" id="{7DC4D786-6EF7-43DC-9D33-D2D04A2AE412}"/>
              </a:ext>
            </a:extLst>
          </p:cNvPr>
          <p:cNvSpPr/>
          <p:nvPr/>
        </p:nvSpPr>
        <p:spPr>
          <a:xfrm>
            <a:off x="8257319" y="1945471"/>
            <a:ext cx="3712805" cy="2846933"/>
          </a:xfrm>
          <a:prstGeom prst="rect">
            <a:avLst/>
          </a:prstGeom>
        </p:spPr>
        <p:txBody>
          <a:bodyPr wrap="square">
            <a:spAutoFit/>
          </a:bodyPr>
          <a:lstStyle/>
          <a:p>
            <a:pPr lvl="0">
              <a:spcBef>
                <a:spcPts val="600"/>
              </a:spcBef>
            </a:pPr>
            <a:r>
              <a:rPr lang="en-NZ" sz="1100" dirty="0">
                <a:solidFill>
                  <a:schemeClr val="tx1">
                    <a:lumMod val="85000"/>
                    <a:lumOff val="15000"/>
                  </a:schemeClr>
                </a:solidFill>
              </a:rPr>
              <a:t>People with lived experience of disability are positive about the quality of the arts in New Zealand and enthused when they see New Zealand artists succeed overseas.</a:t>
            </a:r>
          </a:p>
          <a:p>
            <a:pPr>
              <a:spcBef>
                <a:spcPts val="600"/>
              </a:spcBef>
            </a:pPr>
            <a:r>
              <a:rPr lang="en-NZ" sz="1100" dirty="0"/>
              <a:t>The attitudes expressed are in line with the national average.</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Women (82%), New Zealand Europeans (81%) and Māori are more likely than average (78%) to feel proud when NZ artists succeed overseas.</a:t>
            </a:r>
          </a:p>
          <a:p>
            <a:pPr lvl="0">
              <a:spcBef>
                <a:spcPts val="600"/>
              </a:spcBef>
            </a:pPr>
            <a:r>
              <a:rPr lang="en-NZ" sz="1100" dirty="0">
                <a:solidFill>
                  <a:schemeClr val="tx1">
                    <a:lumMod val="85000"/>
                    <a:lumOff val="15000"/>
                  </a:schemeClr>
                </a:solidFill>
              </a:rPr>
              <a:t>Māori are also more likely than average to think New Zealand arts are of high quality (72% vs. 65%).</a:t>
            </a:r>
          </a:p>
        </p:txBody>
      </p:sp>
      <p:sp>
        <p:nvSpPr>
          <p:cNvPr id="23" name="TextBox 22">
            <a:extLst>
              <a:ext uri="{FF2B5EF4-FFF2-40B4-BE49-F238E27FC236}">
                <a16:creationId xmlns:a16="http://schemas.microsoft.com/office/drawing/2014/main" id="{AB1EFE1C-36C2-4553-B449-731FC8ADE554}"/>
              </a:ext>
            </a:extLst>
          </p:cNvPr>
          <p:cNvSpPr txBox="1"/>
          <p:nvPr/>
        </p:nvSpPr>
        <p:spPr>
          <a:xfrm>
            <a:off x="77056" y="6385056"/>
            <a:ext cx="3289149"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40" name="Group 39">
            <a:extLst>
              <a:ext uri="{FF2B5EF4-FFF2-40B4-BE49-F238E27FC236}">
                <a16:creationId xmlns:a16="http://schemas.microsoft.com/office/drawing/2014/main" id="{CD6D6B74-4541-4329-9B6F-46F4AFB7054F}"/>
              </a:ext>
            </a:extLst>
          </p:cNvPr>
          <p:cNvGrpSpPr/>
          <p:nvPr/>
        </p:nvGrpSpPr>
        <p:grpSpPr>
          <a:xfrm>
            <a:off x="5136705" y="6519054"/>
            <a:ext cx="2891981" cy="215444"/>
            <a:chOff x="163092" y="5772628"/>
            <a:chExt cx="2891981" cy="215444"/>
          </a:xfrm>
        </p:grpSpPr>
        <p:sp>
          <p:nvSpPr>
            <p:cNvPr id="45" name="TextBox 44">
              <a:extLst>
                <a:ext uri="{FF2B5EF4-FFF2-40B4-BE49-F238E27FC236}">
                  <a16:creationId xmlns:a16="http://schemas.microsoft.com/office/drawing/2014/main" id="{30C6B798-3082-4E51-BB0A-AC1F1D2E0924}"/>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6" name="Isosceles Triangle 45">
              <a:extLst>
                <a:ext uri="{FF2B5EF4-FFF2-40B4-BE49-F238E27FC236}">
                  <a16:creationId xmlns:a16="http://schemas.microsoft.com/office/drawing/2014/main" id="{304522D2-98EE-4429-BB8B-09BB2F5B0DC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Isosceles Triangle 46">
              <a:extLst>
                <a:ext uri="{FF2B5EF4-FFF2-40B4-BE49-F238E27FC236}">
                  <a16:creationId xmlns:a16="http://schemas.microsoft.com/office/drawing/2014/main" id="{77AB75E6-03F2-460A-9A96-D364AEBC086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8" name="TextBox 27">
            <a:extLst>
              <a:ext uri="{FF2B5EF4-FFF2-40B4-BE49-F238E27FC236}">
                <a16:creationId xmlns:a16="http://schemas.microsoft.com/office/drawing/2014/main" id="{8D6E96BD-A2FD-4B46-B57B-F4D75BE8A335}"/>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29" name="TextBox 28">
            <a:extLst>
              <a:ext uri="{FF2B5EF4-FFF2-40B4-BE49-F238E27FC236}">
                <a16:creationId xmlns:a16="http://schemas.microsoft.com/office/drawing/2014/main" id="{F7C403C3-8A1D-4845-BB16-032208FA2EA2}"/>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Tree>
    <p:extLst>
      <p:ext uri="{BB962C8B-B14F-4D97-AF65-F5344CB8AC3E}">
        <p14:creationId xmlns:p14="http://schemas.microsoft.com/office/powerpoint/2010/main" val="27903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Introduction</a:t>
            </a:r>
          </a:p>
        </p:txBody>
      </p:sp>
    </p:spTree>
    <p:extLst>
      <p:ext uri="{BB962C8B-B14F-4D97-AF65-F5344CB8AC3E}">
        <p14:creationId xmlns:p14="http://schemas.microsoft.com/office/powerpoint/2010/main" val="77017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Education and development</a:t>
            </a:r>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1237919350"/>
              </p:ext>
            </p:extLst>
          </p:nvPr>
        </p:nvGraphicFramePr>
        <p:xfrm>
          <a:off x="1331050" y="1481871"/>
          <a:ext cx="5724525" cy="5006133"/>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flipV="1">
            <a:off x="277872" y="3777029"/>
            <a:ext cx="7699301"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607569052"/>
              </p:ext>
            </p:extLst>
          </p:nvPr>
        </p:nvGraphicFramePr>
        <p:xfrm>
          <a:off x="7029991" y="2298140"/>
          <a:ext cx="949452" cy="307799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1538995">
                <a:tc>
                  <a:txBody>
                    <a:bodyPr/>
                    <a:lstStyle/>
                    <a:p>
                      <a:pPr algn="ctr"/>
                      <a:r>
                        <a:rPr lang="mi-NZ" sz="1200" b="0" dirty="0">
                          <a:solidFill>
                            <a:schemeClr val="tx1"/>
                          </a:solidFill>
                          <a:latin typeface="Arial" panose="020B0604020202020204" pitchFamily="34" charset="0"/>
                          <a:cs typeface="Arial" panose="020B0604020202020204" pitchFamily="34" charset="0"/>
                        </a:rPr>
                        <a:t>72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1538995">
                <a:tc>
                  <a:txBody>
                    <a:bodyPr/>
                    <a:lstStyle/>
                    <a:p>
                      <a:pPr algn="ctr"/>
                      <a:r>
                        <a:rPr lang="mi-NZ" sz="1200" b="0" dirty="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22" name="TextBox 21">
            <a:extLst>
              <a:ext uri="{FF2B5EF4-FFF2-40B4-BE49-F238E27FC236}">
                <a16:creationId xmlns:a16="http://schemas.microsoft.com/office/drawing/2014/main" id="{2FC38490-F16F-42D7-802A-B3F118D7D751}"/>
              </a:ext>
            </a:extLst>
          </p:cNvPr>
          <p:cNvSpPr txBox="1"/>
          <p:nvPr/>
        </p:nvSpPr>
        <p:spPr>
          <a:xfrm>
            <a:off x="235137" y="4365065"/>
            <a:ext cx="1499357" cy="738664"/>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be part of the education of every New Zealander</a:t>
            </a:r>
          </a:p>
        </p:txBody>
      </p:sp>
      <p:sp>
        <p:nvSpPr>
          <p:cNvPr id="23" name="TextBox 22">
            <a:extLst>
              <a:ext uri="{FF2B5EF4-FFF2-40B4-BE49-F238E27FC236}">
                <a16:creationId xmlns:a16="http://schemas.microsoft.com/office/drawing/2014/main" id="{A16D4D04-BE51-4946-B931-FB44418E8595}"/>
              </a:ext>
            </a:extLst>
          </p:cNvPr>
          <p:cNvSpPr txBox="1"/>
          <p:nvPr/>
        </p:nvSpPr>
        <p:spPr>
          <a:xfrm>
            <a:off x="277872" y="2667705"/>
            <a:ext cx="1372253"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to develop and foster creativity</a:t>
            </a:r>
          </a:p>
        </p:txBody>
      </p:sp>
      <p:sp>
        <p:nvSpPr>
          <p:cNvPr id="39" name="Oval 38">
            <a:extLst>
              <a:ext uri="{FF2B5EF4-FFF2-40B4-BE49-F238E27FC236}">
                <a16:creationId xmlns:a16="http://schemas.microsoft.com/office/drawing/2014/main" id="{A6962BAA-835D-4188-859A-5C1D6DE769FF}"/>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0" name="Rectangle 39">
            <a:extLst>
              <a:ext uri="{FF2B5EF4-FFF2-40B4-BE49-F238E27FC236}">
                <a16:creationId xmlns:a16="http://schemas.microsoft.com/office/drawing/2014/main" id="{82C0A4DF-C93F-4353-8E9E-391DD42A8E5E}"/>
              </a:ext>
            </a:extLst>
          </p:cNvPr>
          <p:cNvSpPr/>
          <p:nvPr/>
        </p:nvSpPr>
        <p:spPr>
          <a:xfrm>
            <a:off x="8201604" y="1952621"/>
            <a:ext cx="3784443" cy="3354765"/>
          </a:xfrm>
          <a:prstGeom prst="rect">
            <a:avLst/>
          </a:prstGeom>
        </p:spPr>
        <p:txBody>
          <a:bodyPr wrap="square">
            <a:spAutoFit/>
          </a:bodyPr>
          <a:lstStyle/>
          <a:p>
            <a:pPr lvl="0">
              <a:spcBef>
                <a:spcPts val="600"/>
              </a:spcBef>
            </a:pPr>
            <a:r>
              <a:rPr lang="en-NZ" sz="1100" dirty="0">
                <a:solidFill>
                  <a:schemeClr val="tx1">
                    <a:lumMod val="85000"/>
                    <a:lumOff val="15000"/>
                  </a:schemeClr>
                </a:solidFill>
              </a:rPr>
              <a:t>Most people (72%) with lived experience of disability recognise the value of the arts in fostering creativity, although this is significantly lower than the national average (80%).</a:t>
            </a:r>
          </a:p>
          <a:p>
            <a:pPr lvl="0">
              <a:spcBef>
                <a:spcPts val="600"/>
              </a:spcBef>
            </a:pPr>
            <a:r>
              <a:rPr lang="en-NZ" sz="1100" dirty="0">
                <a:solidFill>
                  <a:schemeClr val="tx1">
                    <a:lumMod val="85000"/>
                    <a:lumOff val="15000"/>
                  </a:schemeClr>
                </a:solidFill>
              </a:rPr>
              <a:t>Two-thirds believe the arts should be part of the education of every New Zealander and this is line with the national average.</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Women are more likely than average to agree the arts should be part of the education of every New Zealander (70% vs. 65%) and the arts foster creativity (76% vs. 72%).</a:t>
            </a:r>
          </a:p>
          <a:p>
            <a:pPr lvl="0">
              <a:spcBef>
                <a:spcPts val="600"/>
              </a:spcBef>
            </a:pPr>
            <a:r>
              <a:rPr lang="en-NZ" sz="1100" dirty="0">
                <a:solidFill>
                  <a:schemeClr val="tx1">
                    <a:lumMod val="85000"/>
                    <a:lumOff val="15000"/>
                  </a:schemeClr>
                </a:solidFill>
              </a:rPr>
              <a:t>People aged 30-39 (64%) and Asian New Zealanders (65%) are less likely than average to agree the arts help develop and foster creativity.</a:t>
            </a:r>
          </a:p>
        </p:txBody>
      </p:sp>
      <p:sp>
        <p:nvSpPr>
          <p:cNvPr id="41" name="Text Placeholder 5">
            <a:extLst>
              <a:ext uri="{FF2B5EF4-FFF2-40B4-BE49-F238E27FC236}">
                <a16:creationId xmlns:a16="http://schemas.microsoft.com/office/drawing/2014/main" id="{15CBFFC9-8202-43BF-A2AC-64ADD3B6ACF1}"/>
              </a:ext>
            </a:extLst>
          </p:cNvPr>
          <p:cNvSpPr>
            <a:spLocks noGrp="1"/>
          </p:cNvSpPr>
          <p:nvPr>
            <p:ph type="body" sz="quarter" idx="10"/>
          </p:nvPr>
        </p:nvSpPr>
        <p:spPr>
          <a:xfrm>
            <a:off x="758825" y="1318080"/>
            <a:ext cx="6953250" cy="303770"/>
          </a:xfrm>
        </p:spPr>
        <p:txBody>
          <a:bodyPr/>
          <a:lstStyle/>
          <a:p>
            <a:r>
              <a:rPr lang="en-NZ" sz="1200" dirty="0"/>
              <a:t>How much do you agree or disagree?</a:t>
            </a:r>
          </a:p>
        </p:txBody>
      </p:sp>
      <p:sp>
        <p:nvSpPr>
          <p:cNvPr id="20" name="TextBox 19">
            <a:extLst>
              <a:ext uri="{FF2B5EF4-FFF2-40B4-BE49-F238E27FC236}">
                <a16:creationId xmlns:a16="http://schemas.microsoft.com/office/drawing/2014/main" id="{A0EF6809-8884-40A9-B3F7-9CB5DABD9AFC}"/>
              </a:ext>
            </a:extLst>
          </p:cNvPr>
          <p:cNvSpPr txBox="1"/>
          <p:nvPr/>
        </p:nvSpPr>
        <p:spPr>
          <a:xfrm>
            <a:off x="77057" y="6385057"/>
            <a:ext cx="3448110"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33" name="Group 32">
            <a:extLst>
              <a:ext uri="{FF2B5EF4-FFF2-40B4-BE49-F238E27FC236}">
                <a16:creationId xmlns:a16="http://schemas.microsoft.com/office/drawing/2014/main" id="{C4FC6B88-FA51-449C-A27C-3C43B1226B35}"/>
              </a:ext>
            </a:extLst>
          </p:cNvPr>
          <p:cNvGrpSpPr/>
          <p:nvPr/>
        </p:nvGrpSpPr>
        <p:grpSpPr>
          <a:xfrm>
            <a:off x="5136705" y="6519053"/>
            <a:ext cx="2891981" cy="215444"/>
            <a:chOff x="163092" y="5772628"/>
            <a:chExt cx="2891981" cy="215444"/>
          </a:xfrm>
        </p:grpSpPr>
        <p:sp>
          <p:nvSpPr>
            <p:cNvPr id="34" name="TextBox 33">
              <a:extLst>
                <a:ext uri="{FF2B5EF4-FFF2-40B4-BE49-F238E27FC236}">
                  <a16:creationId xmlns:a16="http://schemas.microsoft.com/office/drawing/2014/main" id="{E3A3054C-FB61-4ABF-BD0F-BAF13B7418E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2" name="Isosceles Triangle 41">
              <a:extLst>
                <a:ext uri="{FF2B5EF4-FFF2-40B4-BE49-F238E27FC236}">
                  <a16:creationId xmlns:a16="http://schemas.microsoft.com/office/drawing/2014/main" id="{ED2A7A57-C4F3-4F83-9DF0-1B2AE3B0E128}"/>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Isosceles Triangle 42">
              <a:extLst>
                <a:ext uri="{FF2B5EF4-FFF2-40B4-BE49-F238E27FC236}">
                  <a16:creationId xmlns:a16="http://schemas.microsoft.com/office/drawing/2014/main" id="{8A130381-AC17-4AAC-8C0B-840B2908D81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 name="SigDiff">
            <a:extLst>
              <a:ext uri="{FF2B5EF4-FFF2-40B4-BE49-F238E27FC236}">
                <a16:creationId xmlns:a16="http://schemas.microsoft.com/office/drawing/2014/main" id="{90DC5711-3875-4769-A88F-E22B3E216E3C}"/>
              </a:ext>
            </a:extLst>
          </p:cNvPr>
          <p:cNvSpPr/>
          <p:nvPr/>
        </p:nvSpPr>
        <p:spPr>
          <a:xfrm rot="10800000">
            <a:off x="7386035" y="299805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33D7042-EEB7-4BF1-BCB7-6DFC89569458}"/>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26" name="TextBox 25">
            <a:extLst>
              <a:ext uri="{FF2B5EF4-FFF2-40B4-BE49-F238E27FC236}">
                <a16:creationId xmlns:a16="http://schemas.microsoft.com/office/drawing/2014/main" id="{A7544097-CFE4-4D91-A748-8F47CD5F932F}"/>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Tree>
    <p:extLst>
      <p:ext uri="{BB962C8B-B14F-4D97-AF65-F5344CB8AC3E}">
        <p14:creationId xmlns:p14="http://schemas.microsoft.com/office/powerpoint/2010/main" val="374065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Role of the arts in creating communities</a:t>
            </a:r>
          </a:p>
        </p:txBody>
      </p:sp>
      <p:sp>
        <p:nvSpPr>
          <p:cNvPr id="6" name="Text Placeholder 5">
            <a:extLst>
              <a:ext uri="{FF2B5EF4-FFF2-40B4-BE49-F238E27FC236}">
                <a16:creationId xmlns:a16="http://schemas.microsoft.com/office/drawing/2014/main" id="{8F74EE39-F59E-4159-876B-C2DCF424ED4F}"/>
              </a:ext>
            </a:extLst>
          </p:cNvPr>
          <p:cNvSpPr>
            <a:spLocks noGrp="1"/>
          </p:cNvSpPr>
          <p:nvPr>
            <p:ph type="body" sz="quarter" idx="10"/>
          </p:nvPr>
        </p:nvSpPr>
        <p:spPr>
          <a:xfrm>
            <a:off x="709566" y="1326770"/>
            <a:ext cx="6953250" cy="419100"/>
          </a:xfrm>
        </p:spPr>
        <p:txBody>
          <a:bodyPr/>
          <a:lstStyle/>
          <a:p>
            <a:r>
              <a:rPr lang="en-NZ" sz="1200" dirty="0"/>
              <a:t>How much do you agree or disagree?</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3405939220"/>
              </p:ext>
            </p:extLst>
          </p:nvPr>
        </p:nvGraphicFramePr>
        <p:xfrm>
          <a:off x="1304925" y="1483156"/>
          <a:ext cx="5724525" cy="4865389"/>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52">
            <a:extLst>
              <a:ext uri="{FF2B5EF4-FFF2-40B4-BE49-F238E27FC236}">
                <a16:creationId xmlns:a16="http://schemas.microsoft.com/office/drawing/2014/main" id="{A7827AA3-D307-400C-B46E-777DFD3E00EE}"/>
              </a:ext>
            </a:extLst>
          </p:cNvPr>
          <p:cNvGrpSpPr/>
          <p:nvPr/>
        </p:nvGrpSpPr>
        <p:grpSpPr>
          <a:xfrm>
            <a:off x="221877" y="2944549"/>
            <a:ext cx="7711205" cy="2290617"/>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2326461137"/>
              </p:ext>
            </p:extLst>
          </p:nvPr>
        </p:nvGraphicFramePr>
        <p:xfrm>
          <a:off x="6983631" y="2182809"/>
          <a:ext cx="949452" cy="383798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767596">
                <a:tc>
                  <a:txBody>
                    <a:bodyPr/>
                    <a:lstStyle/>
                    <a:p>
                      <a:pPr algn="ctr"/>
                      <a:r>
                        <a:rPr lang="mi-NZ" sz="1200" b="0" dirty="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767596">
                <a:tc>
                  <a:txBody>
                    <a:bodyPr/>
                    <a:lstStyle/>
                    <a:p>
                      <a:pPr algn="ctr"/>
                      <a:r>
                        <a:rPr lang="lv-LV" sz="1200" b="0" dirty="0">
                          <a:solidFill>
                            <a:schemeClr val="tx1"/>
                          </a:solidFill>
                          <a:latin typeface="Arial" panose="020B0604020202020204" pitchFamily="34" charset="0"/>
                          <a:cs typeface="Arial" panose="020B0604020202020204" pitchFamily="34" charset="0"/>
                        </a:rPr>
                        <a:t>6</a:t>
                      </a:r>
                      <a:r>
                        <a:rPr lang="mi-NZ" sz="1200" b="0" dirty="0">
                          <a:solidFill>
                            <a:schemeClr val="tx1"/>
                          </a:solidFill>
                          <a:latin typeface="Arial" panose="020B0604020202020204" pitchFamily="34" charset="0"/>
                          <a:cs typeface="Arial" panose="020B0604020202020204" pitchFamily="34" charset="0"/>
                        </a:rPr>
                        <a:t>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767596">
                <a:tc>
                  <a:txBody>
                    <a:bodyPr/>
                    <a:lstStyle/>
                    <a:p>
                      <a:pPr algn="ctr"/>
                      <a:r>
                        <a:rPr lang="mi-NZ" sz="1200" b="0" dirty="0">
                          <a:solidFill>
                            <a:schemeClr val="tx1"/>
                          </a:solidFill>
                          <a:latin typeface="Arial" panose="020B0604020202020204" pitchFamily="34" charset="0"/>
                          <a:cs typeface="Arial" panose="020B0604020202020204" pitchFamily="34" charset="0"/>
                        </a:rPr>
                        <a:t>62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767596">
                <a:tc>
                  <a:txBody>
                    <a:bodyPr/>
                    <a:lstStyle/>
                    <a:p>
                      <a:pPr algn="ctr"/>
                      <a:r>
                        <a:rPr lang="lv-LV" sz="1200" b="0" dirty="0">
                          <a:solidFill>
                            <a:schemeClr val="tx1"/>
                          </a:solidFill>
                          <a:latin typeface="Arial" panose="020B0604020202020204" pitchFamily="34" charset="0"/>
                          <a:cs typeface="Arial" panose="020B0604020202020204" pitchFamily="34" charset="0"/>
                        </a:rPr>
                        <a:t>5</a:t>
                      </a:r>
                      <a:r>
                        <a:rPr lang="mi-NZ" sz="1200" b="0" dirty="0">
                          <a:solidFill>
                            <a:schemeClr val="tx1"/>
                          </a:solidFill>
                          <a:latin typeface="Arial" panose="020B0604020202020204" pitchFamily="34" charset="0"/>
                          <a:cs typeface="Arial" panose="020B0604020202020204" pitchFamily="34" charset="0"/>
                        </a:rPr>
                        <a:t>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767596">
                <a:tc>
                  <a:txBody>
                    <a:bodyPr/>
                    <a:lstStyle/>
                    <a:p>
                      <a:pPr algn="ctr"/>
                      <a:r>
                        <a:rPr lang="mi-NZ" sz="1200" b="0" dirty="0">
                          <a:solidFill>
                            <a:schemeClr val="tx1"/>
                          </a:solidFill>
                          <a:latin typeface="Arial" panose="020B0604020202020204" pitchFamily="34" charset="0"/>
                          <a:cs typeface="Arial" panose="020B0604020202020204" pitchFamily="34" charset="0"/>
                        </a:rPr>
                        <a:t>50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bl>
          </a:graphicData>
        </a:graphic>
      </p:graphicFrame>
      <p:sp>
        <p:nvSpPr>
          <p:cNvPr id="48" name="TextBox 47">
            <a:extLst>
              <a:ext uri="{FF2B5EF4-FFF2-40B4-BE49-F238E27FC236}">
                <a16:creationId xmlns:a16="http://schemas.microsoft.com/office/drawing/2014/main" id="{287B901C-FC9A-4674-90CE-1C26A1D44E01}"/>
              </a:ext>
            </a:extLst>
          </p:cNvPr>
          <p:cNvSpPr txBox="1"/>
          <p:nvPr/>
        </p:nvSpPr>
        <p:spPr>
          <a:xfrm>
            <a:off x="123736" y="3815091"/>
            <a:ext cx="1624027" cy="553998"/>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a vital role to play in the future of where I live</a:t>
            </a:r>
          </a:p>
        </p:txBody>
      </p:sp>
      <p:sp>
        <p:nvSpPr>
          <p:cNvPr id="49" name="TextBox 48">
            <a:extLst>
              <a:ext uri="{FF2B5EF4-FFF2-40B4-BE49-F238E27FC236}">
                <a16:creationId xmlns:a16="http://schemas.microsoft.com/office/drawing/2014/main" id="{BF1AA6E4-E084-45F1-A650-1C6C54BE49FC}"/>
              </a:ext>
            </a:extLst>
          </p:cNvPr>
          <p:cNvSpPr txBox="1"/>
          <p:nvPr/>
        </p:nvSpPr>
        <p:spPr>
          <a:xfrm>
            <a:off x="123736" y="4496663"/>
            <a:ext cx="1624027" cy="707886"/>
          </a:xfrm>
          <a:prstGeom prst="rect">
            <a:avLst/>
          </a:prstGeom>
          <a:noFill/>
        </p:spPr>
        <p:txBody>
          <a:bodyPr wrap="square" rtlCol="0">
            <a:spAutoFit/>
          </a:bodyPr>
          <a:lstStyle/>
          <a:p>
            <a:r>
              <a:rPr lang="en-NZ" sz="1000" b="1" dirty="0">
                <a:solidFill>
                  <a:schemeClr val="tx1">
                    <a:lumMod val="65000"/>
                    <a:lumOff val="35000"/>
                  </a:schemeClr>
                </a:solidFill>
                <a:latin typeface="+mj-lt"/>
              </a:rPr>
              <a:t>The arts make an important contribution to community resilience &amp; wellbeing</a:t>
            </a:r>
          </a:p>
        </p:txBody>
      </p:sp>
      <p:sp>
        <p:nvSpPr>
          <p:cNvPr id="50" name="TextBox 49">
            <a:extLst>
              <a:ext uri="{FF2B5EF4-FFF2-40B4-BE49-F238E27FC236}">
                <a16:creationId xmlns:a16="http://schemas.microsoft.com/office/drawing/2014/main" id="{67888040-1259-467E-BF17-90F254FE94F7}"/>
              </a:ext>
            </a:extLst>
          </p:cNvPr>
          <p:cNvSpPr txBox="1"/>
          <p:nvPr/>
        </p:nvSpPr>
        <p:spPr>
          <a:xfrm>
            <a:off x="123736" y="2232244"/>
            <a:ext cx="1692766"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It’s important where I live is recognised as a place that supports excellence in the arts</a:t>
            </a:r>
          </a:p>
        </p:txBody>
      </p:sp>
      <p:sp>
        <p:nvSpPr>
          <p:cNvPr id="51" name="TextBox 50">
            <a:extLst>
              <a:ext uri="{FF2B5EF4-FFF2-40B4-BE49-F238E27FC236}">
                <a16:creationId xmlns:a16="http://schemas.microsoft.com/office/drawing/2014/main" id="{02258B5C-6BB9-472C-AFB6-0C79C5A29A76}"/>
              </a:ext>
            </a:extLst>
          </p:cNvPr>
          <p:cNvSpPr txBox="1"/>
          <p:nvPr/>
        </p:nvSpPr>
        <p:spPr>
          <a:xfrm>
            <a:off x="123736" y="3053436"/>
            <a:ext cx="1692766" cy="553998"/>
          </a:xfrm>
          <a:prstGeom prst="rect">
            <a:avLst/>
          </a:prstGeom>
          <a:noFill/>
        </p:spPr>
        <p:txBody>
          <a:bodyPr wrap="square" rtlCol="0">
            <a:spAutoFit/>
          </a:bodyPr>
          <a:lstStyle/>
          <a:p>
            <a:r>
              <a:rPr lang="en-NZ" sz="1000" b="1" dirty="0">
                <a:solidFill>
                  <a:schemeClr val="tx1">
                    <a:lumMod val="65000"/>
                    <a:lumOff val="35000"/>
                  </a:schemeClr>
                </a:solidFill>
                <a:latin typeface="+mj-lt"/>
              </a:rPr>
              <a:t>Major arts facilities are important to create a vibrant place to live</a:t>
            </a:r>
          </a:p>
        </p:txBody>
      </p:sp>
      <p:sp>
        <p:nvSpPr>
          <p:cNvPr id="52" name="TextBox 51">
            <a:extLst>
              <a:ext uri="{FF2B5EF4-FFF2-40B4-BE49-F238E27FC236}">
                <a16:creationId xmlns:a16="http://schemas.microsoft.com/office/drawing/2014/main" id="{0433DE46-4200-4EC4-9CBE-223594CBF2CB}"/>
              </a:ext>
            </a:extLst>
          </p:cNvPr>
          <p:cNvSpPr txBox="1"/>
          <p:nvPr/>
        </p:nvSpPr>
        <p:spPr>
          <a:xfrm>
            <a:off x="123736" y="5324458"/>
            <a:ext cx="150423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My community would be poorer without the arts</a:t>
            </a:r>
          </a:p>
        </p:txBody>
      </p:sp>
      <p:sp>
        <p:nvSpPr>
          <p:cNvPr id="37" name="Oval 36">
            <a:extLst>
              <a:ext uri="{FF2B5EF4-FFF2-40B4-BE49-F238E27FC236}">
                <a16:creationId xmlns:a16="http://schemas.microsoft.com/office/drawing/2014/main" id="{7952F260-6FD6-416E-8E62-8B1E8B77160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1" name="Rectangle 40">
            <a:extLst>
              <a:ext uri="{FF2B5EF4-FFF2-40B4-BE49-F238E27FC236}">
                <a16:creationId xmlns:a16="http://schemas.microsoft.com/office/drawing/2014/main" id="{7F0A8DDA-94C8-432B-A3D7-7EE563C3074D}"/>
              </a:ext>
            </a:extLst>
          </p:cNvPr>
          <p:cNvSpPr/>
          <p:nvPr/>
        </p:nvSpPr>
        <p:spPr>
          <a:xfrm>
            <a:off x="8243307" y="1785780"/>
            <a:ext cx="3704931" cy="4478149"/>
          </a:xfrm>
          <a:prstGeom prst="rect">
            <a:avLst/>
          </a:prstGeom>
        </p:spPr>
        <p:txBody>
          <a:bodyPr wrap="square">
            <a:spAutoFit/>
          </a:bodyPr>
          <a:lstStyle/>
          <a:p>
            <a:pPr marL="0" indent="0">
              <a:buNone/>
            </a:pPr>
            <a:r>
              <a:rPr lang="en-NZ" sz="1000" dirty="0"/>
              <a:t>A series of new attitudes were added into 2020 about the role of the arts in creating communities.</a:t>
            </a:r>
          </a:p>
          <a:p>
            <a:pPr marL="0" indent="0">
              <a:buNone/>
            </a:pPr>
            <a:endParaRPr lang="en-NZ" sz="1000" dirty="0"/>
          </a:p>
          <a:p>
            <a:pPr marL="0" indent="0">
              <a:buNone/>
            </a:pPr>
            <a:r>
              <a:rPr lang="en-NZ" sz="1000" dirty="0"/>
              <a:t>People with lived experience of disability are in broad agreement with the rest of New Zealand about the importance of the arts in creating communities. Two thirds (65%) agree it is important where they live is recognised as a place that supports excellence in the arts, and 62% agree the arts have a vital role to play in the future of where they live. </a:t>
            </a:r>
          </a:p>
          <a:p>
            <a:pPr marL="0" indent="0">
              <a:buNone/>
            </a:pPr>
            <a:endParaRPr lang="en-NZ" sz="1000" dirty="0"/>
          </a:p>
          <a:p>
            <a:pPr marL="0" indent="0">
              <a:buNone/>
            </a:pPr>
            <a:r>
              <a:rPr lang="en-NZ" sz="1000" dirty="0"/>
              <a:t>Fifty-nine percent think the arts make an important contribution to community resilience and wellbeing, and half believe their community would be poorer without the arts.</a:t>
            </a:r>
          </a:p>
          <a:p>
            <a:pPr lvl="0">
              <a:spcBef>
                <a:spcPts val="600"/>
              </a:spcBef>
            </a:pPr>
            <a:r>
              <a:rPr lang="en-NZ" sz="1000" dirty="0">
                <a:solidFill>
                  <a:schemeClr val="tx1">
                    <a:lumMod val="85000"/>
                    <a:lumOff val="15000"/>
                  </a:schemeClr>
                </a:solidFill>
              </a:rPr>
              <a:t>However, people with lived experience of disability are less likely than all New Zealanders to agree major arts facilities are important to create a vibrant place to live (60% vs. 66%).</a:t>
            </a: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30-39 year olds are less likely than average to agree their community would be poorer without the arts (43% vs. 50%).</a:t>
            </a:r>
          </a:p>
          <a:p>
            <a:pPr lvl="0">
              <a:spcBef>
                <a:spcPts val="600"/>
              </a:spcBef>
            </a:pPr>
            <a:r>
              <a:rPr lang="en-NZ" sz="1000" dirty="0">
                <a:solidFill>
                  <a:schemeClr val="tx1">
                    <a:lumMod val="85000"/>
                    <a:lumOff val="15000"/>
                  </a:schemeClr>
                </a:solidFill>
              </a:rPr>
              <a:t>18-29 year olds are less likely than average to agree that it is important where they live is recognised as a place that supports excellence in the arts (53% vs. 65%), while those aged 70+ are more likely to agree with this statement (77%).</a:t>
            </a:r>
          </a:p>
          <a:p>
            <a:pPr lvl="0">
              <a:spcBef>
                <a:spcPts val="600"/>
              </a:spcBef>
            </a:pPr>
            <a:endParaRPr lang="en-NZ" sz="1000" dirty="0">
              <a:solidFill>
                <a:schemeClr val="tx1">
                  <a:lumMod val="85000"/>
                  <a:lumOff val="15000"/>
                </a:schemeClr>
              </a:solidFill>
            </a:endParaRPr>
          </a:p>
        </p:txBody>
      </p:sp>
      <p:sp>
        <p:nvSpPr>
          <p:cNvPr id="22" name="TextBox 21">
            <a:extLst>
              <a:ext uri="{FF2B5EF4-FFF2-40B4-BE49-F238E27FC236}">
                <a16:creationId xmlns:a16="http://schemas.microsoft.com/office/drawing/2014/main" id="{23D45214-4734-4A86-BCC8-79D06D4EC275}"/>
              </a:ext>
            </a:extLst>
          </p:cNvPr>
          <p:cNvSpPr txBox="1"/>
          <p:nvPr/>
        </p:nvSpPr>
        <p:spPr>
          <a:xfrm>
            <a:off x="123735" y="6384502"/>
            <a:ext cx="4267511"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27" name="Group 26">
            <a:extLst>
              <a:ext uri="{FF2B5EF4-FFF2-40B4-BE49-F238E27FC236}">
                <a16:creationId xmlns:a16="http://schemas.microsoft.com/office/drawing/2014/main" id="{C5F79B2A-D9E7-41B5-8765-762520B62E94}"/>
              </a:ext>
            </a:extLst>
          </p:cNvPr>
          <p:cNvGrpSpPr/>
          <p:nvPr/>
        </p:nvGrpSpPr>
        <p:grpSpPr>
          <a:xfrm>
            <a:off x="5136705" y="6519613"/>
            <a:ext cx="2891981" cy="215444"/>
            <a:chOff x="163092" y="5772628"/>
            <a:chExt cx="2891981" cy="215444"/>
          </a:xfrm>
        </p:grpSpPr>
        <p:sp>
          <p:nvSpPr>
            <p:cNvPr id="28" name="TextBox 27">
              <a:extLst>
                <a:ext uri="{FF2B5EF4-FFF2-40B4-BE49-F238E27FC236}">
                  <a16:creationId xmlns:a16="http://schemas.microsoft.com/office/drawing/2014/main" id="{C1C08DDD-7CF5-42D8-B55B-7D4B77AD763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0" name="Isosceles Triangle 29">
              <a:extLst>
                <a:ext uri="{FF2B5EF4-FFF2-40B4-BE49-F238E27FC236}">
                  <a16:creationId xmlns:a16="http://schemas.microsoft.com/office/drawing/2014/main" id="{74FC29BB-8E3E-4FAB-8CC2-02277828ED8D}"/>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Isosceles Triangle 31">
              <a:extLst>
                <a:ext uri="{FF2B5EF4-FFF2-40B4-BE49-F238E27FC236}">
                  <a16:creationId xmlns:a16="http://schemas.microsoft.com/office/drawing/2014/main" id="{BB10DFEE-1B0F-499D-9F85-9A558CB5D86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5" name="TextBox 24">
            <a:extLst>
              <a:ext uri="{FF2B5EF4-FFF2-40B4-BE49-F238E27FC236}">
                <a16:creationId xmlns:a16="http://schemas.microsoft.com/office/drawing/2014/main" id="{AE6449DA-906C-4F9A-9D5C-64392200451A}"/>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26" name="TextBox 25">
            <a:extLst>
              <a:ext uri="{FF2B5EF4-FFF2-40B4-BE49-F238E27FC236}">
                <a16:creationId xmlns:a16="http://schemas.microsoft.com/office/drawing/2014/main" id="{C1C38863-B73F-428B-91D3-DC93F33F8699}"/>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9" name="SigDiff">
            <a:extLst>
              <a:ext uri="{FF2B5EF4-FFF2-40B4-BE49-F238E27FC236}">
                <a16:creationId xmlns:a16="http://schemas.microsoft.com/office/drawing/2014/main" id="{6FC63A43-8C5B-4C7A-AE71-A04D3854EED0}"/>
              </a:ext>
            </a:extLst>
          </p:cNvPr>
          <p:cNvSpPr/>
          <p:nvPr/>
        </p:nvSpPr>
        <p:spPr>
          <a:xfrm rot="10800000">
            <a:off x="7339675" y="333420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89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Accessibility and inclusiveness</a:t>
            </a:r>
          </a:p>
        </p:txBody>
      </p:sp>
      <p:sp>
        <p:nvSpPr>
          <p:cNvPr id="6" name="Text Placeholder 5">
            <a:extLst>
              <a:ext uri="{FF2B5EF4-FFF2-40B4-BE49-F238E27FC236}">
                <a16:creationId xmlns:a16="http://schemas.microsoft.com/office/drawing/2014/main" id="{D7B2E76A-3E85-4A4D-AC0E-43C31D3A76B4}"/>
              </a:ext>
            </a:extLst>
          </p:cNvPr>
          <p:cNvSpPr>
            <a:spLocks noGrp="1"/>
          </p:cNvSpPr>
          <p:nvPr>
            <p:ph type="body" sz="quarter" idx="10"/>
          </p:nvPr>
        </p:nvSpPr>
        <p:spPr>
          <a:xfrm>
            <a:off x="758825" y="1326789"/>
            <a:ext cx="6953250" cy="419100"/>
          </a:xfrm>
        </p:spPr>
        <p:txBody>
          <a:bodyPr/>
          <a:lstStyle/>
          <a:p>
            <a:r>
              <a:rPr lang="en-NZ" sz="1200" dirty="0"/>
              <a:t>How much do you agree or disagree?</a:t>
            </a:r>
          </a:p>
        </p:txBody>
      </p:sp>
      <p:graphicFrame>
        <p:nvGraphicFramePr>
          <p:cNvPr id="28" name="Chart 27">
            <a:extLst>
              <a:ext uri="{FF2B5EF4-FFF2-40B4-BE49-F238E27FC236}">
                <a16:creationId xmlns:a16="http://schemas.microsoft.com/office/drawing/2014/main" id="{28FC698A-3FD5-4679-9753-ED6A8148C9B4}"/>
              </a:ext>
            </a:extLst>
          </p:cNvPr>
          <p:cNvGraphicFramePr/>
          <p:nvPr>
            <p:extLst>
              <p:ext uri="{D42A27DB-BD31-4B8C-83A1-F6EECF244321}">
                <p14:modId xmlns:p14="http://schemas.microsoft.com/office/powerpoint/2010/main" val="1767249158"/>
              </p:ext>
            </p:extLst>
          </p:nvPr>
        </p:nvGraphicFramePr>
        <p:xfrm>
          <a:off x="1304925" y="1515315"/>
          <a:ext cx="5724525" cy="5117980"/>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a:extLst>
              <a:ext uri="{FF2B5EF4-FFF2-40B4-BE49-F238E27FC236}">
                <a16:creationId xmlns:a16="http://schemas.microsoft.com/office/drawing/2014/main" id="{C0F3E41B-F6E7-49AC-8E98-BF2EF9198A77}"/>
              </a:ext>
            </a:extLst>
          </p:cNvPr>
          <p:cNvGrpSpPr/>
          <p:nvPr/>
        </p:nvGrpSpPr>
        <p:grpSpPr>
          <a:xfrm>
            <a:off x="221877" y="2745869"/>
            <a:ext cx="7711205" cy="2600132"/>
            <a:chOff x="221877" y="2432353"/>
            <a:chExt cx="6712323" cy="2600132"/>
          </a:xfrm>
        </p:grpSpPr>
        <p:cxnSp>
          <p:nvCxnSpPr>
            <p:cNvPr id="34" name="Straight Connector 33">
              <a:extLst>
                <a:ext uri="{FF2B5EF4-FFF2-40B4-BE49-F238E27FC236}">
                  <a16:creationId xmlns:a16="http://schemas.microsoft.com/office/drawing/2014/main" id="{66100300-A652-462D-933E-1F4A18B2A01E}"/>
                </a:ext>
              </a:extLst>
            </p:cNvPr>
            <p:cNvCxnSpPr>
              <a:cxnSpLocks/>
            </p:cNvCxnSpPr>
            <p:nvPr/>
          </p:nvCxnSpPr>
          <p:spPr>
            <a:xfrm>
              <a:off x="221877" y="24323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20B019-B324-4589-AFE9-37270A8BA805}"/>
                </a:ext>
              </a:extLst>
            </p:cNvPr>
            <p:cNvCxnSpPr>
              <a:cxnSpLocks/>
            </p:cNvCxnSpPr>
            <p:nvPr/>
          </p:nvCxnSpPr>
          <p:spPr>
            <a:xfrm>
              <a:off x="231402" y="307842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F29B8D-598E-4F65-ADFF-9C96DD0A4905}"/>
                </a:ext>
              </a:extLst>
            </p:cNvPr>
            <p:cNvCxnSpPr>
              <a:cxnSpLocks/>
            </p:cNvCxnSpPr>
            <p:nvPr/>
          </p:nvCxnSpPr>
          <p:spPr>
            <a:xfrm>
              <a:off x="240927" y="37287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C304725-8EA8-403F-A265-A22BD01D6237}"/>
                </a:ext>
              </a:extLst>
            </p:cNvPr>
            <p:cNvCxnSpPr>
              <a:cxnSpLocks/>
            </p:cNvCxnSpPr>
            <p:nvPr/>
          </p:nvCxnSpPr>
          <p:spPr>
            <a:xfrm>
              <a:off x="221877" y="438360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E7DE24F-9046-4856-A256-C728CC1BFB65}"/>
                </a:ext>
              </a:extLst>
            </p:cNvPr>
            <p:cNvCxnSpPr>
              <a:cxnSpLocks/>
            </p:cNvCxnSpPr>
            <p:nvPr/>
          </p:nvCxnSpPr>
          <p:spPr>
            <a:xfrm>
              <a:off x="221877" y="503248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5" name="Table 47">
            <a:extLst>
              <a:ext uri="{FF2B5EF4-FFF2-40B4-BE49-F238E27FC236}">
                <a16:creationId xmlns:a16="http://schemas.microsoft.com/office/drawing/2014/main" id="{A953B08C-7468-43E8-928C-3E8894969026}"/>
              </a:ext>
            </a:extLst>
          </p:cNvPr>
          <p:cNvGraphicFramePr>
            <a:graphicFrameLocks noGrp="1"/>
          </p:cNvGraphicFramePr>
          <p:nvPr>
            <p:extLst>
              <p:ext uri="{D42A27DB-BD31-4B8C-83A1-F6EECF244321}">
                <p14:modId xmlns:p14="http://schemas.microsoft.com/office/powerpoint/2010/main" val="3484033451"/>
              </p:ext>
            </p:extLst>
          </p:nvPr>
        </p:nvGraphicFramePr>
        <p:xfrm>
          <a:off x="6983631" y="2106671"/>
          <a:ext cx="949452" cy="391190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651984">
                <a:tc>
                  <a:txBody>
                    <a:bodyPr/>
                    <a:lstStyle/>
                    <a:p>
                      <a:pPr algn="ctr"/>
                      <a:r>
                        <a:rPr lang="mi-NZ" sz="1200" b="0" dirty="0">
                          <a:solidFill>
                            <a:schemeClr val="tx1"/>
                          </a:solidFill>
                          <a:latin typeface="Arial" panose="020B0604020202020204" pitchFamily="34" charset="0"/>
                          <a:cs typeface="Arial" panose="020B0604020202020204" pitchFamily="34" charset="0"/>
                        </a:rPr>
                        <a:t>45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651984">
                <a:tc>
                  <a:txBody>
                    <a:bodyPr/>
                    <a:lstStyle/>
                    <a:p>
                      <a:pPr algn="ctr"/>
                      <a:r>
                        <a:rPr lang="lv-LV" sz="1200" b="0" dirty="0">
                          <a:solidFill>
                            <a:schemeClr val="tx1"/>
                          </a:solidFill>
                          <a:latin typeface="Arial" panose="020B0604020202020204" pitchFamily="34" charset="0"/>
                          <a:cs typeface="Arial" panose="020B0604020202020204" pitchFamily="34" charset="0"/>
                        </a:rPr>
                        <a:t>53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651984">
                <a:tc>
                  <a:txBody>
                    <a:bodyPr/>
                    <a:lstStyle/>
                    <a:p>
                      <a:pPr algn="ctr"/>
                      <a:r>
                        <a:rPr lang="mi-NZ" sz="1200" b="0" dirty="0">
                          <a:solidFill>
                            <a:schemeClr val="tx1"/>
                          </a:solidFill>
                          <a:latin typeface="Arial" panose="020B0604020202020204" pitchFamily="34" charset="0"/>
                          <a:cs typeface="Arial" panose="020B0604020202020204" pitchFamily="34" charset="0"/>
                        </a:rPr>
                        <a:t>45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651984">
                <a:tc>
                  <a:txBody>
                    <a:bodyPr/>
                    <a:lstStyle/>
                    <a:p>
                      <a:pPr algn="ctr"/>
                      <a:r>
                        <a:rPr lang="mi-NZ" sz="1200" b="0" dirty="0">
                          <a:solidFill>
                            <a:schemeClr val="tx1"/>
                          </a:solidFill>
                          <a:latin typeface="Arial" panose="020B0604020202020204" pitchFamily="34" charset="0"/>
                          <a:cs typeface="Arial" panose="020B0604020202020204" pitchFamily="34" charset="0"/>
                        </a:rPr>
                        <a:t>41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651984">
                <a:tc>
                  <a:txBody>
                    <a:bodyPr/>
                    <a:lstStyle/>
                    <a:p>
                      <a:pPr algn="ctr"/>
                      <a:r>
                        <a:rPr lang="mi-NZ" sz="1200" b="0" dirty="0">
                          <a:solidFill>
                            <a:schemeClr val="tx1"/>
                          </a:solidFill>
                          <a:latin typeface="Arial" panose="020B0604020202020204" pitchFamily="34" charset="0"/>
                          <a:cs typeface="Arial" panose="020B0604020202020204" pitchFamily="34" charset="0"/>
                        </a:rPr>
                        <a:t>43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651984">
                <a:tc>
                  <a:txBody>
                    <a:bodyPr/>
                    <a:lstStyle/>
                    <a:p>
                      <a:pPr algn="ctr"/>
                      <a:r>
                        <a:rPr lang="mi-NZ" sz="1200" b="0" dirty="0">
                          <a:solidFill>
                            <a:schemeClr val="tx1"/>
                          </a:solidFill>
                          <a:latin typeface="Arial" panose="020B0604020202020204" pitchFamily="34" charset="0"/>
                          <a:cs typeface="Arial" panose="020B0604020202020204" pitchFamily="34" charset="0"/>
                        </a:rPr>
                        <a:t>36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543802"/>
                  </a:ext>
                </a:extLst>
              </a:tr>
            </a:tbl>
          </a:graphicData>
        </a:graphic>
      </p:graphicFrame>
      <p:sp>
        <p:nvSpPr>
          <p:cNvPr id="46" name="TextBox 45">
            <a:extLst>
              <a:ext uri="{FF2B5EF4-FFF2-40B4-BE49-F238E27FC236}">
                <a16:creationId xmlns:a16="http://schemas.microsoft.com/office/drawing/2014/main" id="{EA391C86-DD34-49EE-92EC-A67C8B1F2F17}"/>
              </a:ext>
            </a:extLst>
          </p:cNvPr>
          <p:cNvSpPr txBox="1"/>
          <p:nvPr/>
        </p:nvSpPr>
        <p:spPr>
          <a:xfrm>
            <a:off x="123736" y="3396226"/>
            <a:ext cx="1787034" cy="6463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My community has a broad range of arts &amp; artistic activities I can experience</a:t>
            </a:r>
          </a:p>
        </p:txBody>
      </p:sp>
      <p:sp>
        <p:nvSpPr>
          <p:cNvPr id="47" name="TextBox 46">
            <a:extLst>
              <a:ext uri="{FF2B5EF4-FFF2-40B4-BE49-F238E27FC236}">
                <a16:creationId xmlns:a16="http://schemas.microsoft.com/office/drawing/2014/main" id="{F0A1FF76-5B97-46E7-A0C8-502AD0B32D53}"/>
              </a:ext>
            </a:extLst>
          </p:cNvPr>
          <p:cNvSpPr txBox="1"/>
          <p:nvPr/>
        </p:nvSpPr>
        <p:spPr>
          <a:xfrm>
            <a:off x="123736" y="4119223"/>
            <a:ext cx="1711620"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I can afford to participate in creative activities in my community</a:t>
            </a:r>
          </a:p>
        </p:txBody>
      </p:sp>
      <p:sp>
        <p:nvSpPr>
          <p:cNvPr id="48" name="TextBox 47">
            <a:extLst>
              <a:ext uri="{FF2B5EF4-FFF2-40B4-BE49-F238E27FC236}">
                <a16:creationId xmlns:a16="http://schemas.microsoft.com/office/drawing/2014/main" id="{FFE4E117-30DD-43A4-AB35-0E2BF9186C78}"/>
              </a:ext>
            </a:extLst>
          </p:cNvPr>
          <p:cNvSpPr txBox="1"/>
          <p:nvPr/>
        </p:nvSpPr>
        <p:spPr>
          <a:xfrm>
            <a:off x="123736" y="2828589"/>
            <a:ext cx="1598738"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The arts in my area reflect the diversity of its communities</a:t>
            </a:r>
          </a:p>
        </p:txBody>
      </p:sp>
      <p:sp>
        <p:nvSpPr>
          <p:cNvPr id="49" name="TextBox 48">
            <a:extLst>
              <a:ext uri="{FF2B5EF4-FFF2-40B4-BE49-F238E27FC236}">
                <a16:creationId xmlns:a16="http://schemas.microsoft.com/office/drawing/2014/main" id="{58AC6201-E78D-45EF-BA02-CD5BB5BE972C}"/>
              </a:ext>
            </a:extLst>
          </p:cNvPr>
          <p:cNvSpPr txBox="1"/>
          <p:nvPr/>
        </p:nvSpPr>
        <p:spPr>
          <a:xfrm>
            <a:off x="123736" y="2235125"/>
            <a:ext cx="1711620"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I am easily able to access the arts in my community</a:t>
            </a:r>
          </a:p>
        </p:txBody>
      </p:sp>
      <p:sp>
        <p:nvSpPr>
          <p:cNvPr id="50" name="TextBox 49">
            <a:extLst>
              <a:ext uri="{FF2B5EF4-FFF2-40B4-BE49-F238E27FC236}">
                <a16:creationId xmlns:a16="http://schemas.microsoft.com/office/drawing/2014/main" id="{73F8BD64-83AC-49F0-9E55-D17C41E6FB46}"/>
              </a:ext>
            </a:extLst>
          </p:cNvPr>
          <p:cNvSpPr txBox="1"/>
          <p:nvPr/>
        </p:nvSpPr>
        <p:spPr>
          <a:xfrm>
            <a:off x="123736" y="4708708"/>
            <a:ext cx="1787034" cy="6463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Young people have many opportunities to access affordable arts experiences in my area</a:t>
            </a:r>
          </a:p>
        </p:txBody>
      </p:sp>
      <p:sp>
        <p:nvSpPr>
          <p:cNvPr id="51" name="TextBox 50">
            <a:extLst>
              <a:ext uri="{FF2B5EF4-FFF2-40B4-BE49-F238E27FC236}">
                <a16:creationId xmlns:a16="http://schemas.microsoft.com/office/drawing/2014/main" id="{1F582E02-FD34-4381-990C-3B6B4659FA4F}"/>
              </a:ext>
            </a:extLst>
          </p:cNvPr>
          <p:cNvSpPr txBox="1"/>
          <p:nvPr/>
        </p:nvSpPr>
        <p:spPr>
          <a:xfrm>
            <a:off x="123736" y="5336144"/>
            <a:ext cx="1711620" cy="618631"/>
          </a:xfrm>
          <a:prstGeom prst="rect">
            <a:avLst/>
          </a:prstGeom>
          <a:noFill/>
        </p:spPr>
        <p:txBody>
          <a:bodyPr wrap="square" rtlCol="0">
            <a:spAutoFit/>
          </a:bodyPr>
          <a:lstStyle/>
          <a:p>
            <a:pPr>
              <a:lnSpc>
                <a:spcPct val="90000"/>
              </a:lnSpc>
            </a:pPr>
            <a:r>
              <a:rPr lang="en-NZ" sz="950" b="1" dirty="0">
                <a:solidFill>
                  <a:schemeClr val="tx1">
                    <a:lumMod val="65000"/>
                    <a:lumOff val="35000"/>
                  </a:schemeClr>
                </a:solidFill>
                <a:latin typeface="+mj-lt"/>
              </a:rPr>
              <a:t>The availability of good arts activities &amp; events is an important reason why I like living where I do</a:t>
            </a:r>
          </a:p>
        </p:txBody>
      </p:sp>
      <p:sp>
        <p:nvSpPr>
          <p:cNvPr id="63" name="Rectangle 62">
            <a:extLst>
              <a:ext uri="{FF2B5EF4-FFF2-40B4-BE49-F238E27FC236}">
                <a16:creationId xmlns:a16="http://schemas.microsoft.com/office/drawing/2014/main" id="{BB59944E-4D76-4EDA-8207-4DA8EC58928C}"/>
              </a:ext>
            </a:extLst>
          </p:cNvPr>
          <p:cNvSpPr/>
          <p:nvPr/>
        </p:nvSpPr>
        <p:spPr>
          <a:xfrm>
            <a:off x="8112498" y="1764578"/>
            <a:ext cx="4010503" cy="4478149"/>
          </a:xfrm>
          <a:prstGeom prst="rect">
            <a:avLst/>
          </a:prstGeom>
        </p:spPr>
        <p:txBody>
          <a:bodyPr wrap="square">
            <a:spAutoFit/>
          </a:bodyPr>
          <a:lstStyle/>
          <a:p>
            <a:pPr lvl="0">
              <a:spcBef>
                <a:spcPts val="600"/>
              </a:spcBef>
            </a:pPr>
            <a:r>
              <a:rPr lang="en-NZ" sz="1000" dirty="0">
                <a:solidFill>
                  <a:schemeClr val="tx1">
                    <a:lumMod val="85000"/>
                    <a:lumOff val="15000"/>
                  </a:schemeClr>
                </a:solidFill>
              </a:rPr>
              <a:t>Generally people with lived experience of disability are aligned with the rest of New Zealand on their views towards accessibility and inclusiveness of the arts.</a:t>
            </a:r>
          </a:p>
          <a:p>
            <a:pPr lvl="0">
              <a:spcBef>
                <a:spcPts val="600"/>
              </a:spcBef>
            </a:pPr>
            <a:r>
              <a:rPr lang="en-NZ" sz="1000" dirty="0">
                <a:solidFill>
                  <a:schemeClr val="tx1">
                    <a:lumMod val="85000"/>
                    <a:lumOff val="15000"/>
                  </a:schemeClr>
                </a:solidFill>
              </a:rPr>
              <a:t>Fifty-three percent agree the arts in their area reflect the diversity of the community, 45% agree their community has a broad range of arts and artistic activities, 43% agree young people have affordable access to the arts and 36% agree the availability of good arts activities and events is an important reason why they like living where they do. All these views are in line with the national average.</a:t>
            </a:r>
          </a:p>
          <a:p>
            <a:pPr lvl="0">
              <a:spcBef>
                <a:spcPts val="600"/>
              </a:spcBef>
            </a:pPr>
            <a:r>
              <a:rPr lang="en-NZ" sz="1000" dirty="0">
                <a:solidFill>
                  <a:schemeClr val="tx1">
                    <a:lumMod val="85000"/>
                    <a:lumOff val="15000"/>
                  </a:schemeClr>
                </a:solidFill>
              </a:rPr>
              <a:t>However, people with lived experience of disability are less likely than all New Zealanders to feel they can access the arts in their community (45% vs. 53%) or that they can afford to participate in creative activities (41% vs. 47%). This is supported by the earlier finding that significantly more people with lived experience of disability think the arts are only for certain types of people, compared to the national average.</a:t>
            </a: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Asian New Zealanders are more likely than average to agree they are easily able to access the arts in their community (57% vs. 45%).</a:t>
            </a:r>
          </a:p>
          <a:p>
            <a:pPr lvl="0">
              <a:spcBef>
                <a:spcPts val="600"/>
              </a:spcBef>
            </a:pPr>
            <a:r>
              <a:rPr lang="en-NZ" sz="1000" dirty="0">
                <a:solidFill>
                  <a:schemeClr val="tx1">
                    <a:lumMod val="85000"/>
                    <a:lumOff val="15000"/>
                  </a:schemeClr>
                </a:solidFill>
              </a:rPr>
              <a:t>Men and Asian New Zealanders are more likely than average to agree young people have opportunities to access affordable arts, and Asian New Zealanders are also more likely than average to agree they can afford to participate in the arts, while 50-59 year olds are less likely than average to agree with this.</a:t>
            </a:r>
          </a:p>
        </p:txBody>
      </p:sp>
      <p:sp>
        <p:nvSpPr>
          <p:cNvPr id="64" name="TextBox 63">
            <a:extLst>
              <a:ext uri="{FF2B5EF4-FFF2-40B4-BE49-F238E27FC236}">
                <a16:creationId xmlns:a16="http://schemas.microsoft.com/office/drawing/2014/main" id="{66185F6E-5308-4BAE-B312-D43C760B8B91}"/>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65" name="TextBox 64">
            <a:extLst>
              <a:ext uri="{FF2B5EF4-FFF2-40B4-BE49-F238E27FC236}">
                <a16:creationId xmlns:a16="http://schemas.microsoft.com/office/drawing/2014/main" id="{E955D2E7-0ED0-4910-9E8C-8568BD7F8CD4}"/>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66" name="Oval 65">
            <a:extLst>
              <a:ext uri="{FF2B5EF4-FFF2-40B4-BE49-F238E27FC236}">
                <a16:creationId xmlns:a16="http://schemas.microsoft.com/office/drawing/2014/main" id="{6B2AA1C4-650E-4C20-8C68-D302D7145DDB}"/>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4" name="TextBox 23">
            <a:extLst>
              <a:ext uri="{FF2B5EF4-FFF2-40B4-BE49-F238E27FC236}">
                <a16:creationId xmlns:a16="http://schemas.microsoft.com/office/drawing/2014/main" id="{74AC860A-DE48-4FC2-8E30-E09EAAE9219A}"/>
              </a:ext>
            </a:extLst>
          </p:cNvPr>
          <p:cNvSpPr txBox="1"/>
          <p:nvPr/>
        </p:nvSpPr>
        <p:spPr>
          <a:xfrm>
            <a:off x="123736" y="6384502"/>
            <a:ext cx="4131222"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25" name="Group 24">
            <a:extLst>
              <a:ext uri="{FF2B5EF4-FFF2-40B4-BE49-F238E27FC236}">
                <a16:creationId xmlns:a16="http://schemas.microsoft.com/office/drawing/2014/main" id="{DC16374B-9415-4334-BBED-60EF51BD777E}"/>
              </a:ext>
            </a:extLst>
          </p:cNvPr>
          <p:cNvGrpSpPr/>
          <p:nvPr/>
        </p:nvGrpSpPr>
        <p:grpSpPr>
          <a:xfrm>
            <a:off x="5136705" y="6519613"/>
            <a:ext cx="2891981" cy="215444"/>
            <a:chOff x="163092" y="5772628"/>
            <a:chExt cx="2891981" cy="215444"/>
          </a:xfrm>
        </p:grpSpPr>
        <p:sp>
          <p:nvSpPr>
            <p:cNvPr id="26" name="TextBox 25">
              <a:extLst>
                <a:ext uri="{FF2B5EF4-FFF2-40B4-BE49-F238E27FC236}">
                  <a16:creationId xmlns:a16="http://schemas.microsoft.com/office/drawing/2014/main" id="{E6E3DCEA-6999-44CD-85E3-17EB6140989C}"/>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AEF2EF52-C8F4-40F2-A69A-6555BD524F4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Isosceles Triangle 28">
              <a:extLst>
                <a:ext uri="{FF2B5EF4-FFF2-40B4-BE49-F238E27FC236}">
                  <a16:creationId xmlns:a16="http://schemas.microsoft.com/office/drawing/2014/main" id="{60AA9E14-FBAF-4959-9005-A19651F75CC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47BCA870-9015-4064-A2F4-D057FFCA1D93}"/>
              </a:ext>
            </a:extLst>
          </p:cNvPr>
          <p:cNvSpPr/>
          <p:nvPr/>
        </p:nvSpPr>
        <p:spPr>
          <a:xfrm rot="10800000">
            <a:off x="7339675" y="243266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SigDiff">
            <a:extLst>
              <a:ext uri="{FF2B5EF4-FFF2-40B4-BE49-F238E27FC236}">
                <a16:creationId xmlns:a16="http://schemas.microsoft.com/office/drawing/2014/main" id="{61C858C6-D338-422C-B50B-8234A2C8B26A}"/>
              </a:ext>
            </a:extLst>
          </p:cNvPr>
          <p:cNvSpPr/>
          <p:nvPr/>
        </p:nvSpPr>
        <p:spPr>
          <a:xfrm rot="10800000">
            <a:off x="7381423" y="4354362"/>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17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Autofit/>
          </a:bodyPr>
          <a:lstStyle/>
          <a:p>
            <a:r>
              <a:rPr lang="en-NZ" sz="4000" dirty="0">
                <a:latin typeface="Georgia" panose="02040502050405020303" pitchFamily="18" charset="0"/>
              </a:rPr>
              <a:t>Attitudes towards </a:t>
            </a:r>
            <a:r>
              <a:rPr lang="en-NZ" sz="4000" dirty="0" err="1">
                <a:latin typeface="Georgia" panose="02040502050405020303" pitchFamily="18" charset="0"/>
              </a:rPr>
              <a:t>Ngā</a:t>
            </a:r>
            <a:r>
              <a:rPr lang="en-NZ" sz="4000" dirty="0">
                <a:latin typeface="Georgia" panose="02040502050405020303" pitchFamily="18" charset="0"/>
              </a:rPr>
              <a:t> Toi Māori and Pacific arts</a:t>
            </a:r>
          </a:p>
        </p:txBody>
      </p:sp>
    </p:spTree>
    <p:extLst>
      <p:ext uri="{BB962C8B-B14F-4D97-AF65-F5344CB8AC3E}">
        <p14:creationId xmlns:p14="http://schemas.microsoft.com/office/powerpoint/2010/main" val="393677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a:t>
            </a:r>
            <a:r>
              <a:rPr lang="en-NZ" dirty="0" err="1">
                <a:solidFill>
                  <a:schemeClr val="tx1">
                    <a:lumMod val="65000"/>
                    <a:lumOff val="35000"/>
                  </a:schemeClr>
                </a:solidFill>
              </a:rPr>
              <a:t>Ngā</a:t>
            </a:r>
            <a:r>
              <a:rPr lang="en-NZ" dirty="0">
                <a:solidFill>
                  <a:schemeClr val="tx1">
                    <a:lumMod val="65000"/>
                    <a:lumOff val="35000"/>
                  </a:schemeClr>
                </a:solidFill>
              </a:rPr>
              <a:t> Toi Māori (Māori arts)</a:t>
            </a:r>
          </a:p>
        </p:txBody>
      </p:sp>
      <p:sp>
        <p:nvSpPr>
          <p:cNvPr id="2" name="Text Placeholder 1">
            <a:extLst>
              <a:ext uri="{FF2B5EF4-FFF2-40B4-BE49-F238E27FC236}">
                <a16:creationId xmlns:a16="http://schemas.microsoft.com/office/drawing/2014/main" id="{6CD750FB-86BA-4488-9112-20A3D368058F}"/>
              </a:ext>
            </a:extLst>
          </p:cNvPr>
          <p:cNvSpPr>
            <a:spLocks noGrp="1"/>
          </p:cNvSpPr>
          <p:nvPr>
            <p:ph type="body" sz="quarter" idx="10"/>
          </p:nvPr>
        </p:nvSpPr>
        <p:spPr>
          <a:xfrm>
            <a:off x="758825" y="1326793"/>
            <a:ext cx="6953250" cy="419100"/>
          </a:xfrm>
        </p:spPr>
        <p:txBody>
          <a:bodyPr/>
          <a:lstStyle/>
          <a:p>
            <a:r>
              <a:rPr lang="en-NZ" dirty="0"/>
              <a:t>How much do you agree or disagree with the following about </a:t>
            </a:r>
            <a:r>
              <a:rPr lang="en-NZ" dirty="0" err="1"/>
              <a:t>Ngā</a:t>
            </a:r>
            <a:r>
              <a:rPr lang="en-NZ" dirty="0"/>
              <a:t> Toi Māori (Māori arts)?</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1005908273"/>
              </p:ext>
            </p:extLst>
          </p:nvPr>
        </p:nvGraphicFramePr>
        <p:xfrm>
          <a:off x="1304925" y="1361235"/>
          <a:ext cx="5724525" cy="5295815"/>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52">
            <a:extLst>
              <a:ext uri="{FF2B5EF4-FFF2-40B4-BE49-F238E27FC236}">
                <a16:creationId xmlns:a16="http://schemas.microsoft.com/office/drawing/2014/main" id="{A7827AA3-D307-400C-B46E-777DFD3E00EE}"/>
              </a:ext>
            </a:extLst>
          </p:cNvPr>
          <p:cNvGrpSpPr/>
          <p:nvPr/>
        </p:nvGrpSpPr>
        <p:grpSpPr>
          <a:xfrm>
            <a:off x="221877" y="2868018"/>
            <a:ext cx="7711205" cy="2234594"/>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1332945547"/>
              </p:ext>
            </p:extLst>
          </p:nvPr>
        </p:nvGraphicFramePr>
        <p:xfrm>
          <a:off x="6983631" y="2320244"/>
          <a:ext cx="949452" cy="374367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74367">
                <a:tc>
                  <a:txBody>
                    <a:bodyPr/>
                    <a:lstStyle/>
                    <a:p>
                      <a:pPr algn="ctr"/>
                      <a:r>
                        <a:rPr lang="mi-NZ" sz="1200" b="0" dirty="0">
                          <a:solidFill>
                            <a:schemeClr val="tx1"/>
                          </a:solidFill>
                          <a:latin typeface="Arial" panose="020B0604020202020204" pitchFamily="34" charset="0"/>
                          <a:cs typeface="Arial" panose="020B0604020202020204" pitchFamily="34" charset="0"/>
                        </a:rPr>
                        <a:t>52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74367">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74367">
                <a:tc>
                  <a:txBody>
                    <a:bodyPr/>
                    <a:lstStyle/>
                    <a:p>
                      <a:pPr algn="ctr"/>
                      <a:r>
                        <a:rPr lang="mi-NZ" sz="1200" b="0" dirty="0">
                          <a:solidFill>
                            <a:schemeClr val="tx1"/>
                          </a:solidFill>
                          <a:latin typeface="Arial" panose="020B0604020202020204" pitchFamily="34" charset="0"/>
                          <a:cs typeface="Arial" panose="020B0604020202020204" pitchFamily="34" charset="0"/>
                        </a:rPr>
                        <a:t>41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74367">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74367">
                <a:tc>
                  <a:txBody>
                    <a:bodyPr/>
                    <a:lstStyle/>
                    <a:p>
                      <a:pPr algn="ctr"/>
                      <a:r>
                        <a:rPr lang="mi-NZ" sz="1200" b="0" dirty="0">
                          <a:solidFill>
                            <a:schemeClr val="tx1"/>
                          </a:solidFill>
                          <a:latin typeface="Arial" panose="020B0604020202020204" pitchFamily="34" charset="0"/>
                          <a:cs typeface="Arial" panose="020B0604020202020204" pitchFamily="34" charset="0"/>
                        </a:rPr>
                        <a:t>33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74367">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74367">
                <a:tc>
                  <a:txBody>
                    <a:bodyPr/>
                    <a:lstStyle/>
                    <a:p>
                      <a:pPr algn="ctr"/>
                      <a:r>
                        <a:rPr lang="mi-NZ" sz="1200" b="0" dirty="0">
                          <a:solidFill>
                            <a:schemeClr val="tx1"/>
                          </a:solidFill>
                          <a:latin typeface="Arial" panose="020B0604020202020204" pitchFamily="34" charset="0"/>
                          <a:cs typeface="Arial" panose="020B0604020202020204" pitchFamily="34" charset="0"/>
                        </a:rPr>
                        <a:t>30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74367">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74367">
                <a:tc>
                  <a:txBody>
                    <a:bodyPr/>
                    <a:lstStyle/>
                    <a:p>
                      <a:pPr algn="ctr"/>
                      <a:r>
                        <a:rPr lang="mi-NZ" sz="1200" b="0" dirty="0">
                          <a:solidFill>
                            <a:schemeClr val="tx1"/>
                          </a:solidFill>
                          <a:latin typeface="Arial" panose="020B0604020202020204" pitchFamily="34" charset="0"/>
                          <a:cs typeface="Arial" panose="020B0604020202020204" pitchFamily="34" charset="0"/>
                        </a:rPr>
                        <a:t>33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74367">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bl>
          </a:graphicData>
        </a:graphic>
      </p:graphicFrame>
      <p:sp>
        <p:nvSpPr>
          <p:cNvPr id="34" name="TextBox 33">
            <a:extLst>
              <a:ext uri="{FF2B5EF4-FFF2-40B4-BE49-F238E27FC236}">
                <a16:creationId xmlns:a16="http://schemas.microsoft.com/office/drawing/2014/main" id="{8D4A1A92-4315-48EB-869A-B02842FD9C4D}"/>
              </a:ext>
            </a:extLst>
          </p:cNvPr>
          <p:cNvSpPr txBox="1"/>
          <p:nvPr/>
        </p:nvSpPr>
        <p:spPr>
          <a:xfrm>
            <a:off x="165855" y="2956521"/>
            <a:ext cx="1512000" cy="553998"/>
          </a:xfrm>
          <a:prstGeom prst="rect">
            <a:avLst/>
          </a:prstGeom>
          <a:noFill/>
        </p:spPr>
        <p:txBody>
          <a:bodyPr wrap="square" rtlCol="0">
            <a:spAutoFit/>
          </a:bodyPr>
          <a:lstStyle/>
          <a:p>
            <a:r>
              <a:rPr lang="en-NZ" sz="1000" b="1" dirty="0">
                <a:solidFill>
                  <a:schemeClr val="tx1">
                    <a:lumMod val="65000"/>
                    <a:lumOff val="35000"/>
                  </a:schemeClr>
                </a:solidFill>
              </a:rPr>
              <a:t>I learn about Māori culture through Ngā Toi Māori</a:t>
            </a:r>
            <a:endParaRPr lang="en-NZ" sz="1000" b="1" dirty="0">
              <a:solidFill>
                <a:schemeClr val="tx1">
                  <a:lumMod val="65000"/>
                  <a:lumOff val="35000"/>
                </a:schemeClr>
              </a:solidFill>
              <a:latin typeface="+mj-lt"/>
            </a:endParaRPr>
          </a:p>
        </p:txBody>
      </p:sp>
      <p:sp>
        <p:nvSpPr>
          <p:cNvPr id="35" name="TextBox 34">
            <a:extLst>
              <a:ext uri="{FF2B5EF4-FFF2-40B4-BE49-F238E27FC236}">
                <a16:creationId xmlns:a16="http://schemas.microsoft.com/office/drawing/2014/main" id="{1779354B-802B-4EA7-B8DF-4ED2FB42465D}"/>
              </a:ext>
            </a:extLst>
          </p:cNvPr>
          <p:cNvSpPr txBox="1"/>
          <p:nvPr/>
        </p:nvSpPr>
        <p:spPr>
          <a:xfrm>
            <a:off x="165855" y="3694749"/>
            <a:ext cx="1417979" cy="553998"/>
          </a:xfrm>
          <a:prstGeom prst="rect">
            <a:avLst/>
          </a:prstGeom>
          <a:noFill/>
        </p:spPr>
        <p:txBody>
          <a:bodyPr wrap="square" rtlCol="0">
            <a:spAutoFit/>
          </a:bodyPr>
          <a:lstStyle/>
          <a:p>
            <a:r>
              <a:rPr lang="en-NZ" sz="1000" b="1" dirty="0">
                <a:solidFill>
                  <a:schemeClr val="tx1">
                    <a:lumMod val="65000"/>
                    <a:lumOff val="35000"/>
                  </a:schemeClr>
                </a:solidFill>
              </a:rPr>
              <a:t>Ngā Toi Māori motivates me </a:t>
            </a:r>
            <a:r>
              <a:rPr lang="lv-LV" sz="1000" b="1" dirty="0">
                <a:solidFill>
                  <a:schemeClr val="tx1">
                    <a:lumMod val="65000"/>
                    <a:lumOff val="35000"/>
                  </a:schemeClr>
                </a:solidFill>
              </a:rPr>
              <a:t>to </a:t>
            </a:r>
            <a:r>
              <a:rPr lang="en-NZ" sz="1000" b="1" dirty="0">
                <a:solidFill>
                  <a:schemeClr val="tx1">
                    <a:lumMod val="65000"/>
                    <a:lumOff val="35000"/>
                  </a:schemeClr>
                </a:solidFill>
              </a:rPr>
              <a:t>learn te reo</a:t>
            </a:r>
          </a:p>
        </p:txBody>
      </p:sp>
      <p:sp>
        <p:nvSpPr>
          <p:cNvPr id="36" name="TextBox 35">
            <a:extLst>
              <a:ext uri="{FF2B5EF4-FFF2-40B4-BE49-F238E27FC236}">
                <a16:creationId xmlns:a16="http://schemas.microsoft.com/office/drawing/2014/main" id="{677C8E60-D8E7-49D3-AFC1-E79108758179}"/>
              </a:ext>
            </a:extLst>
          </p:cNvPr>
          <p:cNvSpPr txBox="1"/>
          <p:nvPr/>
        </p:nvSpPr>
        <p:spPr>
          <a:xfrm>
            <a:off x="165855" y="2224877"/>
            <a:ext cx="1512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Ngā Toi Māori help define who we are as New Zealanders</a:t>
            </a:r>
          </a:p>
        </p:txBody>
      </p:sp>
      <p:sp>
        <p:nvSpPr>
          <p:cNvPr id="37" name="TextBox 36">
            <a:extLst>
              <a:ext uri="{FF2B5EF4-FFF2-40B4-BE49-F238E27FC236}">
                <a16:creationId xmlns:a16="http://schemas.microsoft.com/office/drawing/2014/main" id="{8E335259-B17C-4F73-8857-5100D336ED24}"/>
              </a:ext>
            </a:extLst>
          </p:cNvPr>
          <p:cNvSpPr txBox="1"/>
          <p:nvPr/>
        </p:nvSpPr>
        <p:spPr>
          <a:xfrm>
            <a:off x="165855" y="4454411"/>
            <a:ext cx="1512000" cy="553998"/>
          </a:xfrm>
          <a:prstGeom prst="rect">
            <a:avLst/>
          </a:prstGeom>
          <a:noFill/>
        </p:spPr>
        <p:txBody>
          <a:bodyPr wrap="square" rtlCol="0">
            <a:spAutoFit/>
          </a:bodyPr>
          <a:lstStyle/>
          <a:p>
            <a:r>
              <a:rPr lang="en-NZ" sz="1000" b="1" dirty="0">
                <a:solidFill>
                  <a:schemeClr val="tx1">
                    <a:lumMod val="65000"/>
                    <a:lumOff val="35000"/>
                  </a:schemeClr>
                </a:solidFill>
              </a:rPr>
              <a:t>Ngā Toi Māori motivates me to </a:t>
            </a:r>
            <a:r>
              <a:rPr lang="en-NZ" sz="1000" b="1" dirty="0" err="1">
                <a:solidFill>
                  <a:schemeClr val="tx1">
                    <a:lumMod val="65000"/>
                    <a:lumOff val="35000"/>
                  </a:schemeClr>
                </a:solidFill>
              </a:rPr>
              <a:t>kōrero</a:t>
            </a:r>
            <a:r>
              <a:rPr lang="en-NZ" sz="1000" b="1" dirty="0">
                <a:solidFill>
                  <a:schemeClr val="tx1">
                    <a:lumMod val="65000"/>
                    <a:lumOff val="35000"/>
                  </a:schemeClr>
                </a:solidFill>
              </a:rPr>
              <a:t> Māori</a:t>
            </a:r>
            <a:endParaRPr lang="en-NZ" sz="1000" b="1" dirty="0">
              <a:solidFill>
                <a:schemeClr val="tx1">
                  <a:lumMod val="65000"/>
                  <a:lumOff val="35000"/>
                </a:schemeClr>
              </a:solidFill>
              <a:latin typeface="+mj-lt"/>
            </a:endParaRPr>
          </a:p>
        </p:txBody>
      </p:sp>
      <p:sp>
        <p:nvSpPr>
          <p:cNvPr id="41" name="TextBox 40">
            <a:extLst>
              <a:ext uri="{FF2B5EF4-FFF2-40B4-BE49-F238E27FC236}">
                <a16:creationId xmlns:a16="http://schemas.microsoft.com/office/drawing/2014/main" id="{BC1EDFF5-3349-4ACE-A846-38CE1678AEC8}"/>
              </a:ext>
            </a:extLst>
          </p:cNvPr>
          <p:cNvSpPr txBox="1"/>
          <p:nvPr/>
        </p:nvSpPr>
        <p:spPr>
          <a:xfrm>
            <a:off x="165855" y="5222331"/>
            <a:ext cx="1512000" cy="553998"/>
          </a:xfrm>
          <a:prstGeom prst="rect">
            <a:avLst/>
          </a:prstGeom>
          <a:noFill/>
        </p:spPr>
        <p:txBody>
          <a:bodyPr wrap="square" rtlCol="0">
            <a:spAutoFit/>
          </a:bodyPr>
          <a:lstStyle/>
          <a:p>
            <a:r>
              <a:rPr lang="en-NZ" sz="1000" b="1" dirty="0">
                <a:solidFill>
                  <a:schemeClr val="tx1">
                    <a:lumMod val="65000"/>
                    <a:lumOff val="35000"/>
                  </a:schemeClr>
                </a:solidFill>
              </a:rPr>
              <a:t>Ngā Toi Māori improve how I feel about life in general</a:t>
            </a:r>
          </a:p>
        </p:txBody>
      </p:sp>
      <p:sp>
        <p:nvSpPr>
          <p:cNvPr id="51" name="Rectangle 50">
            <a:extLst>
              <a:ext uri="{FF2B5EF4-FFF2-40B4-BE49-F238E27FC236}">
                <a16:creationId xmlns:a16="http://schemas.microsoft.com/office/drawing/2014/main" id="{6B8CAF16-67A7-40D7-A814-DFF2B9B9F955}"/>
              </a:ext>
            </a:extLst>
          </p:cNvPr>
          <p:cNvSpPr/>
          <p:nvPr/>
        </p:nvSpPr>
        <p:spPr>
          <a:xfrm>
            <a:off x="8163357" y="1633297"/>
            <a:ext cx="3951586" cy="4785926"/>
          </a:xfrm>
          <a:prstGeom prst="rect">
            <a:avLst/>
          </a:prstGeom>
        </p:spPr>
        <p:txBody>
          <a:bodyPr wrap="square">
            <a:spAutoFit/>
          </a:bodyPr>
          <a:lstStyle/>
          <a:p>
            <a:pPr>
              <a:spcBef>
                <a:spcPts val="600"/>
              </a:spcBef>
            </a:pPr>
            <a:r>
              <a:rPr lang="en-NZ" sz="1000" dirty="0">
                <a:solidFill>
                  <a:schemeClr val="tx1">
                    <a:lumMod val="85000"/>
                    <a:lumOff val="15000"/>
                  </a:schemeClr>
                </a:solidFill>
              </a:rPr>
              <a:t>Many people with lived experience of disability recognise benefits from Ngā Toi Māori. </a:t>
            </a:r>
          </a:p>
          <a:p>
            <a:pPr>
              <a:spcBef>
                <a:spcPts val="600"/>
              </a:spcBef>
            </a:pPr>
            <a:r>
              <a:rPr lang="en-NZ" sz="1000" dirty="0">
                <a:solidFill>
                  <a:schemeClr val="tx1">
                    <a:lumMod val="85000"/>
                    <a:lumOff val="15000"/>
                  </a:schemeClr>
                </a:solidFill>
              </a:rPr>
              <a:t>Fifty-two percent of people with lived experience of disability agree Ngā Toi Māori help define who we are as New Zealanders, while 41% agree they learn about Māori culture through Ngā Toi Māori. However, these views are lower than the national average.</a:t>
            </a:r>
          </a:p>
          <a:p>
            <a:pPr>
              <a:spcBef>
                <a:spcPts val="600"/>
              </a:spcBef>
            </a:pPr>
            <a:r>
              <a:rPr lang="en-NZ" sz="1000" dirty="0">
                <a:solidFill>
                  <a:schemeClr val="tx1">
                    <a:lumMod val="85000"/>
                    <a:lumOff val="15000"/>
                  </a:schemeClr>
                </a:solidFill>
              </a:rPr>
              <a:t>In contrast, a third agree Ngā Toi Māori improves how they feel about life in general, and this is significantly higher than the national average.</a:t>
            </a:r>
          </a:p>
          <a:p>
            <a:pPr>
              <a:spcBef>
                <a:spcPts val="600"/>
              </a:spcBef>
            </a:pPr>
            <a:r>
              <a:rPr lang="en-NZ" sz="1000" dirty="0">
                <a:solidFill>
                  <a:schemeClr val="tx1">
                    <a:lumMod val="85000"/>
                    <a:lumOff val="15000"/>
                  </a:schemeClr>
                </a:solidFill>
              </a:rPr>
              <a:t>A third also agree Ngā Toi Māori motivates them to learn te reo and 30% agree Ngā Toi Māori motivates them to kōrero. These views are consistent with the national average.</a:t>
            </a:r>
          </a:p>
          <a:p>
            <a:pPr lvl="0">
              <a:spcBef>
                <a:spcPts val="600"/>
              </a:spcBef>
            </a:pPr>
            <a:r>
              <a:rPr lang="en-NZ" sz="1000" b="1" dirty="0">
                <a:solidFill>
                  <a:schemeClr val="tx1">
                    <a:lumMod val="85000"/>
                    <a:lumOff val="15000"/>
                  </a:schemeClr>
                </a:solidFill>
              </a:rPr>
              <a:t>Sub-group differences in people with lived experience of disability:</a:t>
            </a:r>
          </a:p>
          <a:p>
            <a:pPr>
              <a:spcBef>
                <a:spcPts val="600"/>
              </a:spcBef>
            </a:pPr>
            <a:r>
              <a:rPr lang="en-NZ" sz="1000" dirty="0"/>
              <a:t>Māori with lived experience of disability hold more positive view than all adults with lived experience of disability. Most notably, 51% are motivated to kōrero Māori (compared to 30% overall) and learn te reo (48%, compared to 33% overall). Māori with lived experience of disability also feel more positively about the way Ngā Toi Māori can improve how they feel about life in general and the extent to which it helps define who we are as New Zealanders.</a:t>
            </a:r>
            <a:endParaRPr lang="en-NZ" sz="1000" b="1" dirty="0">
              <a:solidFill>
                <a:schemeClr val="tx1">
                  <a:lumMod val="85000"/>
                  <a:lumOff val="15000"/>
                </a:schemeClr>
              </a:solidFill>
            </a:endParaRPr>
          </a:p>
          <a:p>
            <a:pPr lvl="0">
              <a:spcBef>
                <a:spcPts val="600"/>
              </a:spcBef>
            </a:pPr>
            <a:r>
              <a:rPr lang="en-NZ" sz="1000" dirty="0">
                <a:solidFill>
                  <a:schemeClr val="tx1">
                    <a:lumMod val="85000"/>
                    <a:lumOff val="15000"/>
                  </a:schemeClr>
                </a:solidFill>
              </a:rPr>
              <a:t>Women are more likely than average to agree they feel motivated to learn te reo (38% vs. 33% overall), kōrero Māori (37% vs. 30%), and that it helps define who we are as New Zealanders (56% vs. 52%).</a:t>
            </a:r>
          </a:p>
          <a:p>
            <a:pPr lvl="0">
              <a:spcBef>
                <a:spcPts val="600"/>
              </a:spcBef>
            </a:pPr>
            <a:r>
              <a:rPr lang="en-NZ" sz="1000" dirty="0">
                <a:solidFill>
                  <a:schemeClr val="tx1">
                    <a:lumMod val="85000"/>
                    <a:lumOff val="15000"/>
                  </a:schemeClr>
                </a:solidFill>
              </a:rPr>
              <a:t>Older people (70+) are less likely than average to agree with many of these statements.</a:t>
            </a:r>
          </a:p>
        </p:txBody>
      </p:sp>
      <p:sp>
        <p:nvSpPr>
          <p:cNvPr id="55" name="Oval 54">
            <a:extLst>
              <a:ext uri="{FF2B5EF4-FFF2-40B4-BE49-F238E27FC236}">
                <a16:creationId xmlns:a16="http://schemas.microsoft.com/office/drawing/2014/main" id="{16D1431C-6460-4CF2-BA0B-188416633FDD}"/>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43" name="Group 42">
            <a:extLst>
              <a:ext uri="{FF2B5EF4-FFF2-40B4-BE49-F238E27FC236}">
                <a16:creationId xmlns:a16="http://schemas.microsoft.com/office/drawing/2014/main" id="{1E7A1FC1-3463-4353-BB34-1D62352245A6}"/>
              </a:ext>
            </a:extLst>
          </p:cNvPr>
          <p:cNvGrpSpPr/>
          <p:nvPr/>
        </p:nvGrpSpPr>
        <p:grpSpPr>
          <a:xfrm>
            <a:off x="5136705" y="6519054"/>
            <a:ext cx="2891981" cy="215444"/>
            <a:chOff x="163092" y="5772628"/>
            <a:chExt cx="2891981" cy="215444"/>
          </a:xfrm>
        </p:grpSpPr>
        <p:sp>
          <p:nvSpPr>
            <p:cNvPr id="44" name="TextBox 43">
              <a:extLst>
                <a:ext uri="{FF2B5EF4-FFF2-40B4-BE49-F238E27FC236}">
                  <a16:creationId xmlns:a16="http://schemas.microsoft.com/office/drawing/2014/main" id="{4201B4C1-2696-40EA-99F8-8BB091656D8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6" name="Isosceles Triangle 55">
              <a:extLst>
                <a:ext uri="{FF2B5EF4-FFF2-40B4-BE49-F238E27FC236}">
                  <a16:creationId xmlns:a16="http://schemas.microsoft.com/office/drawing/2014/main" id="{6ED3F968-5216-4023-9B63-06E9267CBC9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Isosceles Triangle 56">
              <a:extLst>
                <a:ext uri="{FF2B5EF4-FFF2-40B4-BE49-F238E27FC236}">
                  <a16:creationId xmlns:a16="http://schemas.microsoft.com/office/drawing/2014/main" id="{6384C1E8-C1B9-45DD-80E8-138D9CAAEA9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4" name="TextBox 63">
            <a:extLst>
              <a:ext uri="{FF2B5EF4-FFF2-40B4-BE49-F238E27FC236}">
                <a16:creationId xmlns:a16="http://schemas.microsoft.com/office/drawing/2014/main" id="{80857E71-E3DF-4D33-BD2F-350240D3ECF5}"/>
              </a:ext>
            </a:extLst>
          </p:cNvPr>
          <p:cNvSpPr txBox="1"/>
          <p:nvPr/>
        </p:nvSpPr>
        <p:spPr>
          <a:xfrm>
            <a:off x="77057" y="6462879"/>
            <a:ext cx="3419396"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sp>
        <p:nvSpPr>
          <p:cNvPr id="3" name="SigDiff">
            <a:extLst>
              <a:ext uri="{FF2B5EF4-FFF2-40B4-BE49-F238E27FC236}">
                <a16:creationId xmlns:a16="http://schemas.microsoft.com/office/drawing/2014/main" id="{314459DE-153F-4744-B610-353968EACB94}"/>
              </a:ext>
            </a:extLst>
          </p:cNvPr>
          <p:cNvSpPr/>
          <p:nvPr/>
        </p:nvSpPr>
        <p:spPr>
          <a:xfrm rot="10800000">
            <a:off x="7339675" y="244425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238AED6E-089F-415D-8841-91500F569D65}"/>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48" name="TextBox 47">
            <a:extLst>
              <a:ext uri="{FF2B5EF4-FFF2-40B4-BE49-F238E27FC236}">
                <a16:creationId xmlns:a16="http://schemas.microsoft.com/office/drawing/2014/main" id="{D8D67C9A-79CA-473F-9211-81A79F5AA2DA}"/>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6" name="SigDiff">
            <a:extLst>
              <a:ext uri="{FF2B5EF4-FFF2-40B4-BE49-F238E27FC236}">
                <a16:creationId xmlns:a16="http://schemas.microsoft.com/office/drawing/2014/main" id="{BB0BB989-7C10-4B32-9090-A3FCDB2FC22A}"/>
              </a:ext>
            </a:extLst>
          </p:cNvPr>
          <p:cNvSpPr/>
          <p:nvPr/>
        </p:nvSpPr>
        <p:spPr>
          <a:xfrm rot="10800000">
            <a:off x="7326312" y="3202878"/>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SigDiff">
            <a:extLst>
              <a:ext uri="{FF2B5EF4-FFF2-40B4-BE49-F238E27FC236}">
                <a16:creationId xmlns:a16="http://schemas.microsoft.com/office/drawing/2014/main" id="{00112024-701C-499B-BA4D-25A429872E33}"/>
              </a:ext>
            </a:extLst>
          </p:cNvPr>
          <p:cNvSpPr/>
          <p:nvPr/>
        </p:nvSpPr>
        <p:spPr>
          <a:xfrm>
            <a:off x="7338673" y="5436994"/>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21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Pacific arts</a:t>
            </a:r>
          </a:p>
        </p:txBody>
      </p:sp>
      <p:sp>
        <p:nvSpPr>
          <p:cNvPr id="2" name="Text Placeholder 1">
            <a:extLst>
              <a:ext uri="{FF2B5EF4-FFF2-40B4-BE49-F238E27FC236}">
                <a16:creationId xmlns:a16="http://schemas.microsoft.com/office/drawing/2014/main" id="{CA89E925-0976-41F1-8A36-825D7CC1F759}"/>
              </a:ext>
            </a:extLst>
          </p:cNvPr>
          <p:cNvSpPr>
            <a:spLocks noGrp="1"/>
          </p:cNvSpPr>
          <p:nvPr>
            <p:ph type="body" sz="quarter" idx="10"/>
          </p:nvPr>
        </p:nvSpPr>
        <p:spPr>
          <a:xfrm>
            <a:off x="758825" y="1318083"/>
            <a:ext cx="6953250" cy="419100"/>
          </a:xfrm>
        </p:spPr>
        <p:txBody>
          <a:bodyPr/>
          <a:lstStyle/>
          <a:p>
            <a:r>
              <a:rPr lang="en-NZ" dirty="0"/>
              <a:t>How much do you agree or disagree with the following about the Pacific arts? </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2494538159"/>
              </p:ext>
            </p:extLst>
          </p:nvPr>
        </p:nvGraphicFramePr>
        <p:xfrm>
          <a:off x="1304925" y="1352527"/>
          <a:ext cx="5724525" cy="5074401"/>
        </p:xfrm>
        <a:graphic>
          <a:graphicData uri="http://schemas.openxmlformats.org/drawingml/2006/chart">
            <c:chart xmlns:c="http://schemas.openxmlformats.org/drawingml/2006/chart" xmlns:r="http://schemas.openxmlformats.org/officeDocument/2006/relationships" r:id="rId2"/>
          </a:graphicData>
        </a:graphic>
      </p:graphicFrame>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166536" y="2954836"/>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188703" y="3868694"/>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166536" y="4719144"/>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165510210"/>
              </p:ext>
            </p:extLst>
          </p:nvPr>
        </p:nvGraphicFramePr>
        <p:xfrm>
          <a:off x="6940864" y="2028497"/>
          <a:ext cx="949452" cy="3600032"/>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900008">
                <a:tc>
                  <a:txBody>
                    <a:bodyPr/>
                    <a:lstStyle/>
                    <a:p>
                      <a:pPr algn="ctr"/>
                      <a:r>
                        <a:rPr lang="mi-NZ" sz="1200" b="0" dirty="0">
                          <a:solidFill>
                            <a:schemeClr val="tx1"/>
                          </a:solidFill>
                          <a:latin typeface="Arial" panose="020B0604020202020204" pitchFamily="34" charset="0"/>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900008">
                <a:tc>
                  <a:txBody>
                    <a:bodyPr/>
                    <a:lstStyle/>
                    <a:p>
                      <a:pPr algn="ctr"/>
                      <a:r>
                        <a:rPr lang="mi-NZ" sz="1200" b="0" dirty="0">
                          <a:solidFill>
                            <a:schemeClr val="tx1"/>
                          </a:solidFill>
                          <a:latin typeface="Arial" panose="020B0604020202020204" pitchFamily="34" charset="0"/>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900008">
                <a:tc>
                  <a:txBody>
                    <a:bodyPr/>
                    <a:lstStyle/>
                    <a:p>
                      <a:pPr algn="ctr"/>
                      <a:r>
                        <a:rPr lang="lv-LV" sz="1200" b="0" dirty="0">
                          <a:solidFill>
                            <a:schemeClr val="tx1"/>
                          </a:solidFill>
                          <a:latin typeface="Arial" panose="020B0604020202020204" pitchFamily="34" charset="0"/>
                          <a:cs typeface="Arial" panose="020B0604020202020204" pitchFamily="34" charset="0"/>
                        </a:rPr>
                        <a:t>2</a:t>
                      </a:r>
                      <a:r>
                        <a:rPr lang="mi-NZ" sz="1200" b="0" dirty="0">
                          <a:solidFill>
                            <a:schemeClr val="tx1"/>
                          </a:solidFill>
                          <a:latin typeface="Arial" panose="020B0604020202020204" pitchFamily="34" charset="0"/>
                          <a:cs typeface="Arial" panose="020B0604020202020204" pitchFamily="34" charset="0"/>
                        </a:rPr>
                        <a:t>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900008">
                <a:tc>
                  <a:txBody>
                    <a:bodyPr/>
                    <a:lstStyle/>
                    <a:p>
                      <a:pPr algn="ctr"/>
                      <a:r>
                        <a:rPr lang="lv-LV" sz="1200" b="0" dirty="0">
                          <a:solidFill>
                            <a:schemeClr val="tx1"/>
                          </a:solidFill>
                          <a:latin typeface="Arial" panose="020B0604020202020204" pitchFamily="34" charset="0"/>
                          <a:cs typeface="Arial" panose="020B0604020202020204" pitchFamily="34" charset="0"/>
                        </a:rPr>
                        <a:t>1</a:t>
                      </a:r>
                      <a:r>
                        <a:rPr lang="mi-NZ" sz="1200" b="0" dirty="0">
                          <a:solidFill>
                            <a:schemeClr val="tx1"/>
                          </a:solidFill>
                          <a:latin typeface="Arial" panose="020B0604020202020204" pitchFamily="34" charset="0"/>
                          <a:cs typeface="Arial" panose="020B0604020202020204" pitchFamily="34" charset="0"/>
                        </a:rPr>
                        <a:t>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30" name="TextBox 29">
            <a:extLst>
              <a:ext uri="{FF2B5EF4-FFF2-40B4-BE49-F238E27FC236}">
                <a16:creationId xmlns:a16="http://schemas.microsoft.com/office/drawing/2014/main" id="{19E4628D-2AC9-4A4F-A99B-7F4215CBDE30}"/>
              </a:ext>
            </a:extLst>
          </p:cNvPr>
          <p:cNvSpPr txBox="1"/>
          <p:nvPr/>
        </p:nvSpPr>
        <p:spPr>
          <a:xfrm>
            <a:off x="351424" y="3119099"/>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help define who we are as New Zealanders</a:t>
            </a:r>
          </a:p>
        </p:txBody>
      </p:sp>
      <p:sp>
        <p:nvSpPr>
          <p:cNvPr id="46" name="TextBox 45">
            <a:extLst>
              <a:ext uri="{FF2B5EF4-FFF2-40B4-BE49-F238E27FC236}">
                <a16:creationId xmlns:a16="http://schemas.microsoft.com/office/drawing/2014/main" id="{BFD67C4B-D00F-4162-8427-7A5272FDF2D4}"/>
              </a:ext>
            </a:extLst>
          </p:cNvPr>
          <p:cNvSpPr txBox="1"/>
          <p:nvPr/>
        </p:nvSpPr>
        <p:spPr>
          <a:xfrm>
            <a:off x="329875" y="4032957"/>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improve how I feel about life in general</a:t>
            </a:r>
          </a:p>
        </p:txBody>
      </p:sp>
      <p:sp>
        <p:nvSpPr>
          <p:cNvPr id="49" name="TextBox 48">
            <a:extLst>
              <a:ext uri="{FF2B5EF4-FFF2-40B4-BE49-F238E27FC236}">
                <a16:creationId xmlns:a16="http://schemas.microsoft.com/office/drawing/2014/main" id="{E80FD2B5-93D1-4CEE-8288-9800564CF67F}"/>
              </a:ext>
            </a:extLst>
          </p:cNvPr>
          <p:cNvSpPr txBox="1"/>
          <p:nvPr/>
        </p:nvSpPr>
        <p:spPr>
          <a:xfrm>
            <a:off x="360747" y="2297202"/>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 learn about Pacific culture through Pacific arts</a:t>
            </a:r>
          </a:p>
        </p:txBody>
      </p:sp>
      <p:sp>
        <p:nvSpPr>
          <p:cNvPr id="50" name="TextBox 49">
            <a:extLst>
              <a:ext uri="{FF2B5EF4-FFF2-40B4-BE49-F238E27FC236}">
                <a16:creationId xmlns:a16="http://schemas.microsoft.com/office/drawing/2014/main" id="{ED8AD5B2-5E1A-4538-884A-1EFA622A0F6F}"/>
              </a:ext>
            </a:extLst>
          </p:cNvPr>
          <p:cNvSpPr txBox="1"/>
          <p:nvPr/>
        </p:nvSpPr>
        <p:spPr>
          <a:xfrm>
            <a:off x="339192" y="4862201"/>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motivate me to speak a Pacific language</a:t>
            </a:r>
          </a:p>
        </p:txBody>
      </p:sp>
      <p:sp>
        <p:nvSpPr>
          <p:cNvPr id="37" name="Rectangle 36">
            <a:extLst>
              <a:ext uri="{FF2B5EF4-FFF2-40B4-BE49-F238E27FC236}">
                <a16:creationId xmlns:a16="http://schemas.microsoft.com/office/drawing/2014/main" id="{40F9A8DB-9ED7-42BE-8788-48AA6480C62C}"/>
              </a:ext>
            </a:extLst>
          </p:cNvPr>
          <p:cNvSpPr/>
          <p:nvPr/>
        </p:nvSpPr>
        <p:spPr>
          <a:xfrm>
            <a:off x="8100987" y="1784713"/>
            <a:ext cx="4072023" cy="4324261"/>
          </a:xfrm>
          <a:prstGeom prst="rect">
            <a:avLst/>
          </a:prstGeom>
        </p:spPr>
        <p:txBody>
          <a:bodyPr wrap="square">
            <a:spAutoFit/>
          </a:bodyPr>
          <a:lstStyle/>
          <a:p>
            <a:pPr lvl="0">
              <a:spcBef>
                <a:spcPts val="600"/>
              </a:spcBef>
            </a:pPr>
            <a:r>
              <a:rPr lang="en-NZ" sz="980" dirty="0">
                <a:solidFill>
                  <a:schemeClr val="tx1">
                    <a:lumMod val="85000"/>
                    <a:lumOff val="15000"/>
                  </a:schemeClr>
                </a:solidFill>
              </a:rPr>
              <a:t>The attitudes towards Pacific arts held by people with lived experience of disability are generally in line with the national average. 44% agree they learn about Pacific culture through Pacific arts and that Pacific arts help define who we are as New Zealanders.</a:t>
            </a:r>
          </a:p>
          <a:p>
            <a:pPr lvl="0">
              <a:spcBef>
                <a:spcPts val="600"/>
              </a:spcBef>
            </a:pPr>
            <a:r>
              <a:rPr lang="en-NZ" sz="980" dirty="0">
                <a:solidFill>
                  <a:schemeClr val="tx1">
                    <a:lumMod val="85000"/>
                    <a:lumOff val="15000"/>
                  </a:schemeClr>
                </a:solidFill>
              </a:rPr>
              <a:t>Twenty-eight percent agree Pacific arts improve how they feel about life in general and this is broadly consistent with the national average.</a:t>
            </a:r>
          </a:p>
          <a:p>
            <a:pPr lvl="0">
              <a:spcBef>
                <a:spcPts val="600"/>
              </a:spcBef>
            </a:pPr>
            <a:r>
              <a:rPr lang="en-NZ" sz="980" dirty="0">
                <a:solidFill>
                  <a:schemeClr val="tx1">
                    <a:lumMod val="85000"/>
                    <a:lumOff val="15000"/>
                  </a:schemeClr>
                </a:solidFill>
              </a:rPr>
              <a:t>Positively, people with lived experience of disability are more likely than the general population to feel Pacific arts motivates them to speak a Pacific language (19% vs. 15%).</a:t>
            </a:r>
          </a:p>
          <a:p>
            <a:pPr lvl="0">
              <a:spcBef>
                <a:spcPts val="600"/>
              </a:spcBef>
            </a:pPr>
            <a:r>
              <a:rPr lang="en-NZ" sz="980" dirty="0">
                <a:solidFill>
                  <a:schemeClr val="tx1">
                    <a:lumMod val="85000"/>
                    <a:lumOff val="15000"/>
                  </a:schemeClr>
                </a:solidFill>
              </a:rPr>
              <a:t>Pacific peoples with lived experience of disability are more likely than all people with lived experience of disability to agree with many of these statements. Most notably 63% agree Pacific arts help define who we are as New Zealanders and 64% learn about Pacific culture through Pacific arts (compared to 44% on average for both).</a:t>
            </a:r>
          </a:p>
          <a:p>
            <a:pPr lvl="0">
              <a:spcBef>
                <a:spcPts val="600"/>
              </a:spcBef>
            </a:pPr>
            <a:r>
              <a:rPr lang="en-NZ" sz="980" b="1" dirty="0">
                <a:solidFill>
                  <a:schemeClr val="tx1">
                    <a:lumMod val="85000"/>
                    <a:lumOff val="15000"/>
                  </a:schemeClr>
                </a:solidFill>
              </a:rPr>
              <a:t>Sub-group differences in people with lived experience of disability:</a:t>
            </a:r>
          </a:p>
          <a:p>
            <a:pPr lvl="0">
              <a:spcBef>
                <a:spcPts val="600"/>
              </a:spcBef>
            </a:pPr>
            <a:r>
              <a:rPr lang="en-NZ" sz="980" dirty="0">
                <a:solidFill>
                  <a:schemeClr val="tx1">
                    <a:lumMod val="85000"/>
                    <a:lumOff val="15000"/>
                  </a:schemeClr>
                </a:solidFill>
              </a:rPr>
              <a:t>People aged 30-39 are more likely than average to agree Pacific arts help define who we are as New Zealanders. Asian New Zealanders are more likely to feel motivated to speak a Pacific language and feel Pacific arts improve how they feel about life.</a:t>
            </a:r>
          </a:p>
          <a:p>
            <a:pPr lvl="0">
              <a:spcBef>
                <a:spcPts val="600"/>
              </a:spcBef>
            </a:pPr>
            <a:r>
              <a:rPr lang="en-NZ" sz="980" dirty="0">
                <a:solidFill>
                  <a:schemeClr val="tx1">
                    <a:lumMod val="85000"/>
                    <a:lumOff val="15000"/>
                  </a:schemeClr>
                </a:solidFill>
              </a:rPr>
              <a:t>Those on household incomes of up to $50,000 are less likely than average to agree: Pacific arts help define who we are as New Zealanders (38%); </a:t>
            </a:r>
            <a:r>
              <a:rPr lang="en-US" sz="980" dirty="0">
                <a:solidFill>
                  <a:schemeClr val="tx1">
                    <a:lumMod val="85000"/>
                    <a:lumOff val="15000"/>
                  </a:schemeClr>
                </a:solidFill>
              </a:rPr>
              <a:t>I learn about Pacific culture through Pacific arts (37%); and Pacific arts motivates me to speak a Pacific language</a:t>
            </a:r>
            <a:r>
              <a:rPr lang="en-NZ" sz="980" dirty="0">
                <a:solidFill>
                  <a:schemeClr val="tx1">
                    <a:lumMod val="85000"/>
                    <a:lumOff val="15000"/>
                  </a:schemeClr>
                </a:solidFill>
              </a:rPr>
              <a:t> (14%).</a:t>
            </a:r>
          </a:p>
        </p:txBody>
      </p:sp>
      <p:sp>
        <p:nvSpPr>
          <p:cNvPr id="45" name="Oval 44">
            <a:extLst>
              <a:ext uri="{FF2B5EF4-FFF2-40B4-BE49-F238E27FC236}">
                <a16:creationId xmlns:a16="http://schemas.microsoft.com/office/drawing/2014/main" id="{7C7890C6-D47D-4D7B-8B64-BBA1F68C9185}"/>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0" name="TextBox 19">
            <a:extLst>
              <a:ext uri="{FF2B5EF4-FFF2-40B4-BE49-F238E27FC236}">
                <a16:creationId xmlns:a16="http://schemas.microsoft.com/office/drawing/2014/main" id="{DF3B61B3-C3C4-48BA-8069-FC6A7469A78F}"/>
              </a:ext>
            </a:extLst>
          </p:cNvPr>
          <p:cNvSpPr txBox="1"/>
          <p:nvPr/>
        </p:nvSpPr>
        <p:spPr>
          <a:xfrm>
            <a:off x="123735" y="6520689"/>
            <a:ext cx="4235613"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21" name="Group 20">
            <a:extLst>
              <a:ext uri="{FF2B5EF4-FFF2-40B4-BE49-F238E27FC236}">
                <a16:creationId xmlns:a16="http://schemas.microsoft.com/office/drawing/2014/main" id="{DF2E87B0-5A24-4538-BCB8-C5D2844ADDBD}"/>
              </a:ext>
            </a:extLst>
          </p:cNvPr>
          <p:cNvGrpSpPr/>
          <p:nvPr/>
        </p:nvGrpSpPr>
        <p:grpSpPr>
          <a:xfrm>
            <a:off x="5136705" y="6519613"/>
            <a:ext cx="2891981" cy="215444"/>
            <a:chOff x="163092" y="5772628"/>
            <a:chExt cx="2891981" cy="215444"/>
          </a:xfrm>
        </p:grpSpPr>
        <p:sp>
          <p:nvSpPr>
            <p:cNvPr id="22" name="TextBox 21">
              <a:extLst>
                <a:ext uri="{FF2B5EF4-FFF2-40B4-BE49-F238E27FC236}">
                  <a16:creationId xmlns:a16="http://schemas.microsoft.com/office/drawing/2014/main" id="{9820319D-6D4F-4582-BD78-5BD72B6052E1}"/>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4" name="Isosceles Triangle 23">
              <a:extLst>
                <a:ext uri="{FF2B5EF4-FFF2-40B4-BE49-F238E27FC236}">
                  <a16:creationId xmlns:a16="http://schemas.microsoft.com/office/drawing/2014/main" id="{1C843A55-02B1-4065-8A9A-B43246FF58D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Isosceles Triangle 24">
              <a:extLst>
                <a:ext uri="{FF2B5EF4-FFF2-40B4-BE49-F238E27FC236}">
                  <a16:creationId xmlns:a16="http://schemas.microsoft.com/office/drawing/2014/main" id="{4342DFA2-5CAB-447E-ACB5-A573D9EA112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3" name="TextBox 22">
            <a:extLst>
              <a:ext uri="{FF2B5EF4-FFF2-40B4-BE49-F238E27FC236}">
                <a16:creationId xmlns:a16="http://schemas.microsoft.com/office/drawing/2014/main" id="{F5073B8E-40CC-497D-9D8D-D40747BD9639}"/>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26" name="TextBox 25">
            <a:extLst>
              <a:ext uri="{FF2B5EF4-FFF2-40B4-BE49-F238E27FC236}">
                <a16:creationId xmlns:a16="http://schemas.microsoft.com/office/drawing/2014/main" id="{FFD73F2F-D786-4E6C-A431-8D064B1F7BAE}"/>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7" name="SigDiff">
            <a:extLst>
              <a:ext uri="{FF2B5EF4-FFF2-40B4-BE49-F238E27FC236}">
                <a16:creationId xmlns:a16="http://schemas.microsoft.com/office/drawing/2014/main" id="{FF7AB1A8-28AD-44E6-A791-6D5D31BF8CE0}"/>
              </a:ext>
            </a:extLst>
          </p:cNvPr>
          <p:cNvSpPr/>
          <p:nvPr/>
        </p:nvSpPr>
        <p:spPr>
          <a:xfrm>
            <a:off x="7296908" y="517852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1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Attendance by artform</a:t>
            </a:r>
          </a:p>
        </p:txBody>
      </p:sp>
    </p:spTree>
    <p:extLst>
      <p:ext uri="{BB962C8B-B14F-4D97-AF65-F5344CB8AC3E}">
        <p14:creationId xmlns:p14="http://schemas.microsoft.com/office/powerpoint/2010/main" val="1442504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A05D7277-0FB4-456E-A083-0E6C4FF4CD6B}"/>
              </a:ext>
            </a:extLst>
          </p:cNvPr>
          <p:cNvGraphicFramePr/>
          <p:nvPr>
            <p:extLst>
              <p:ext uri="{D42A27DB-BD31-4B8C-83A1-F6EECF244321}">
                <p14:modId xmlns:p14="http://schemas.microsoft.com/office/powerpoint/2010/main" val="2283008290"/>
              </p:ext>
            </p:extLst>
          </p:nvPr>
        </p:nvGraphicFramePr>
        <p:xfrm>
          <a:off x="509578" y="2292702"/>
          <a:ext cx="6977750" cy="400984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NZ" dirty="0">
                <a:solidFill>
                  <a:schemeClr val="tx1">
                    <a:lumMod val="65000"/>
                    <a:lumOff val="35000"/>
                  </a:schemeClr>
                </a:solidFill>
              </a:rPr>
              <a:t>Attendance by art form</a:t>
            </a:r>
          </a:p>
        </p:txBody>
      </p:sp>
      <p:sp>
        <p:nvSpPr>
          <p:cNvPr id="6" name="Text Placeholder 5">
            <a:extLst>
              <a:ext uri="{FF2B5EF4-FFF2-40B4-BE49-F238E27FC236}">
                <a16:creationId xmlns:a16="http://schemas.microsoft.com/office/drawing/2014/main" id="{AF57F287-16AE-4879-8901-FDDDA88CF1C4}"/>
              </a:ext>
            </a:extLst>
          </p:cNvPr>
          <p:cNvSpPr>
            <a:spLocks noGrp="1"/>
          </p:cNvSpPr>
          <p:nvPr>
            <p:ph type="body" sz="quarter" idx="10"/>
          </p:nvPr>
        </p:nvSpPr>
        <p:spPr>
          <a:xfrm>
            <a:off x="758825" y="1283891"/>
            <a:ext cx="6953250" cy="419100"/>
          </a:xfrm>
        </p:spPr>
        <p:txBody>
          <a:bodyPr/>
          <a:lstStyle/>
          <a:p>
            <a:r>
              <a:rPr lang="en-NZ" dirty="0"/>
              <a:t>Proportion who have attended different art forms in the last 12 months</a:t>
            </a:r>
          </a:p>
        </p:txBody>
      </p:sp>
      <p:sp>
        <p:nvSpPr>
          <p:cNvPr id="25" name="Rectangle 24">
            <a:extLst>
              <a:ext uri="{FF2B5EF4-FFF2-40B4-BE49-F238E27FC236}">
                <a16:creationId xmlns:a16="http://schemas.microsoft.com/office/drawing/2014/main" id="{B34C4A30-5EEB-4B49-A1A1-246673EEA91A}"/>
              </a:ext>
            </a:extLst>
          </p:cNvPr>
          <p:cNvSpPr/>
          <p:nvPr/>
        </p:nvSpPr>
        <p:spPr>
          <a:xfrm>
            <a:off x="8197834" y="1945470"/>
            <a:ext cx="3663966" cy="2523768"/>
          </a:xfrm>
          <a:prstGeom prst="rect">
            <a:avLst/>
          </a:prstGeom>
        </p:spPr>
        <p:txBody>
          <a:bodyPr wrap="square">
            <a:spAutoFit/>
          </a:bodyPr>
          <a:lstStyle/>
          <a:p>
            <a:pPr>
              <a:spcBef>
                <a:spcPts val="600"/>
              </a:spcBef>
            </a:pPr>
            <a:r>
              <a:rPr lang="en-NZ" sz="1100" dirty="0"/>
              <a:t>The chart opposite shows the proportion of people with lived experience of disability who have attended each art form at least once in the last 12 months. </a:t>
            </a:r>
          </a:p>
          <a:p>
            <a:pPr>
              <a:spcBef>
                <a:spcPts val="600"/>
              </a:spcBef>
            </a:pPr>
            <a:r>
              <a:rPr lang="en-NZ" sz="1100" dirty="0"/>
              <a:t>Visual arts followed by performing arts and then craft and object art are the most popular arts forms to attend for people with lived experience of disability.</a:t>
            </a:r>
          </a:p>
          <a:p>
            <a:pPr>
              <a:spcBef>
                <a:spcPts val="600"/>
              </a:spcBef>
            </a:pPr>
            <a:r>
              <a:rPr lang="en-NZ" sz="1100" dirty="0"/>
              <a:t>Attendance of most arts forms is broadly consistent with the national average with the exception of Pacific arts and literary arts. 24% attended Pacific arts in the last 12 months (compared to 18% overall) and 14% attended literary arts events (compared to 10% overall).</a:t>
            </a:r>
          </a:p>
          <a:p>
            <a:pPr>
              <a:spcBef>
                <a:spcPts val="600"/>
              </a:spcBef>
            </a:pPr>
            <a:r>
              <a:rPr lang="en-NZ" sz="1100" dirty="0"/>
              <a:t>Further analysis of each art form (including sub-group differences) is presented in the following slides.</a:t>
            </a:r>
          </a:p>
        </p:txBody>
      </p:sp>
      <p:sp>
        <p:nvSpPr>
          <p:cNvPr id="26" name="Oval 25">
            <a:extLst>
              <a:ext uri="{FF2B5EF4-FFF2-40B4-BE49-F238E27FC236}">
                <a16:creationId xmlns:a16="http://schemas.microsoft.com/office/drawing/2014/main" id="{768A40C4-C0D2-418F-BC06-602987CFB9C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7" name="Rectangle 26">
            <a:extLst>
              <a:ext uri="{FF2B5EF4-FFF2-40B4-BE49-F238E27FC236}">
                <a16:creationId xmlns:a16="http://schemas.microsoft.com/office/drawing/2014/main" id="{FD617895-8AC4-4F85-B0CA-55B495E8E171}"/>
              </a:ext>
            </a:extLst>
          </p:cNvPr>
          <p:cNvSpPr/>
          <p:nvPr/>
        </p:nvSpPr>
        <p:spPr>
          <a:xfrm>
            <a:off x="816428" y="2490396"/>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82459DD-0247-4B81-B2A8-99A6D5C51AE9}"/>
              </a:ext>
            </a:extLst>
          </p:cNvPr>
          <p:cNvSpPr/>
          <p:nvPr/>
        </p:nvSpPr>
        <p:spPr>
          <a:xfrm>
            <a:off x="1933283" y="2490395"/>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69F2FC3-3D34-404B-B15C-EEF0E1CE4F08}"/>
              </a:ext>
            </a:extLst>
          </p:cNvPr>
          <p:cNvSpPr/>
          <p:nvPr/>
        </p:nvSpPr>
        <p:spPr>
          <a:xfrm>
            <a:off x="3050138" y="2490394"/>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10732F7-8A16-43AB-AA0F-05EB79F470C0}"/>
              </a:ext>
            </a:extLst>
          </p:cNvPr>
          <p:cNvSpPr/>
          <p:nvPr/>
        </p:nvSpPr>
        <p:spPr>
          <a:xfrm>
            <a:off x="4166993" y="2490393"/>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A1B31B6-0331-4D75-9CEE-2EB100D3AFB1}"/>
              </a:ext>
            </a:extLst>
          </p:cNvPr>
          <p:cNvSpPr/>
          <p:nvPr/>
        </p:nvSpPr>
        <p:spPr>
          <a:xfrm>
            <a:off x="5283848" y="2490392"/>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D9D2E48-7EDB-4B2D-B710-5186A2D24EE5}"/>
              </a:ext>
            </a:extLst>
          </p:cNvPr>
          <p:cNvSpPr/>
          <p:nvPr/>
        </p:nvSpPr>
        <p:spPr>
          <a:xfrm>
            <a:off x="6400703" y="2490391"/>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D824D08-607A-4C12-93C2-C1C07C1971D3}"/>
              </a:ext>
            </a:extLst>
          </p:cNvPr>
          <p:cNvSpPr txBox="1"/>
          <p:nvPr/>
        </p:nvSpPr>
        <p:spPr>
          <a:xfrm>
            <a:off x="77056" y="6462879"/>
            <a:ext cx="47616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38" name="Group 37">
            <a:extLst>
              <a:ext uri="{FF2B5EF4-FFF2-40B4-BE49-F238E27FC236}">
                <a16:creationId xmlns:a16="http://schemas.microsoft.com/office/drawing/2014/main" id="{893C61A9-7226-4E2F-9E7C-F4FC5934D0D4}"/>
              </a:ext>
            </a:extLst>
          </p:cNvPr>
          <p:cNvGrpSpPr/>
          <p:nvPr/>
        </p:nvGrpSpPr>
        <p:grpSpPr>
          <a:xfrm>
            <a:off x="5136705" y="6494121"/>
            <a:ext cx="2891981" cy="215444"/>
            <a:chOff x="163092" y="5772628"/>
            <a:chExt cx="2891981" cy="215444"/>
          </a:xfrm>
        </p:grpSpPr>
        <p:sp>
          <p:nvSpPr>
            <p:cNvPr id="39" name="TextBox 38">
              <a:extLst>
                <a:ext uri="{FF2B5EF4-FFF2-40B4-BE49-F238E27FC236}">
                  <a16:creationId xmlns:a16="http://schemas.microsoft.com/office/drawing/2014/main" id="{05DE0FC4-D49D-43E1-9ED0-6C5A97323BA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0" name="Isosceles Triangle 39">
              <a:extLst>
                <a:ext uri="{FF2B5EF4-FFF2-40B4-BE49-F238E27FC236}">
                  <a16:creationId xmlns:a16="http://schemas.microsoft.com/office/drawing/2014/main" id="{AE4FFA11-B585-4219-8D80-B4DB9B94278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Isosceles Triangle 40">
              <a:extLst>
                <a:ext uri="{FF2B5EF4-FFF2-40B4-BE49-F238E27FC236}">
                  <a16:creationId xmlns:a16="http://schemas.microsoft.com/office/drawing/2014/main" id="{91D74E81-2E54-4427-B29F-98C9711688DA}"/>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A26D92CA-6AE6-4E6C-8429-34DF37538534}"/>
              </a:ext>
            </a:extLst>
          </p:cNvPr>
          <p:cNvSpPr/>
          <p:nvPr/>
        </p:nvSpPr>
        <p:spPr>
          <a:xfrm>
            <a:off x="5582979" y="3939565"/>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AD7E7BCD-1946-4BAA-A09A-6B195D6910C4}"/>
              </a:ext>
            </a:extLst>
          </p:cNvPr>
          <p:cNvSpPr/>
          <p:nvPr/>
        </p:nvSpPr>
        <p:spPr>
          <a:xfrm>
            <a:off x="6699119" y="4245526"/>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45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Craft and object art attendance</a:t>
            </a:r>
          </a:p>
        </p:txBody>
      </p:sp>
      <p:sp>
        <p:nvSpPr>
          <p:cNvPr id="26" name="TextBox 25"/>
          <p:cNvSpPr txBox="1"/>
          <p:nvPr/>
        </p:nvSpPr>
        <p:spPr>
          <a:xfrm>
            <a:off x="262838" y="3332356"/>
            <a:ext cx="3811444"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aphicFrame>
        <p:nvGraphicFramePr>
          <p:cNvPr id="22" name="Chart 21">
            <a:extLst>
              <a:ext uri="{FF2B5EF4-FFF2-40B4-BE49-F238E27FC236}">
                <a16:creationId xmlns:a16="http://schemas.microsoft.com/office/drawing/2014/main" id="{901EBA4B-F128-4587-92A9-AAEC422EECA3}"/>
              </a:ext>
            </a:extLst>
          </p:cNvPr>
          <p:cNvGraphicFramePr/>
          <p:nvPr>
            <p:extLst>
              <p:ext uri="{D42A27DB-BD31-4B8C-83A1-F6EECF244321}">
                <p14:modId xmlns:p14="http://schemas.microsoft.com/office/powerpoint/2010/main" val="339193754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AD4149C6-D788-4B1C-A734-D403A35D6537}"/>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craft and object arts 2020 (n=275)</a:t>
            </a:r>
          </a:p>
        </p:txBody>
      </p:sp>
      <p:graphicFrame>
        <p:nvGraphicFramePr>
          <p:cNvPr id="32" name="Chart 31">
            <a:extLst>
              <a:ext uri="{FF2B5EF4-FFF2-40B4-BE49-F238E27FC236}">
                <a16:creationId xmlns:a16="http://schemas.microsoft.com/office/drawing/2014/main" id="{669B82CF-408D-449E-99D5-7AE3B41ACD34}"/>
              </a:ext>
            </a:extLst>
          </p:cNvPr>
          <p:cNvGraphicFramePr/>
          <p:nvPr>
            <p:extLst>
              <p:ext uri="{D42A27DB-BD31-4B8C-83A1-F6EECF244321}">
                <p14:modId xmlns:p14="http://schemas.microsoft.com/office/powerpoint/2010/main" val="3353227206"/>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35" name="Oval 34">
            <a:extLst>
              <a:ext uri="{FF2B5EF4-FFF2-40B4-BE49-F238E27FC236}">
                <a16:creationId xmlns:a16="http://schemas.microsoft.com/office/drawing/2014/main" id="{8505A0F3-AA3F-4B4D-9CAB-FA1DCFD7F529}"/>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6" name="Graphic 35" descr="User">
            <a:extLst>
              <a:ext uri="{FF2B5EF4-FFF2-40B4-BE49-F238E27FC236}">
                <a16:creationId xmlns:a16="http://schemas.microsoft.com/office/drawing/2014/main" id="{D0286043-75AB-4B86-BC7E-6CCFC5589B7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37" name="Oval 36">
            <a:extLst>
              <a:ext uri="{FF2B5EF4-FFF2-40B4-BE49-F238E27FC236}">
                <a16:creationId xmlns:a16="http://schemas.microsoft.com/office/drawing/2014/main" id="{D33FA622-D28C-4A80-AD7A-D6BC53E60A94}"/>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8" name="Graphic 37" descr="Internet">
            <a:extLst>
              <a:ext uri="{FF2B5EF4-FFF2-40B4-BE49-F238E27FC236}">
                <a16:creationId xmlns:a16="http://schemas.microsoft.com/office/drawing/2014/main" id="{B8F71040-2B98-441B-8FD4-3F4251DCD10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44" name="TextBox 43">
            <a:extLst>
              <a:ext uri="{FF2B5EF4-FFF2-40B4-BE49-F238E27FC236}">
                <a16:creationId xmlns:a16="http://schemas.microsoft.com/office/drawing/2014/main" id="{A907ACF0-1A36-4E31-9246-3A2C4E2DE03B}"/>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craft and object arts 2020 (n=275)</a:t>
            </a:r>
          </a:p>
        </p:txBody>
      </p:sp>
      <p:sp>
        <p:nvSpPr>
          <p:cNvPr id="40" name="Rectangle 39">
            <a:extLst>
              <a:ext uri="{FF2B5EF4-FFF2-40B4-BE49-F238E27FC236}">
                <a16:creationId xmlns:a16="http://schemas.microsoft.com/office/drawing/2014/main" id="{99DA0ADC-5417-4636-A990-15EA7081A6B9}"/>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1A745562-5DB7-404C-9A32-A94E2865020B}"/>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206AB63-0B57-42C4-BF06-4508EA73DF9D}"/>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11" name="Group 10">
            <a:extLst>
              <a:ext uri="{FF2B5EF4-FFF2-40B4-BE49-F238E27FC236}">
                <a16:creationId xmlns:a16="http://schemas.microsoft.com/office/drawing/2014/main" id="{1DDF5EF7-804E-4731-BCE2-A9A34BCC36A9}"/>
              </a:ext>
            </a:extLst>
          </p:cNvPr>
          <p:cNvGrpSpPr/>
          <p:nvPr/>
        </p:nvGrpSpPr>
        <p:grpSpPr>
          <a:xfrm>
            <a:off x="441623" y="1322093"/>
            <a:ext cx="3547043" cy="480358"/>
            <a:chOff x="441623" y="1312661"/>
            <a:chExt cx="3547043" cy="480358"/>
          </a:xfrm>
        </p:grpSpPr>
        <p:sp>
          <p:nvSpPr>
            <p:cNvPr id="45" name="Rectangle 44">
              <a:extLst>
                <a:ext uri="{FF2B5EF4-FFF2-40B4-BE49-F238E27FC236}">
                  <a16:creationId xmlns:a16="http://schemas.microsoft.com/office/drawing/2014/main" id="{DCFA4173-FCF3-4797-8176-630097F533ED}"/>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3A157E3-10D2-45C7-9717-B6FFA8E997F1}"/>
                </a:ext>
              </a:extLst>
            </p:cNvPr>
            <p:cNvGrpSpPr/>
            <p:nvPr/>
          </p:nvGrpSpPr>
          <p:grpSpPr>
            <a:xfrm>
              <a:off x="441623" y="1312661"/>
              <a:ext cx="431322" cy="480358"/>
              <a:chOff x="-420060" y="172"/>
              <a:chExt cx="431322" cy="480358"/>
            </a:xfrm>
          </p:grpSpPr>
          <p:sp>
            <p:nvSpPr>
              <p:cNvPr id="46" name="Rectangle 45">
                <a:extLst>
                  <a:ext uri="{FF2B5EF4-FFF2-40B4-BE49-F238E27FC236}">
                    <a16:creationId xmlns:a16="http://schemas.microsoft.com/office/drawing/2014/main" id="{A02C26BC-8492-4C4E-B001-C0DCD21EFB1D}"/>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5ABC6DEA-974F-46B8-9644-4C1F947B7A85}"/>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50" name="Text Placeholder 17">
              <a:extLst>
                <a:ext uri="{FF2B5EF4-FFF2-40B4-BE49-F238E27FC236}">
                  <a16:creationId xmlns:a16="http://schemas.microsoft.com/office/drawing/2014/main" id="{C32373C2-2CAE-4CD1-AA05-51AE27569604}"/>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seen any craft and object artworks at an exhibition, festival, art gallery, museum, library, or online in the last 12 months?</a:t>
              </a:r>
            </a:p>
          </p:txBody>
        </p:sp>
      </p:grpSp>
      <p:sp>
        <p:nvSpPr>
          <p:cNvPr id="51" name="Rectangle 50">
            <a:extLst>
              <a:ext uri="{FF2B5EF4-FFF2-40B4-BE49-F238E27FC236}">
                <a16:creationId xmlns:a16="http://schemas.microsoft.com/office/drawing/2014/main" id="{1F92BF1B-DEEE-4AFC-A2F7-5FC891566B2F}"/>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B02D40DE-F848-4948-992F-AB8561C6A7E8}"/>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53" name="Rectangle 52">
            <a:extLst>
              <a:ext uri="{FF2B5EF4-FFF2-40B4-BE49-F238E27FC236}">
                <a16:creationId xmlns:a16="http://schemas.microsoft.com/office/drawing/2014/main" id="{23C78E0A-6750-457A-A6BC-A07E89972480}"/>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4" name="Group 53">
            <a:extLst>
              <a:ext uri="{FF2B5EF4-FFF2-40B4-BE49-F238E27FC236}">
                <a16:creationId xmlns:a16="http://schemas.microsoft.com/office/drawing/2014/main" id="{34ABD360-EEA8-4BA8-9120-F54EE0444000}"/>
              </a:ext>
            </a:extLst>
          </p:cNvPr>
          <p:cNvGrpSpPr/>
          <p:nvPr/>
        </p:nvGrpSpPr>
        <p:grpSpPr>
          <a:xfrm>
            <a:off x="4404507" y="1322093"/>
            <a:ext cx="3370675" cy="480358"/>
            <a:chOff x="441623" y="1312661"/>
            <a:chExt cx="3370675" cy="480358"/>
          </a:xfrm>
        </p:grpSpPr>
        <p:sp>
          <p:nvSpPr>
            <p:cNvPr id="55" name="Rectangle 54">
              <a:extLst>
                <a:ext uri="{FF2B5EF4-FFF2-40B4-BE49-F238E27FC236}">
                  <a16:creationId xmlns:a16="http://schemas.microsoft.com/office/drawing/2014/main" id="{41E51813-5B13-4477-BFAF-943595F6CEF3}"/>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7B4ADA53-0E8A-48FD-A4E4-6F61F16E5F8D}"/>
                </a:ext>
              </a:extLst>
            </p:cNvPr>
            <p:cNvGrpSpPr/>
            <p:nvPr/>
          </p:nvGrpSpPr>
          <p:grpSpPr>
            <a:xfrm>
              <a:off x="441623" y="1312661"/>
              <a:ext cx="431322" cy="480358"/>
              <a:chOff x="-420060" y="172"/>
              <a:chExt cx="431322" cy="480358"/>
            </a:xfrm>
          </p:grpSpPr>
          <p:sp>
            <p:nvSpPr>
              <p:cNvPr id="58" name="Rectangle 57">
                <a:extLst>
                  <a:ext uri="{FF2B5EF4-FFF2-40B4-BE49-F238E27FC236}">
                    <a16:creationId xmlns:a16="http://schemas.microsoft.com/office/drawing/2014/main" id="{F3733C4F-DFF5-4207-BCF4-780A29DB8B58}"/>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D1560931-5CFF-4B40-B59B-9DF4F636143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57" name="Text Placeholder 17">
              <a:extLst>
                <a:ext uri="{FF2B5EF4-FFF2-40B4-BE49-F238E27FC236}">
                  <a16:creationId xmlns:a16="http://schemas.microsoft.com/office/drawing/2014/main" id="{D8099329-A2B6-4866-A004-A463220288A6}"/>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60" name="Rectangle 59">
            <a:extLst>
              <a:ext uri="{FF2B5EF4-FFF2-40B4-BE49-F238E27FC236}">
                <a16:creationId xmlns:a16="http://schemas.microsoft.com/office/drawing/2014/main" id="{DE2CFCF9-7CEA-436D-8EE5-371DAE41465D}"/>
              </a:ext>
            </a:extLst>
          </p:cNvPr>
          <p:cNvSpPr/>
          <p:nvPr/>
        </p:nvSpPr>
        <p:spPr>
          <a:xfrm>
            <a:off x="8202675" y="1880833"/>
            <a:ext cx="3726488" cy="3939540"/>
          </a:xfrm>
          <a:prstGeom prst="rect">
            <a:avLst/>
          </a:prstGeom>
        </p:spPr>
        <p:txBody>
          <a:bodyPr wrap="square">
            <a:spAutoFit/>
          </a:bodyPr>
          <a:lstStyle/>
          <a:p>
            <a:pPr lvl="0">
              <a:spcBef>
                <a:spcPts val="600"/>
              </a:spcBef>
            </a:pPr>
            <a:r>
              <a:rPr lang="en-NZ" sz="1100" dirty="0">
                <a:solidFill>
                  <a:schemeClr val="tx1">
                    <a:lumMod val="85000"/>
                    <a:lumOff val="15000"/>
                  </a:schemeClr>
                </a:solidFill>
              </a:rPr>
              <a:t>Thirty-eight percent of people with lived experience of disability have attended craft and object art in the last 12 months.</a:t>
            </a:r>
          </a:p>
          <a:p>
            <a:pPr lvl="0">
              <a:spcBef>
                <a:spcPts val="600"/>
              </a:spcBef>
            </a:pPr>
            <a:r>
              <a:rPr lang="en-NZ" sz="1100" dirty="0">
                <a:solidFill>
                  <a:schemeClr val="tx1">
                    <a:lumMod val="85000"/>
                    <a:lumOff val="15000"/>
                  </a:schemeClr>
                </a:solidFill>
              </a:rPr>
              <a:t>Most attend fairly infrequently with 37% having attended more than three times in the last 12 months.</a:t>
            </a:r>
          </a:p>
          <a:p>
            <a:pPr>
              <a:spcBef>
                <a:spcPts val="600"/>
              </a:spcBef>
            </a:pPr>
            <a:r>
              <a:rPr lang="en-NZ" sz="1100" dirty="0"/>
              <a:t>For the first time, the survey asked respondents whether they attended in person or online for each art form. Of course, participants might have done both, so the percentages add to more than 100%. </a:t>
            </a:r>
          </a:p>
          <a:p>
            <a:pPr>
              <a:spcBef>
                <a:spcPts val="600"/>
              </a:spcBef>
            </a:pPr>
            <a:r>
              <a:rPr lang="en-NZ" sz="1100" dirty="0">
                <a:solidFill>
                  <a:schemeClr val="tx1">
                    <a:lumMod val="85000"/>
                    <a:lumOff val="15000"/>
                  </a:schemeClr>
                </a:solidFill>
              </a:rPr>
              <a:t>Of the 38% who have attended craft and object art the majority are attending in person (72%), but 55% have done so online.</a:t>
            </a:r>
          </a:p>
          <a:p>
            <a:pPr lvl="0">
              <a:spcBef>
                <a:spcPts val="600"/>
              </a:spcBef>
            </a:pPr>
            <a:r>
              <a:rPr lang="en-NZ" sz="1100" dirty="0">
                <a:solidFill>
                  <a:schemeClr val="tx1">
                    <a:lumMod val="85000"/>
                    <a:lumOff val="15000"/>
                  </a:schemeClr>
                </a:solidFill>
              </a:rPr>
              <a:t>Generally, online attendance is much higher for people with lived experience of disability, compared to New Zealanders overall.</a:t>
            </a: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People on household incomes of $80,001-$120,000 are more likely than average to have attended craft and object art in the last 12 months (49%, vs, 38%).</a:t>
            </a:r>
          </a:p>
        </p:txBody>
      </p:sp>
      <p:sp>
        <p:nvSpPr>
          <p:cNvPr id="61" name="Rectangle 60">
            <a:extLst>
              <a:ext uri="{FF2B5EF4-FFF2-40B4-BE49-F238E27FC236}">
                <a16:creationId xmlns:a16="http://schemas.microsoft.com/office/drawing/2014/main" id="{7F3088F6-1E92-4234-A957-8026F58CEE64}"/>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FA8CCD5C-3F03-4900-BF1C-626FD3DA07FE}"/>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36D227B9-8529-483D-8163-2916B8AA03D2}"/>
              </a:ext>
            </a:extLst>
          </p:cNvPr>
          <p:cNvGrpSpPr/>
          <p:nvPr/>
        </p:nvGrpSpPr>
        <p:grpSpPr>
          <a:xfrm>
            <a:off x="441623" y="3885690"/>
            <a:ext cx="431322" cy="480358"/>
            <a:chOff x="-420060" y="172"/>
            <a:chExt cx="431322" cy="480358"/>
          </a:xfrm>
        </p:grpSpPr>
        <p:sp>
          <p:nvSpPr>
            <p:cNvPr id="66" name="Rectangle 65">
              <a:extLst>
                <a:ext uri="{FF2B5EF4-FFF2-40B4-BE49-F238E27FC236}">
                  <a16:creationId xmlns:a16="http://schemas.microsoft.com/office/drawing/2014/main" id="{7F8E53AA-1514-427D-898D-11FD7A0DF75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6EC6E453-B431-4CF8-A0C7-9ABD2E03E501}"/>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5" name="Text Placeholder 17">
            <a:extLst>
              <a:ext uri="{FF2B5EF4-FFF2-40B4-BE49-F238E27FC236}">
                <a16:creationId xmlns:a16="http://schemas.microsoft.com/office/drawing/2014/main" id="{2E843B94-FE21-4A3C-89D4-E4C0302F8F2C}"/>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70" name="TextBox 69">
            <a:extLst>
              <a:ext uri="{FF2B5EF4-FFF2-40B4-BE49-F238E27FC236}">
                <a16:creationId xmlns:a16="http://schemas.microsoft.com/office/drawing/2014/main" id="{27413243-101B-47BE-BC56-38CBB5ADEEFC}"/>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75" name="TextBox 74">
            <a:extLst>
              <a:ext uri="{FF2B5EF4-FFF2-40B4-BE49-F238E27FC236}">
                <a16:creationId xmlns:a16="http://schemas.microsoft.com/office/drawing/2014/main" id="{C1254626-D83E-4294-8E69-7EB0E5D89D33}"/>
              </a:ext>
            </a:extLst>
          </p:cNvPr>
          <p:cNvSpPr txBox="1"/>
          <p:nvPr/>
        </p:nvSpPr>
        <p:spPr>
          <a:xfrm>
            <a:off x="5992416" y="203672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76" name="TextBox 75">
            <a:extLst>
              <a:ext uri="{FF2B5EF4-FFF2-40B4-BE49-F238E27FC236}">
                <a16:creationId xmlns:a16="http://schemas.microsoft.com/office/drawing/2014/main" id="{BB62CECC-584C-4E28-BB09-38087A8EA933}"/>
              </a:ext>
            </a:extLst>
          </p:cNvPr>
          <p:cNvSpPr txBox="1"/>
          <p:nvPr/>
        </p:nvSpPr>
        <p:spPr>
          <a:xfrm>
            <a:off x="5408339" y="203910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CD005F"/>
                </a:solidFill>
                <a:effectLst/>
                <a:uLnTx/>
                <a:uFillTx/>
                <a:latin typeface="Arial"/>
                <a:ea typeface="+mn-ea"/>
                <a:cs typeface="+mn-cs"/>
              </a:rPr>
              <a:t>72</a:t>
            </a:r>
            <a:r>
              <a:rPr kumimoji="0" lang="lv-LV" sz="1800" b="1" i="0" u="none" strike="noStrike" kern="1200" cap="none" spc="0" normalizeH="0" baseline="0" noProof="0" dirty="0">
                <a:ln>
                  <a:noFill/>
                </a:ln>
                <a:solidFill>
                  <a:srgbClr val="CD005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7" name="TextBox 76">
            <a:extLst>
              <a:ext uri="{FF2B5EF4-FFF2-40B4-BE49-F238E27FC236}">
                <a16:creationId xmlns:a16="http://schemas.microsoft.com/office/drawing/2014/main" id="{FE02C881-3ACC-41F6-B676-9FEB45206186}"/>
              </a:ext>
            </a:extLst>
          </p:cNvPr>
          <p:cNvSpPr txBox="1"/>
          <p:nvPr/>
        </p:nvSpPr>
        <p:spPr>
          <a:xfrm>
            <a:off x="5972178" y="265609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8" name="TextBox 77">
            <a:extLst>
              <a:ext uri="{FF2B5EF4-FFF2-40B4-BE49-F238E27FC236}">
                <a16:creationId xmlns:a16="http://schemas.microsoft.com/office/drawing/2014/main" id="{3A1B9A0A-D808-45D5-BDC1-7124C2C5A8A2}"/>
              </a:ext>
            </a:extLst>
          </p:cNvPr>
          <p:cNvSpPr txBox="1"/>
          <p:nvPr/>
        </p:nvSpPr>
        <p:spPr>
          <a:xfrm>
            <a:off x="5408285" y="265613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7F7F7F"/>
                </a:solidFill>
                <a:effectLst/>
                <a:uLnTx/>
                <a:uFillTx/>
                <a:latin typeface="Arial"/>
                <a:ea typeface="+mn-ea"/>
                <a:cs typeface="+mn-cs"/>
              </a:rPr>
              <a:t>55</a:t>
            </a:r>
            <a:r>
              <a:rPr kumimoji="0" lang="lv-LV" sz="1800" b="1" i="0" u="none" strike="noStrike" kern="1200" cap="none" spc="0" normalizeH="0" baseline="0" noProof="0" dirty="0">
                <a:ln>
                  <a:noFill/>
                </a:ln>
                <a:solidFill>
                  <a:srgbClr val="7F7F7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38213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Literary arts attendance</a:t>
            </a:r>
          </a:p>
        </p:txBody>
      </p:sp>
      <p:graphicFrame>
        <p:nvGraphicFramePr>
          <p:cNvPr id="45" name="Chart 44">
            <a:extLst>
              <a:ext uri="{FF2B5EF4-FFF2-40B4-BE49-F238E27FC236}">
                <a16:creationId xmlns:a16="http://schemas.microsoft.com/office/drawing/2014/main" id="{C8AFE276-45F1-4EB1-A0A4-74A990B08F76}"/>
              </a:ext>
            </a:extLst>
          </p:cNvPr>
          <p:cNvGraphicFramePr/>
          <p:nvPr>
            <p:extLst>
              <p:ext uri="{D42A27DB-BD31-4B8C-83A1-F6EECF244321}">
                <p14:modId xmlns:p14="http://schemas.microsoft.com/office/powerpoint/2010/main" val="2891673982"/>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EE386EB4-FA7C-49B3-85A6-94C7AEA687CF}"/>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literary arts 2020 (n=109)</a:t>
            </a:r>
          </a:p>
        </p:txBody>
      </p:sp>
      <p:graphicFrame>
        <p:nvGraphicFramePr>
          <p:cNvPr id="47" name="Chart 46">
            <a:extLst>
              <a:ext uri="{FF2B5EF4-FFF2-40B4-BE49-F238E27FC236}">
                <a16:creationId xmlns:a16="http://schemas.microsoft.com/office/drawing/2014/main" id="{DDC2B064-4241-4003-80AC-ED182D56364F}"/>
              </a:ext>
            </a:extLst>
          </p:cNvPr>
          <p:cNvGraphicFramePr/>
          <p:nvPr>
            <p:extLst>
              <p:ext uri="{D42A27DB-BD31-4B8C-83A1-F6EECF244321}">
                <p14:modId xmlns:p14="http://schemas.microsoft.com/office/powerpoint/2010/main" val="3412200556"/>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8" name="Oval 47">
            <a:extLst>
              <a:ext uri="{FF2B5EF4-FFF2-40B4-BE49-F238E27FC236}">
                <a16:creationId xmlns:a16="http://schemas.microsoft.com/office/drawing/2014/main" id="{7D830938-89CA-4EF3-8041-B3486D51F476}"/>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descr="User">
            <a:extLst>
              <a:ext uri="{FF2B5EF4-FFF2-40B4-BE49-F238E27FC236}">
                <a16:creationId xmlns:a16="http://schemas.microsoft.com/office/drawing/2014/main" id="{A144E51E-FC34-4B32-8CC8-2251782422D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50" name="Oval 49">
            <a:extLst>
              <a:ext uri="{FF2B5EF4-FFF2-40B4-BE49-F238E27FC236}">
                <a16:creationId xmlns:a16="http://schemas.microsoft.com/office/drawing/2014/main" id="{56F2C9C8-7AEF-4544-AD31-5F0E31CD64C1}"/>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 name="Graphic 50" descr="Internet">
            <a:extLst>
              <a:ext uri="{FF2B5EF4-FFF2-40B4-BE49-F238E27FC236}">
                <a16:creationId xmlns:a16="http://schemas.microsoft.com/office/drawing/2014/main" id="{019FCDC8-B2A7-4B70-9AE0-96478070DB4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4" name="TextBox 53">
            <a:extLst>
              <a:ext uri="{FF2B5EF4-FFF2-40B4-BE49-F238E27FC236}">
                <a16:creationId xmlns:a16="http://schemas.microsoft.com/office/drawing/2014/main" id="{947A97A9-BA2F-488D-8E93-D5738DA67FE7}"/>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literary arts 2020 (n=109)</a:t>
            </a:r>
          </a:p>
        </p:txBody>
      </p:sp>
      <p:sp>
        <p:nvSpPr>
          <p:cNvPr id="55" name="Rectangle 54">
            <a:extLst>
              <a:ext uri="{FF2B5EF4-FFF2-40B4-BE49-F238E27FC236}">
                <a16:creationId xmlns:a16="http://schemas.microsoft.com/office/drawing/2014/main" id="{39864B96-FA96-45DD-B833-1B9E2277060D}"/>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DA289B26-526B-4F14-BF06-87053C2BC0DE}"/>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A7A5412C-BB58-4EEA-AC78-02539977AB01}"/>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8" name="Group 57">
            <a:extLst>
              <a:ext uri="{FF2B5EF4-FFF2-40B4-BE49-F238E27FC236}">
                <a16:creationId xmlns:a16="http://schemas.microsoft.com/office/drawing/2014/main" id="{64F10C99-630C-4E33-919B-CE775F596BC4}"/>
              </a:ext>
            </a:extLst>
          </p:cNvPr>
          <p:cNvGrpSpPr/>
          <p:nvPr/>
        </p:nvGrpSpPr>
        <p:grpSpPr>
          <a:xfrm>
            <a:off x="441623" y="1322093"/>
            <a:ext cx="3547043" cy="480358"/>
            <a:chOff x="441623" y="1312661"/>
            <a:chExt cx="3547043" cy="480358"/>
          </a:xfrm>
        </p:grpSpPr>
        <p:sp>
          <p:nvSpPr>
            <p:cNvPr id="59" name="Rectangle 58">
              <a:extLst>
                <a:ext uri="{FF2B5EF4-FFF2-40B4-BE49-F238E27FC236}">
                  <a16:creationId xmlns:a16="http://schemas.microsoft.com/office/drawing/2014/main" id="{C8AA84C3-2677-478A-B4D9-396BCABFCC55}"/>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A5A76BC9-7704-47A7-BC2E-E2E606AE5B5E}"/>
                </a:ext>
              </a:extLst>
            </p:cNvPr>
            <p:cNvGrpSpPr/>
            <p:nvPr/>
          </p:nvGrpSpPr>
          <p:grpSpPr>
            <a:xfrm>
              <a:off x="441623" y="1312661"/>
              <a:ext cx="431322" cy="480358"/>
              <a:chOff x="-420060" y="172"/>
              <a:chExt cx="431322" cy="480358"/>
            </a:xfrm>
          </p:grpSpPr>
          <p:sp>
            <p:nvSpPr>
              <p:cNvPr id="62" name="Rectangle 61">
                <a:extLst>
                  <a:ext uri="{FF2B5EF4-FFF2-40B4-BE49-F238E27FC236}">
                    <a16:creationId xmlns:a16="http://schemas.microsoft.com/office/drawing/2014/main" id="{A55A7CEF-C096-4537-9551-273EF3FABB0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267BD92F-F250-46EB-97DB-27508CB5438B}"/>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1" name="Text Placeholder 17">
              <a:extLst>
                <a:ext uri="{FF2B5EF4-FFF2-40B4-BE49-F238E27FC236}">
                  <a16:creationId xmlns:a16="http://schemas.microsoft.com/office/drawing/2014/main" id="{0D92B577-39F0-4952-80E2-258BFC5129D9}"/>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gone to any spoken word, poetry or book readings, or literary festivals or events in the last 12 months?</a:t>
              </a:r>
            </a:p>
          </p:txBody>
        </p:sp>
      </p:grpSp>
      <p:sp>
        <p:nvSpPr>
          <p:cNvPr id="64" name="Rectangle 63">
            <a:extLst>
              <a:ext uri="{FF2B5EF4-FFF2-40B4-BE49-F238E27FC236}">
                <a16:creationId xmlns:a16="http://schemas.microsoft.com/office/drawing/2014/main" id="{44830819-1DAA-42C1-AE41-FCDFF76A9119}"/>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EC598B1D-9BDA-471B-8A20-802F3A3E77F6}"/>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6" name="Rectangle 65">
            <a:extLst>
              <a:ext uri="{FF2B5EF4-FFF2-40B4-BE49-F238E27FC236}">
                <a16:creationId xmlns:a16="http://schemas.microsoft.com/office/drawing/2014/main" id="{64958E8F-DBB5-4C6B-80E1-BD37541447DA}"/>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E64326FE-636A-414D-8E26-563DD4B20AC0}"/>
              </a:ext>
            </a:extLst>
          </p:cNvPr>
          <p:cNvGrpSpPr/>
          <p:nvPr/>
        </p:nvGrpSpPr>
        <p:grpSpPr>
          <a:xfrm>
            <a:off x="4404507" y="1322093"/>
            <a:ext cx="3370675" cy="480358"/>
            <a:chOff x="441623" y="1312661"/>
            <a:chExt cx="3370675" cy="480358"/>
          </a:xfrm>
        </p:grpSpPr>
        <p:sp>
          <p:nvSpPr>
            <p:cNvPr id="68" name="Rectangle 67">
              <a:extLst>
                <a:ext uri="{FF2B5EF4-FFF2-40B4-BE49-F238E27FC236}">
                  <a16:creationId xmlns:a16="http://schemas.microsoft.com/office/drawing/2014/main" id="{5E92678D-F874-4C95-8D67-495B59B7AB72}"/>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3C0C8648-091D-41B0-86D2-2940DF53C297}"/>
                </a:ext>
              </a:extLst>
            </p:cNvPr>
            <p:cNvGrpSpPr/>
            <p:nvPr/>
          </p:nvGrpSpPr>
          <p:grpSpPr>
            <a:xfrm>
              <a:off x="441623" y="1312661"/>
              <a:ext cx="431322" cy="480358"/>
              <a:chOff x="-420060" y="172"/>
              <a:chExt cx="431322" cy="480358"/>
            </a:xfrm>
          </p:grpSpPr>
          <p:sp>
            <p:nvSpPr>
              <p:cNvPr id="71" name="Rectangle 70">
                <a:extLst>
                  <a:ext uri="{FF2B5EF4-FFF2-40B4-BE49-F238E27FC236}">
                    <a16:creationId xmlns:a16="http://schemas.microsoft.com/office/drawing/2014/main" id="{151B9E82-356F-4C40-A1C3-89246C523BA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C9DB736F-4FC0-4DB5-92F0-8020C5F01D8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0" name="Text Placeholder 17">
              <a:extLst>
                <a:ext uri="{FF2B5EF4-FFF2-40B4-BE49-F238E27FC236}">
                  <a16:creationId xmlns:a16="http://schemas.microsoft.com/office/drawing/2014/main" id="{201BF80A-31B8-44F4-8685-4652C5C7D031}"/>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3" name="Rectangle 72">
            <a:extLst>
              <a:ext uri="{FF2B5EF4-FFF2-40B4-BE49-F238E27FC236}">
                <a16:creationId xmlns:a16="http://schemas.microsoft.com/office/drawing/2014/main" id="{EB7A21F9-C85C-4504-9531-C2EE62178A72}"/>
              </a:ext>
            </a:extLst>
          </p:cNvPr>
          <p:cNvSpPr/>
          <p:nvPr/>
        </p:nvSpPr>
        <p:spPr>
          <a:xfrm>
            <a:off x="8145117" y="1693190"/>
            <a:ext cx="3844766" cy="5139869"/>
          </a:xfrm>
          <a:prstGeom prst="rect">
            <a:avLst/>
          </a:prstGeom>
        </p:spPr>
        <p:txBody>
          <a:bodyPr wrap="square">
            <a:spAutoFit/>
          </a:bodyPr>
          <a:lstStyle/>
          <a:p>
            <a:pPr lvl="0">
              <a:spcBef>
                <a:spcPts val="600"/>
              </a:spcBef>
            </a:pPr>
            <a:r>
              <a:rPr lang="en-NZ" sz="1100" dirty="0">
                <a:solidFill>
                  <a:schemeClr val="tx1">
                    <a:lumMod val="85000"/>
                    <a:lumOff val="15000"/>
                  </a:schemeClr>
                </a:solidFill>
              </a:rPr>
              <a:t>Fourteen percent of people with lived experience of disability have attended literary arts in the last 12 months. This is higher than the national average.</a:t>
            </a:r>
          </a:p>
          <a:p>
            <a:pPr lvl="0">
              <a:spcBef>
                <a:spcPts val="600"/>
              </a:spcBef>
            </a:pPr>
            <a:r>
              <a:rPr lang="en-NZ" sz="1100" dirty="0">
                <a:solidFill>
                  <a:schemeClr val="tx1">
                    <a:lumMod val="85000"/>
                    <a:lumOff val="15000"/>
                  </a:schemeClr>
                </a:solidFill>
              </a:rPr>
              <a:t>Most attend fairly infrequently with 39% having attended more than three times in the last 12 months.</a:t>
            </a:r>
          </a:p>
          <a:p>
            <a:pPr>
              <a:spcBef>
                <a:spcPts val="600"/>
              </a:spcBef>
            </a:pPr>
            <a:r>
              <a:rPr lang="en-NZ" sz="1100" dirty="0">
                <a:solidFill>
                  <a:schemeClr val="tx1">
                    <a:lumMod val="85000"/>
                    <a:lumOff val="15000"/>
                  </a:schemeClr>
                </a:solidFill>
              </a:rPr>
              <a:t>Of those who have attended literary arts two thirds attended in person (66%) and 57% have done so online.</a:t>
            </a: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are more likely than average (14%) to have attended literary arts in the last 12 months:</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Men (17%)</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15-17 year olds (38%)</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18-29 year olds (22%)</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30-39 year olds (23%)</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(30%).</a:t>
            </a:r>
          </a:p>
          <a:p>
            <a:pPr>
              <a:spcBef>
                <a:spcPts val="600"/>
              </a:spcBef>
            </a:pPr>
            <a:r>
              <a:rPr lang="en-NZ" sz="1100" dirty="0">
                <a:solidFill>
                  <a:schemeClr val="tx1">
                    <a:lumMod val="85000"/>
                    <a:lumOff val="15000"/>
                  </a:schemeClr>
                </a:solidFill>
              </a:rPr>
              <a:t>The following groups are less likely than average to have attended literary arts in the last 12 months:</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Women (10%)</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Those aged 50+ (4%)</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New Zealand Europeans (11%).</a:t>
            </a:r>
          </a:p>
          <a:p>
            <a:pPr lvl="0">
              <a:spcBef>
                <a:spcPts val="600"/>
              </a:spcBef>
            </a:pPr>
            <a:endParaRPr lang="en-NZ" sz="1100" dirty="0">
              <a:solidFill>
                <a:schemeClr val="tx1">
                  <a:lumMod val="85000"/>
                  <a:lumOff val="15000"/>
                </a:schemeClr>
              </a:solidFill>
            </a:endParaRPr>
          </a:p>
          <a:p>
            <a:pPr marL="171450" lvl="0" indent="-171450">
              <a:spcBef>
                <a:spcPts val="600"/>
              </a:spcBef>
              <a:buFont typeface="Arial" panose="020B0604020202020204" pitchFamily="34" charset="0"/>
              <a:buChar char="•"/>
            </a:pPr>
            <a:endParaRPr lang="en-NZ" sz="1100" dirty="0">
              <a:solidFill>
                <a:schemeClr val="tx1">
                  <a:lumMod val="85000"/>
                  <a:lumOff val="15000"/>
                </a:schemeClr>
              </a:solidFill>
            </a:endParaRPr>
          </a:p>
        </p:txBody>
      </p:sp>
      <p:sp>
        <p:nvSpPr>
          <p:cNvPr id="74" name="Rectangle 73">
            <a:extLst>
              <a:ext uri="{FF2B5EF4-FFF2-40B4-BE49-F238E27FC236}">
                <a16:creationId xmlns:a16="http://schemas.microsoft.com/office/drawing/2014/main" id="{BD17E17B-1C3B-4E47-A171-BBBFBBC8FE33}"/>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B59BB091-438A-49A6-AB47-04898D53D285}"/>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A4268E73-CEA2-44C7-92BD-E046FA0E3298}"/>
              </a:ext>
            </a:extLst>
          </p:cNvPr>
          <p:cNvGrpSpPr/>
          <p:nvPr/>
        </p:nvGrpSpPr>
        <p:grpSpPr>
          <a:xfrm>
            <a:off x="441623" y="3885690"/>
            <a:ext cx="431322" cy="480358"/>
            <a:chOff x="-420060" y="172"/>
            <a:chExt cx="431322" cy="480358"/>
          </a:xfrm>
        </p:grpSpPr>
        <p:sp>
          <p:nvSpPr>
            <p:cNvPr id="77" name="Rectangle 76">
              <a:extLst>
                <a:ext uri="{FF2B5EF4-FFF2-40B4-BE49-F238E27FC236}">
                  <a16:creationId xmlns:a16="http://schemas.microsoft.com/office/drawing/2014/main" id="{4359B4E2-D8F4-4BB0-82CF-62C678BE2C9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CFC3D2BE-D561-45CE-B310-C72B461455E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9" name="Text Placeholder 17">
            <a:extLst>
              <a:ext uri="{FF2B5EF4-FFF2-40B4-BE49-F238E27FC236}">
                <a16:creationId xmlns:a16="http://schemas.microsoft.com/office/drawing/2014/main" id="{4C5F598C-BEC0-491F-B2B4-ED66CEA2DD44}"/>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5" name="TextBox 84">
            <a:extLst>
              <a:ext uri="{FF2B5EF4-FFF2-40B4-BE49-F238E27FC236}">
                <a16:creationId xmlns:a16="http://schemas.microsoft.com/office/drawing/2014/main" id="{EF69591D-37B1-4809-8EFA-F0445479C804}"/>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80" name="TextBox 79">
            <a:extLst>
              <a:ext uri="{FF2B5EF4-FFF2-40B4-BE49-F238E27FC236}">
                <a16:creationId xmlns:a16="http://schemas.microsoft.com/office/drawing/2014/main" id="{25CBFE71-A8C8-4938-87B9-8068D8A88B0A}"/>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1" name="TextBox 80">
            <a:extLst>
              <a:ext uri="{FF2B5EF4-FFF2-40B4-BE49-F238E27FC236}">
                <a16:creationId xmlns:a16="http://schemas.microsoft.com/office/drawing/2014/main" id="{574038A2-A543-499E-ABD1-DF4EC69F6B13}"/>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CD005F"/>
                </a:solidFill>
                <a:effectLst/>
                <a:uLnTx/>
                <a:uFillTx/>
                <a:latin typeface="Arial"/>
                <a:ea typeface="+mn-ea"/>
                <a:cs typeface="+mn-cs"/>
              </a:rPr>
              <a:t>66</a:t>
            </a:r>
            <a:r>
              <a:rPr kumimoji="0" lang="lv-LV" sz="1800" b="1" i="0" u="none" strike="noStrike" kern="1200" cap="none" spc="0" normalizeH="0" baseline="0" noProof="0" dirty="0">
                <a:ln>
                  <a:noFill/>
                </a:ln>
                <a:solidFill>
                  <a:srgbClr val="CD005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0184B80C-1876-4CC6-9650-4A9C5F75FF5B}"/>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A02EA1BF-B1AD-423C-97EE-BF1E9ADE31C6}"/>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7F7F7F"/>
                </a:solidFill>
                <a:effectLst/>
                <a:uLnTx/>
                <a:uFillTx/>
                <a:latin typeface="Arial"/>
                <a:ea typeface="+mn-ea"/>
                <a:cs typeface="+mn-cs"/>
              </a:rPr>
              <a:t>57</a:t>
            </a:r>
            <a:r>
              <a:rPr kumimoji="0" lang="lv-LV" sz="1800" b="1" i="0" u="none" strike="noStrike" kern="1200" cap="none" spc="0" normalizeH="0" baseline="0" noProof="0" dirty="0">
                <a:ln>
                  <a:noFill/>
                </a:ln>
                <a:solidFill>
                  <a:srgbClr val="7F7F7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42" name="Group 41">
            <a:extLst>
              <a:ext uri="{FF2B5EF4-FFF2-40B4-BE49-F238E27FC236}">
                <a16:creationId xmlns:a16="http://schemas.microsoft.com/office/drawing/2014/main" id="{B07C0456-BCA9-47BD-9A54-4DF31D103979}"/>
              </a:ext>
            </a:extLst>
          </p:cNvPr>
          <p:cNvGrpSpPr/>
          <p:nvPr/>
        </p:nvGrpSpPr>
        <p:grpSpPr>
          <a:xfrm>
            <a:off x="5136705" y="6494121"/>
            <a:ext cx="2891981" cy="215444"/>
            <a:chOff x="163092" y="5772628"/>
            <a:chExt cx="2891981" cy="215444"/>
          </a:xfrm>
        </p:grpSpPr>
        <p:sp>
          <p:nvSpPr>
            <p:cNvPr id="43" name="TextBox 42">
              <a:extLst>
                <a:ext uri="{FF2B5EF4-FFF2-40B4-BE49-F238E27FC236}">
                  <a16:creationId xmlns:a16="http://schemas.microsoft.com/office/drawing/2014/main" id="{4C7CAE88-8C3D-4BDB-AAA2-B07D583F4A32}"/>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4" name="Isosceles Triangle 43">
              <a:extLst>
                <a:ext uri="{FF2B5EF4-FFF2-40B4-BE49-F238E27FC236}">
                  <a16:creationId xmlns:a16="http://schemas.microsoft.com/office/drawing/2014/main" id="{C2BD87FC-9D65-4A85-9516-25AA92327F73}"/>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Isosceles Triangle 51">
              <a:extLst>
                <a:ext uri="{FF2B5EF4-FFF2-40B4-BE49-F238E27FC236}">
                  <a16:creationId xmlns:a16="http://schemas.microsoft.com/office/drawing/2014/main" id="{0295052C-B298-48AD-8510-458F4F05FD1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3" name="Isosceles Triangle 52">
            <a:extLst>
              <a:ext uri="{FF2B5EF4-FFF2-40B4-BE49-F238E27FC236}">
                <a16:creationId xmlns:a16="http://schemas.microsoft.com/office/drawing/2014/main" id="{8C011080-7056-4211-9CC9-5A49DE3B8802}"/>
              </a:ext>
            </a:extLst>
          </p:cNvPr>
          <p:cNvSpPr>
            <a:spLocks noChangeAspect="1"/>
          </p:cNvSpPr>
          <p:nvPr/>
        </p:nvSpPr>
        <p:spPr>
          <a:xfrm>
            <a:off x="3118280" y="2249071"/>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4" name="TextBox 83">
            <a:extLst>
              <a:ext uri="{FF2B5EF4-FFF2-40B4-BE49-F238E27FC236}">
                <a16:creationId xmlns:a16="http://schemas.microsoft.com/office/drawing/2014/main" id="{F96E3388-2990-4CDD-808C-427C2EE25315}"/>
              </a:ext>
            </a:extLst>
          </p:cNvPr>
          <p:cNvSpPr txBox="1"/>
          <p:nvPr/>
        </p:nvSpPr>
        <p:spPr>
          <a:xfrm>
            <a:off x="262838" y="3332356"/>
            <a:ext cx="3811444"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spTree>
    <p:extLst>
      <p:ext uri="{BB962C8B-B14F-4D97-AF65-F5344CB8AC3E}">
        <p14:creationId xmlns:p14="http://schemas.microsoft.com/office/powerpoint/2010/main" val="147596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9503-BA8D-4011-BEF7-F772B6D35D77}"/>
              </a:ext>
            </a:extLst>
          </p:cNvPr>
          <p:cNvSpPr>
            <a:spLocks noGrp="1"/>
          </p:cNvSpPr>
          <p:nvPr>
            <p:ph type="title"/>
          </p:nvPr>
        </p:nvSpPr>
        <p:spPr>
          <a:xfrm>
            <a:off x="166536" y="116115"/>
            <a:ext cx="10228293" cy="714828"/>
          </a:xfrm>
        </p:spPr>
        <p:txBody>
          <a:bodyPr/>
          <a:lstStyle/>
          <a:p>
            <a:r>
              <a:rPr lang="en-NZ" dirty="0"/>
              <a:t>Background and objectives of the research</a:t>
            </a:r>
          </a:p>
        </p:txBody>
      </p:sp>
      <p:sp>
        <p:nvSpPr>
          <p:cNvPr id="3" name="Content Placeholder 2">
            <a:extLst>
              <a:ext uri="{FF2B5EF4-FFF2-40B4-BE49-F238E27FC236}">
                <a16:creationId xmlns:a16="http://schemas.microsoft.com/office/drawing/2014/main" id="{064161BF-07D5-4868-B964-4DF9B08F07F6}"/>
              </a:ext>
            </a:extLst>
          </p:cNvPr>
          <p:cNvSpPr>
            <a:spLocks noGrp="1"/>
          </p:cNvSpPr>
          <p:nvPr>
            <p:ph idx="1"/>
          </p:nvPr>
        </p:nvSpPr>
        <p:spPr>
          <a:xfrm>
            <a:off x="166536" y="1193659"/>
            <a:ext cx="8411407" cy="2071321"/>
          </a:xfrm>
        </p:spPr>
        <p:txBody>
          <a:bodyPr>
            <a:noAutofit/>
          </a:bodyPr>
          <a:lstStyle/>
          <a:p>
            <a:pPr>
              <a:spcBef>
                <a:spcPts val="500"/>
              </a:spcBef>
            </a:pPr>
            <a:r>
              <a:rPr lang="en-NZ" sz="1100" dirty="0">
                <a:cs typeface="Arial" panose="020B0604020202020204" pitchFamily="34" charset="0"/>
              </a:rPr>
              <a:t>Since 2005, Creative New Zealand has conducted research to measure </a:t>
            </a:r>
            <a:r>
              <a:rPr lang="en-NZ" sz="1100">
                <a:cs typeface="Arial" panose="020B0604020202020204" pitchFamily="34" charset="0"/>
              </a:rPr>
              <a:t>New Zealanders’ </a:t>
            </a:r>
            <a:r>
              <a:rPr lang="en-NZ" sz="1100" dirty="0">
                <a:cs typeface="Arial" panose="020B0604020202020204" pitchFamily="34" charset="0"/>
              </a:rPr>
              <a:t>engagement with the arts. This includes attendance and participation in different art forms, as well as wider attitudes to the arts. The research comprises two separate surveys (one of adults aged 15+; and one of young people aged 10-14). The surveys are repeated every three years. </a:t>
            </a:r>
          </a:p>
          <a:p>
            <a:pPr>
              <a:spcBef>
                <a:spcPts val="500"/>
              </a:spcBef>
            </a:pPr>
            <a:r>
              <a:rPr lang="en-NZ" sz="1100" dirty="0">
                <a:cs typeface="Arial" panose="020B0604020202020204" pitchFamily="34" charset="0"/>
              </a:rPr>
              <a:t>The research is used in a number of ways. It provides:</a:t>
            </a:r>
          </a:p>
          <a:p>
            <a:pPr marL="171450" indent="-171450">
              <a:spcBef>
                <a:spcPts val="500"/>
              </a:spcBef>
              <a:buFont typeface="Arial" panose="020B0604020202020204" pitchFamily="34" charset="0"/>
              <a:buChar char="-"/>
            </a:pPr>
            <a:r>
              <a:rPr lang="en-NZ" sz="1100" dirty="0">
                <a:cs typeface="Arial" panose="020B0604020202020204" pitchFamily="34" charset="0"/>
              </a:rPr>
              <a:t>Vital insights for Creative New Zealand, selected agencies and arts organisations about the national levels of cultural engagement </a:t>
            </a:r>
          </a:p>
          <a:p>
            <a:pPr marL="171450" indent="-171450">
              <a:spcBef>
                <a:spcPts val="500"/>
              </a:spcBef>
              <a:buFont typeface="Arial" panose="020B0604020202020204" pitchFamily="34" charset="0"/>
              <a:buChar char="-"/>
            </a:pPr>
            <a:r>
              <a:rPr lang="en-NZ" sz="1100" dirty="0">
                <a:cs typeface="Arial" panose="020B0604020202020204" pitchFamily="34" charset="0"/>
              </a:rPr>
              <a:t>Stories to advocate for the arts</a:t>
            </a:r>
          </a:p>
          <a:p>
            <a:pPr marL="171450" indent="-171450">
              <a:spcBef>
                <a:spcPts val="500"/>
              </a:spcBef>
              <a:buFont typeface="Arial" panose="020B0604020202020204" pitchFamily="34" charset="0"/>
              <a:buChar char="-"/>
            </a:pPr>
            <a:r>
              <a:rPr lang="en-NZ" sz="1100" dirty="0">
                <a:cs typeface="Arial" panose="020B0604020202020204" pitchFamily="34" charset="0"/>
              </a:rPr>
              <a:t>Up-to-date data that arts organisations can use to develop marketing programming and income generation strategies. </a:t>
            </a:r>
          </a:p>
          <a:p>
            <a:pPr>
              <a:spcBef>
                <a:spcPts val="500"/>
              </a:spcBef>
            </a:pPr>
            <a:r>
              <a:rPr lang="en-NZ" sz="1100" b="1" dirty="0">
                <a:cs typeface="Arial" panose="020B0604020202020204" pitchFamily="34" charset="0"/>
              </a:rPr>
              <a:t>This report presents findings on public attitudes, attendance and participation in the arts among people with lived experience of disability. The findings are compared to all New Zealanders (aged 15+).</a:t>
            </a:r>
          </a:p>
        </p:txBody>
      </p:sp>
      <p:grpSp>
        <p:nvGrpSpPr>
          <p:cNvPr id="11" name="Group 10">
            <a:extLst>
              <a:ext uri="{FF2B5EF4-FFF2-40B4-BE49-F238E27FC236}">
                <a16:creationId xmlns:a16="http://schemas.microsoft.com/office/drawing/2014/main" id="{DAA10CA5-7411-46C0-9303-5082C4182690}"/>
              </a:ext>
            </a:extLst>
          </p:cNvPr>
          <p:cNvGrpSpPr/>
          <p:nvPr/>
        </p:nvGrpSpPr>
        <p:grpSpPr>
          <a:xfrm>
            <a:off x="166537" y="3264980"/>
            <a:ext cx="11895596" cy="3030511"/>
            <a:chOff x="166536" y="3245004"/>
            <a:chExt cx="11808241" cy="3006756"/>
          </a:xfrm>
        </p:grpSpPr>
        <p:sp>
          <p:nvSpPr>
            <p:cNvPr id="6" name="TextBox 5">
              <a:extLst>
                <a:ext uri="{FF2B5EF4-FFF2-40B4-BE49-F238E27FC236}">
                  <a16:creationId xmlns:a16="http://schemas.microsoft.com/office/drawing/2014/main" id="{0CBD3646-75E5-466A-BA89-9CF7EC8DA75E}"/>
                </a:ext>
              </a:extLst>
            </p:cNvPr>
            <p:cNvSpPr txBox="1"/>
            <p:nvPr/>
          </p:nvSpPr>
          <p:spPr>
            <a:xfrm>
              <a:off x="6578713" y="3245004"/>
              <a:ext cx="5396064" cy="2338552"/>
            </a:xfrm>
            <a:prstGeom prst="rect">
              <a:avLst/>
            </a:prstGeom>
            <a:solidFill>
              <a:srgbClr val="282D41"/>
            </a:solidFill>
          </p:spPr>
          <p:txBody>
            <a:bodyPr wrap="square" lIns="108000" tIns="108000" bIns="72000" rtlCol="0" anchor="t">
              <a:noAutofit/>
            </a:bodyPr>
            <a:lstStyle/>
            <a:p>
              <a:r>
                <a:rPr lang="en-NZ" sz="1200" b="1" dirty="0">
                  <a:solidFill>
                    <a:srgbClr val="DAAB2D"/>
                  </a:solidFill>
                  <a:cs typeface="Arial" panose="020B0604020202020204" pitchFamily="34" charset="0"/>
                </a:rPr>
                <a:t>‘Attendance’ </a:t>
              </a:r>
              <a:r>
                <a:rPr lang="en-NZ" sz="1200" dirty="0">
                  <a:solidFill>
                    <a:schemeClr val="bg1"/>
                  </a:solidFill>
                  <a:cs typeface="Arial" panose="020B0604020202020204" pitchFamily="34" charset="0"/>
                </a:rPr>
                <a:t>is defined as going to:</a:t>
              </a:r>
            </a:p>
            <a:p>
              <a:pPr marL="171450" lvl="0" indent="-171450">
                <a:spcBef>
                  <a:spcPts val="300"/>
                </a:spcBef>
                <a:buFont typeface="Arial" panose="020B0604020202020204" pitchFamily="34" charset="0"/>
                <a:buChar char="-"/>
              </a:pPr>
              <a:r>
                <a:rPr lang="en-NZ" sz="1100" dirty="0">
                  <a:solidFill>
                    <a:schemeClr val="bg1"/>
                  </a:solidFill>
                </a:rPr>
                <a:t>Seeing craft and object artworks at an exhibition, festival, art gallery, museum, library or online.</a:t>
              </a:r>
            </a:p>
            <a:p>
              <a:pPr marL="171450" lvl="0" indent="-171450">
                <a:spcBef>
                  <a:spcPts val="300"/>
                </a:spcBef>
                <a:buFont typeface="Arial" panose="020B0604020202020204" pitchFamily="34" charset="0"/>
                <a:buChar char="-"/>
              </a:pPr>
              <a:r>
                <a:rPr lang="en-NZ" sz="1100" dirty="0">
                  <a:solidFill>
                    <a:schemeClr val="bg1"/>
                  </a:solidFill>
                </a:rPr>
                <a:t>Attending spoken word, poetry or book readings, or literary festivals or events. </a:t>
              </a:r>
            </a:p>
            <a:p>
              <a:pPr marL="171450" lvl="0" indent="-171450">
                <a:spcBef>
                  <a:spcPts val="300"/>
                </a:spcBef>
                <a:buFont typeface="Arial" panose="020B0604020202020204" pitchFamily="34" charset="0"/>
                <a:buChar char="-"/>
              </a:pPr>
              <a:r>
                <a:rPr lang="en-NZ" sz="1100" dirty="0">
                  <a:solidFill>
                    <a:schemeClr val="bg1"/>
                  </a:solidFill>
                </a:rPr>
                <a:t>Seeing any artworks by Māori artists or going to any Māori arts or cultural performances, Toi Ahurei, festivals or exhibitions.</a:t>
              </a:r>
            </a:p>
            <a:p>
              <a:pPr marL="171450" indent="-171450">
                <a:spcBef>
                  <a:spcPts val="300"/>
                </a:spcBef>
                <a:buFont typeface="Arial" panose="020B0604020202020204" pitchFamily="34" charset="0"/>
                <a:buChar char="-"/>
              </a:pPr>
              <a:r>
                <a:rPr lang="en-NZ" sz="1100" dirty="0">
                  <a:solidFill>
                    <a:schemeClr val="bg1"/>
                  </a:solidFill>
                </a:rPr>
                <a:t>Seeing artworks by Pasifika artists or going to any Pasifika cultural performances, festivals or exhibitions. </a:t>
              </a:r>
            </a:p>
            <a:p>
              <a:pPr marL="171450" indent="-171450">
                <a:spcBef>
                  <a:spcPts val="300"/>
                </a:spcBef>
                <a:buFont typeface="Arial" panose="020B0604020202020204" pitchFamily="34" charset="0"/>
                <a:buChar char="-"/>
              </a:pPr>
              <a:r>
                <a:rPr lang="en-NZ" sz="1100" dirty="0">
                  <a:solidFill>
                    <a:schemeClr val="bg1"/>
                  </a:solidFill>
                </a:rPr>
                <a:t>Attending performing arts events.</a:t>
              </a:r>
            </a:p>
            <a:p>
              <a:pPr marL="171450" lvl="0" indent="-171450">
                <a:spcBef>
                  <a:spcPts val="300"/>
                </a:spcBef>
                <a:buFont typeface="Arial" panose="020B0604020202020204" pitchFamily="34" charset="0"/>
                <a:buChar char="-"/>
              </a:pPr>
              <a:r>
                <a:rPr lang="en-NZ" sz="1100" dirty="0">
                  <a:solidFill>
                    <a:schemeClr val="bg1"/>
                  </a:solidFill>
                </a:rPr>
                <a:t>Seeing visual artworks at an exhibition, festival, art gallery, museum, library, cinema or online.</a:t>
              </a:r>
            </a:p>
          </p:txBody>
        </p:sp>
        <p:sp>
          <p:nvSpPr>
            <p:cNvPr id="4" name="TextBox 3">
              <a:extLst>
                <a:ext uri="{FF2B5EF4-FFF2-40B4-BE49-F238E27FC236}">
                  <a16:creationId xmlns:a16="http://schemas.microsoft.com/office/drawing/2014/main" id="{8C67B5D8-4BBE-4D6E-B913-5189F76ED6A8}"/>
                </a:ext>
              </a:extLst>
            </p:cNvPr>
            <p:cNvSpPr txBox="1"/>
            <p:nvPr/>
          </p:nvSpPr>
          <p:spPr>
            <a:xfrm>
              <a:off x="166536" y="3258676"/>
              <a:ext cx="6288693" cy="2993084"/>
            </a:xfrm>
            <a:prstGeom prst="rect">
              <a:avLst/>
            </a:prstGeom>
            <a:solidFill>
              <a:schemeClr val="bg1">
                <a:lumMod val="95000"/>
              </a:schemeClr>
            </a:solidFill>
          </p:spPr>
          <p:txBody>
            <a:bodyPr wrap="square" lIns="108000" tIns="108000" rtlCol="0" anchor="t">
              <a:noAutofit/>
            </a:bodyPr>
            <a:lstStyle/>
            <a:p>
              <a:r>
                <a:rPr lang="en-NZ" sz="1200" b="1" dirty="0">
                  <a:cs typeface="Arial" panose="020B0604020202020204" pitchFamily="34" charset="0"/>
                </a:rPr>
                <a:t>The arts </a:t>
              </a:r>
              <a:r>
                <a:rPr lang="en-NZ" sz="1200" dirty="0">
                  <a:cs typeface="Arial" panose="020B0604020202020204" pitchFamily="34" charset="0"/>
                </a:rPr>
                <a:t>is split into six different art forms, and attendance and participation is measured for each:</a:t>
              </a:r>
            </a:p>
            <a:p>
              <a:pPr marL="171450" indent="-171450">
                <a:spcBef>
                  <a:spcPts val="300"/>
                </a:spcBef>
                <a:buFont typeface="Arial" panose="020B0604020202020204" pitchFamily="34" charset="0"/>
                <a:buChar char="-"/>
              </a:pPr>
              <a:r>
                <a:rPr lang="en-NZ" sz="1100" b="1" dirty="0">
                  <a:cs typeface="Arial" panose="020B0604020202020204" pitchFamily="34" charset="0"/>
                </a:rPr>
                <a:t>Craft and object art </a:t>
              </a:r>
              <a:r>
                <a:rPr lang="en-NZ" sz="1100" dirty="0">
                  <a:cs typeface="Arial" panose="020B0604020202020204" pitchFamily="34" charset="0"/>
                </a:rPr>
                <a:t>is defined as</a:t>
              </a:r>
              <a:r>
                <a:rPr lang="en-US" sz="1100" dirty="0">
                  <a:cs typeface="Arial" panose="020B0604020202020204" pitchFamily="34" charset="0"/>
                </a:rPr>
                <a:t> </a:t>
              </a:r>
              <a:r>
                <a:rPr lang="en-US" sz="1100" dirty="0"/>
                <a:t>uku (pottery), furniture, glass, adornment (such as ‘ei katu, tā moko and jewellery), embroidery, tīvaevae, woodcraft, spinning, weaving or textiles.</a:t>
              </a:r>
              <a:endParaRPr lang="en-NZ" sz="1100" dirty="0"/>
            </a:p>
            <a:p>
              <a:pPr marL="171450" indent="-171450">
                <a:spcBef>
                  <a:spcPts val="300"/>
                </a:spcBef>
                <a:buFont typeface="Arial" panose="020B0604020202020204" pitchFamily="34" charset="0"/>
                <a:buChar char="-"/>
              </a:pPr>
              <a:r>
                <a:rPr lang="en-US" sz="1100" b="1" dirty="0">
                  <a:cs typeface="Arial" panose="020B0604020202020204" pitchFamily="34" charset="0"/>
                </a:rPr>
                <a:t>Literary arts </a:t>
              </a:r>
              <a:r>
                <a:rPr lang="en-US" sz="1100" dirty="0">
                  <a:cs typeface="Arial" panose="020B0604020202020204" pitchFamily="34" charset="0"/>
                </a:rPr>
                <a:t>is defined as spoken word, </a:t>
              </a:r>
              <a:r>
                <a:rPr lang="en-NZ" sz="1100" dirty="0">
                  <a:cs typeface="Arial" panose="020B0604020202020204" pitchFamily="34" charset="0"/>
                </a:rPr>
                <a:t>poetry or book readings, literary events, writing workshops, creative writing in poetry, fiction or non-fiction.</a:t>
              </a:r>
            </a:p>
            <a:p>
              <a:pPr marL="171450" indent="-171450">
                <a:spcBef>
                  <a:spcPts val="300"/>
                </a:spcBef>
                <a:buFont typeface="Arial" panose="020B0604020202020204" pitchFamily="34" charset="0"/>
                <a:buChar char="-"/>
              </a:pPr>
              <a:r>
                <a:rPr lang="en-NZ" sz="1100" b="1" dirty="0">
                  <a:cs typeface="Arial" panose="020B0604020202020204" pitchFamily="34" charset="0"/>
                </a:rPr>
                <a:t>Ngā Toi Māori (Māori arts) </a:t>
              </a:r>
              <a:r>
                <a:rPr lang="en-NZ" sz="1100" dirty="0">
                  <a:cs typeface="Arial" panose="020B0604020202020204" pitchFamily="34" charset="0"/>
                </a:rPr>
                <a:t>is defined as </a:t>
              </a:r>
              <a:r>
                <a:rPr lang="en-NZ" sz="1100" dirty="0"/>
                <a:t>works created by Tangata Whenua M</a:t>
              </a:r>
              <a:r>
                <a:rPr lang="mi-NZ" sz="1100" dirty="0"/>
                <a:t>āori artists in all art forms (contemporay and customary: craft/object art, dance, literature, media arts, music, theatre and visual arts). </a:t>
              </a:r>
              <a:r>
                <a:rPr lang="en-NZ" sz="1100" dirty="0">
                  <a:cs typeface="Arial" panose="020B0604020202020204" pitchFamily="34" charset="0"/>
                </a:rPr>
                <a:t>arts or crafts activities or workshops, including carving, </a:t>
              </a:r>
              <a:r>
                <a:rPr lang="en-US" sz="1100" dirty="0">
                  <a:cs typeface="Arial" panose="020B0604020202020204" pitchFamily="34" charset="0"/>
                </a:rPr>
                <a:t>raranga, tāniko,</a:t>
              </a:r>
              <a:r>
                <a:rPr lang="en-NZ" sz="1100" dirty="0">
                  <a:cs typeface="Arial" panose="020B0604020202020204" pitchFamily="34" charset="0"/>
                </a:rPr>
                <a:t> weaving, </a:t>
              </a:r>
              <a:r>
                <a:rPr lang="en-NZ" sz="1100" dirty="0" err="1">
                  <a:cs typeface="Arial" panose="020B0604020202020204" pitchFamily="34" charset="0"/>
                </a:rPr>
                <a:t>waiata</a:t>
              </a:r>
              <a:r>
                <a:rPr lang="en-NZ" sz="1100" dirty="0">
                  <a:cs typeface="Arial" panose="020B0604020202020204" pitchFamily="34" charset="0"/>
                </a:rPr>
                <a:t>, kapa haka, kōwhaiwhai, tā moko, Māori dance or music.</a:t>
              </a:r>
            </a:p>
            <a:p>
              <a:pPr marL="171450" indent="-171450">
                <a:spcBef>
                  <a:spcPts val="300"/>
                </a:spcBef>
                <a:buFont typeface="Arial" panose="020B0604020202020204" pitchFamily="34" charset="0"/>
                <a:buChar char="-"/>
              </a:pPr>
              <a:r>
                <a:rPr lang="en-NZ" sz="1100" b="1" dirty="0">
                  <a:cs typeface="Arial" panose="020B0604020202020204" pitchFamily="34" charset="0"/>
                </a:rPr>
                <a:t>Pacific arts </a:t>
              </a:r>
              <a:r>
                <a:rPr lang="en-NZ" sz="1100" dirty="0">
                  <a:cs typeface="Arial" panose="020B0604020202020204" pitchFamily="34" charset="0"/>
                </a:rPr>
                <a:t>is defined as </a:t>
              </a:r>
              <a:r>
                <a:rPr lang="en-NZ" sz="1100" dirty="0"/>
                <a:t>works created by Pasifika artists in all art forms (contemporary and heritage: craft/object art, dance, literature, media arts, music, theatre and visual arts). </a:t>
              </a:r>
            </a:p>
            <a:p>
              <a:pPr marL="171450" indent="-171450">
                <a:spcBef>
                  <a:spcPts val="300"/>
                </a:spcBef>
                <a:buFont typeface="Arial" panose="020B0604020202020204" pitchFamily="34" charset="0"/>
                <a:buChar char="-"/>
              </a:pPr>
              <a:r>
                <a:rPr lang="en-US" sz="1100" b="1" dirty="0">
                  <a:cs typeface="Arial" panose="020B0604020202020204" pitchFamily="34" charset="0"/>
                </a:rPr>
                <a:t>Performing arts </a:t>
              </a:r>
              <a:r>
                <a:rPr lang="en-US" sz="1100" dirty="0">
                  <a:cs typeface="Arial" panose="020B0604020202020204" pitchFamily="34" charset="0"/>
                </a:rPr>
                <a:t>is defined as theatre, dance and music.</a:t>
              </a:r>
              <a:endParaRPr lang="en-NZ" sz="1100" dirty="0">
                <a:cs typeface="Arial" panose="020B0604020202020204" pitchFamily="34" charset="0"/>
              </a:endParaRPr>
            </a:p>
            <a:p>
              <a:pPr marL="171450" indent="-171450">
                <a:spcBef>
                  <a:spcPts val="300"/>
                </a:spcBef>
                <a:buFont typeface="Arial" panose="020B0604020202020204" pitchFamily="34" charset="0"/>
                <a:buChar char="-"/>
              </a:pPr>
              <a:r>
                <a:rPr lang="en-NZ" sz="1100" b="1" dirty="0">
                  <a:cs typeface="Arial" panose="020B0604020202020204" pitchFamily="34" charset="0"/>
                </a:rPr>
                <a:t>Visual arts</a:t>
              </a:r>
              <a:r>
                <a:rPr lang="en-NZ" sz="1100" dirty="0">
                  <a:cs typeface="Arial" panose="020B0604020202020204" pitchFamily="34" charset="0"/>
                </a:rPr>
                <a:t> is defined as </a:t>
              </a:r>
              <a:r>
                <a:rPr lang="en-NZ" sz="1100" dirty="0"/>
                <a:t>drawing, painting, rāranga, tīvaevae, photography, whakairo, sculpture, print-making, typography and film-making.</a:t>
              </a:r>
            </a:p>
            <a:p>
              <a:pPr marL="171450" indent="-171450">
                <a:spcBef>
                  <a:spcPts val="300"/>
                </a:spcBef>
                <a:buFont typeface="Arial" panose="020B0604020202020204" pitchFamily="34" charset="0"/>
                <a:buChar char="-"/>
              </a:pPr>
              <a:endParaRPr lang="en-NZ" sz="1100" dirty="0"/>
            </a:p>
            <a:p>
              <a:pPr marL="171450" indent="-171450">
                <a:spcBef>
                  <a:spcPts val="300"/>
                </a:spcBef>
                <a:buFont typeface="Arial" panose="020B0604020202020204" pitchFamily="34" charset="0"/>
                <a:buChar char="-"/>
              </a:pPr>
              <a:endParaRPr lang="en-NZ" sz="1100" dirty="0">
                <a:cs typeface="Arial" panose="020B0604020202020204" pitchFamily="34" charset="0"/>
              </a:endParaRPr>
            </a:p>
          </p:txBody>
        </p:sp>
        <p:sp>
          <p:nvSpPr>
            <p:cNvPr id="8" name="Rectangle 7">
              <a:extLst>
                <a:ext uri="{FF2B5EF4-FFF2-40B4-BE49-F238E27FC236}">
                  <a16:creationId xmlns:a16="http://schemas.microsoft.com/office/drawing/2014/main" id="{A632C6B8-D01C-43E5-BF62-6E01A90FE9D0}"/>
                </a:ext>
              </a:extLst>
            </p:cNvPr>
            <p:cNvSpPr/>
            <p:nvPr/>
          </p:nvSpPr>
          <p:spPr>
            <a:xfrm>
              <a:off x="6578713" y="5670641"/>
              <a:ext cx="5396064" cy="567447"/>
            </a:xfrm>
            <a:prstGeom prst="rect">
              <a:avLst/>
            </a:prstGeom>
            <a:solidFill>
              <a:srgbClr val="3AA889"/>
            </a:solidFill>
          </p:spPr>
          <p:txBody>
            <a:bodyPr wrap="square" anchor="ctr">
              <a:noAutofit/>
            </a:bodyPr>
            <a:lstStyle/>
            <a:p>
              <a:r>
                <a:rPr lang="en-NZ" sz="1200" b="1" dirty="0">
                  <a:solidFill>
                    <a:srgbClr val="282D41"/>
                  </a:solidFill>
                  <a:cs typeface="Arial" panose="020B0604020202020204" pitchFamily="34" charset="0"/>
                </a:rPr>
                <a:t>‘Participation’ </a:t>
              </a:r>
              <a:r>
                <a:rPr lang="en-NZ" sz="1200" dirty="0">
                  <a:solidFill>
                    <a:schemeClr val="bg1"/>
                  </a:solidFill>
                  <a:cs typeface="Arial" panose="020B0604020202020204" pitchFamily="34" charset="0"/>
                </a:rPr>
                <a:t>is defined as :</a:t>
              </a:r>
            </a:p>
            <a:p>
              <a:pPr marL="171450" lvl="0" indent="-171450">
                <a:spcBef>
                  <a:spcPts val="600"/>
                </a:spcBef>
                <a:buFont typeface="Arial" panose="020B0604020202020204" pitchFamily="34" charset="0"/>
                <a:buChar char="-"/>
              </a:pPr>
              <a:r>
                <a:rPr lang="en-NZ" sz="1100" dirty="0">
                  <a:solidFill>
                    <a:schemeClr val="bg1"/>
                  </a:solidFill>
                  <a:cs typeface="Arial" panose="020B0604020202020204" pitchFamily="34" charset="0"/>
                </a:rPr>
                <a:t>The active involvement in the making or presentation of art in the last 12 months.</a:t>
              </a:r>
              <a:endParaRPr lang="en-NZ" sz="1100" dirty="0">
                <a:solidFill>
                  <a:schemeClr val="bg1"/>
                </a:solidFill>
              </a:endParaRPr>
            </a:p>
          </p:txBody>
        </p:sp>
      </p:grpSp>
      <p:pic>
        <p:nvPicPr>
          <p:cNvPr id="10" name="Picture 9" descr="A picture containing floor, indoor, building, open&#10;&#10;Description automatically generated">
            <a:extLst>
              <a:ext uri="{FF2B5EF4-FFF2-40B4-BE49-F238E27FC236}">
                <a16:creationId xmlns:a16="http://schemas.microsoft.com/office/drawing/2014/main" id="{2F849C09-A989-4237-90BF-8AA30259DD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64183" y="1182774"/>
            <a:ext cx="3361281" cy="1952783"/>
          </a:xfrm>
          <a:prstGeom prst="rect">
            <a:avLst/>
          </a:prstGeom>
        </p:spPr>
      </p:pic>
    </p:spTree>
    <p:extLst>
      <p:ext uri="{BB962C8B-B14F-4D97-AF65-F5344CB8AC3E}">
        <p14:creationId xmlns:p14="http://schemas.microsoft.com/office/powerpoint/2010/main" val="340973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Ng</a:t>
            </a:r>
            <a:r>
              <a:rPr lang="en-NZ" dirty="0">
                <a:solidFill>
                  <a:schemeClr val="tx1">
                    <a:lumMod val="65000"/>
                    <a:lumOff val="35000"/>
                  </a:schemeClr>
                </a:solidFill>
                <a:cs typeface="Arial" panose="020B0604020202020204" pitchFamily="34" charset="0"/>
              </a:rPr>
              <a:t>ā</a:t>
            </a:r>
            <a:r>
              <a:rPr lang="en-NZ" dirty="0">
                <a:solidFill>
                  <a:schemeClr val="tx1">
                    <a:lumMod val="65000"/>
                    <a:lumOff val="35000"/>
                  </a:schemeClr>
                </a:solidFill>
              </a:rPr>
              <a:t> Toi Māori arts attendance</a:t>
            </a:r>
          </a:p>
        </p:txBody>
      </p:sp>
      <p:graphicFrame>
        <p:nvGraphicFramePr>
          <p:cNvPr id="44" name="Chart 43">
            <a:extLst>
              <a:ext uri="{FF2B5EF4-FFF2-40B4-BE49-F238E27FC236}">
                <a16:creationId xmlns:a16="http://schemas.microsoft.com/office/drawing/2014/main" id="{D4395E5D-4148-4821-BAAC-3F74E497662E}"/>
              </a:ext>
            </a:extLst>
          </p:cNvPr>
          <p:cNvGraphicFramePr/>
          <p:nvPr>
            <p:extLst>
              <p:ext uri="{D42A27DB-BD31-4B8C-83A1-F6EECF244321}">
                <p14:modId xmlns:p14="http://schemas.microsoft.com/office/powerpoint/2010/main" val="106927392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BEB79B84-D466-43C9-AC6F-3EF3AF04B61D}"/>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Ngā Toi Māori 2020 (n=216)</a:t>
            </a:r>
          </a:p>
        </p:txBody>
      </p:sp>
      <p:graphicFrame>
        <p:nvGraphicFramePr>
          <p:cNvPr id="46" name="Chart 45">
            <a:extLst>
              <a:ext uri="{FF2B5EF4-FFF2-40B4-BE49-F238E27FC236}">
                <a16:creationId xmlns:a16="http://schemas.microsoft.com/office/drawing/2014/main" id="{FC73469E-D0E5-48B3-80E4-DE44F2D3BB90}"/>
              </a:ext>
            </a:extLst>
          </p:cNvPr>
          <p:cNvGraphicFramePr/>
          <p:nvPr>
            <p:extLst>
              <p:ext uri="{D42A27DB-BD31-4B8C-83A1-F6EECF244321}">
                <p14:modId xmlns:p14="http://schemas.microsoft.com/office/powerpoint/2010/main" val="216427010"/>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7" name="Oval 46">
            <a:extLst>
              <a:ext uri="{FF2B5EF4-FFF2-40B4-BE49-F238E27FC236}">
                <a16:creationId xmlns:a16="http://schemas.microsoft.com/office/drawing/2014/main" id="{C03DF522-CF27-43E9-9FE5-A52FA7DC133E}"/>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8" name="Graphic 47" descr="User">
            <a:extLst>
              <a:ext uri="{FF2B5EF4-FFF2-40B4-BE49-F238E27FC236}">
                <a16:creationId xmlns:a16="http://schemas.microsoft.com/office/drawing/2014/main" id="{1CA6C362-14ED-4CD9-AD81-A1BDA6B16DF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49" name="Oval 48">
            <a:extLst>
              <a:ext uri="{FF2B5EF4-FFF2-40B4-BE49-F238E27FC236}">
                <a16:creationId xmlns:a16="http://schemas.microsoft.com/office/drawing/2014/main" id="{FCE79B6D-00A3-4634-97E7-D1EF0DAE813D}"/>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0" name="Graphic 49" descr="Internet">
            <a:extLst>
              <a:ext uri="{FF2B5EF4-FFF2-40B4-BE49-F238E27FC236}">
                <a16:creationId xmlns:a16="http://schemas.microsoft.com/office/drawing/2014/main" id="{107C6958-3A93-4252-8505-AA726753E10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3" name="TextBox 52">
            <a:extLst>
              <a:ext uri="{FF2B5EF4-FFF2-40B4-BE49-F238E27FC236}">
                <a16:creationId xmlns:a16="http://schemas.microsoft.com/office/drawing/2014/main" id="{4799D855-9249-4031-B952-024A8F96D8F4}"/>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Ngā Toi Māori 2020 (n=216)</a:t>
            </a:r>
          </a:p>
        </p:txBody>
      </p:sp>
      <p:sp>
        <p:nvSpPr>
          <p:cNvPr id="54" name="Rectangle 53">
            <a:extLst>
              <a:ext uri="{FF2B5EF4-FFF2-40B4-BE49-F238E27FC236}">
                <a16:creationId xmlns:a16="http://schemas.microsoft.com/office/drawing/2014/main" id="{A194F5F9-87FF-442D-9071-C2429B97DCAA}"/>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BA0D6B04-A6D1-4BE1-9E0A-E4211950A58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490AA15E-AD94-4486-8615-F045F5D74B0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7" name="Group 56">
            <a:extLst>
              <a:ext uri="{FF2B5EF4-FFF2-40B4-BE49-F238E27FC236}">
                <a16:creationId xmlns:a16="http://schemas.microsoft.com/office/drawing/2014/main" id="{E6F751BA-5F8F-46F8-A5C3-2CE5173D5DA0}"/>
              </a:ext>
            </a:extLst>
          </p:cNvPr>
          <p:cNvGrpSpPr/>
          <p:nvPr/>
        </p:nvGrpSpPr>
        <p:grpSpPr>
          <a:xfrm>
            <a:off x="441623" y="1322093"/>
            <a:ext cx="3561112" cy="480358"/>
            <a:chOff x="441623" y="1312661"/>
            <a:chExt cx="3561112" cy="480358"/>
          </a:xfrm>
        </p:grpSpPr>
        <p:sp>
          <p:nvSpPr>
            <p:cNvPr id="58" name="Rectangle 57">
              <a:extLst>
                <a:ext uri="{FF2B5EF4-FFF2-40B4-BE49-F238E27FC236}">
                  <a16:creationId xmlns:a16="http://schemas.microsoft.com/office/drawing/2014/main" id="{8D4244DD-64AE-48C3-BB84-468E354681AC}"/>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51B15A2C-2230-4EF8-B410-BED852375B6E}"/>
                </a:ext>
              </a:extLst>
            </p:cNvPr>
            <p:cNvGrpSpPr/>
            <p:nvPr/>
          </p:nvGrpSpPr>
          <p:grpSpPr>
            <a:xfrm>
              <a:off x="441623" y="1312661"/>
              <a:ext cx="431322" cy="480358"/>
              <a:chOff x="-420060" y="172"/>
              <a:chExt cx="431322" cy="480358"/>
            </a:xfrm>
          </p:grpSpPr>
          <p:sp>
            <p:nvSpPr>
              <p:cNvPr id="61" name="Rectangle 60">
                <a:extLst>
                  <a:ext uri="{FF2B5EF4-FFF2-40B4-BE49-F238E27FC236}">
                    <a16:creationId xmlns:a16="http://schemas.microsoft.com/office/drawing/2014/main" id="{9D93815D-745B-424D-8063-346B682AA8BD}"/>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B5527FFA-9C0D-4CAF-8424-9E3EA4740CDA}"/>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0" name="Text Placeholder 17">
              <a:extLst>
                <a:ext uri="{FF2B5EF4-FFF2-40B4-BE49-F238E27FC236}">
                  <a16:creationId xmlns:a16="http://schemas.microsoft.com/office/drawing/2014/main" id="{8C5968C7-2695-49C3-8CBA-39A5C913E775}"/>
                </a:ext>
              </a:extLst>
            </p:cNvPr>
            <p:cNvSpPr txBox="1">
              <a:spLocks/>
            </p:cNvSpPr>
            <p:nvPr/>
          </p:nvSpPr>
          <p:spPr>
            <a:xfrm>
              <a:off x="887013" y="1316629"/>
              <a:ext cx="3115722"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900" dirty="0"/>
                <a:t>Have you seen any artworks by Māori artists or gone to any Māori arts or cultural performances, Toi </a:t>
              </a:r>
              <a:r>
                <a:rPr lang="en-NZ" sz="900" dirty="0" err="1"/>
                <a:t>Ahurei</a:t>
              </a:r>
              <a:r>
                <a:rPr lang="en-NZ" sz="900" dirty="0"/>
                <a:t>, festivals or exhibitions in the last 12 months?</a:t>
              </a:r>
            </a:p>
          </p:txBody>
        </p:sp>
      </p:grpSp>
      <p:sp>
        <p:nvSpPr>
          <p:cNvPr id="63" name="Rectangle 62">
            <a:extLst>
              <a:ext uri="{FF2B5EF4-FFF2-40B4-BE49-F238E27FC236}">
                <a16:creationId xmlns:a16="http://schemas.microsoft.com/office/drawing/2014/main" id="{B558B9A8-9F90-4416-A89D-A33ABEF2941F}"/>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226FB182-DA82-433F-8DF2-FE0BFAC2F5A7}"/>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5" name="Rectangle 64">
            <a:extLst>
              <a:ext uri="{FF2B5EF4-FFF2-40B4-BE49-F238E27FC236}">
                <a16:creationId xmlns:a16="http://schemas.microsoft.com/office/drawing/2014/main" id="{751BCEF3-828B-4A39-A7F7-B92B4786E8D5}"/>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6" name="Group 65">
            <a:extLst>
              <a:ext uri="{FF2B5EF4-FFF2-40B4-BE49-F238E27FC236}">
                <a16:creationId xmlns:a16="http://schemas.microsoft.com/office/drawing/2014/main" id="{65D25797-12B6-465B-8041-8F83AEBD1389}"/>
              </a:ext>
            </a:extLst>
          </p:cNvPr>
          <p:cNvGrpSpPr/>
          <p:nvPr/>
        </p:nvGrpSpPr>
        <p:grpSpPr>
          <a:xfrm>
            <a:off x="4404507" y="1322093"/>
            <a:ext cx="3370675" cy="480358"/>
            <a:chOff x="441623" y="1312661"/>
            <a:chExt cx="3370675" cy="480358"/>
          </a:xfrm>
        </p:grpSpPr>
        <p:sp>
          <p:nvSpPr>
            <p:cNvPr id="67" name="Rectangle 66">
              <a:extLst>
                <a:ext uri="{FF2B5EF4-FFF2-40B4-BE49-F238E27FC236}">
                  <a16:creationId xmlns:a16="http://schemas.microsoft.com/office/drawing/2014/main" id="{52CA3EB5-C36C-4E0B-81DC-A614C2620B39}"/>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8D9EFBFB-EB13-43C9-A648-2E6744AA7387}"/>
                </a:ext>
              </a:extLst>
            </p:cNvPr>
            <p:cNvGrpSpPr/>
            <p:nvPr/>
          </p:nvGrpSpPr>
          <p:grpSpPr>
            <a:xfrm>
              <a:off x="441623" y="1312661"/>
              <a:ext cx="431322" cy="480358"/>
              <a:chOff x="-420060" y="172"/>
              <a:chExt cx="431322" cy="480358"/>
            </a:xfrm>
          </p:grpSpPr>
          <p:sp>
            <p:nvSpPr>
              <p:cNvPr id="70" name="Rectangle 69">
                <a:extLst>
                  <a:ext uri="{FF2B5EF4-FFF2-40B4-BE49-F238E27FC236}">
                    <a16:creationId xmlns:a16="http://schemas.microsoft.com/office/drawing/2014/main" id="{B056E27B-C31D-4EE2-84DC-B00828FC909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8752CCA0-2A13-499C-88B9-3C6537F7DCA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9" name="Text Placeholder 17">
              <a:extLst>
                <a:ext uri="{FF2B5EF4-FFF2-40B4-BE49-F238E27FC236}">
                  <a16:creationId xmlns:a16="http://schemas.microsoft.com/office/drawing/2014/main" id="{0A50687A-A370-407B-A8D2-BF9C08068582}"/>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2" name="Rectangle 71">
            <a:extLst>
              <a:ext uri="{FF2B5EF4-FFF2-40B4-BE49-F238E27FC236}">
                <a16:creationId xmlns:a16="http://schemas.microsoft.com/office/drawing/2014/main" id="{64D4924F-FB83-47E1-875B-8E9E6341B6A3}"/>
              </a:ext>
            </a:extLst>
          </p:cNvPr>
          <p:cNvSpPr/>
          <p:nvPr/>
        </p:nvSpPr>
        <p:spPr>
          <a:xfrm>
            <a:off x="8255343" y="1838995"/>
            <a:ext cx="3720976" cy="4247317"/>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Twenty-nine percent of people with lived experience of disability have attended Ngā Toi Māori art in the last 12 months.</a:t>
            </a:r>
          </a:p>
          <a:p>
            <a:pPr lvl="0">
              <a:spcBef>
                <a:spcPts val="600"/>
              </a:spcBef>
            </a:pPr>
            <a:r>
              <a:rPr lang="en-NZ" sz="1100" dirty="0">
                <a:solidFill>
                  <a:schemeClr val="tx1">
                    <a:lumMod val="85000"/>
                    <a:lumOff val="15000"/>
                  </a:schemeClr>
                </a:solidFill>
              </a:rPr>
              <a:t>Most attend fairly infrequently with 28% having attended more than three times in the last 12 months.</a:t>
            </a:r>
          </a:p>
          <a:p>
            <a:pPr>
              <a:spcBef>
                <a:spcPts val="600"/>
              </a:spcBef>
            </a:pPr>
            <a:r>
              <a:rPr lang="en-NZ" sz="1100" dirty="0">
                <a:solidFill>
                  <a:schemeClr val="tx1">
                    <a:lumMod val="85000"/>
                    <a:lumOff val="15000"/>
                  </a:schemeClr>
                </a:solidFill>
              </a:rPr>
              <a:t>Of the 29% who have attended Ngā Toi Māori three quarters (76%) have attended in person and 55% have done so online.</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are more likely than average (29%) to have attended Ngā Toi Māori arts in the last 12 months:</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15-17 year olds (50%)</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Māori  (44%)</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(36%).</a:t>
            </a:r>
          </a:p>
          <a:p>
            <a:pPr>
              <a:spcBef>
                <a:spcPts val="600"/>
              </a:spcBef>
            </a:pPr>
            <a:r>
              <a:rPr lang="en-NZ" sz="1100" dirty="0">
                <a:solidFill>
                  <a:schemeClr val="tx1">
                    <a:lumMod val="85000"/>
                    <a:lumOff val="15000"/>
                  </a:schemeClr>
                </a:solidFill>
              </a:rPr>
              <a:t>The following groups are less likely than average to have attended Ngā Toi Māori arts in the last 12 months:</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Those aged 70+ (11%).</a:t>
            </a:r>
          </a:p>
        </p:txBody>
      </p:sp>
      <p:sp>
        <p:nvSpPr>
          <p:cNvPr id="73" name="Rectangle 72">
            <a:extLst>
              <a:ext uri="{FF2B5EF4-FFF2-40B4-BE49-F238E27FC236}">
                <a16:creationId xmlns:a16="http://schemas.microsoft.com/office/drawing/2014/main" id="{43B6ABEB-560E-4646-8807-0F41E6FF88A2}"/>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0AE2242-C192-430C-B64C-803AF92BA4D2}"/>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E7EAD3DD-0873-43A9-A5A6-C05C4BE83C64}"/>
              </a:ext>
            </a:extLst>
          </p:cNvPr>
          <p:cNvGrpSpPr/>
          <p:nvPr/>
        </p:nvGrpSpPr>
        <p:grpSpPr>
          <a:xfrm>
            <a:off x="441623" y="3885690"/>
            <a:ext cx="431322" cy="480358"/>
            <a:chOff x="-420060" y="172"/>
            <a:chExt cx="431322" cy="480358"/>
          </a:xfrm>
        </p:grpSpPr>
        <p:sp>
          <p:nvSpPr>
            <p:cNvPr id="76" name="Rectangle 75">
              <a:extLst>
                <a:ext uri="{FF2B5EF4-FFF2-40B4-BE49-F238E27FC236}">
                  <a16:creationId xmlns:a16="http://schemas.microsoft.com/office/drawing/2014/main" id="{B9F5F9F7-1DFC-4F31-B0FB-1F3AAF0082D4}"/>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F25585A6-0CF4-4EE3-B1AB-7B75F4409AF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8" name="Text Placeholder 17">
            <a:extLst>
              <a:ext uri="{FF2B5EF4-FFF2-40B4-BE49-F238E27FC236}">
                <a16:creationId xmlns:a16="http://schemas.microsoft.com/office/drawing/2014/main" id="{67266109-2655-4081-A36B-1712181DD377}"/>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7" name="TextBox 86">
            <a:extLst>
              <a:ext uri="{FF2B5EF4-FFF2-40B4-BE49-F238E27FC236}">
                <a16:creationId xmlns:a16="http://schemas.microsoft.com/office/drawing/2014/main" id="{2AE1B9C3-4AE1-4B39-8641-5085E62D24F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79" name="TextBox 78">
            <a:extLst>
              <a:ext uri="{FF2B5EF4-FFF2-40B4-BE49-F238E27FC236}">
                <a16:creationId xmlns:a16="http://schemas.microsoft.com/office/drawing/2014/main" id="{71F57950-E114-4F8F-935A-B7043F00CD23}"/>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0" name="TextBox 79">
            <a:extLst>
              <a:ext uri="{FF2B5EF4-FFF2-40B4-BE49-F238E27FC236}">
                <a16:creationId xmlns:a16="http://schemas.microsoft.com/office/drawing/2014/main" id="{D2B80625-6787-42F7-B410-D694331306CB}"/>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CD005F"/>
                </a:solidFill>
                <a:effectLst/>
                <a:uLnTx/>
                <a:uFillTx/>
                <a:latin typeface="Arial"/>
                <a:ea typeface="+mn-ea"/>
                <a:cs typeface="+mn-cs"/>
              </a:rPr>
              <a:t>7</a:t>
            </a:r>
            <a:r>
              <a:rPr kumimoji="0" lang="mi-NZ" sz="1800" b="1" i="0" u="none" strike="noStrike" kern="1200" cap="none" spc="0" normalizeH="0" baseline="0" noProof="0" dirty="0">
                <a:ln>
                  <a:noFill/>
                </a:ln>
                <a:solidFill>
                  <a:srgbClr val="CD005F"/>
                </a:solidFill>
                <a:effectLst/>
                <a:uLnTx/>
                <a:uFillTx/>
                <a:latin typeface="Arial"/>
                <a:ea typeface="+mn-ea"/>
                <a:cs typeface="+mn-cs"/>
              </a:rPr>
              <a:t>6</a:t>
            </a:r>
            <a:r>
              <a:rPr kumimoji="0" lang="lv-LV" sz="1800" b="1" i="0" u="none" strike="noStrike" kern="1200" cap="none" spc="0" normalizeH="0" baseline="0" noProof="0" dirty="0">
                <a:ln>
                  <a:noFill/>
                </a:ln>
                <a:solidFill>
                  <a:srgbClr val="CD005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1" name="TextBox 80">
            <a:extLst>
              <a:ext uri="{FF2B5EF4-FFF2-40B4-BE49-F238E27FC236}">
                <a16:creationId xmlns:a16="http://schemas.microsoft.com/office/drawing/2014/main" id="{65FEAA3F-3373-451A-A340-0C4B9FAF08DF}"/>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64DC6703-165D-4400-AC22-A02A5CF73332}"/>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7F7F7F"/>
                </a:solidFill>
                <a:effectLst/>
                <a:uLnTx/>
                <a:uFillTx/>
                <a:latin typeface="Arial"/>
                <a:ea typeface="+mn-ea"/>
                <a:cs typeface="+mn-cs"/>
              </a:rPr>
              <a:t>55</a:t>
            </a:r>
            <a:r>
              <a:rPr kumimoji="0" lang="lv-LV" sz="1800" b="1" i="0" u="none" strike="noStrike" kern="1200" cap="none" spc="0" normalizeH="0" baseline="0" noProof="0" dirty="0">
                <a:ln>
                  <a:noFill/>
                </a:ln>
                <a:solidFill>
                  <a:srgbClr val="7F7F7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42" name="TextBox 41">
            <a:extLst>
              <a:ext uri="{FF2B5EF4-FFF2-40B4-BE49-F238E27FC236}">
                <a16:creationId xmlns:a16="http://schemas.microsoft.com/office/drawing/2014/main" id="{1DCD8C83-0EDF-4D35-8B8B-EED7E66A4FFB}"/>
              </a:ext>
            </a:extLst>
          </p:cNvPr>
          <p:cNvSpPr txBox="1"/>
          <p:nvPr/>
        </p:nvSpPr>
        <p:spPr>
          <a:xfrm>
            <a:off x="262838" y="3332356"/>
            <a:ext cx="3811444"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43" name="Group 42">
            <a:extLst>
              <a:ext uri="{FF2B5EF4-FFF2-40B4-BE49-F238E27FC236}">
                <a16:creationId xmlns:a16="http://schemas.microsoft.com/office/drawing/2014/main" id="{5402F1E8-96E8-4AF7-A689-0093DD206D93}"/>
              </a:ext>
            </a:extLst>
          </p:cNvPr>
          <p:cNvGrpSpPr/>
          <p:nvPr/>
        </p:nvGrpSpPr>
        <p:grpSpPr>
          <a:xfrm>
            <a:off x="5136705" y="6494121"/>
            <a:ext cx="2891981" cy="215444"/>
            <a:chOff x="163092" y="5772628"/>
            <a:chExt cx="2891981" cy="215444"/>
          </a:xfrm>
        </p:grpSpPr>
        <p:sp>
          <p:nvSpPr>
            <p:cNvPr id="51" name="TextBox 50">
              <a:extLst>
                <a:ext uri="{FF2B5EF4-FFF2-40B4-BE49-F238E27FC236}">
                  <a16:creationId xmlns:a16="http://schemas.microsoft.com/office/drawing/2014/main" id="{8767A0D3-BEF3-43C0-83E0-B05E05C2886C}"/>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2" name="Isosceles Triangle 51">
              <a:extLst>
                <a:ext uri="{FF2B5EF4-FFF2-40B4-BE49-F238E27FC236}">
                  <a16:creationId xmlns:a16="http://schemas.microsoft.com/office/drawing/2014/main" id="{696DA12F-65EB-42C3-AE14-C3CD72F9E48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3" name="Isosceles Triangle 82">
              <a:extLst>
                <a:ext uri="{FF2B5EF4-FFF2-40B4-BE49-F238E27FC236}">
                  <a16:creationId xmlns:a16="http://schemas.microsoft.com/office/drawing/2014/main" id="{19A10486-1DDC-48F6-B491-895C0945A7E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192151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arts attendance</a:t>
            </a:r>
          </a:p>
        </p:txBody>
      </p:sp>
      <p:graphicFrame>
        <p:nvGraphicFramePr>
          <p:cNvPr id="45" name="Chart 44">
            <a:extLst>
              <a:ext uri="{FF2B5EF4-FFF2-40B4-BE49-F238E27FC236}">
                <a16:creationId xmlns:a16="http://schemas.microsoft.com/office/drawing/2014/main" id="{071933F9-3AD5-4E92-AC96-7EFBF9A2A432}"/>
              </a:ext>
            </a:extLst>
          </p:cNvPr>
          <p:cNvGraphicFramePr/>
          <p:nvPr>
            <p:extLst>
              <p:ext uri="{D42A27DB-BD31-4B8C-83A1-F6EECF244321}">
                <p14:modId xmlns:p14="http://schemas.microsoft.com/office/powerpoint/2010/main" val="4140563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a:extLst>
              <a:ext uri="{FF2B5EF4-FFF2-40B4-BE49-F238E27FC236}">
                <a16:creationId xmlns:a16="http://schemas.microsoft.com/office/drawing/2014/main" id="{01661208-CD90-43E1-8375-32FCF37E7374}"/>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Pacific arts 2020 (n=177)</a:t>
            </a:r>
          </a:p>
        </p:txBody>
      </p:sp>
      <p:graphicFrame>
        <p:nvGraphicFramePr>
          <p:cNvPr id="47" name="Chart 46">
            <a:extLst>
              <a:ext uri="{FF2B5EF4-FFF2-40B4-BE49-F238E27FC236}">
                <a16:creationId xmlns:a16="http://schemas.microsoft.com/office/drawing/2014/main" id="{07E2702C-5DF6-4254-B2D4-0693771CACE8}"/>
              </a:ext>
            </a:extLst>
          </p:cNvPr>
          <p:cNvGraphicFramePr/>
          <p:nvPr>
            <p:extLst>
              <p:ext uri="{D42A27DB-BD31-4B8C-83A1-F6EECF244321}">
                <p14:modId xmlns:p14="http://schemas.microsoft.com/office/powerpoint/2010/main" val="370200270"/>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48" name="Oval 47">
            <a:extLst>
              <a:ext uri="{FF2B5EF4-FFF2-40B4-BE49-F238E27FC236}">
                <a16:creationId xmlns:a16="http://schemas.microsoft.com/office/drawing/2014/main" id="{F2F04F09-D68E-4731-B756-B5101674DD8B}"/>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descr="User">
            <a:extLst>
              <a:ext uri="{FF2B5EF4-FFF2-40B4-BE49-F238E27FC236}">
                <a16:creationId xmlns:a16="http://schemas.microsoft.com/office/drawing/2014/main" id="{3BAB1ABE-67B2-40F2-B642-70AB384CF77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50" name="Oval 49">
            <a:extLst>
              <a:ext uri="{FF2B5EF4-FFF2-40B4-BE49-F238E27FC236}">
                <a16:creationId xmlns:a16="http://schemas.microsoft.com/office/drawing/2014/main" id="{E32293FE-11D7-4D8B-9EB0-7159C95558F3}"/>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 name="Graphic 50" descr="Internet">
            <a:extLst>
              <a:ext uri="{FF2B5EF4-FFF2-40B4-BE49-F238E27FC236}">
                <a16:creationId xmlns:a16="http://schemas.microsoft.com/office/drawing/2014/main" id="{42C2339E-F48F-4218-90D6-800A3798A9C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54" name="TextBox 53">
            <a:extLst>
              <a:ext uri="{FF2B5EF4-FFF2-40B4-BE49-F238E27FC236}">
                <a16:creationId xmlns:a16="http://schemas.microsoft.com/office/drawing/2014/main" id="{4E03EA90-31A8-4E36-A443-6898F39E40C0}"/>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Pacific arts 2020 (n=177)</a:t>
            </a:r>
          </a:p>
        </p:txBody>
      </p:sp>
      <p:sp>
        <p:nvSpPr>
          <p:cNvPr id="55" name="Rectangle 54">
            <a:extLst>
              <a:ext uri="{FF2B5EF4-FFF2-40B4-BE49-F238E27FC236}">
                <a16:creationId xmlns:a16="http://schemas.microsoft.com/office/drawing/2014/main" id="{37073D9A-A129-4175-A4D4-03F4190483A2}"/>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D2FD6901-C649-4778-AEB7-DC88781AF51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63F62D88-6D01-4386-BBE6-4FC971D3CB63}"/>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8" name="Group 57">
            <a:extLst>
              <a:ext uri="{FF2B5EF4-FFF2-40B4-BE49-F238E27FC236}">
                <a16:creationId xmlns:a16="http://schemas.microsoft.com/office/drawing/2014/main" id="{1F9C2812-5043-4E5B-AFE9-9CE6721C35F4}"/>
              </a:ext>
            </a:extLst>
          </p:cNvPr>
          <p:cNvGrpSpPr/>
          <p:nvPr/>
        </p:nvGrpSpPr>
        <p:grpSpPr>
          <a:xfrm>
            <a:off x="441623" y="1322093"/>
            <a:ext cx="3547043" cy="480358"/>
            <a:chOff x="441623" y="1312661"/>
            <a:chExt cx="3547043" cy="480358"/>
          </a:xfrm>
        </p:grpSpPr>
        <p:sp>
          <p:nvSpPr>
            <p:cNvPr id="59" name="Rectangle 58">
              <a:extLst>
                <a:ext uri="{FF2B5EF4-FFF2-40B4-BE49-F238E27FC236}">
                  <a16:creationId xmlns:a16="http://schemas.microsoft.com/office/drawing/2014/main" id="{4C2E3162-D134-4ACF-80BE-A9EA1A8A1950}"/>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51E86825-6CD3-43E2-A3AA-D6F3A8BDE37C}"/>
                </a:ext>
              </a:extLst>
            </p:cNvPr>
            <p:cNvGrpSpPr/>
            <p:nvPr/>
          </p:nvGrpSpPr>
          <p:grpSpPr>
            <a:xfrm>
              <a:off x="441623" y="1312661"/>
              <a:ext cx="431322" cy="480358"/>
              <a:chOff x="-420060" y="172"/>
              <a:chExt cx="431322" cy="480358"/>
            </a:xfrm>
          </p:grpSpPr>
          <p:sp>
            <p:nvSpPr>
              <p:cNvPr id="62" name="Rectangle 61">
                <a:extLst>
                  <a:ext uri="{FF2B5EF4-FFF2-40B4-BE49-F238E27FC236}">
                    <a16:creationId xmlns:a16="http://schemas.microsoft.com/office/drawing/2014/main" id="{3D44BCED-0749-45BC-A235-075AD5E55AC5}"/>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4B020954-8B1E-41D3-8B25-C93B2C96E148}"/>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1" name="Text Placeholder 17">
              <a:extLst>
                <a:ext uri="{FF2B5EF4-FFF2-40B4-BE49-F238E27FC236}">
                  <a16:creationId xmlns:a16="http://schemas.microsoft.com/office/drawing/2014/main" id="{C72EBBED-D1E2-44F5-8D69-9BEE417F3753}"/>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seen any artworks by Pasifika artists or gone to any Pasifika cultural performances, festivals or exhibitions in the last 12 months?</a:t>
              </a:r>
            </a:p>
          </p:txBody>
        </p:sp>
      </p:grpSp>
      <p:sp>
        <p:nvSpPr>
          <p:cNvPr id="64" name="Rectangle 63">
            <a:extLst>
              <a:ext uri="{FF2B5EF4-FFF2-40B4-BE49-F238E27FC236}">
                <a16:creationId xmlns:a16="http://schemas.microsoft.com/office/drawing/2014/main" id="{34F8C281-12C1-445D-8843-08158BC73181}"/>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95D35EC7-0060-4026-B480-2FDE9881F635}"/>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6" name="Rectangle 65">
            <a:extLst>
              <a:ext uri="{FF2B5EF4-FFF2-40B4-BE49-F238E27FC236}">
                <a16:creationId xmlns:a16="http://schemas.microsoft.com/office/drawing/2014/main" id="{E238FC45-9018-472B-9972-393D84CF7520}"/>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23A69635-FBB8-43A5-A11B-EC25B474368C}"/>
              </a:ext>
            </a:extLst>
          </p:cNvPr>
          <p:cNvGrpSpPr/>
          <p:nvPr/>
        </p:nvGrpSpPr>
        <p:grpSpPr>
          <a:xfrm>
            <a:off x="4404507" y="1322093"/>
            <a:ext cx="3370675" cy="480358"/>
            <a:chOff x="441623" y="1312661"/>
            <a:chExt cx="3370675" cy="480358"/>
          </a:xfrm>
        </p:grpSpPr>
        <p:sp>
          <p:nvSpPr>
            <p:cNvPr id="68" name="Rectangle 67">
              <a:extLst>
                <a:ext uri="{FF2B5EF4-FFF2-40B4-BE49-F238E27FC236}">
                  <a16:creationId xmlns:a16="http://schemas.microsoft.com/office/drawing/2014/main" id="{1DF250E4-BF5D-4C0E-AFAA-38FDDA47AF3E}"/>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5543EFF5-61E8-4203-8165-16F32389B2C0}"/>
                </a:ext>
              </a:extLst>
            </p:cNvPr>
            <p:cNvGrpSpPr/>
            <p:nvPr/>
          </p:nvGrpSpPr>
          <p:grpSpPr>
            <a:xfrm>
              <a:off x="441623" y="1312661"/>
              <a:ext cx="431322" cy="480358"/>
              <a:chOff x="-420060" y="172"/>
              <a:chExt cx="431322" cy="480358"/>
            </a:xfrm>
          </p:grpSpPr>
          <p:sp>
            <p:nvSpPr>
              <p:cNvPr id="71" name="Rectangle 70">
                <a:extLst>
                  <a:ext uri="{FF2B5EF4-FFF2-40B4-BE49-F238E27FC236}">
                    <a16:creationId xmlns:a16="http://schemas.microsoft.com/office/drawing/2014/main" id="{1F510679-FEA0-454D-9711-117AF1C427D0}"/>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6CA780E5-A821-45A3-BC50-F32B349A512F}"/>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0" name="Text Placeholder 17">
              <a:extLst>
                <a:ext uri="{FF2B5EF4-FFF2-40B4-BE49-F238E27FC236}">
                  <a16:creationId xmlns:a16="http://schemas.microsoft.com/office/drawing/2014/main" id="{B9B04BD5-4ADF-408B-854F-617CD0230F2A}"/>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3" name="Rectangle 72">
            <a:extLst>
              <a:ext uri="{FF2B5EF4-FFF2-40B4-BE49-F238E27FC236}">
                <a16:creationId xmlns:a16="http://schemas.microsoft.com/office/drawing/2014/main" id="{14E23344-B3E7-44BE-9299-A86C613DE069}"/>
              </a:ext>
            </a:extLst>
          </p:cNvPr>
          <p:cNvSpPr/>
          <p:nvPr/>
        </p:nvSpPr>
        <p:spPr>
          <a:xfrm>
            <a:off x="8091294" y="1770927"/>
            <a:ext cx="3998799" cy="4570482"/>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Twenty-four percent of people with lived experience of disability have attended Pacific arts in the last 12 months. This is higher than the national average.</a:t>
            </a:r>
          </a:p>
          <a:p>
            <a:pPr lvl="0">
              <a:spcBef>
                <a:spcPts val="600"/>
              </a:spcBef>
            </a:pPr>
            <a:r>
              <a:rPr lang="en-NZ" sz="1100" dirty="0">
                <a:solidFill>
                  <a:schemeClr val="tx1">
                    <a:lumMod val="85000"/>
                    <a:lumOff val="15000"/>
                  </a:schemeClr>
                </a:solidFill>
              </a:rPr>
              <a:t>Most attend fairly infrequently with 34% having attended more than three times in the last 12 months.</a:t>
            </a:r>
          </a:p>
          <a:p>
            <a:pPr>
              <a:spcBef>
                <a:spcPts val="600"/>
              </a:spcBef>
            </a:pPr>
            <a:r>
              <a:rPr lang="en-NZ" sz="1100" dirty="0">
                <a:solidFill>
                  <a:schemeClr val="tx1">
                    <a:lumMod val="85000"/>
                    <a:lumOff val="15000"/>
                  </a:schemeClr>
                </a:solidFill>
              </a:rPr>
              <a:t>Of those people who are attending Pacific arts two thirds are doing so in person (65%) and 57% have done so online.</a:t>
            </a: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are more likely than average (24%) to have attended Pacific arts in the last 12 months:</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15-17 year olds (52%)</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Pacific peoples (51%)</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(31%)</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People on household incomes of $80,001-$120,000 (33%).</a:t>
            </a:r>
          </a:p>
          <a:p>
            <a:pPr>
              <a:spcBef>
                <a:spcPts val="600"/>
              </a:spcBef>
            </a:pPr>
            <a:r>
              <a:rPr lang="en-NZ" sz="1100" dirty="0">
                <a:solidFill>
                  <a:schemeClr val="tx1">
                    <a:lumMod val="85000"/>
                    <a:lumOff val="15000"/>
                  </a:schemeClr>
                </a:solidFill>
              </a:rPr>
              <a:t>The following groups are less likely than average to have attended Pacific arts in the last 12 months:</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50-59 year olds (12%)</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Those aged 70+ (11%)</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New Zealand Europeans (20%).</a:t>
            </a:r>
          </a:p>
        </p:txBody>
      </p:sp>
      <p:sp>
        <p:nvSpPr>
          <p:cNvPr id="74" name="Rectangle 73">
            <a:extLst>
              <a:ext uri="{FF2B5EF4-FFF2-40B4-BE49-F238E27FC236}">
                <a16:creationId xmlns:a16="http://schemas.microsoft.com/office/drawing/2014/main" id="{B1A9597B-4807-4D09-9B6C-0F02065FA283}"/>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89F4E47B-A99C-4234-A402-306E2E130D0E}"/>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268E187D-4DDA-4BB3-B101-9443231B3605}"/>
              </a:ext>
            </a:extLst>
          </p:cNvPr>
          <p:cNvGrpSpPr/>
          <p:nvPr/>
        </p:nvGrpSpPr>
        <p:grpSpPr>
          <a:xfrm>
            <a:off x="441623" y="3885690"/>
            <a:ext cx="431322" cy="480358"/>
            <a:chOff x="-420060" y="172"/>
            <a:chExt cx="431322" cy="480358"/>
          </a:xfrm>
        </p:grpSpPr>
        <p:sp>
          <p:nvSpPr>
            <p:cNvPr id="77" name="Rectangle 76">
              <a:extLst>
                <a:ext uri="{FF2B5EF4-FFF2-40B4-BE49-F238E27FC236}">
                  <a16:creationId xmlns:a16="http://schemas.microsoft.com/office/drawing/2014/main" id="{202B0883-B93F-4515-A737-277C30CDD0E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F2D9CB50-1669-46A7-B319-7C6B0BD1E12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9" name="Text Placeholder 17">
            <a:extLst>
              <a:ext uri="{FF2B5EF4-FFF2-40B4-BE49-F238E27FC236}">
                <a16:creationId xmlns:a16="http://schemas.microsoft.com/office/drawing/2014/main" id="{B8882318-E7FD-416A-A33D-4EC1AEF5A9BB}"/>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6" name="TextBox 85">
            <a:extLst>
              <a:ext uri="{FF2B5EF4-FFF2-40B4-BE49-F238E27FC236}">
                <a16:creationId xmlns:a16="http://schemas.microsoft.com/office/drawing/2014/main" id="{EDE5A1BF-F2ED-4707-9DDA-753114BC8C5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80" name="TextBox 79">
            <a:extLst>
              <a:ext uri="{FF2B5EF4-FFF2-40B4-BE49-F238E27FC236}">
                <a16:creationId xmlns:a16="http://schemas.microsoft.com/office/drawing/2014/main" id="{3FF9A85C-84A4-4443-AACD-9E9020C08A41}"/>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1" name="TextBox 80">
            <a:extLst>
              <a:ext uri="{FF2B5EF4-FFF2-40B4-BE49-F238E27FC236}">
                <a16:creationId xmlns:a16="http://schemas.microsoft.com/office/drawing/2014/main" id="{8F16DB60-3D0A-4774-AA1E-42D45C611F36}"/>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CD005F"/>
                </a:solidFill>
                <a:effectLst/>
                <a:uLnTx/>
                <a:uFillTx/>
                <a:latin typeface="Arial"/>
                <a:ea typeface="+mn-ea"/>
                <a:cs typeface="+mn-cs"/>
              </a:rPr>
              <a:t>65</a:t>
            </a:r>
            <a:r>
              <a:rPr kumimoji="0" lang="lv-LV" sz="1800" b="1" i="0" u="none" strike="noStrike" kern="1200" cap="none" spc="0" normalizeH="0" baseline="0" noProof="0" dirty="0">
                <a:ln>
                  <a:noFill/>
                </a:ln>
                <a:solidFill>
                  <a:srgbClr val="CD005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3B7486DC-2A0D-4C1B-9095-41E9080178C6}"/>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3E42EADC-39DB-4D6A-A8E7-51AED37B5177}"/>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7F7F7F"/>
                </a:solidFill>
                <a:effectLst/>
                <a:uLnTx/>
                <a:uFillTx/>
                <a:latin typeface="Arial"/>
                <a:ea typeface="+mn-ea"/>
                <a:cs typeface="+mn-cs"/>
              </a:rPr>
              <a:t>57</a:t>
            </a:r>
            <a:r>
              <a:rPr kumimoji="0" lang="lv-LV" sz="1800" b="1" i="0" u="none" strike="noStrike" kern="1200" cap="none" spc="0" normalizeH="0" baseline="0" noProof="0" dirty="0">
                <a:ln>
                  <a:noFill/>
                </a:ln>
                <a:solidFill>
                  <a:srgbClr val="7F7F7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42" name="Group 41">
            <a:extLst>
              <a:ext uri="{FF2B5EF4-FFF2-40B4-BE49-F238E27FC236}">
                <a16:creationId xmlns:a16="http://schemas.microsoft.com/office/drawing/2014/main" id="{CD41E4D7-BF5D-456A-A290-FFE29ADEEAF4}"/>
              </a:ext>
            </a:extLst>
          </p:cNvPr>
          <p:cNvGrpSpPr/>
          <p:nvPr/>
        </p:nvGrpSpPr>
        <p:grpSpPr>
          <a:xfrm>
            <a:off x="5136705" y="6494121"/>
            <a:ext cx="2891981" cy="215444"/>
            <a:chOff x="163092" y="5772628"/>
            <a:chExt cx="2891981" cy="215444"/>
          </a:xfrm>
        </p:grpSpPr>
        <p:sp>
          <p:nvSpPr>
            <p:cNvPr id="43" name="TextBox 42">
              <a:extLst>
                <a:ext uri="{FF2B5EF4-FFF2-40B4-BE49-F238E27FC236}">
                  <a16:creationId xmlns:a16="http://schemas.microsoft.com/office/drawing/2014/main" id="{8A740D00-052F-4915-A6C8-8C323215735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2" name="Isosceles Triangle 51">
              <a:extLst>
                <a:ext uri="{FF2B5EF4-FFF2-40B4-BE49-F238E27FC236}">
                  <a16:creationId xmlns:a16="http://schemas.microsoft.com/office/drawing/2014/main" id="{FA2A036E-C435-4600-B68F-72E62A1160B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Isosceles Triangle 52">
              <a:extLst>
                <a:ext uri="{FF2B5EF4-FFF2-40B4-BE49-F238E27FC236}">
                  <a16:creationId xmlns:a16="http://schemas.microsoft.com/office/drawing/2014/main" id="{5E4E5EF7-9D9B-48B8-B8A3-CF34D7685454}"/>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4" name="Isosceles Triangle 83">
            <a:extLst>
              <a:ext uri="{FF2B5EF4-FFF2-40B4-BE49-F238E27FC236}">
                <a16:creationId xmlns:a16="http://schemas.microsoft.com/office/drawing/2014/main" id="{EC14155B-D481-475D-BE64-D17CC7B6DC7C}"/>
              </a:ext>
            </a:extLst>
          </p:cNvPr>
          <p:cNvSpPr>
            <a:spLocks noChangeAspect="1"/>
          </p:cNvSpPr>
          <p:nvPr/>
        </p:nvSpPr>
        <p:spPr>
          <a:xfrm>
            <a:off x="3394366" y="2257351"/>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5" name="TextBox 84">
            <a:extLst>
              <a:ext uri="{FF2B5EF4-FFF2-40B4-BE49-F238E27FC236}">
                <a16:creationId xmlns:a16="http://schemas.microsoft.com/office/drawing/2014/main" id="{8C55F1B2-0DE1-4EE6-A2B9-6592A4B4CBD5}"/>
              </a:ext>
            </a:extLst>
          </p:cNvPr>
          <p:cNvSpPr txBox="1"/>
          <p:nvPr/>
        </p:nvSpPr>
        <p:spPr>
          <a:xfrm>
            <a:off x="262838" y="3332356"/>
            <a:ext cx="3811444"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spTree>
    <p:extLst>
      <p:ext uri="{BB962C8B-B14F-4D97-AF65-F5344CB8AC3E}">
        <p14:creationId xmlns:p14="http://schemas.microsoft.com/office/powerpoint/2010/main" val="142881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Performing arts attendance</a:t>
            </a:r>
          </a:p>
        </p:txBody>
      </p:sp>
      <p:sp>
        <p:nvSpPr>
          <p:cNvPr id="6" name="Text Placeholder 5">
            <a:extLst>
              <a:ext uri="{FF2B5EF4-FFF2-40B4-BE49-F238E27FC236}">
                <a16:creationId xmlns:a16="http://schemas.microsoft.com/office/drawing/2014/main" id="{F4332A6E-C2B0-4B19-92A4-2F136D992D03}"/>
              </a:ext>
            </a:extLst>
          </p:cNvPr>
          <p:cNvSpPr>
            <a:spLocks noGrp="1"/>
          </p:cNvSpPr>
          <p:nvPr>
            <p:ph type="body" sz="quarter" idx="10"/>
          </p:nvPr>
        </p:nvSpPr>
        <p:spPr>
          <a:xfrm>
            <a:off x="758825" y="1161985"/>
            <a:ext cx="6953250" cy="419100"/>
          </a:xfrm>
        </p:spPr>
        <p:txBody>
          <a:bodyPr/>
          <a:lstStyle/>
          <a:p>
            <a:r>
              <a:rPr lang="en-NZ" dirty="0"/>
              <a:t>Which of these have you been to in the last 12 months?</a:t>
            </a:r>
          </a:p>
        </p:txBody>
      </p:sp>
      <p:sp>
        <p:nvSpPr>
          <p:cNvPr id="47" name="TextBox 46">
            <a:extLst>
              <a:ext uri="{FF2B5EF4-FFF2-40B4-BE49-F238E27FC236}">
                <a16:creationId xmlns:a16="http://schemas.microsoft.com/office/drawing/2014/main" id="{4A5FD924-FE44-49CB-B134-633AA5315745}"/>
              </a:ext>
            </a:extLst>
          </p:cNvPr>
          <p:cNvSpPr txBox="1"/>
          <p:nvPr/>
        </p:nvSpPr>
        <p:spPr>
          <a:xfrm>
            <a:off x="846801" y="3722734"/>
            <a:ext cx="3156196" cy="276999"/>
          </a:xfrm>
          <a:prstGeom prst="rect">
            <a:avLst/>
          </a:prstGeom>
          <a:noFill/>
        </p:spPr>
        <p:txBody>
          <a:bodyPr wrap="square" rtlCol="0">
            <a:spAutoFit/>
          </a:bodyPr>
          <a:lstStyle/>
          <a:p>
            <a:r>
              <a:rPr lang="en-NZ" sz="1200" b="1" spc="149" dirty="0">
                <a:solidFill>
                  <a:schemeClr val="tx1">
                    <a:lumMod val="65000"/>
                    <a:lumOff val="35000"/>
                  </a:schemeClr>
                </a:solidFill>
              </a:rPr>
              <a:t>Did you do this...</a:t>
            </a:r>
          </a:p>
        </p:txBody>
      </p:sp>
      <p:grpSp>
        <p:nvGrpSpPr>
          <p:cNvPr id="8" name="Group 7">
            <a:extLst>
              <a:ext uri="{FF2B5EF4-FFF2-40B4-BE49-F238E27FC236}">
                <a16:creationId xmlns:a16="http://schemas.microsoft.com/office/drawing/2014/main" id="{3CD66551-4942-4406-B17E-BC94682D3D4A}"/>
              </a:ext>
            </a:extLst>
          </p:cNvPr>
          <p:cNvGrpSpPr/>
          <p:nvPr/>
        </p:nvGrpSpPr>
        <p:grpSpPr>
          <a:xfrm>
            <a:off x="750756" y="4824780"/>
            <a:ext cx="504000" cy="504000"/>
            <a:chOff x="750756" y="4668021"/>
            <a:chExt cx="504000" cy="504000"/>
          </a:xfrm>
        </p:grpSpPr>
        <p:sp>
          <p:nvSpPr>
            <p:cNvPr id="49" name="Oval 48">
              <a:extLst>
                <a:ext uri="{FF2B5EF4-FFF2-40B4-BE49-F238E27FC236}">
                  <a16:creationId xmlns:a16="http://schemas.microsoft.com/office/drawing/2014/main" id="{76A8C132-B878-4228-BBB6-3211BF8262AE}"/>
                </a:ext>
              </a:extLst>
            </p:cNvPr>
            <p:cNvSpPr/>
            <p:nvPr/>
          </p:nvSpPr>
          <p:spPr>
            <a:xfrm>
              <a:off x="750756" y="4668021"/>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0" name="Graphic 49" descr="User">
              <a:extLst>
                <a:ext uri="{FF2B5EF4-FFF2-40B4-BE49-F238E27FC236}">
                  <a16:creationId xmlns:a16="http://schemas.microsoft.com/office/drawing/2014/main" id="{8919D0FF-E05C-49F2-A6D3-F620B86C0CF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91" y="4695810"/>
              <a:ext cx="398803" cy="398803"/>
            </a:xfrm>
            <a:prstGeom prst="rect">
              <a:avLst/>
            </a:prstGeom>
          </p:spPr>
        </p:pic>
      </p:grpSp>
      <p:sp>
        <p:nvSpPr>
          <p:cNvPr id="51" name="Oval 50">
            <a:extLst>
              <a:ext uri="{FF2B5EF4-FFF2-40B4-BE49-F238E27FC236}">
                <a16:creationId xmlns:a16="http://schemas.microsoft.com/office/drawing/2014/main" id="{3A529A78-249E-473C-BBDE-354F38910EAE}"/>
              </a:ext>
            </a:extLst>
          </p:cNvPr>
          <p:cNvSpPr/>
          <p:nvPr/>
        </p:nvSpPr>
        <p:spPr>
          <a:xfrm>
            <a:off x="746792" y="5597377"/>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2" name="Graphic 51" descr="Internet">
            <a:extLst>
              <a:ext uri="{FF2B5EF4-FFF2-40B4-BE49-F238E27FC236}">
                <a16:creationId xmlns:a16="http://schemas.microsoft.com/office/drawing/2014/main" id="{7B6D5FD5-9495-4DAF-9F4B-83C424A834D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7096" y="5641011"/>
            <a:ext cx="403391" cy="403391"/>
          </a:xfrm>
          <a:prstGeom prst="rect">
            <a:avLst/>
          </a:prstGeom>
        </p:spPr>
      </p:pic>
      <p:graphicFrame>
        <p:nvGraphicFramePr>
          <p:cNvPr id="10" name="Table 10">
            <a:extLst>
              <a:ext uri="{FF2B5EF4-FFF2-40B4-BE49-F238E27FC236}">
                <a16:creationId xmlns:a16="http://schemas.microsoft.com/office/drawing/2014/main" id="{CC740CFE-8C29-4448-97B5-C202BF4EF2EC}"/>
              </a:ext>
            </a:extLst>
          </p:cNvPr>
          <p:cNvGraphicFramePr>
            <a:graphicFrameLocks noGrp="1"/>
          </p:cNvGraphicFramePr>
          <p:nvPr/>
        </p:nvGraphicFramePr>
        <p:xfrm>
          <a:off x="637178" y="4371080"/>
          <a:ext cx="6730272" cy="365760"/>
        </p:xfrm>
        <a:graphic>
          <a:graphicData uri="http://schemas.openxmlformats.org/drawingml/2006/table">
            <a:tbl>
              <a:tblPr firstRow="1" bandRow="1">
                <a:tableStyleId>{5C22544A-7EE6-4342-B048-85BDC9FD1C3A}</a:tableStyleId>
              </a:tblPr>
              <a:tblGrid>
                <a:gridCol w="2243424">
                  <a:extLst>
                    <a:ext uri="{9D8B030D-6E8A-4147-A177-3AD203B41FA5}">
                      <a16:colId xmlns:a16="http://schemas.microsoft.com/office/drawing/2014/main" val="3963851313"/>
                    </a:ext>
                  </a:extLst>
                </a:gridCol>
                <a:gridCol w="2243424">
                  <a:extLst>
                    <a:ext uri="{9D8B030D-6E8A-4147-A177-3AD203B41FA5}">
                      <a16:colId xmlns:a16="http://schemas.microsoft.com/office/drawing/2014/main" val="303938695"/>
                    </a:ext>
                  </a:extLst>
                </a:gridCol>
                <a:gridCol w="2243424">
                  <a:extLst>
                    <a:ext uri="{9D8B030D-6E8A-4147-A177-3AD203B41FA5}">
                      <a16:colId xmlns:a16="http://schemas.microsoft.com/office/drawing/2014/main" val="4184288322"/>
                    </a:ext>
                  </a:extLst>
                </a:gridCol>
              </a:tblGrid>
              <a:tr h="313743">
                <a:tc>
                  <a:txBody>
                    <a:bodyPr/>
                    <a:lstStyle/>
                    <a:p>
                      <a:pPr algn="ctr"/>
                      <a:r>
                        <a:rPr lang="en-NZ" sz="1000" b="1" dirty="0">
                          <a:solidFill>
                            <a:schemeClr val="tx1"/>
                          </a:solidFill>
                          <a:latin typeface="Arial Narrow" panose="020B0606020202030204" pitchFamily="34" charset="0"/>
                        </a:rPr>
                        <a:t>CONCERT OR MUSICAL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solidFill>
                          <a:latin typeface="Arial Narrow" panose="020B0606020202030204" pitchFamily="34" charset="0"/>
                        </a:rPr>
                        <a:t>THEATRE</a:t>
                      </a:r>
                    </a:p>
                    <a:p>
                      <a:pPr algn="ct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solidFill>
                          <a:latin typeface="Arial Narrow" panose="020B0606020202030204" pitchFamily="34" charset="0"/>
                        </a:rPr>
                        <a:t>DANCE EVENTS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225787"/>
                  </a:ext>
                </a:extLst>
              </a:tr>
            </a:tbl>
          </a:graphicData>
        </a:graphic>
      </p:graphicFrame>
      <p:sp>
        <p:nvSpPr>
          <p:cNvPr id="63" name="Oval 62">
            <a:extLst>
              <a:ext uri="{FF2B5EF4-FFF2-40B4-BE49-F238E27FC236}">
                <a16:creationId xmlns:a16="http://schemas.microsoft.com/office/drawing/2014/main" id="{A0079318-E5F2-4D47-A763-EF2F116B7C24}"/>
              </a:ext>
            </a:extLst>
          </p:cNvPr>
          <p:cNvSpPr/>
          <p:nvPr/>
        </p:nvSpPr>
        <p:spPr>
          <a:xfrm>
            <a:off x="3338554" y="482478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4" name="Graphic 63" descr="User">
            <a:extLst>
              <a:ext uri="{FF2B5EF4-FFF2-40B4-BE49-F238E27FC236}">
                <a16:creationId xmlns:a16="http://schemas.microsoft.com/office/drawing/2014/main" id="{EA05DFD6-CF5B-4A46-8AE5-7142B0F22F4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87189" y="4852569"/>
            <a:ext cx="398803" cy="398803"/>
          </a:xfrm>
          <a:prstGeom prst="rect">
            <a:avLst/>
          </a:prstGeom>
        </p:spPr>
      </p:pic>
      <p:sp>
        <p:nvSpPr>
          <p:cNvPr id="65" name="Oval 64">
            <a:extLst>
              <a:ext uri="{FF2B5EF4-FFF2-40B4-BE49-F238E27FC236}">
                <a16:creationId xmlns:a16="http://schemas.microsoft.com/office/drawing/2014/main" id="{62BAB1D7-B58C-40E6-8273-DAF0F1C2CB23}"/>
              </a:ext>
            </a:extLst>
          </p:cNvPr>
          <p:cNvSpPr/>
          <p:nvPr/>
        </p:nvSpPr>
        <p:spPr>
          <a:xfrm>
            <a:off x="3334590" y="5597377"/>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6" name="Graphic 65" descr="Internet">
            <a:extLst>
              <a:ext uri="{FF2B5EF4-FFF2-40B4-BE49-F238E27FC236}">
                <a16:creationId xmlns:a16="http://schemas.microsoft.com/office/drawing/2014/main" id="{3D6B5912-F165-4F8F-B491-9EE8994001C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84894" y="5641011"/>
            <a:ext cx="403391" cy="403391"/>
          </a:xfrm>
          <a:prstGeom prst="rect">
            <a:avLst/>
          </a:prstGeom>
        </p:spPr>
      </p:pic>
      <p:sp>
        <p:nvSpPr>
          <p:cNvPr id="69" name="Oval 68">
            <a:extLst>
              <a:ext uri="{FF2B5EF4-FFF2-40B4-BE49-F238E27FC236}">
                <a16:creationId xmlns:a16="http://schemas.microsoft.com/office/drawing/2014/main" id="{5C275186-6910-4A22-9581-91E3B78F8C91}"/>
              </a:ext>
            </a:extLst>
          </p:cNvPr>
          <p:cNvSpPr/>
          <p:nvPr/>
        </p:nvSpPr>
        <p:spPr>
          <a:xfrm>
            <a:off x="5755801" y="4802909"/>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0" name="Graphic 69" descr="User">
            <a:extLst>
              <a:ext uri="{FF2B5EF4-FFF2-40B4-BE49-F238E27FC236}">
                <a16:creationId xmlns:a16="http://schemas.microsoft.com/office/drawing/2014/main" id="{9EF7BDA4-5FE3-45F6-AFF5-387A27C67EF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04436" y="4830698"/>
            <a:ext cx="398803" cy="398803"/>
          </a:xfrm>
          <a:prstGeom prst="rect">
            <a:avLst/>
          </a:prstGeom>
        </p:spPr>
      </p:pic>
      <p:sp>
        <p:nvSpPr>
          <p:cNvPr id="71" name="Oval 70">
            <a:extLst>
              <a:ext uri="{FF2B5EF4-FFF2-40B4-BE49-F238E27FC236}">
                <a16:creationId xmlns:a16="http://schemas.microsoft.com/office/drawing/2014/main" id="{992736FE-82FC-41EE-9B59-C88B084562D5}"/>
              </a:ext>
            </a:extLst>
          </p:cNvPr>
          <p:cNvSpPr/>
          <p:nvPr/>
        </p:nvSpPr>
        <p:spPr>
          <a:xfrm>
            <a:off x="5751837" y="5575506"/>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2" name="Graphic 71" descr="Internet">
            <a:extLst>
              <a:ext uri="{FF2B5EF4-FFF2-40B4-BE49-F238E27FC236}">
                <a16:creationId xmlns:a16="http://schemas.microsoft.com/office/drawing/2014/main" id="{71A586AB-123C-4DC3-AB58-4DE7B0E0CB8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02141" y="5619140"/>
            <a:ext cx="403391" cy="403391"/>
          </a:xfrm>
          <a:prstGeom prst="rect">
            <a:avLst/>
          </a:prstGeom>
        </p:spPr>
      </p:pic>
      <p:sp>
        <p:nvSpPr>
          <p:cNvPr id="39" name="Rectangle 38">
            <a:extLst>
              <a:ext uri="{FF2B5EF4-FFF2-40B4-BE49-F238E27FC236}">
                <a16:creationId xmlns:a16="http://schemas.microsoft.com/office/drawing/2014/main" id="{1A285B4C-17A5-430D-9517-183F90CFB216}"/>
              </a:ext>
            </a:extLst>
          </p:cNvPr>
          <p:cNvSpPr/>
          <p:nvPr/>
        </p:nvSpPr>
        <p:spPr>
          <a:xfrm>
            <a:off x="217951" y="1665214"/>
            <a:ext cx="7689431"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1E1D5F9-A0A5-47C7-A497-A33336429BBD}"/>
              </a:ext>
            </a:extLst>
          </p:cNvPr>
          <p:cNvSpPr/>
          <p:nvPr/>
        </p:nvSpPr>
        <p:spPr>
          <a:xfrm>
            <a:off x="586596" y="3724306"/>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E8B8A55-D56F-4721-BE91-190C5643B84B}"/>
              </a:ext>
            </a:extLst>
          </p:cNvPr>
          <p:cNvSpPr/>
          <p:nvPr/>
        </p:nvSpPr>
        <p:spPr>
          <a:xfrm>
            <a:off x="0" y="3724306"/>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35859F57-E8F3-4A64-99A6-049324C3DD1E}"/>
              </a:ext>
            </a:extLst>
          </p:cNvPr>
          <p:cNvSpPr txBox="1"/>
          <p:nvPr/>
        </p:nvSpPr>
        <p:spPr>
          <a:xfrm>
            <a:off x="69011" y="3688685"/>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44" name="Rectangle 43">
            <a:extLst>
              <a:ext uri="{FF2B5EF4-FFF2-40B4-BE49-F238E27FC236}">
                <a16:creationId xmlns:a16="http://schemas.microsoft.com/office/drawing/2014/main" id="{0AB0E5FC-17F6-4152-BA55-12AACFBAB322}"/>
              </a:ext>
            </a:extLst>
          </p:cNvPr>
          <p:cNvSpPr/>
          <p:nvPr/>
        </p:nvSpPr>
        <p:spPr>
          <a:xfrm>
            <a:off x="217951" y="4302680"/>
            <a:ext cx="7689431"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a:extLst>
              <a:ext uri="{FF2B5EF4-FFF2-40B4-BE49-F238E27FC236}">
                <a16:creationId xmlns:a16="http://schemas.microsoft.com/office/drawing/2014/main" id="{B5AC1933-71C1-4E12-AC5A-D62AA65400DD}"/>
              </a:ext>
            </a:extLst>
          </p:cNvPr>
          <p:cNvSpPr txBox="1">
            <a:spLocks/>
          </p:cNvSpPr>
          <p:nvPr/>
        </p:nvSpPr>
        <p:spPr>
          <a:xfrm>
            <a:off x="718399" y="3859910"/>
            <a:ext cx="6953250" cy="419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Did you do this...</a:t>
            </a:r>
          </a:p>
        </p:txBody>
      </p:sp>
      <p:sp>
        <p:nvSpPr>
          <p:cNvPr id="55" name="Rectangle 54">
            <a:extLst>
              <a:ext uri="{FF2B5EF4-FFF2-40B4-BE49-F238E27FC236}">
                <a16:creationId xmlns:a16="http://schemas.microsoft.com/office/drawing/2014/main" id="{E5821AAE-1000-4FEA-8A98-B793032F3003}"/>
              </a:ext>
            </a:extLst>
          </p:cNvPr>
          <p:cNvSpPr/>
          <p:nvPr/>
        </p:nvSpPr>
        <p:spPr>
          <a:xfrm>
            <a:off x="8163880" y="1763780"/>
            <a:ext cx="3959109" cy="4616648"/>
          </a:xfrm>
          <a:prstGeom prst="rect">
            <a:avLst/>
          </a:prstGeom>
        </p:spPr>
        <p:txBody>
          <a:bodyPr wrap="square">
            <a:spAutoFit/>
          </a:bodyPr>
          <a:lstStyle/>
          <a:p>
            <a:pPr marL="0" indent="0">
              <a:buNone/>
            </a:pPr>
            <a:r>
              <a:rPr lang="en-NZ" sz="1100" dirty="0">
                <a:solidFill>
                  <a:schemeClr val="tx1">
                    <a:lumMod val="85000"/>
                    <a:lumOff val="15000"/>
                  </a:schemeClr>
                </a:solidFill>
              </a:rPr>
              <a:t>Forty-one percent of people with lived experience of disability have attended performing arts in the last 12 months.</a:t>
            </a:r>
            <a:r>
              <a:rPr lang="en-NZ" sz="1100" dirty="0"/>
              <a:t> The chart shows how this breaks down across the different types. </a:t>
            </a:r>
          </a:p>
          <a:p>
            <a:pPr marL="0" indent="0">
              <a:buNone/>
            </a:pPr>
            <a:endParaRPr lang="en-NZ" sz="1100" dirty="0"/>
          </a:p>
          <a:p>
            <a:pPr marL="0" indent="0">
              <a:buNone/>
            </a:pPr>
            <a:r>
              <a:rPr lang="en-NZ" sz="1100" dirty="0"/>
              <a:t>Concerts or musical performances are the most popular type of performing arts (26%), followed by theatre (14%) and dance events (10%). Attendance at concerts and musical performances and theatre is lower than the national average.</a:t>
            </a:r>
          </a:p>
          <a:p>
            <a:pPr marL="0" indent="0">
              <a:buNone/>
            </a:pPr>
            <a:endParaRPr lang="en-NZ" sz="1100" dirty="0"/>
          </a:p>
          <a:p>
            <a:pPr marL="0" indent="0">
              <a:buNone/>
            </a:pPr>
            <a:r>
              <a:rPr lang="en-NZ" sz="1100" dirty="0">
                <a:solidFill>
                  <a:schemeClr val="tx1">
                    <a:lumMod val="85000"/>
                    <a:lumOff val="15000"/>
                  </a:schemeClr>
                </a:solidFill>
              </a:rPr>
              <a:t>Those people who are attending performing arts are most likely to do so in person, but some attend online. </a:t>
            </a:r>
          </a:p>
          <a:p>
            <a:pPr>
              <a:spcBef>
                <a:spcPts val="600"/>
              </a:spcBef>
              <a:defRPr/>
            </a:pPr>
            <a:endParaRPr lang="en-NZ" sz="1100" dirty="0">
              <a:solidFill>
                <a:schemeClr val="tx1">
                  <a:lumMod val="85000"/>
                  <a:lumOff val="15000"/>
                </a:schemeClr>
              </a:solidFil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100" b="1" i="0" u="none" strike="noStrike" kern="1200" cap="none" spc="0" normalizeH="0" baseline="0" noProof="0" dirty="0">
                <a:ln>
                  <a:noFill/>
                </a:ln>
                <a:solidFill>
                  <a:prstClr val="black">
                    <a:lumMod val="85000"/>
                    <a:lumOff val="15000"/>
                  </a:prstClr>
                </a:solidFill>
                <a:effectLst/>
                <a:uLnTx/>
                <a:uFillTx/>
                <a:latin typeface="Arial"/>
                <a:ea typeface="+mn-ea"/>
                <a:cs typeface="+mn-cs"/>
              </a:rPr>
              <a:t>Sub-group differences in people with lived experience of disability:</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prstClr val="black">
                    <a:lumMod val="85000"/>
                    <a:lumOff val="15000"/>
                  </a:prstClr>
                </a:solidFill>
                <a:latin typeface="Arial"/>
              </a:rPr>
              <a:t>People aged 50-59 are less likely than average to have attended performing arts in the last 12 months (28% vs. 41%), and less likely to attend theatre (3% vs. 14%). </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schemeClr val="tx1">
                    <a:lumMod val="85000"/>
                    <a:lumOff val="15000"/>
                  </a:schemeClr>
                </a:solidFill>
              </a:rPr>
              <a:t>Māori are also less likely than average to attend the theatre (7% vs. 14%).</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schemeClr val="tx1">
                    <a:lumMod val="85000"/>
                    <a:lumOff val="15000"/>
                  </a:schemeClr>
                </a:solidFill>
                <a:latin typeface="Arial"/>
              </a:rPr>
              <a:t>People aged 15-17 are more likely than average to attend the theatre (29% vs. 14%), while those aged 18-29 are more likely than average to attend dance events (16% vs. 10%).</a:t>
            </a:r>
            <a:endParaRPr lang="en-NZ" sz="1100" dirty="0">
              <a:solidFill>
                <a:prstClr val="black">
                  <a:lumMod val="85000"/>
                  <a:lumOff val="15000"/>
                </a:prstClr>
              </a:solidFill>
              <a:latin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NZ" sz="110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
        <p:nvSpPr>
          <p:cNvPr id="56" name="Oval 55">
            <a:extLst>
              <a:ext uri="{FF2B5EF4-FFF2-40B4-BE49-F238E27FC236}">
                <a16:creationId xmlns:a16="http://schemas.microsoft.com/office/drawing/2014/main" id="{DADA95C2-2F7D-4383-92B9-FDA52546D47C}"/>
              </a:ext>
            </a:extLst>
          </p:cNvPr>
          <p:cNvSpPr/>
          <p:nvPr/>
        </p:nvSpPr>
        <p:spPr>
          <a:xfrm>
            <a:off x="347933" y="1763780"/>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prstClr val="black"/>
                </a:solidFill>
                <a:effectLst/>
                <a:uLnTx/>
                <a:uFillTx/>
                <a:latin typeface="Arial"/>
                <a:ea typeface="+mn-ea"/>
                <a:cs typeface="+mn-cs"/>
              </a:rPr>
              <a:t>%</a:t>
            </a:r>
          </a:p>
        </p:txBody>
      </p:sp>
      <p:sp>
        <p:nvSpPr>
          <p:cNvPr id="75" name="TextBox 74">
            <a:extLst>
              <a:ext uri="{FF2B5EF4-FFF2-40B4-BE49-F238E27FC236}">
                <a16:creationId xmlns:a16="http://schemas.microsoft.com/office/drawing/2014/main" id="{57FEFB16-BE00-44BF-B235-F1A689F5E402}"/>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58" name="TextBox 57">
            <a:extLst>
              <a:ext uri="{FF2B5EF4-FFF2-40B4-BE49-F238E27FC236}">
                <a16:creationId xmlns:a16="http://schemas.microsoft.com/office/drawing/2014/main" id="{48F0D5FD-6D8F-44F2-B01A-279AEF639A85}"/>
              </a:ext>
            </a:extLst>
          </p:cNvPr>
          <p:cNvSpPr txBox="1"/>
          <p:nvPr/>
        </p:nvSpPr>
        <p:spPr>
          <a:xfrm>
            <a:off x="1307706"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0" name="TextBox 79">
            <a:extLst>
              <a:ext uri="{FF2B5EF4-FFF2-40B4-BE49-F238E27FC236}">
                <a16:creationId xmlns:a16="http://schemas.microsoft.com/office/drawing/2014/main" id="{9A2B6E47-A55D-4CE5-BAC0-80CAA7826C63}"/>
              </a:ext>
            </a:extLst>
          </p:cNvPr>
          <p:cNvSpPr txBox="1"/>
          <p:nvPr/>
        </p:nvSpPr>
        <p:spPr>
          <a:xfrm>
            <a:off x="1320880"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78%</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1" name="TextBox 80">
            <a:extLst>
              <a:ext uri="{FF2B5EF4-FFF2-40B4-BE49-F238E27FC236}">
                <a16:creationId xmlns:a16="http://schemas.microsoft.com/office/drawing/2014/main" id="{BCB46739-AC2E-435C-9CF3-C24A79CD3F17}"/>
              </a:ext>
            </a:extLst>
          </p:cNvPr>
          <p:cNvSpPr txBox="1"/>
          <p:nvPr/>
        </p:nvSpPr>
        <p:spPr>
          <a:xfrm>
            <a:off x="1301096"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63A5529A-4DB8-4785-AC8F-A4ED596912DF}"/>
              </a:ext>
            </a:extLst>
          </p:cNvPr>
          <p:cNvSpPr txBox="1"/>
          <p:nvPr/>
        </p:nvSpPr>
        <p:spPr>
          <a:xfrm>
            <a:off x="1301096"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53%</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7" name="TextBox 86">
            <a:extLst>
              <a:ext uri="{FF2B5EF4-FFF2-40B4-BE49-F238E27FC236}">
                <a16:creationId xmlns:a16="http://schemas.microsoft.com/office/drawing/2014/main" id="{7A1DA432-4A95-4B34-B213-08444D0255FA}"/>
              </a:ext>
            </a:extLst>
          </p:cNvPr>
          <p:cNvSpPr txBox="1"/>
          <p:nvPr/>
        </p:nvSpPr>
        <p:spPr>
          <a:xfrm>
            <a:off x="3884532"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8" name="TextBox 87">
            <a:extLst>
              <a:ext uri="{FF2B5EF4-FFF2-40B4-BE49-F238E27FC236}">
                <a16:creationId xmlns:a16="http://schemas.microsoft.com/office/drawing/2014/main" id="{8A7BEB72-2F06-49A6-B28F-33C02218A6F9}"/>
              </a:ext>
            </a:extLst>
          </p:cNvPr>
          <p:cNvSpPr txBox="1"/>
          <p:nvPr/>
        </p:nvSpPr>
        <p:spPr>
          <a:xfrm>
            <a:off x="3897706"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82%</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9" name="TextBox 88">
            <a:extLst>
              <a:ext uri="{FF2B5EF4-FFF2-40B4-BE49-F238E27FC236}">
                <a16:creationId xmlns:a16="http://schemas.microsoft.com/office/drawing/2014/main" id="{8FF61023-BC88-445F-A0F2-B72CBB8FBB96}"/>
              </a:ext>
            </a:extLst>
          </p:cNvPr>
          <p:cNvSpPr txBox="1"/>
          <p:nvPr/>
        </p:nvSpPr>
        <p:spPr>
          <a:xfrm>
            <a:off x="3877922"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0" name="TextBox 89">
            <a:extLst>
              <a:ext uri="{FF2B5EF4-FFF2-40B4-BE49-F238E27FC236}">
                <a16:creationId xmlns:a16="http://schemas.microsoft.com/office/drawing/2014/main" id="{840E4431-CDF2-4CBF-B144-90437D013E76}"/>
              </a:ext>
            </a:extLst>
          </p:cNvPr>
          <p:cNvSpPr txBox="1"/>
          <p:nvPr/>
        </p:nvSpPr>
        <p:spPr>
          <a:xfrm>
            <a:off x="3877922"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40%</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F5F5EE14-76F4-4CEC-8D38-4250D5767A90}"/>
              </a:ext>
            </a:extLst>
          </p:cNvPr>
          <p:cNvSpPr txBox="1"/>
          <p:nvPr/>
        </p:nvSpPr>
        <p:spPr>
          <a:xfrm>
            <a:off x="6309944"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92" name="TextBox 91">
            <a:extLst>
              <a:ext uri="{FF2B5EF4-FFF2-40B4-BE49-F238E27FC236}">
                <a16:creationId xmlns:a16="http://schemas.microsoft.com/office/drawing/2014/main" id="{82A0B377-3537-4DCC-8BC8-8CBCC9D4DECB}"/>
              </a:ext>
            </a:extLst>
          </p:cNvPr>
          <p:cNvSpPr txBox="1"/>
          <p:nvPr/>
        </p:nvSpPr>
        <p:spPr>
          <a:xfrm>
            <a:off x="6323118"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67%</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3" name="TextBox 92">
            <a:extLst>
              <a:ext uri="{FF2B5EF4-FFF2-40B4-BE49-F238E27FC236}">
                <a16:creationId xmlns:a16="http://schemas.microsoft.com/office/drawing/2014/main" id="{6EC5C3AA-A40D-44C9-9ABA-ECE24BAC41AA}"/>
              </a:ext>
            </a:extLst>
          </p:cNvPr>
          <p:cNvSpPr txBox="1"/>
          <p:nvPr/>
        </p:nvSpPr>
        <p:spPr>
          <a:xfrm>
            <a:off x="6303334"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4" name="TextBox 93">
            <a:extLst>
              <a:ext uri="{FF2B5EF4-FFF2-40B4-BE49-F238E27FC236}">
                <a16:creationId xmlns:a16="http://schemas.microsoft.com/office/drawing/2014/main" id="{94BA9613-5513-41CF-9060-E279E57A03EF}"/>
              </a:ext>
            </a:extLst>
          </p:cNvPr>
          <p:cNvSpPr txBox="1"/>
          <p:nvPr/>
        </p:nvSpPr>
        <p:spPr>
          <a:xfrm>
            <a:off x="6303334"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55%</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5" name="TextBox 94">
            <a:extLst>
              <a:ext uri="{FF2B5EF4-FFF2-40B4-BE49-F238E27FC236}">
                <a16:creationId xmlns:a16="http://schemas.microsoft.com/office/drawing/2014/main" id="{B816A6F7-A512-43D7-8E51-B6B893C115BA}"/>
              </a:ext>
            </a:extLst>
          </p:cNvPr>
          <p:cNvSpPr txBox="1"/>
          <p:nvPr/>
        </p:nvSpPr>
        <p:spPr>
          <a:xfrm>
            <a:off x="1493626"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(n=181)</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5F1792F7-1024-473B-8438-48982A7B2526}"/>
              </a:ext>
            </a:extLst>
          </p:cNvPr>
          <p:cNvSpPr txBox="1"/>
          <p:nvPr/>
        </p:nvSpPr>
        <p:spPr>
          <a:xfrm>
            <a:off x="3731354"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(n=94)</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D2DE55B7-F899-407C-A10F-EE1AF3B49061}"/>
              </a:ext>
            </a:extLst>
          </p:cNvPr>
          <p:cNvSpPr txBox="1"/>
          <p:nvPr/>
        </p:nvSpPr>
        <p:spPr>
          <a:xfrm>
            <a:off x="6003836"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(n=70)</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EEF4A75-1997-49A3-BD65-98B46F141FA9}"/>
              </a:ext>
            </a:extLst>
          </p:cNvPr>
          <p:cNvSpPr/>
          <p:nvPr/>
        </p:nvSpPr>
        <p:spPr>
          <a:xfrm>
            <a:off x="758824" y="1722132"/>
            <a:ext cx="6365875" cy="490762"/>
          </a:xfrm>
          <a:prstGeom prst="rect">
            <a:avLst/>
          </a:prstGeom>
          <a:solidFill>
            <a:schemeClr val="bg1"/>
          </a:solidFill>
          <a:ln w="12700" cap="flat" cmpd="sng" algn="ctr">
            <a:solidFill>
              <a:schemeClr val="bg1"/>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8" name="Chart 47">
            <a:extLst>
              <a:ext uri="{FF2B5EF4-FFF2-40B4-BE49-F238E27FC236}">
                <a16:creationId xmlns:a16="http://schemas.microsoft.com/office/drawing/2014/main" id="{2255D83B-2545-4A62-9070-846010353A71}"/>
              </a:ext>
            </a:extLst>
          </p:cNvPr>
          <p:cNvGraphicFramePr/>
          <p:nvPr>
            <p:extLst>
              <p:ext uri="{D42A27DB-BD31-4B8C-83A1-F6EECF244321}">
                <p14:modId xmlns:p14="http://schemas.microsoft.com/office/powerpoint/2010/main" val="2882438138"/>
              </p:ext>
            </p:extLst>
          </p:nvPr>
        </p:nvGraphicFramePr>
        <p:xfrm>
          <a:off x="680255" y="505005"/>
          <a:ext cx="6977750" cy="3275150"/>
        </p:xfrm>
        <a:graphic>
          <a:graphicData uri="http://schemas.openxmlformats.org/drawingml/2006/chart">
            <c:chart xmlns:c="http://schemas.openxmlformats.org/drawingml/2006/chart" xmlns:r="http://schemas.openxmlformats.org/officeDocument/2006/relationships" r:id="rId6"/>
          </a:graphicData>
        </a:graphic>
      </p:graphicFrame>
      <p:sp>
        <p:nvSpPr>
          <p:cNvPr id="54" name="TextBox 53">
            <a:extLst>
              <a:ext uri="{FF2B5EF4-FFF2-40B4-BE49-F238E27FC236}">
                <a16:creationId xmlns:a16="http://schemas.microsoft.com/office/drawing/2014/main" id="{DF19BF75-9398-4339-93F2-DDB8881EFA8D}"/>
              </a:ext>
            </a:extLst>
          </p:cNvPr>
          <p:cNvSpPr txBox="1"/>
          <p:nvPr/>
        </p:nvSpPr>
        <p:spPr>
          <a:xfrm>
            <a:off x="262837" y="3392516"/>
            <a:ext cx="6320681"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57" name="Group 56">
            <a:extLst>
              <a:ext uri="{FF2B5EF4-FFF2-40B4-BE49-F238E27FC236}">
                <a16:creationId xmlns:a16="http://schemas.microsoft.com/office/drawing/2014/main" id="{EE2622EE-FC22-4B2C-B70C-F43582B72C18}"/>
              </a:ext>
            </a:extLst>
          </p:cNvPr>
          <p:cNvGrpSpPr/>
          <p:nvPr/>
        </p:nvGrpSpPr>
        <p:grpSpPr>
          <a:xfrm>
            <a:off x="5136705" y="6494121"/>
            <a:ext cx="2891981" cy="215444"/>
            <a:chOff x="163092" y="5772628"/>
            <a:chExt cx="2891981" cy="215444"/>
          </a:xfrm>
        </p:grpSpPr>
        <p:sp>
          <p:nvSpPr>
            <p:cNvPr id="59" name="TextBox 58">
              <a:extLst>
                <a:ext uri="{FF2B5EF4-FFF2-40B4-BE49-F238E27FC236}">
                  <a16:creationId xmlns:a16="http://schemas.microsoft.com/office/drawing/2014/main" id="{1EBC6C8C-8674-4267-AFDC-9589436D1658}"/>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0" name="Isosceles Triangle 59">
              <a:extLst>
                <a:ext uri="{FF2B5EF4-FFF2-40B4-BE49-F238E27FC236}">
                  <a16:creationId xmlns:a16="http://schemas.microsoft.com/office/drawing/2014/main" id="{686B98F8-B6AC-4ACC-B326-34BFB2CE3FC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1" name="Isosceles Triangle 60">
              <a:extLst>
                <a:ext uri="{FF2B5EF4-FFF2-40B4-BE49-F238E27FC236}">
                  <a16:creationId xmlns:a16="http://schemas.microsoft.com/office/drawing/2014/main" id="{F851B534-82B2-4F85-96A8-79EA84D37C3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8" name="Isosceles Triangle 67">
            <a:extLst>
              <a:ext uri="{FF2B5EF4-FFF2-40B4-BE49-F238E27FC236}">
                <a16:creationId xmlns:a16="http://schemas.microsoft.com/office/drawing/2014/main" id="{376374C3-1B8F-4B76-AEB6-E12004FA4778}"/>
              </a:ext>
            </a:extLst>
          </p:cNvPr>
          <p:cNvSpPr>
            <a:spLocks noChangeAspect="1"/>
          </p:cNvSpPr>
          <p:nvPr/>
        </p:nvSpPr>
        <p:spPr>
          <a:xfrm rot="10800000">
            <a:off x="1572926" y="2035116"/>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Isosceles Triangle 72">
            <a:extLst>
              <a:ext uri="{FF2B5EF4-FFF2-40B4-BE49-F238E27FC236}">
                <a16:creationId xmlns:a16="http://schemas.microsoft.com/office/drawing/2014/main" id="{0F34FF13-AE36-40D1-B592-12311329BF98}"/>
              </a:ext>
            </a:extLst>
          </p:cNvPr>
          <p:cNvSpPr>
            <a:spLocks noChangeAspect="1"/>
          </p:cNvSpPr>
          <p:nvPr/>
        </p:nvSpPr>
        <p:spPr>
          <a:xfrm rot="10800000">
            <a:off x="3812532" y="2326414"/>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6352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Performing arts attendance</a:t>
            </a:r>
          </a:p>
        </p:txBody>
      </p:sp>
      <p:sp>
        <p:nvSpPr>
          <p:cNvPr id="26" name="Content Placeholder 2"/>
          <p:cNvSpPr>
            <a:spLocks noGrp="1"/>
          </p:cNvSpPr>
          <p:nvPr>
            <p:ph type="body" sz="quarter" idx="10"/>
          </p:nvPr>
        </p:nvSpPr>
        <p:spPr>
          <a:xfrm>
            <a:off x="758825" y="1239704"/>
            <a:ext cx="6953250" cy="419100"/>
          </a:xfrm>
        </p:spPr>
        <p:txBody>
          <a:bodyPr>
            <a:normAutofit/>
          </a:bodyPr>
          <a:lstStyle/>
          <a:p>
            <a:r>
              <a:rPr lang="en-NZ" dirty="0"/>
              <a:t>On average, how often have you attended [concerts or other musical performances / theatre / dance events] in the last 12 months?</a:t>
            </a:r>
          </a:p>
          <a:p>
            <a:endParaRPr lang="en-NZ" dirty="0"/>
          </a:p>
          <a:p>
            <a:endParaRPr lang="en-NZ" dirty="0"/>
          </a:p>
          <a:p>
            <a:endParaRPr lang="en-NZ" dirty="0"/>
          </a:p>
          <a:p>
            <a:pPr>
              <a:spcBef>
                <a:spcPts val="300"/>
              </a:spcBef>
            </a:pPr>
            <a:endParaRPr lang="en-NZ" sz="1000" dirty="0">
              <a:latin typeface="Arial" panose="020B0604020202020204" pitchFamily="34" charset="0"/>
              <a:cs typeface="Arial" panose="020B0604020202020204" pitchFamily="34" charset="0"/>
            </a:endParaRPr>
          </a:p>
        </p:txBody>
      </p:sp>
      <p:graphicFrame>
        <p:nvGraphicFramePr>
          <p:cNvPr id="31" name="Chart 30">
            <a:extLst>
              <a:ext uri="{FF2B5EF4-FFF2-40B4-BE49-F238E27FC236}">
                <a16:creationId xmlns:a16="http://schemas.microsoft.com/office/drawing/2014/main" id="{3E453322-82D4-416D-9060-BD25DA4F682B}"/>
              </a:ext>
            </a:extLst>
          </p:cNvPr>
          <p:cNvGraphicFramePr/>
          <p:nvPr>
            <p:extLst>
              <p:ext uri="{D42A27DB-BD31-4B8C-83A1-F6EECF244321}">
                <p14:modId xmlns:p14="http://schemas.microsoft.com/office/powerpoint/2010/main" val="531454821"/>
              </p:ext>
            </p:extLst>
          </p:nvPr>
        </p:nvGraphicFramePr>
        <p:xfrm>
          <a:off x="1304925" y="1745319"/>
          <a:ext cx="6501598" cy="4520223"/>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097E56F1-B83B-487F-9257-56A741FECF04}"/>
              </a:ext>
            </a:extLst>
          </p:cNvPr>
          <p:cNvSpPr txBox="1"/>
          <p:nvPr/>
        </p:nvSpPr>
        <p:spPr>
          <a:xfrm>
            <a:off x="178163" y="4837573"/>
            <a:ext cx="1292225" cy="261610"/>
          </a:xfrm>
          <a:prstGeom prst="rect">
            <a:avLst/>
          </a:prstGeom>
          <a:noFill/>
        </p:spPr>
        <p:txBody>
          <a:bodyPr wrap="square" rtlCol="0">
            <a:spAutoFit/>
          </a:bodyPr>
          <a:lstStyle/>
          <a:p>
            <a:r>
              <a:rPr lang="en-NZ" sz="1100" b="1" dirty="0">
                <a:solidFill>
                  <a:schemeClr val="tx1">
                    <a:lumMod val="65000"/>
                    <a:lumOff val="35000"/>
                  </a:schemeClr>
                </a:solidFill>
                <a:latin typeface="+mj-lt"/>
              </a:rPr>
              <a:t>Dance event</a:t>
            </a:r>
          </a:p>
        </p:txBody>
      </p:sp>
      <p:sp>
        <p:nvSpPr>
          <p:cNvPr id="35" name="TextBox 34">
            <a:extLst>
              <a:ext uri="{FF2B5EF4-FFF2-40B4-BE49-F238E27FC236}">
                <a16:creationId xmlns:a16="http://schemas.microsoft.com/office/drawing/2014/main" id="{AA0EF094-5159-44CE-972E-06AF1FB70C5E}"/>
              </a:ext>
            </a:extLst>
          </p:cNvPr>
          <p:cNvSpPr txBox="1"/>
          <p:nvPr/>
        </p:nvSpPr>
        <p:spPr>
          <a:xfrm>
            <a:off x="178163" y="3625233"/>
            <a:ext cx="1368425" cy="261610"/>
          </a:xfrm>
          <a:prstGeom prst="rect">
            <a:avLst/>
          </a:prstGeom>
          <a:noFill/>
        </p:spPr>
        <p:txBody>
          <a:bodyPr wrap="square" rtlCol="0">
            <a:spAutoFit/>
          </a:bodyPr>
          <a:lstStyle/>
          <a:p>
            <a:r>
              <a:rPr lang="en-NZ" sz="1100" b="1" dirty="0">
                <a:solidFill>
                  <a:schemeClr val="tx1">
                    <a:lumMod val="65000"/>
                    <a:lumOff val="35000"/>
                  </a:schemeClr>
                </a:solidFill>
                <a:latin typeface="+mj-lt"/>
              </a:rPr>
              <a:t>Theatre</a:t>
            </a:r>
          </a:p>
        </p:txBody>
      </p:sp>
      <p:cxnSp>
        <p:nvCxnSpPr>
          <p:cNvPr id="36" name="Straight Connector 35">
            <a:extLst>
              <a:ext uri="{FF2B5EF4-FFF2-40B4-BE49-F238E27FC236}">
                <a16:creationId xmlns:a16="http://schemas.microsoft.com/office/drawing/2014/main" id="{C972FDDA-9E8F-4B70-BED0-F287AA80B285}"/>
              </a:ext>
            </a:extLst>
          </p:cNvPr>
          <p:cNvCxnSpPr>
            <a:cxnSpLocks/>
          </p:cNvCxnSpPr>
          <p:nvPr/>
        </p:nvCxnSpPr>
        <p:spPr>
          <a:xfrm>
            <a:off x="231402" y="433189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B1FF21-3633-458E-A7D5-CE8F24A415AC}"/>
              </a:ext>
            </a:extLst>
          </p:cNvPr>
          <p:cNvCxnSpPr>
            <a:cxnSpLocks/>
          </p:cNvCxnSpPr>
          <p:nvPr/>
        </p:nvCxnSpPr>
        <p:spPr>
          <a:xfrm>
            <a:off x="250452" y="3141266"/>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767FFE8-BE53-4830-9D46-EC7788F5F300}"/>
              </a:ext>
            </a:extLst>
          </p:cNvPr>
          <p:cNvSpPr txBox="1"/>
          <p:nvPr/>
        </p:nvSpPr>
        <p:spPr>
          <a:xfrm>
            <a:off x="178163" y="2261313"/>
            <a:ext cx="1292225" cy="600164"/>
          </a:xfrm>
          <a:prstGeom prst="rect">
            <a:avLst/>
          </a:prstGeom>
          <a:noFill/>
        </p:spPr>
        <p:txBody>
          <a:bodyPr wrap="square" rtlCol="0">
            <a:spAutoFit/>
          </a:bodyPr>
          <a:lstStyle/>
          <a:p>
            <a:r>
              <a:rPr lang="en-NZ" sz="1100" b="1" dirty="0">
                <a:solidFill>
                  <a:schemeClr val="tx1">
                    <a:lumMod val="65000"/>
                    <a:lumOff val="35000"/>
                  </a:schemeClr>
                </a:solidFill>
                <a:latin typeface="+mj-lt"/>
              </a:rPr>
              <a:t>Concert or musical performance</a:t>
            </a:r>
          </a:p>
        </p:txBody>
      </p:sp>
      <p:sp>
        <p:nvSpPr>
          <p:cNvPr id="48" name="TextBox 47">
            <a:extLst>
              <a:ext uri="{FF2B5EF4-FFF2-40B4-BE49-F238E27FC236}">
                <a16:creationId xmlns:a16="http://schemas.microsoft.com/office/drawing/2014/main" id="{082621B9-0CAF-499C-9A61-ADDE90BC7DD7}"/>
              </a:ext>
            </a:extLst>
          </p:cNvPr>
          <p:cNvSpPr txBox="1"/>
          <p:nvPr/>
        </p:nvSpPr>
        <p:spPr>
          <a:xfrm>
            <a:off x="166536" y="6489243"/>
            <a:ext cx="4639380" cy="215444"/>
          </a:xfrm>
          <a:prstGeom prst="rect">
            <a:avLst/>
          </a:prstGeom>
          <a:noFill/>
        </p:spPr>
        <p:txBody>
          <a:bodyPr wrap="square" rtlCol="0">
            <a:spAutoFit/>
          </a:bodyPr>
          <a:lstStyle/>
          <a:p>
            <a:r>
              <a:rPr lang="en-NZ" sz="800">
                <a:solidFill>
                  <a:schemeClr val="tx1">
                    <a:lumMod val="65000"/>
                    <a:lumOff val="35000"/>
                  </a:schemeClr>
                </a:solidFill>
                <a:latin typeface="Arial" panose="020B0604020202020204" pitchFamily="34" charset="0"/>
                <a:cs typeface="Arial" panose="020B0604020202020204" pitchFamily="34" charset="0"/>
              </a:rPr>
              <a:t>Base:  All respondents who have attended each art form, base sizes range between 70 and 181</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46EFFC9-4504-4215-B285-B7DAA9E9D086}"/>
              </a:ext>
            </a:extLst>
          </p:cNvPr>
          <p:cNvSpPr/>
          <p:nvPr/>
        </p:nvSpPr>
        <p:spPr>
          <a:xfrm>
            <a:off x="8219871" y="1945470"/>
            <a:ext cx="3793965" cy="1754326"/>
          </a:xfrm>
          <a:prstGeom prst="rect">
            <a:avLst/>
          </a:prstGeom>
        </p:spPr>
        <p:txBody>
          <a:bodyPr wrap="square">
            <a:spAutoFit/>
          </a:bodyPr>
          <a:lstStyle/>
          <a:p>
            <a:pPr marL="0" indent="0">
              <a:buNone/>
            </a:pPr>
            <a:r>
              <a:rPr lang="en-NZ" sz="1100" dirty="0"/>
              <a:t>Most people with lived experience of disability who attend the performing arts do so infrequently i.e. up to three times in the last twelve months. </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a:spcBef>
                <a:spcPts val="600"/>
              </a:spcBef>
            </a:pPr>
            <a:r>
              <a:rPr lang="en-NZ" sz="1100" dirty="0">
                <a:solidFill>
                  <a:schemeClr val="tx1">
                    <a:lumMod val="85000"/>
                    <a:lumOff val="15000"/>
                  </a:schemeClr>
                </a:solidFill>
              </a:rPr>
              <a:t>There are no sub-group differences of note.</a:t>
            </a:r>
          </a:p>
          <a:p>
            <a:pPr lvl="0">
              <a:spcBef>
                <a:spcPts val="600"/>
              </a:spcBef>
            </a:pPr>
            <a:endParaRPr lang="en-NZ" sz="1100" b="1" dirty="0">
              <a:solidFill>
                <a:schemeClr val="tx1">
                  <a:lumMod val="85000"/>
                  <a:lumOff val="15000"/>
                </a:schemeClr>
              </a:solidFill>
            </a:endParaRPr>
          </a:p>
        </p:txBody>
      </p:sp>
      <p:sp>
        <p:nvSpPr>
          <p:cNvPr id="22" name="Oval 21">
            <a:extLst>
              <a:ext uri="{FF2B5EF4-FFF2-40B4-BE49-F238E27FC236}">
                <a16:creationId xmlns:a16="http://schemas.microsoft.com/office/drawing/2014/main" id="{1D6A9125-0FED-451E-8B9B-3C4EE9C1D73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Tree>
    <p:extLst>
      <p:ext uri="{BB962C8B-B14F-4D97-AF65-F5344CB8AC3E}">
        <p14:creationId xmlns:p14="http://schemas.microsoft.com/office/powerpoint/2010/main" val="3086202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6536" y="133533"/>
            <a:ext cx="10228293" cy="714828"/>
          </a:xfrm>
        </p:spPr>
        <p:txBody>
          <a:bodyPr/>
          <a:lstStyle/>
          <a:p>
            <a:r>
              <a:rPr lang="en-NZ" dirty="0">
                <a:solidFill>
                  <a:schemeClr val="tx1">
                    <a:lumMod val="65000"/>
                    <a:lumOff val="35000"/>
                  </a:schemeClr>
                </a:solidFill>
              </a:rPr>
              <a:t>Visual arts attendance</a:t>
            </a:r>
          </a:p>
        </p:txBody>
      </p:sp>
      <p:graphicFrame>
        <p:nvGraphicFramePr>
          <p:cNvPr id="47" name="Chart 46">
            <a:extLst>
              <a:ext uri="{FF2B5EF4-FFF2-40B4-BE49-F238E27FC236}">
                <a16:creationId xmlns:a16="http://schemas.microsoft.com/office/drawing/2014/main" id="{0CAB2798-6131-454E-813F-D4697BD7C2BC}"/>
              </a:ext>
            </a:extLst>
          </p:cNvPr>
          <p:cNvGraphicFramePr/>
          <p:nvPr>
            <p:extLst>
              <p:ext uri="{D42A27DB-BD31-4B8C-83A1-F6EECF244321}">
                <p14:modId xmlns:p14="http://schemas.microsoft.com/office/powerpoint/2010/main" val="258326287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C3477149-6FF1-4009-89D1-4C6AFB42DF3B}"/>
              </a:ext>
            </a:extLst>
          </p:cNvPr>
          <p:cNvSpPr txBox="1"/>
          <p:nvPr/>
        </p:nvSpPr>
        <p:spPr>
          <a:xfrm>
            <a:off x="262838" y="5961750"/>
            <a:ext cx="6610105" cy="21544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People with lived experience of disability who have attended the visual arts 2020 (n=329)</a:t>
            </a:r>
          </a:p>
        </p:txBody>
      </p:sp>
      <p:graphicFrame>
        <p:nvGraphicFramePr>
          <p:cNvPr id="49" name="Chart 48">
            <a:extLst>
              <a:ext uri="{FF2B5EF4-FFF2-40B4-BE49-F238E27FC236}">
                <a16:creationId xmlns:a16="http://schemas.microsoft.com/office/drawing/2014/main" id="{BEAA23B3-C67C-4B16-8316-953595BF8EB7}"/>
              </a:ext>
            </a:extLst>
          </p:cNvPr>
          <p:cNvGraphicFramePr/>
          <p:nvPr>
            <p:extLst>
              <p:ext uri="{D42A27DB-BD31-4B8C-83A1-F6EECF244321}">
                <p14:modId xmlns:p14="http://schemas.microsoft.com/office/powerpoint/2010/main" val="2176466711"/>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50" name="Oval 49">
            <a:extLst>
              <a:ext uri="{FF2B5EF4-FFF2-40B4-BE49-F238E27FC236}">
                <a16:creationId xmlns:a16="http://schemas.microsoft.com/office/drawing/2014/main" id="{0CE4AF09-0C5A-4DE2-B731-DA1152029A41}"/>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a:ea typeface="+mn-ea"/>
              <a:cs typeface="+mn-cs"/>
            </a:endParaRPr>
          </a:p>
        </p:txBody>
      </p:sp>
      <p:pic>
        <p:nvPicPr>
          <p:cNvPr id="51" name="Graphic 50" descr="User">
            <a:extLst>
              <a:ext uri="{FF2B5EF4-FFF2-40B4-BE49-F238E27FC236}">
                <a16:creationId xmlns:a16="http://schemas.microsoft.com/office/drawing/2014/main" id="{774A1E30-1F64-4F6C-B9F8-41EE46429B5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52" name="Oval 51">
            <a:extLst>
              <a:ext uri="{FF2B5EF4-FFF2-40B4-BE49-F238E27FC236}">
                <a16:creationId xmlns:a16="http://schemas.microsoft.com/office/drawing/2014/main" id="{110A6C80-B776-4BCD-B780-696E6399F32F}"/>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a:ea typeface="+mn-ea"/>
              <a:cs typeface="+mn-cs"/>
            </a:endParaRPr>
          </a:p>
        </p:txBody>
      </p:sp>
      <p:pic>
        <p:nvPicPr>
          <p:cNvPr id="53" name="Graphic 52" descr="Internet">
            <a:extLst>
              <a:ext uri="{FF2B5EF4-FFF2-40B4-BE49-F238E27FC236}">
                <a16:creationId xmlns:a16="http://schemas.microsoft.com/office/drawing/2014/main" id="{13EED2B5-27B6-4067-BC95-D6FE7C69BAB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88" name="TextBox 87">
            <a:extLst>
              <a:ext uri="{FF2B5EF4-FFF2-40B4-BE49-F238E27FC236}">
                <a16:creationId xmlns:a16="http://schemas.microsoft.com/office/drawing/2014/main" id="{240BDEDB-18CA-4900-8B4A-4C522AAD54FB}"/>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54" name="TextBox 53">
            <a:extLst>
              <a:ext uri="{FF2B5EF4-FFF2-40B4-BE49-F238E27FC236}">
                <a16:creationId xmlns:a16="http://schemas.microsoft.com/office/drawing/2014/main" id="{7393D056-1EE1-473B-9182-561BB7B1695C}"/>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CD005F"/>
                </a:solidFill>
                <a:effectLst/>
                <a:uLnTx/>
                <a:uFillTx/>
                <a:latin typeface="Arial"/>
                <a:ea typeface="+mn-ea"/>
                <a:cs typeface="+mn-cs"/>
              </a:rPr>
              <a:t>73</a:t>
            </a:r>
            <a:r>
              <a:rPr kumimoji="0" lang="lv-LV" sz="1800" b="1" i="0" u="none" strike="noStrike" kern="1200" cap="none" spc="0" normalizeH="0" baseline="0" noProof="0" dirty="0">
                <a:ln>
                  <a:noFill/>
                </a:ln>
                <a:solidFill>
                  <a:srgbClr val="CD005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Box 54">
            <a:extLst>
              <a:ext uri="{FF2B5EF4-FFF2-40B4-BE49-F238E27FC236}">
                <a16:creationId xmlns:a16="http://schemas.microsoft.com/office/drawing/2014/main" id="{3DE8F3E8-85B9-41F9-9D3A-0998A0FC35EB}"/>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9" name="TextBox 88">
            <a:extLst>
              <a:ext uri="{FF2B5EF4-FFF2-40B4-BE49-F238E27FC236}">
                <a16:creationId xmlns:a16="http://schemas.microsoft.com/office/drawing/2014/main" id="{4D496500-2E5C-4E39-B389-9FB5A32F4173}"/>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7F7F7F"/>
                </a:solidFill>
                <a:effectLst/>
                <a:uLnTx/>
                <a:uFillTx/>
                <a:latin typeface="Arial"/>
                <a:ea typeface="+mn-ea"/>
                <a:cs typeface="+mn-cs"/>
              </a:rPr>
              <a:t>57</a:t>
            </a:r>
            <a:r>
              <a:rPr kumimoji="0" lang="lv-LV" sz="1800" b="1" i="0" u="none" strike="noStrike" kern="1200" cap="none" spc="0" normalizeH="0" baseline="0" noProof="0" dirty="0">
                <a:ln>
                  <a:noFill/>
                </a:ln>
                <a:solidFill>
                  <a:srgbClr val="7F7F7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TextBox 55">
            <a:extLst>
              <a:ext uri="{FF2B5EF4-FFF2-40B4-BE49-F238E27FC236}">
                <a16:creationId xmlns:a16="http://schemas.microsoft.com/office/drawing/2014/main" id="{CAE5DEDB-D970-4F31-A31A-A092B3A757B1}"/>
              </a:ext>
            </a:extLst>
          </p:cNvPr>
          <p:cNvSpPr txBox="1"/>
          <p:nvPr/>
        </p:nvSpPr>
        <p:spPr>
          <a:xfrm>
            <a:off x="4404507" y="3308486"/>
            <a:ext cx="3370675" cy="33855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People with lived experience of disability who have attended the visual arts 2020 (n=329)</a:t>
            </a:r>
          </a:p>
        </p:txBody>
      </p:sp>
      <p:sp>
        <p:nvSpPr>
          <p:cNvPr id="57" name="Rectangle 56">
            <a:extLst>
              <a:ext uri="{FF2B5EF4-FFF2-40B4-BE49-F238E27FC236}">
                <a16:creationId xmlns:a16="http://schemas.microsoft.com/office/drawing/2014/main" id="{DB17B36D-A0C3-4828-B64B-7EEA0B66D3E8}"/>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560F1490-BCC0-4A82-AE41-BD57AB251756}"/>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E8715A4D-DD8A-4B89-A12B-0C71448A902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Arial"/>
                <a:ea typeface="+mn-ea"/>
                <a:cs typeface="+mn-cs"/>
              </a:rPr>
              <a:t>COMMENTARY</a:t>
            </a:r>
          </a:p>
        </p:txBody>
      </p:sp>
      <p:grpSp>
        <p:nvGrpSpPr>
          <p:cNvPr id="60" name="Group 59">
            <a:extLst>
              <a:ext uri="{FF2B5EF4-FFF2-40B4-BE49-F238E27FC236}">
                <a16:creationId xmlns:a16="http://schemas.microsoft.com/office/drawing/2014/main" id="{9DD330FF-B62E-4A1F-90D2-A723775B9603}"/>
              </a:ext>
            </a:extLst>
          </p:cNvPr>
          <p:cNvGrpSpPr/>
          <p:nvPr/>
        </p:nvGrpSpPr>
        <p:grpSpPr>
          <a:xfrm>
            <a:off x="441623" y="1322093"/>
            <a:ext cx="3547043" cy="480358"/>
            <a:chOff x="441623" y="1312661"/>
            <a:chExt cx="3547043" cy="480358"/>
          </a:xfrm>
        </p:grpSpPr>
        <p:sp>
          <p:nvSpPr>
            <p:cNvPr id="61" name="Rectangle 60">
              <a:extLst>
                <a:ext uri="{FF2B5EF4-FFF2-40B4-BE49-F238E27FC236}">
                  <a16:creationId xmlns:a16="http://schemas.microsoft.com/office/drawing/2014/main" id="{ED0D357A-7AD1-4F07-8CB9-0EF5DA6C92F2}"/>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85DF2CD4-F7F2-4996-BFBA-E77470F6735B}"/>
                </a:ext>
              </a:extLst>
            </p:cNvPr>
            <p:cNvGrpSpPr/>
            <p:nvPr/>
          </p:nvGrpSpPr>
          <p:grpSpPr>
            <a:xfrm>
              <a:off x="441623" y="1312661"/>
              <a:ext cx="431322" cy="480358"/>
              <a:chOff x="-420060" y="172"/>
              <a:chExt cx="431322" cy="480358"/>
            </a:xfrm>
          </p:grpSpPr>
          <p:sp>
            <p:nvSpPr>
              <p:cNvPr id="64" name="Rectangle 63">
                <a:extLst>
                  <a:ext uri="{FF2B5EF4-FFF2-40B4-BE49-F238E27FC236}">
                    <a16:creationId xmlns:a16="http://schemas.microsoft.com/office/drawing/2014/main" id="{DEE1ABC0-409C-41F5-8824-CEF086CCA62E}"/>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3E08B7C8-422A-42CD-8A28-F758DC890EBD}"/>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63" name="Text Placeholder 17">
              <a:extLst>
                <a:ext uri="{FF2B5EF4-FFF2-40B4-BE49-F238E27FC236}">
                  <a16:creationId xmlns:a16="http://schemas.microsoft.com/office/drawing/2014/main" id="{31D69C70-D9AB-49DC-B93E-311B85DA9675}"/>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1000" dirty="0">
                  <a:solidFill>
                    <a:prstClr val="white"/>
                  </a:solidFill>
                </a:rPr>
                <a:t>Have you seen any visual artworks at an exhibition, festival, art gallery, museum, library, cinema or online in the last 12 months?</a:t>
              </a:r>
            </a:p>
          </p:txBody>
        </p:sp>
      </p:grpSp>
      <p:sp>
        <p:nvSpPr>
          <p:cNvPr id="66" name="Rectangle 65">
            <a:extLst>
              <a:ext uri="{FF2B5EF4-FFF2-40B4-BE49-F238E27FC236}">
                <a16:creationId xmlns:a16="http://schemas.microsoft.com/office/drawing/2014/main" id="{4C09715B-7F2E-40EC-925D-F43DDBD4A2FB}"/>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65CD194-3A7F-4A38-AF65-E9292F035D8F}"/>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prstClr val="black"/>
                </a:solidFill>
                <a:effectLst/>
                <a:uLnTx/>
                <a:uFillTx/>
                <a:latin typeface="Arial"/>
                <a:ea typeface="+mn-ea"/>
                <a:cs typeface="+mn-cs"/>
              </a:rPr>
              <a:t>%</a:t>
            </a:r>
          </a:p>
        </p:txBody>
      </p:sp>
      <p:sp>
        <p:nvSpPr>
          <p:cNvPr id="68" name="Rectangle 67">
            <a:extLst>
              <a:ext uri="{FF2B5EF4-FFF2-40B4-BE49-F238E27FC236}">
                <a16:creationId xmlns:a16="http://schemas.microsoft.com/office/drawing/2014/main" id="{06CCA318-4B15-48BC-98E2-7036CD367A5C}"/>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3DBD8362-3B54-4CB7-BF9E-F763FA16EEA2}"/>
              </a:ext>
            </a:extLst>
          </p:cNvPr>
          <p:cNvGrpSpPr/>
          <p:nvPr/>
        </p:nvGrpSpPr>
        <p:grpSpPr>
          <a:xfrm>
            <a:off x="4404507" y="1322093"/>
            <a:ext cx="3370675" cy="480358"/>
            <a:chOff x="441623" y="1312661"/>
            <a:chExt cx="3370675" cy="480358"/>
          </a:xfrm>
        </p:grpSpPr>
        <p:sp>
          <p:nvSpPr>
            <p:cNvPr id="70" name="Rectangle 69">
              <a:extLst>
                <a:ext uri="{FF2B5EF4-FFF2-40B4-BE49-F238E27FC236}">
                  <a16:creationId xmlns:a16="http://schemas.microsoft.com/office/drawing/2014/main" id="{EF97045C-152D-497F-A77C-70575C30758E}"/>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FB4CDD4F-EF8A-4F6F-8715-A507FF5678BB}"/>
                </a:ext>
              </a:extLst>
            </p:cNvPr>
            <p:cNvGrpSpPr/>
            <p:nvPr/>
          </p:nvGrpSpPr>
          <p:grpSpPr>
            <a:xfrm>
              <a:off x="441623" y="1312661"/>
              <a:ext cx="431322" cy="480358"/>
              <a:chOff x="-420060" y="172"/>
              <a:chExt cx="431322" cy="480358"/>
            </a:xfrm>
          </p:grpSpPr>
          <p:sp>
            <p:nvSpPr>
              <p:cNvPr id="73" name="Rectangle 72">
                <a:extLst>
                  <a:ext uri="{FF2B5EF4-FFF2-40B4-BE49-F238E27FC236}">
                    <a16:creationId xmlns:a16="http://schemas.microsoft.com/office/drawing/2014/main" id="{D8FC6EC6-EE6D-447E-9300-327F495A88B1}"/>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417582A2-848B-45AE-9FAD-11C508FB02DC}"/>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72" name="Text Placeholder 17">
              <a:extLst>
                <a:ext uri="{FF2B5EF4-FFF2-40B4-BE49-F238E27FC236}">
                  <a16:creationId xmlns:a16="http://schemas.microsoft.com/office/drawing/2014/main" id="{6F9FDD9E-1094-4BB2-9E90-66F3D6E6D3DD}"/>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000" b="1" i="1" u="none" strike="noStrike" kern="1200" cap="none" spc="0" normalizeH="0" baseline="0" noProof="0" dirty="0">
                  <a:ln>
                    <a:noFill/>
                  </a:ln>
                  <a:solidFill>
                    <a:prstClr val="white"/>
                  </a:solidFill>
                  <a:effectLst/>
                  <a:uLnTx/>
                  <a:uFillTx/>
                  <a:latin typeface="Arial"/>
                  <a:ea typeface="+mn-ea"/>
                  <a:cs typeface="+mn-cs"/>
                </a:rPr>
                <a:t>Did you do this...</a:t>
              </a:r>
            </a:p>
          </p:txBody>
        </p:sp>
      </p:grpSp>
      <p:sp>
        <p:nvSpPr>
          <p:cNvPr id="75" name="Rectangle 74">
            <a:extLst>
              <a:ext uri="{FF2B5EF4-FFF2-40B4-BE49-F238E27FC236}">
                <a16:creationId xmlns:a16="http://schemas.microsoft.com/office/drawing/2014/main" id="{EBDE5011-368B-4D07-ACC9-EE4537D501F9}"/>
              </a:ext>
            </a:extLst>
          </p:cNvPr>
          <p:cNvSpPr/>
          <p:nvPr/>
        </p:nvSpPr>
        <p:spPr>
          <a:xfrm>
            <a:off x="8235157" y="1945470"/>
            <a:ext cx="3738891" cy="3600986"/>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100" i="0" u="none" strike="noStrike" kern="1200" cap="none" spc="0" normalizeH="0" baseline="0" noProof="0" dirty="0">
                <a:ln>
                  <a:noFill/>
                </a:ln>
                <a:solidFill>
                  <a:prstClr val="black">
                    <a:lumMod val="85000"/>
                    <a:lumOff val="15000"/>
                  </a:prstClr>
                </a:solidFill>
                <a:effectLst/>
                <a:uLnTx/>
                <a:uFillTx/>
                <a:latin typeface="Arial"/>
                <a:ea typeface="+mn-ea"/>
                <a:cs typeface="+mn-cs"/>
              </a:rPr>
              <a:t>Forty-five percent of people with lived experience of disability have attended the visual arts in the last 12 months.</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prstClr val="black">
                    <a:lumMod val="85000"/>
                    <a:lumOff val="15000"/>
                  </a:prstClr>
                </a:solidFill>
                <a:latin typeface="Arial"/>
              </a:rPr>
              <a:t>The majority of those who attend do so fairly infrequently, with 38% having attended more than three times in the last 12 months.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100" i="0" u="none" strike="noStrike" kern="1200" cap="none" spc="0" normalizeH="0" baseline="0" noProof="0" dirty="0">
                <a:ln>
                  <a:noFill/>
                </a:ln>
                <a:solidFill>
                  <a:prstClr val="black">
                    <a:lumMod val="85000"/>
                    <a:lumOff val="15000"/>
                  </a:prstClr>
                </a:solidFill>
                <a:effectLst/>
                <a:uLnTx/>
                <a:uFillTx/>
                <a:latin typeface="Arial"/>
                <a:ea typeface="+mn-ea"/>
                <a:cs typeface="+mn-cs"/>
              </a:rPr>
              <a:t>Of the 45% who have attended the visual arts, three quarters (73%) did so in person while 57% attended online.</a:t>
            </a:r>
            <a:endParaRPr lang="en-NZ" sz="1100" b="1" dirty="0">
              <a:solidFill>
                <a:prstClr val="black">
                  <a:lumMod val="85000"/>
                  <a:lumOff val="15000"/>
                </a:prstClr>
              </a:solidFill>
              <a:latin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NZ" sz="1100" b="1"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100" b="1" i="0" u="none" strike="noStrike" kern="1200" cap="none" spc="0" normalizeH="0" baseline="0" noProof="0" dirty="0">
                <a:ln>
                  <a:noFill/>
                </a:ln>
                <a:solidFill>
                  <a:prstClr val="black">
                    <a:lumMod val="85000"/>
                    <a:lumOff val="15000"/>
                  </a:prstClr>
                </a:solidFill>
                <a:effectLst/>
                <a:uLnTx/>
                <a:uFillTx/>
                <a:latin typeface="Arial"/>
                <a:ea typeface="+mn-ea"/>
                <a:cs typeface="+mn-cs"/>
              </a:rPr>
              <a:t>Sub-group differences in people with lived experience of disability:</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prstClr val="black">
                    <a:lumMod val="85000"/>
                    <a:lumOff val="15000"/>
                  </a:prstClr>
                </a:solidFill>
                <a:latin typeface="Arial"/>
              </a:rPr>
              <a:t>People aged 15-17 years are more likely than average to have attended the visual arts in the last 12 months (72% vs. 45%). </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prstClr val="black">
                    <a:lumMod val="85000"/>
                    <a:lumOff val="15000"/>
                  </a:prstClr>
                </a:solidFill>
                <a:latin typeface="Arial"/>
              </a:rPr>
              <a:t>Asian New Zealanders are also more likely than average to have attended the visual arts in the last 12 months (54% vs. 45%).</a:t>
            </a:r>
            <a:endParaRPr kumimoji="0" lang="en-NZ" sz="1100" i="0"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27353B43-27F3-45EB-9388-D18683B3DDDC}"/>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EFE0DE29-CEEB-422C-8100-1C9AD21BFAD0}"/>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8" name="Group 77">
            <a:extLst>
              <a:ext uri="{FF2B5EF4-FFF2-40B4-BE49-F238E27FC236}">
                <a16:creationId xmlns:a16="http://schemas.microsoft.com/office/drawing/2014/main" id="{94296F9F-A276-457F-9131-4874DD7D094C}"/>
              </a:ext>
            </a:extLst>
          </p:cNvPr>
          <p:cNvGrpSpPr/>
          <p:nvPr/>
        </p:nvGrpSpPr>
        <p:grpSpPr>
          <a:xfrm>
            <a:off x="441623" y="3885690"/>
            <a:ext cx="431322" cy="480358"/>
            <a:chOff x="-420060" y="172"/>
            <a:chExt cx="431322" cy="480358"/>
          </a:xfrm>
        </p:grpSpPr>
        <p:sp>
          <p:nvSpPr>
            <p:cNvPr id="79" name="Rectangle 78">
              <a:extLst>
                <a:ext uri="{FF2B5EF4-FFF2-40B4-BE49-F238E27FC236}">
                  <a16:creationId xmlns:a16="http://schemas.microsoft.com/office/drawing/2014/main" id="{70562B34-DC42-4CEC-AF5F-3215F9F08F03}"/>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505DD0A2-FBB7-4ACB-9229-87CBFB64F8FB}"/>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81" name="Text Placeholder 17">
            <a:extLst>
              <a:ext uri="{FF2B5EF4-FFF2-40B4-BE49-F238E27FC236}">
                <a16:creationId xmlns:a16="http://schemas.microsoft.com/office/drawing/2014/main" id="{C5A711C1-427A-4DBF-ACB3-2448EAC05DA7}"/>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1000" dirty="0">
                <a:solidFill>
                  <a:prstClr val="white"/>
                </a:solidFill>
              </a:rPr>
              <a:t>On average how often have you done this in the last 12 months?</a:t>
            </a:r>
          </a:p>
        </p:txBody>
      </p:sp>
      <p:sp>
        <p:nvSpPr>
          <p:cNvPr id="83" name="TextBox 82">
            <a:extLst>
              <a:ext uri="{FF2B5EF4-FFF2-40B4-BE49-F238E27FC236}">
                <a16:creationId xmlns:a16="http://schemas.microsoft.com/office/drawing/2014/main" id="{BEEC30FA-93C4-4904-982C-C7AA4B192A83}"/>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42" name="TextBox 41">
            <a:extLst>
              <a:ext uri="{FF2B5EF4-FFF2-40B4-BE49-F238E27FC236}">
                <a16:creationId xmlns:a16="http://schemas.microsoft.com/office/drawing/2014/main" id="{3B7034C5-F072-4F4B-9813-9AD97C00C2F1}"/>
              </a:ext>
            </a:extLst>
          </p:cNvPr>
          <p:cNvSpPr txBox="1"/>
          <p:nvPr/>
        </p:nvSpPr>
        <p:spPr>
          <a:xfrm>
            <a:off x="262838" y="3332356"/>
            <a:ext cx="3811444"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43" name="Group 42">
            <a:extLst>
              <a:ext uri="{FF2B5EF4-FFF2-40B4-BE49-F238E27FC236}">
                <a16:creationId xmlns:a16="http://schemas.microsoft.com/office/drawing/2014/main" id="{5F6DFC22-192E-4632-A174-4804FED58388}"/>
              </a:ext>
            </a:extLst>
          </p:cNvPr>
          <p:cNvGrpSpPr/>
          <p:nvPr/>
        </p:nvGrpSpPr>
        <p:grpSpPr>
          <a:xfrm>
            <a:off x="5136705" y="6494121"/>
            <a:ext cx="2891981" cy="215444"/>
            <a:chOff x="163092" y="5772628"/>
            <a:chExt cx="2891981" cy="215444"/>
          </a:xfrm>
        </p:grpSpPr>
        <p:sp>
          <p:nvSpPr>
            <p:cNvPr id="44" name="TextBox 43">
              <a:extLst>
                <a:ext uri="{FF2B5EF4-FFF2-40B4-BE49-F238E27FC236}">
                  <a16:creationId xmlns:a16="http://schemas.microsoft.com/office/drawing/2014/main" id="{4CE41989-5A68-4854-B7EF-E103A24EB24E}"/>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5" name="Isosceles Triangle 44">
              <a:extLst>
                <a:ext uri="{FF2B5EF4-FFF2-40B4-BE49-F238E27FC236}">
                  <a16:creationId xmlns:a16="http://schemas.microsoft.com/office/drawing/2014/main" id="{3931F051-DA4F-4E66-BD9A-4C42DD0914C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2" name="Isosceles Triangle 81">
              <a:extLst>
                <a:ext uri="{FF2B5EF4-FFF2-40B4-BE49-F238E27FC236}">
                  <a16:creationId xmlns:a16="http://schemas.microsoft.com/office/drawing/2014/main" id="{73DE19D3-C2D7-47C9-8672-6BF6B366B34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769609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Visual arts attendance: impact of film festivals</a:t>
            </a:r>
          </a:p>
        </p:txBody>
      </p:sp>
      <p:sp>
        <p:nvSpPr>
          <p:cNvPr id="8" name="Text Placeholder 7">
            <a:extLst>
              <a:ext uri="{FF2B5EF4-FFF2-40B4-BE49-F238E27FC236}">
                <a16:creationId xmlns:a16="http://schemas.microsoft.com/office/drawing/2014/main" id="{A22EC93B-B3C5-4EB4-9563-130410C349FA}"/>
              </a:ext>
            </a:extLst>
          </p:cNvPr>
          <p:cNvSpPr>
            <a:spLocks noGrp="1"/>
          </p:cNvSpPr>
          <p:nvPr>
            <p:ph type="body" sz="quarter" idx="10"/>
          </p:nvPr>
        </p:nvSpPr>
        <p:spPr>
          <a:xfrm>
            <a:off x="758825" y="1188110"/>
            <a:ext cx="6953250" cy="419100"/>
          </a:xfrm>
        </p:spPr>
        <p:txBody>
          <a:bodyPr/>
          <a:lstStyle/>
          <a:p>
            <a:r>
              <a:rPr lang="en-NZ" dirty="0"/>
              <a:t>Were film festivals included among the visual arts you have visited in the last 12 months?</a:t>
            </a:r>
          </a:p>
        </p:txBody>
      </p:sp>
      <p:sp>
        <p:nvSpPr>
          <p:cNvPr id="62" name="Rectangle 61">
            <a:extLst>
              <a:ext uri="{FF2B5EF4-FFF2-40B4-BE49-F238E27FC236}">
                <a16:creationId xmlns:a16="http://schemas.microsoft.com/office/drawing/2014/main" id="{4CE75FDD-5CEA-4C92-9103-4CB399ECCB28}"/>
              </a:ext>
            </a:extLst>
          </p:cNvPr>
          <p:cNvSpPr/>
          <p:nvPr/>
        </p:nvSpPr>
        <p:spPr>
          <a:xfrm>
            <a:off x="586596" y="3724306"/>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9CF249E9-83F0-486E-9C77-D05F07B7C01C}"/>
              </a:ext>
            </a:extLst>
          </p:cNvPr>
          <p:cNvSpPr/>
          <p:nvPr/>
        </p:nvSpPr>
        <p:spPr>
          <a:xfrm>
            <a:off x="0" y="3724306"/>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32372A48-FE2F-4290-9FF0-771F27546EE2}"/>
              </a:ext>
            </a:extLst>
          </p:cNvPr>
          <p:cNvSpPr txBox="1"/>
          <p:nvPr/>
        </p:nvSpPr>
        <p:spPr>
          <a:xfrm>
            <a:off x="69011" y="3688685"/>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graphicFrame>
        <p:nvGraphicFramePr>
          <p:cNvPr id="68" name="Chart 67">
            <a:extLst>
              <a:ext uri="{FF2B5EF4-FFF2-40B4-BE49-F238E27FC236}">
                <a16:creationId xmlns:a16="http://schemas.microsoft.com/office/drawing/2014/main" id="{2383B5C3-FED8-49DE-B479-6378E3CAECB1}"/>
              </a:ext>
            </a:extLst>
          </p:cNvPr>
          <p:cNvGraphicFramePr/>
          <p:nvPr>
            <p:extLst>
              <p:ext uri="{D42A27DB-BD31-4B8C-83A1-F6EECF244321}">
                <p14:modId xmlns:p14="http://schemas.microsoft.com/office/powerpoint/2010/main" val="4099244080"/>
              </p:ext>
            </p:extLst>
          </p:nvPr>
        </p:nvGraphicFramePr>
        <p:xfrm>
          <a:off x="89528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69" name="Rectangle 68">
            <a:extLst>
              <a:ext uri="{FF2B5EF4-FFF2-40B4-BE49-F238E27FC236}">
                <a16:creationId xmlns:a16="http://schemas.microsoft.com/office/drawing/2014/main" id="{95B2ED79-CE10-491C-AF1D-8BC403B644E9}"/>
              </a:ext>
            </a:extLst>
          </p:cNvPr>
          <p:cNvSpPr/>
          <p:nvPr/>
        </p:nvSpPr>
        <p:spPr>
          <a:xfrm>
            <a:off x="1744797" y="2438186"/>
            <a:ext cx="784189" cy="400110"/>
          </a:xfrm>
          <a:prstGeom prst="rect">
            <a:avLst/>
          </a:prstGeom>
        </p:spPr>
        <p:txBody>
          <a:bodyPr wrap="none">
            <a:spAutoFit/>
          </a:bodyPr>
          <a:lstStyle/>
          <a:p>
            <a:pPr algn="ctr"/>
            <a:r>
              <a:rPr lang="lv-LV" sz="2000" dirty="0">
                <a:solidFill>
                  <a:srgbClr val="414141"/>
                </a:solidFill>
                <a:latin typeface="Arial Black" panose="020B0A04020102020204" pitchFamily="34" charset="0"/>
              </a:rPr>
              <a:t>3</a:t>
            </a:r>
            <a:r>
              <a:rPr lang="mi-NZ" sz="2000" dirty="0">
                <a:solidFill>
                  <a:srgbClr val="414141"/>
                </a:solidFill>
                <a:latin typeface="Arial Black" panose="020B0A04020102020204" pitchFamily="34" charset="0"/>
              </a:rPr>
              <a:t>2</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70" name="TextBox 69">
            <a:extLst>
              <a:ext uri="{FF2B5EF4-FFF2-40B4-BE49-F238E27FC236}">
                <a16:creationId xmlns:a16="http://schemas.microsoft.com/office/drawing/2014/main" id="{B0735BC4-CA91-447B-8E4E-457D845C72F8}"/>
              </a:ext>
            </a:extLst>
          </p:cNvPr>
          <p:cNvSpPr txBox="1"/>
          <p:nvPr/>
        </p:nvSpPr>
        <p:spPr>
          <a:xfrm>
            <a:off x="1810042" y="2867937"/>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71" name="Straight Connector 70">
            <a:extLst>
              <a:ext uri="{FF2B5EF4-FFF2-40B4-BE49-F238E27FC236}">
                <a16:creationId xmlns:a16="http://schemas.microsoft.com/office/drawing/2014/main" id="{5AF340B5-1FFD-420D-B31F-E6129B0D6BF8}"/>
              </a:ext>
            </a:extLst>
          </p:cNvPr>
          <p:cNvCxnSpPr/>
          <p:nvPr/>
        </p:nvCxnSpPr>
        <p:spPr>
          <a:xfrm>
            <a:off x="1758231" y="2850521"/>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B9319F9-030B-42BB-8830-834A33485C39}"/>
              </a:ext>
            </a:extLst>
          </p:cNvPr>
          <p:cNvGrpSpPr/>
          <p:nvPr/>
        </p:nvGrpSpPr>
        <p:grpSpPr>
          <a:xfrm>
            <a:off x="4801990" y="1856148"/>
            <a:ext cx="2390190" cy="1819753"/>
            <a:chOff x="293298" y="1806760"/>
            <a:chExt cx="2390190" cy="1819753"/>
          </a:xfrm>
        </p:grpSpPr>
        <p:graphicFrame>
          <p:nvGraphicFramePr>
            <p:cNvPr id="73" name="Chart 72">
              <a:extLst>
                <a:ext uri="{FF2B5EF4-FFF2-40B4-BE49-F238E27FC236}">
                  <a16:creationId xmlns:a16="http://schemas.microsoft.com/office/drawing/2014/main" id="{220258EA-72A8-4E13-B2A6-4B8285DAD243}"/>
                </a:ext>
              </a:extLst>
            </p:cNvPr>
            <p:cNvGraphicFramePr/>
            <p:nvPr>
              <p:extLst>
                <p:ext uri="{D42A27DB-BD31-4B8C-83A1-F6EECF244321}">
                  <p14:modId xmlns:p14="http://schemas.microsoft.com/office/powerpoint/2010/main" val="124303283"/>
                </p:ext>
              </p:extLst>
            </p:nvPr>
          </p:nvGraphicFramePr>
          <p:xfrm>
            <a:off x="293298" y="1806760"/>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74" name="Rectangle 73">
              <a:extLst>
                <a:ext uri="{FF2B5EF4-FFF2-40B4-BE49-F238E27FC236}">
                  <a16:creationId xmlns:a16="http://schemas.microsoft.com/office/drawing/2014/main" id="{3B74D043-4A8F-4ABF-8348-FBD792642F34}"/>
                </a:ext>
              </a:extLst>
            </p:cNvPr>
            <p:cNvSpPr/>
            <p:nvPr/>
          </p:nvSpPr>
          <p:spPr>
            <a:xfrm>
              <a:off x="1142815" y="2473022"/>
              <a:ext cx="784189" cy="400110"/>
            </a:xfrm>
            <a:prstGeom prst="rect">
              <a:avLst/>
            </a:prstGeom>
          </p:spPr>
          <p:txBody>
            <a:bodyPr wrap="none">
              <a:spAutoFit/>
            </a:bodyPr>
            <a:lstStyle/>
            <a:p>
              <a:pPr algn="ctr"/>
              <a:r>
                <a:rPr lang="en-US" sz="2000" dirty="0">
                  <a:solidFill>
                    <a:srgbClr val="414141"/>
                  </a:solidFill>
                  <a:latin typeface="Arial Black" panose="020B0A04020102020204" pitchFamily="34" charset="0"/>
                </a:rPr>
                <a:t>20%</a:t>
              </a:r>
              <a:endParaRPr lang="en-NZ" sz="2000" dirty="0">
                <a:solidFill>
                  <a:srgbClr val="414141"/>
                </a:solidFill>
                <a:latin typeface="Arial Black" panose="020B0A04020102020204" pitchFamily="34" charset="0"/>
              </a:endParaRPr>
            </a:p>
          </p:txBody>
        </p:sp>
        <p:sp>
          <p:nvSpPr>
            <p:cNvPr id="75" name="TextBox 74">
              <a:extLst>
                <a:ext uri="{FF2B5EF4-FFF2-40B4-BE49-F238E27FC236}">
                  <a16:creationId xmlns:a16="http://schemas.microsoft.com/office/drawing/2014/main" id="{5BFFEB15-879E-487B-B9D1-537DC4D449E9}"/>
                </a:ext>
              </a:extLst>
            </p:cNvPr>
            <p:cNvSpPr txBox="1"/>
            <p:nvPr/>
          </p:nvSpPr>
          <p:spPr>
            <a:xfrm>
              <a:off x="1208060" y="290277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76" name="Straight Connector 75">
              <a:extLst>
                <a:ext uri="{FF2B5EF4-FFF2-40B4-BE49-F238E27FC236}">
                  <a16:creationId xmlns:a16="http://schemas.microsoft.com/office/drawing/2014/main" id="{93BCE153-4E0B-42B6-950D-280D27A8C0F1}"/>
                </a:ext>
              </a:extLst>
            </p:cNvPr>
            <p:cNvCxnSpPr/>
            <p:nvPr/>
          </p:nvCxnSpPr>
          <p:spPr>
            <a:xfrm>
              <a:off x="1156249" y="288535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66045BB7-D3C8-4C12-A8E1-D98662B17EC7}"/>
              </a:ext>
            </a:extLst>
          </p:cNvPr>
          <p:cNvSpPr txBox="1"/>
          <p:nvPr/>
        </p:nvSpPr>
        <p:spPr>
          <a:xfrm>
            <a:off x="238306" y="1517760"/>
            <a:ext cx="3744001" cy="461665"/>
          </a:xfrm>
          <a:prstGeom prst="rect">
            <a:avLst/>
          </a:prstGeom>
          <a:noFill/>
        </p:spPr>
        <p:txBody>
          <a:bodyPr wrap="square" rtlCol="0">
            <a:spAutoFit/>
          </a:bodyPr>
          <a:lstStyle/>
          <a:p>
            <a:pPr algn="ctr"/>
            <a:r>
              <a:rPr lang="en-NZ" sz="1200" b="1" spc="300" dirty="0">
                <a:solidFill>
                  <a:schemeClr val="tx1">
                    <a:lumMod val="65000"/>
                    <a:lumOff val="35000"/>
                  </a:schemeClr>
                </a:solidFill>
                <a:latin typeface="+mj-lt"/>
              </a:rPr>
              <a:t>People with lived experience of disability</a:t>
            </a:r>
            <a:endParaRPr lang="en-US" sz="1200" b="1" spc="300" dirty="0">
              <a:solidFill>
                <a:schemeClr val="tx1">
                  <a:lumMod val="65000"/>
                  <a:lumOff val="35000"/>
                </a:schemeClr>
              </a:solidFill>
              <a:latin typeface="+mj-lt"/>
            </a:endParaRPr>
          </a:p>
        </p:txBody>
      </p:sp>
      <p:sp>
        <p:nvSpPr>
          <p:cNvPr id="42" name="TextBox 41">
            <a:extLst>
              <a:ext uri="{FF2B5EF4-FFF2-40B4-BE49-F238E27FC236}">
                <a16:creationId xmlns:a16="http://schemas.microsoft.com/office/drawing/2014/main" id="{8FC0F9DA-6471-439C-AA48-B80511F2CF39}"/>
              </a:ext>
            </a:extLst>
          </p:cNvPr>
          <p:cNvSpPr txBox="1"/>
          <p:nvPr/>
        </p:nvSpPr>
        <p:spPr>
          <a:xfrm>
            <a:off x="5245039" y="1626047"/>
            <a:ext cx="1548822"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New Zealand</a:t>
            </a:r>
          </a:p>
        </p:txBody>
      </p:sp>
      <p:graphicFrame>
        <p:nvGraphicFramePr>
          <p:cNvPr id="85" name="Chart 84">
            <a:extLst>
              <a:ext uri="{FF2B5EF4-FFF2-40B4-BE49-F238E27FC236}">
                <a16:creationId xmlns:a16="http://schemas.microsoft.com/office/drawing/2014/main" id="{B67C25FE-E2A2-4AB5-9C6C-8FB7368F8771}"/>
              </a:ext>
            </a:extLst>
          </p:cNvPr>
          <p:cNvGraphicFramePr/>
          <p:nvPr>
            <p:extLst>
              <p:ext uri="{D42A27DB-BD31-4B8C-83A1-F6EECF244321}">
                <p14:modId xmlns:p14="http://schemas.microsoft.com/office/powerpoint/2010/main" val="1269408910"/>
              </p:ext>
            </p:extLst>
          </p:nvPr>
        </p:nvGraphicFramePr>
        <p:xfrm>
          <a:off x="895280" y="4433452"/>
          <a:ext cx="2390190" cy="1819753"/>
        </p:xfrm>
        <a:graphic>
          <a:graphicData uri="http://schemas.openxmlformats.org/drawingml/2006/chart">
            <c:chart xmlns:c="http://schemas.openxmlformats.org/drawingml/2006/chart" xmlns:r="http://schemas.openxmlformats.org/officeDocument/2006/relationships" r:id="rId5"/>
          </a:graphicData>
        </a:graphic>
      </p:graphicFrame>
      <p:sp>
        <p:nvSpPr>
          <p:cNvPr id="86" name="Rectangle 85">
            <a:extLst>
              <a:ext uri="{FF2B5EF4-FFF2-40B4-BE49-F238E27FC236}">
                <a16:creationId xmlns:a16="http://schemas.microsoft.com/office/drawing/2014/main" id="{A64DF0EE-0BFD-42DA-9046-CD1128B257D8}"/>
              </a:ext>
            </a:extLst>
          </p:cNvPr>
          <p:cNvSpPr/>
          <p:nvPr/>
        </p:nvSpPr>
        <p:spPr>
          <a:xfrm>
            <a:off x="1744797" y="5099714"/>
            <a:ext cx="784189" cy="400110"/>
          </a:xfrm>
          <a:prstGeom prst="rect">
            <a:avLst/>
          </a:prstGeom>
        </p:spPr>
        <p:txBody>
          <a:bodyPr wrap="none">
            <a:spAutoFit/>
          </a:bodyPr>
          <a:lstStyle/>
          <a:p>
            <a:pPr algn="ctr"/>
            <a:r>
              <a:rPr lang="lv-LV" sz="2000" dirty="0">
                <a:solidFill>
                  <a:srgbClr val="414141"/>
                </a:solidFill>
                <a:latin typeface="Arial Black" panose="020B0A04020102020204" pitchFamily="34" charset="0"/>
              </a:rPr>
              <a:t>7</a:t>
            </a:r>
            <a:r>
              <a:rPr lang="mi-NZ" sz="2000" dirty="0">
                <a:solidFill>
                  <a:srgbClr val="414141"/>
                </a:solidFill>
                <a:latin typeface="Arial Black" panose="020B0A04020102020204" pitchFamily="34" charset="0"/>
              </a:rPr>
              <a:t>5</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87" name="TextBox 86">
            <a:extLst>
              <a:ext uri="{FF2B5EF4-FFF2-40B4-BE49-F238E27FC236}">
                <a16:creationId xmlns:a16="http://schemas.microsoft.com/office/drawing/2014/main" id="{3D9B2593-804F-477C-BB43-6AEDFBC8F9AF}"/>
              </a:ext>
            </a:extLst>
          </p:cNvPr>
          <p:cNvSpPr txBox="1"/>
          <p:nvPr/>
        </p:nvSpPr>
        <p:spPr>
          <a:xfrm>
            <a:off x="1810042" y="5529465"/>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88" name="Straight Connector 87">
            <a:extLst>
              <a:ext uri="{FF2B5EF4-FFF2-40B4-BE49-F238E27FC236}">
                <a16:creationId xmlns:a16="http://schemas.microsoft.com/office/drawing/2014/main" id="{D9031CFA-B0EA-49CE-8A53-8EF85D3A4FEC}"/>
              </a:ext>
            </a:extLst>
          </p:cNvPr>
          <p:cNvCxnSpPr/>
          <p:nvPr/>
        </p:nvCxnSpPr>
        <p:spPr>
          <a:xfrm>
            <a:off x="1758231" y="5512049"/>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ABC9FCD1-D254-469C-8836-48A5C9066A24}"/>
              </a:ext>
            </a:extLst>
          </p:cNvPr>
          <p:cNvGrpSpPr/>
          <p:nvPr/>
        </p:nvGrpSpPr>
        <p:grpSpPr>
          <a:xfrm>
            <a:off x="4822381" y="4437220"/>
            <a:ext cx="2390190" cy="1819753"/>
            <a:chOff x="293298" y="1806760"/>
            <a:chExt cx="2390190" cy="1819753"/>
          </a:xfrm>
        </p:grpSpPr>
        <p:graphicFrame>
          <p:nvGraphicFramePr>
            <p:cNvPr id="90" name="Chart 89">
              <a:extLst>
                <a:ext uri="{FF2B5EF4-FFF2-40B4-BE49-F238E27FC236}">
                  <a16:creationId xmlns:a16="http://schemas.microsoft.com/office/drawing/2014/main" id="{36F28CFB-F8DF-40F7-99CF-741344605066}"/>
                </a:ext>
              </a:extLst>
            </p:cNvPr>
            <p:cNvGraphicFramePr/>
            <p:nvPr>
              <p:extLst>
                <p:ext uri="{D42A27DB-BD31-4B8C-83A1-F6EECF244321}">
                  <p14:modId xmlns:p14="http://schemas.microsoft.com/office/powerpoint/2010/main" val="3738553909"/>
                </p:ext>
              </p:extLst>
            </p:nvPr>
          </p:nvGraphicFramePr>
          <p:xfrm>
            <a:off x="293298" y="1806760"/>
            <a:ext cx="2390190" cy="1819753"/>
          </p:xfrm>
          <a:graphic>
            <a:graphicData uri="http://schemas.openxmlformats.org/drawingml/2006/chart">
              <c:chart xmlns:c="http://schemas.openxmlformats.org/drawingml/2006/chart" xmlns:r="http://schemas.openxmlformats.org/officeDocument/2006/relationships" r:id="rId6"/>
            </a:graphicData>
          </a:graphic>
        </p:graphicFrame>
        <p:sp>
          <p:nvSpPr>
            <p:cNvPr id="91" name="Rectangle 90">
              <a:extLst>
                <a:ext uri="{FF2B5EF4-FFF2-40B4-BE49-F238E27FC236}">
                  <a16:creationId xmlns:a16="http://schemas.microsoft.com/office/drawing/2014/main" id="{E8ED8543-3DC1-4538-A365-780B43396A24}"/>
                </a:ext>
              </a:extLst>
            </p:cNvPr>
            <p:cNvSpPr/>
            <p:nvPr/>
          </p:nvSpPr>
          <p:spPr>
            <a:xfrm>
              <a:off x="1142815" y="2473022"/>
              <a:ext cx="784189" cy="400110"/>
            </a:xfrm>
            <a:prstGeom prst="rect">
              <a:avLst/>
            </a:prstGeom>
          </p:spPr>
          <p:txBody>
            <a:bodyPr wrap="none">
              <a:spAutoFit/>
            </a:bodyPr>
            <a:lstStyle/>
            <a:p>
              <a:pPr algn="ctr"/>
              <a:r>
                <a:rPr lang="en-US" sz="2000" dirty="0">
                  <a:solidFill>
                    <a:srgbClr val="414141"/>
                  </a:solidFill>
                  <a:latin typeface="Arial Black" panose="020B0A04020102020204" pitchFamily="34" charset="0"/>
                </a:rPr>
                <a:t>80%</a:t>
              </a:r>
              <a:endParaRPr lang="en-NZ" sz="2000" dirty="0">
                <a:solidFill>
                  <a:srgbClr val="414141"/>
                </a:solidFill>
                <a:latin typeface="Arial Black" panose="020B0A04020102020204" pitchFamily="34" charset="0"/>
              </a:endParaRPr>
            </a:p>
          </p:txBody>
        </p:sp>
        <p:sp>
          <p:nvSpPr>
            <p:cNvPr id="92" name="TextBox 91">
              <a:extLst>
                <a:ext uri="{FF2B5EF4-FFF2-40B4-BE49-F238E27FC236}">
                  <a16:creationId xmlns:a16="http://schemas.microsoft.com/office/drawing/2014/main" id="{1058730E-5B32-4316-BBC5-E2F774ABECA4}"/>
                </a:ext>
              </a:extLst>
            </p:cNvPr>
            <p:cNvSpPr txBox="1"/>
            <p:nvPr/>
          </p:nvSpPr>
          <p:spPr>
            <a:xfrm>
              <a:off x="1208060" y="290277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93" name="Straight Connector 92">
              <a:extLst>
                <a:ext uri="{FF2B5EF4-FFF2-40B4-BE49-F238E27FC236}">
                  <a16:creationId xmlns:a16="http://schemas.microsoft.com/office/drawing/2014/main" id="{9C67D797-4775-41DE-91ED-FDBD11AC4292}"/>
                </a:ext>
              </a:extLst>
            </p:cNvPr>
            <p:cNvCxnSpPr/>
            <p:nvPr/>
          </p:nvCxnSpPr>
          <p:spPr>
            <a:xfrm>
              <a:off x="1156249" y="288535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FB383CA7-B412-41CA-95BD-08F0054E1EE4}"/>
              </a:ext>
            </a:extLst>
          </p:cNvPr>
          <p:cNvSpPr txBox="1"/>
          <p:nvPr/>
        </p:nvSpPr>
        <p:spPr>
          <a:xfrm>
            <a:off x="623241" y="4168228"/>
            <a:ext cx="2974127" cy="461665"/>
          </a:xfrm>
          <a:prstGeom prst="rect">
            <a:avLst/>
          </a:prstGeom>
          <a:noFill/>
        </p:spPr>
        <p:txBody>
          <a:bodyPr wrap="square" rtlCol="0">
            <a:spAutoFit/>
          </a:bodyPr>
          <a:lstStyle/>
          <a:p>
            <a:pPr algn="ctr"/>
            <a:r>
              <a:rPr lang="en-NZ" sz="1200" b="1" spc="300" dirty="0">
                <a:solidFill>
                  <a:schemeClr val="tx1">
                    <a:lumMod val="65000"/>
                    <a:lumOff val="35000"/>
                  </a:schemeClr>
                </a:solidFill>
                <a:latin typeface="+mj-lt"/>
              </a:rPr>
              <a:t>People with lived experience of disability</a:t>
            </a:r>
            <a:endParaRPr lang="en-US" sz="1200" b="1" spc="300" dirty="0">
              <a:solidFill>
                <a:schemeClr val="tx1">
                  <a:lumMod val="65000"/>
                  <a:lumOff val="35000"/>
                </a:schemeClr>
              </a:solidFill>
              <a:latin typeface="+mj-lt"/>
            </a:endParaRPr>
          </a:p>
        </p:txBody>
      </p:sp>
      <p:sp>
        <p:nvSpPr>
          <p:cNvPr id="95" name="TextBox 94">
            <a:extLst>
              <a:ext uri="{FF2B5EF4-FFF2-40B4-BE49-F238E27FC236}">
                <a16:creationId xmlns:a16="http://schemas.microsoft.com/office/drawing/2014/main" id="{EE332207-B6B5-4608-BC39-A063D9DE3D2B}"/>
              </a:ext>
            </a:extLst>
          </p:cNvPr>
          <p:cNvSpPr txBox="1"/>
          <p:nvPr/>
        </p:nvSpPr>
        <p:spPr>
          <a:xfrm>
            <a:off x="5280682" y="4288158"/>
            <a:ext cx="1548822"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New Zealand</a:t>
            </a:r>
          </a:p>
        </p:txBody>
      </p:sp>
      <p:sp>
        <p:nvSpPr>
          <p:cNvPr id="96" name="Rectangle 95">
            <a:extLst>
              <a:ext uri="{FF2B5EF4-FFF2-40B4-BE49-F238E27FC236}">
                <a16:creationId xmlns:a16="http://schemas.microsoft.com/office/drawing/2014/main" id="{3AD7C385-4431-4FCD-AB2F-CED7FD320BBB}"/>
              </a:ext>
            </a:extLst>
          </p:cNvPr>
          <p:cNvSpPr/>
          <p:nvPr/>
        </p:nvSpPr>
        <p:spPr>
          <a:xfrm>
            <a:off x="8230050" y="1818942"/>
            <a:ext cx="3708362" cy="3693319"/>
          </a:xfrm>
          <a:prstGeom prst="rect">
            <a:avLst/>
          </a:prstGeom>
        </p:spPr>
        <p:txBody>
          <a:bodyPr wrap="square">
            <a:spAutoFit/>
          </a:bodyPr>
          <a:lstStyle/>
          <a:p>
            <a:pPr lvl="0">
              <a:spcBef>
                <a:spcPts val="600"/>
              </a:spcBef>
            </a:pPr>
            <a:r>
              <a:rPr lang="en-NZ" sz="1100" dirty="0">
                <a:solidFill>
                  <a:schemeClr val="tx1">
                    <a:lumMod val="85000"/>
                    <a:lumOff val="15000"/>
                  </a:schemeClr>
                </a:solidFill>
              </a:rPr>
              <a:t>Thirty-two percent of people with lived experience of disability who have attended the visual arts, have attended a film festival in the last 12 months. This is significantly higher than the overall New Zealand population (20%).</a:t>
            </a:r>
          </a:p>
          <a:p>
            <a:pPr lvl="0">
              <a:spcBef>
                <a:spcPts val="600"/>
              </a:spcBef>
            </a:pPr>
            <a:r>
              <a:rPr lang="en-NZ" sz="1100" dirty="0">
                <a:solidFill>
                  <a:schemeClr val="tx1">
                    <a:lumMod val="85000"/>
                    <a:lumOff val="15000"/>
                  </a:schemeClr>
                </a:solidFill>
              </a:rPr>
              <a:t>Three-quarters of those who have attended film festivals in the last 12 months have also attended other visual art forms. This compares to 80% in New Zealand overall, albeit the difference is not statistically significant.</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Men (38%), people aged 30-39 (50%) and Asian New Zealanders (52%) are more likely than average (32%) to have attended a film festival in the last 12 months.</a:t>
            </a:r>
          </a:p>
          <a:p>
            <a:pPr lvl="0">
              <a:spcBef>
                <a:spcPts val="600"/>
              </a:spcBef>
            </a:pPr>
            <a:r>
              <a:rPr lang="en-NZ" sz="1100" dirty="0">
                <a:solidFill>
                  <a:schemeClr val="tx1">
                    <a:lumMod val="85000"/>
                    <a:lumOff val="15000"/>
                  </a:schemeClr>
                </a:solidFill>
              </a:rPr>
              <a:t>Women (23%), people aged 60-69 (10%), people aged 70+ (3%) and New Zealand Europeans (23%) are less likely than average (32%) to have attended a film festival in the last 12 months.</a:t>
            </a:r>
          </a:p>
        </p:txBody>
      </p:sp>
      <p:sp>
        <p:nvSpPr>
          <p:cNvPr id="97" name="Text Placeholder 7">
            <a:extLst>
              <a:ext uri="{FF2B5EF4-FFF2-40B4-BE49-F238E27FC236}">
                <a16:creationId xmlns:a16="http://schemas.microsoft.com/office/drawing/2014/main" id="{44F3A1DE-BAAF-4958-B81E-A490BCD1AD8A}"/>
              </a:ext>
            </a:extLst>
          </p:cNvPr>
          <p:cNvSpPr txBox="1">
            <a:spLocks/>
          </p:cNvSpPr>
          <p:nvPr/>
        </p:nvSpPr>
        <p:spPr>
          <a:xfrm>
            <a:off x="718399" y="3859910"/>
            <a:ext cx="6953250" cy="419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And have you visited visual arts other than film festivals in the last 12 months?</a:t>
            </a:r>
          </a:p>
        </p:txBody>
      </p:sp>
      <p:sp>
        <p:nvSpPr>
          <p:cNvPr id="98" name="TextBox 97">
            <a:extLst>
              <a:ext uri="{FF2B5EF4-FFF2-40B4-BE49-F238E27FC236}">
                <a16:creationId xmlns:a16="http://schemas.microsoft.com/office/drawing/2014/main" id="{0939EF96-F557-4749-BDFA-D7A1D417700D}"/>
              </a:ext>
            </a:extLst>
          </p:cNvPr>
          <p:cNvSpPr txBox="1"/>
          <p:nvPr/>
        </p:nvSpPr>
        <p:spPr>
          <a:xfrm>
            <a:off x="260522" y="3433233"/>
            <a:ext cx="3701430"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visual arts 2020 (n=329)</a:t>
            </a:r>
          </a:p>
        </p:txBody>
      </p:sp>
      <p:sp>
        <p:nvSpPr>
          <p:cNvPr id="57" name="TextBox 56">
            <a:extLst>
              <a:ext uri="{FF2B5EF4-FFF2-40B4-BE49-F238E27FC236}">
                <a16:creationId xmlns:a16="http://schemas.microsoft.com/office/drawing/2014/main" id="{ABC8C76B-9164-4807-9A79-3AB08BF382E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6" name="TextBox 25"/>
          <p:cNvSpPr txBox="1"/>
          <p:nvPr/>
        </p:nvSpPr>
        <p:spPr>
          <a:xfrm>
            <a:off x="260522" y="6078972"/>
            <a:ext cx="3685293"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film festivals 2020 (n=112)</a:t>
            </a:r>
          </a:p>
        </p:txBody>
      </p:sp>
      <p:grpSp>
        <p:nvGrpSpPr>
          <p:cNvPr id="65" name="Group 64">
            <a:extLst>
              <a:ext uri="{FF2B5EF4-FFF2-40B4-BE49-F238E27FC236}">
                <a16:creationId xmlns:a16="http://schemas.microsoft.com/office/drawing/2014/main" id="{40CFAA8B-E9E8-43E9-86FE-F04235EF874D}"/>
              </a:ext>
            </a:extLst>
          </p:cNvPr>
          <p:cNvGrpSpPr/>
          <p:nvPr/>
        </p:nvGrpSpPr>
        <p:grpSpPr>
          <a:xfrm>
            <a:off x="5136705" y="6507024"/>
            <a:ext cx="2891981" cy="215444"/>
            <a:chOff x="163092" y="5772628"/>
            <a:chExt cx="2891981" cy="215444"/>
          </a:xfrm>
        </p:grpSpPr>
        <p:sp>
          <p:nvSpPr>
            <p:cNvPr id="66" name="TextBox 65">
              <a:extLst>
                <a:ext uri="{FF2B5EF4-FFF2-40B4-BE49-F238E27FC236}">
                  <a16:creationId xmlns:a16="http://schemas.microsoft.com/office/drawing/2014/main" id="{AB50FB9A-4265-4428-97AD-E081F86E5A5E}"/>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99" name="Isosceles Triangle 98">
              <a:extLst>
                <a:ext uri="{FF2B5EF4-FFF2-40B4-BE49-F238E27FC236}">
                  <a16:creationId xmlns:a16="http://schemas.microsoft.com/office/drawing/2014/main" id="{309F697E-534F-45DC-BB92-97BA1148D33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0" name="Isosceles Triangle 99">
              <a:extLst>
                <a:ext uri="{FF2B5EF4-FFF2-40B4-BE49-F238E27FC236}">
                  <a16:creationId xmlns:a16="http://schemas.microsoft.com/office/drawing/2014/main" id="{13A5CD38-C235-407D-9676-51C01367DE5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3" name="TextBox 102">
            <a:extLst>
              <a:ext uri="{FF2B5EF4-FFF2-40B4-BE49-F238E27FC236}">
                <a16:creationId xmlns:a16="http://schemas.microsoft.com/office/drawing/2014/main" id="{37FB8D12-3634-4A2F-A54B-B2DA5D6C811A}"/>
              </a:ext>
            </a:extLst>
          </p:cNvPr>
          <p:cNvSpPr txBox="1"/>
          <p:nvPr/>
        </p:nvSpPr>
        <p:spPr>
          <a:xfrm>
            <a:off x="4095942" y="3433100"/>
            <a:ext cx="59735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New Zealand (n=3032</a:t>
            </a:r>
            <a:r>
              <a:rPr lang="lv-LV" sz="800" dirty="0">
                <a:solidFill>
                  <a:schemeClr val="tx1">
                    <a:lumMod val="65000"/>
                    <a:lumOff val="35000"/>
                  </a:schemeClr>
                </a:solidFill>
                <a:latin typeface="Arial" panose="020B0604020202020204" pitchFamily="34" charset="0"/>
                <a:cs typeface="Arial" panose="020B0604020202020204" pitchFamily="34" charset="0"/>
              </a:rPr>
              <a:t>)</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1A80C94-F2D8-430E-B84C-B8D647CEC189}"/>
              </a:ext>
            </a:extLst>
          </p:cNvPr>
          <p:cNvSpPr/>
          <p:nvPr/>
        </p:nvSpPr>
        <p:spPr>
          <a:xfrm>
            <a:off x="4095942" y="6078972"/>
            <a:ext cx="1471878" cy="215444"/>
          </a:xfrm>
          <a:prstGeom prst="rect">
            <a:avLst/>
          </a:prstGeom>
        </p:spPr>
        <p:txBody>
          <a:bodyPr wrap="none">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New Zealand (n=652</a:t>
            </a:r>
            <a:r>
              <a:rPr lang="lv-LV" sz="800" dirty="0">
                <a:solidFill>
                  <a:schemeClr val="tx1">
                    <a:lumMod val="65000"/>
                    <a:lumOff val="35000"/>
                  </a:schemeClr>
                </a:solidFill>
                <a:latin typeface="Arial" panose="020B0604020202020204" pitchFamily="34" charset="0"/>
                <a:cs typeface="Arial" panose="020B0604020202020204" pitchFamily="34" charset="0"/>
              </a:rPr>
              <a:t>)</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0" name="SigDiff">
            <a:extLst>
              <a:ext uri="{FF2B5EF4-FFF2-40B4-BE49-F238E27FC236}">
                <a16:creationId xmlns:a16="http://schemas.microsoft.com/office/drawing/2014/main" id="{1C60920A-098F-470F-B4DD-863704146E42}"/>
              </a:ext>
            </a:extLst>
          </p:cNvPr>
          <p:cNvSpPr/>
          <p:nvPr/>
        </p:nvSpPr>
        <p:spPr>
          <a:xfrm>
            <a:off x="2047910" y="2321916"/>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543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Encouraging greater attendance in the arts</a:t>
            </a:r>
          </a:p>
        </p:txBody>
      </p:sp>
      <p:sp>
        <p:nvSpPr>
          <p:cNvPr id="2" name="Text Placeholder 1">
            <a:extLst>
              <a:ext uri="{FF2B5EF4-FFF2-40B4-BE49-F238E27FC236}">
                <a16:creationId xmlns:a16="http://schemas.microsoft.com/office/drawing/2014/main" id="{B3C4B55F-F571-42AE-8557-113974CB7F19}"/>
              </a:ext>
            </a:extLst>
          </p:cNvPr>
          <p:cNvSpPr>
            <a:spLocks noGrp="1"/>
          </p:cNvSpPr>
          <p:nvPr>
            <p:ph type="body" sz="quarter" idx="10"/>
          </p:nvPr>
        </p:nvSpPr>
        <p:spPr>
          <a:xfrm>
            <a:off x="758825" y="1335498"/>
            <a:ext cx="6953250" cy="419100"/>
          </a:xfrm>
        </p:spPr>
        <p:txBody>
          <a:bodyPr/>
          <a:lstStyle/>
          <a:p>
            <a:r>
              <a:rPr lang="en-NZ" dirty="0"/>
              <a:t>What difference would the following make in encouraging you to go to the arts more often?</a:t>
            </a:r>
          </a:p>
        </p:txBody>
      </p:sp>
      <p:graphicFrame>
        <p:nvGraphicFramePr>
          <p:cNvPr id="6" name="Content Placeholder 5">
            <a:extLst>
              <a:ext uri="{FF2B5EF4-FFF2-40B4-BE49-F238E27FC236}">
                <a16:creationId xmlns:a16="http://schemas.microsoft.com/office/drawing/2014/main" id="{023F8D15-A21A-44A6-89CF-D9B7B53AEF32}"/>
              </a:ext>
            </a:extLst>
          </p:cNvPr>
          <p:cNvGraphicFramePr>
            <a:graphicFrameLocks noGrp="1"/>
          </p:cNvGraphicFramePr>
          <p:nvPr>
            <p:ph idx="4294967295"/>
            <p:extLst>
              <p:ext uri="{D42A27DB-BD31-4B8C-83A1-F6EECF244321}">
                <p14:modId xmlns:p14="http://schemas.microsoft.com/office/powerpoint/2010/main" val="2817172146"/>
              </p:ext>
            </p:extLst>
          </p:nvPr>
        </p:nvGraphicFramePr>
        <p:xfrm>
          <a:off x="7209537" y="2145422"/>
          <a:ext cx="787962" cy="4012342"/>
        </p:xfrm>
        <a:graphic>
          <a:graphicData uri="http://schemas.openxmlformats.org/drawingml/2006/table">
            <a:tbl>
              <a:tblPr firstRow="1" bandRow="1">
                <a:tableStyleId>{5C22544A-7EE6-4342-B048-85BDC9FD1C3A}</a:tableStyleId>
              </a:tblPr>
              <a:tblGrid>
                <a:gridCol w="393981">
                  <a:extLst>
                    <a:ext uri="{9D8B030D-6E8A-4147-A177-3AD203B41FA5}">
                      <a16:colId xmlns:a16="http://schemas.microsoft.com/office/drawing/2014/main" val="3177729638"/>
                    </a:ext>
                  </a:extLst>
                </a:gridCol>
                <a:gridCol w="393981">
                  <a:extLst>
                    <a:ext uri="{9D8B030D-6E8A-4147-A177-3AD203B41FA5}">
                      <a16:colId xmlns:a16="http://schemas.microsoft.com/office/drawing/2014/main" val="808248819"/>
                    </a:ext>
                  </a:extLst>
                </a:gridCol>
              </a:tblGrid>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48</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109355"/>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4574444"/>
                  </a:ext>
                </a:extLst>
              </a:tr>
              <a:tr h="12079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6196992"/>
                  </a:ext>
                </a:extLst>
              </a:tr>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53</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5828506"/>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0773504"/>
                  </a:ext>
                </a:extLst>
              </a:tr>
              <a:tr h="126042">
                <a:tc>
                  <a:txBody>
                    <a:bodyPr/>
                    <a:lstStyle/>
                    <a:p>
                      <a:pPr algn="ctr"/>
                      <a:endParaRPr lang="en-NZ" sz="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6039176"/>
                  </a:ext>
                </a:extLst>
              </a:tr>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47</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6268829"/>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6934927"/>
                  </a:ext>
                </a:extLst>
              </a:tr>
              <a:tr h="12079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1396891"/>
                  </a:ext>
                </a:extLst>
              </a:tr>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36</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52548"/>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3947502"/>
                  </a:ext>
                </a:extLst>
              </a:tr>
              <a:tr h="12079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331597"/>
                  </a:ext>
                </a:extLst>
              </a:tr>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37</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355338"/>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1269422"/>
                  </a:ext>
                </a:extLst>
              </a:tr>
              <a:tr h="12079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3548490"/>
                  </a:ext>
                </a:extLst>
              </a:tr>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35</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96758"/>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828218"/>
                  </a:ext>
                </a:extLst>
              </a:tr>
            </a:tbl>
          </a:graphicData>
        </a:graphic>
      </p:graphicFrame>
      <p:graphicFrame>
        <p:nvGraphicFramePr>
          <p:cNvPr id="7" name="Chart 6"/>
          <p:cNvGraphicFramePr/>
          <p:nvPr>
            <p:extLst>
              <p:ext uri="{D42A27DB-BD31-4B8C-83A1-F6EECF244321}">
                <p14:modId xmlns:p14="http://schemas.microsoft.com/office/powerpoint/2010/main" val="1580002002"/>
              </p:ext>
            </p:extLst>
          </p:nvPr>
        </p:nvGraphicFramePr>
        <p:xfrm>
          <a:off x="1520257" y="1750447"/>
          <a:ext cx="5800700" cy="453660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EDF4F1D-6B8E-41E1-A210-6FF2AF6CC2B8}"/>
              </a:ext>
            </a:extLst>
          </p:cNvPr>
          <p:cNvSpPr txBox="1"/>
          <p:nvPr/>
        </p:nvSpPr>
        <p:spPr>
          <a:xfrm>
            <a:off x="88900" y="6443405"/>
            <a:ext cx="4405279"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are interested in the arts but don't go much 2020 (n=476)</a:t>
            </a:r>
          </a:p>
        </p:txBody>
      </p:sp>
      <p:cxnSp>
        <p:nvCxnSpPr>
          <p:cNvPr id="21" name="Straight Connector 20">
            <a:extLst>
              <a:ext uri="{FF2B5EF4-FFF2-40B4-BE49-F238E27FC236}">
                <a16:creationId xmlns:a16="http://schemas.microsoft.com/office/drawing/2014/main" id="{52E35B55-EE4D-4644-A3C0-64A6A7CDFB71}"/>
              </a:ext>
            </a:extLst>
          </p:cNvPr>
          <p:cNvCxnSpPr>
            <a:cxnSpLocks/>
          </p:cNvCxnSpPr>
          <p:nvPr/>
        </p:nvCxnSpPr>
        <p:spPr>
          <a:xfrm>
            <a:off x="221877" y="2647822"/>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F390FD-6887-4ED3-8175-50257A98E1CA}"/>
              </a:ext>
            </a:extLst>
          </p:cNvPr>
          <p:cNvCxnSpPr>
            <a:cxnSpLocks/>
          </p:cNvCxnSpPr>
          <p:nvPr/>
        </p:nvCxnSpPr>
        <p:spPr>
          <a:xfrm>
            <a:off x="231402" y="3325829"/>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347473-2324-4A46-9E16-3B9977C22944}"/>
              </a:ext>
            </a:extLst>
          </p:cNvPr>
          <p:cNvCxnSpPr>
            <a:cxnSpLocks/>
          </p:cNvCxnSpPr>
          <p:nvPr/>
        </p:nvCxnSpPr>
        <p:spPr>
          <a:xfrm>
            <a:off x="240927" y="467144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C58215-1D00-4125-B460-B684BF1F321F}"/>
              </a:ext>
            </a:extLst>
          </p:cNvPr>
          <p:cNvCxnSpPr>
            <a:cxnSpLocks/>
          </p:cNvCxnSpPr>
          <p:nvPr/>
        </p:nvCxnSpPr>
        <p:spPr>
          <a:xfrm>
            <a:off x="231397" y="401855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048967-0947-43FC-98F8-1029CEBCB7F1}"/>
              </a:ext>
            </a:extLst>
          </p:cNvPr>
          <p:cNvCxnSpPr>
            <a:cxnSpLocks/>
          </p:cNvCxnSpPr>
          <p:nvPr/>
        </p:nvCxnSpPr>
        <p:spPr>
          <a:xfrm>
            <a:off x="240924" y="53503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30CD932-917C-452C-8370-C12A248B4C19}"/>
              </a:ext>
            </a:extLst>
          </p:cNvPr>
          <p:cNvGrpSpPr/>
          <p:nvPr/>
        </p:nvGrpSpPr>
        <p:grpSpPr>
          <a:xfrm>
            <a:off x="167278" y="2131847"/>
            <a:ext cx="1653273" cy="3829950"/>
            <a:chOff x="88900" y="1798623"/>
            <a:chExt cx="2491740" cy="3829950"/>
          </a:xfrm>
        </p:grpSpPr>
        <p:sp>
          <p:nvSpPr>
            <p:cNvPr id="35" name="TextBox 34">
              <a:extLst>
                <a:ext uri="{FF2B5EF4-FFF2-40B4-BE49-F238E27FC236}">
                  <a16:creationId xmlns:a16="http://schemas.microsoft.com/office/drawing/2014/main" id="{114101D5-9075-4E74-A3D1-AEF9D73F36E8}"/>
                </a:ext>
              </a:extLst>
            </p:cNvPr>
            <p:cNvSpPr txBox="1"/>
            <p:nvPr/>
          </p:nvSpPr>
          <p:spPr>
            <a:xfrm>
              <a:off x="88900" y="2453076"/>
              <a:ext cx="2378526"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the price of tickets were cheaper</a:t>
              </a:r>
            </a:p>
          </p:txBody>
        </p:sp>
        <p:sp>
          <p:nvSpPr>
            <p:cNvPr id="36" name="TextBox 35">
              <a:extLst>
                <a:ext uri="{FF2B5EF4-FFF2-40B4-BE49-F238E27FC236}">
                  <a16:creationId xmlns:a16="http://schemas.microsoft.com/office/drawing/2014/main" id="{F798CBB4-F589-4180-8170-33F1D3305F2C}"/>
                </a:ext>
              </a:extLst>
            </p:cNvPr>
            <p:cNvSpPr txBox="1"/>
            <p:nvPr/>
          </p:nvSpPr>
          <p:spPr>
            <a:xfrm>
              <a:off x="102752" y="1798623"/>
              <a:ext cx="2364675"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there were more arts events that appealed to me</a:t>
              </a:r>
            </a:p>
          </p:txBody>
        </p:sp>
        <p:sp>
          <p:nvSpPr>
            <p:cNvPr id="37" name="TextBox 36">
              <a:extLst>
                <a:ext uri="{FF2B5EF4-FFF2-40B4-BE49-F238E27FC236}">
                  <a16:creationId xmlns:a16="http://schemas.microsoft.com/office/drawing/2014/main" id="{A29C64D7-2FE3-43E7-B813-8F13827562E9}"/>
                </a:ext>
              </a:extLst>
            </p:cNvPr>
            <p:cNvSpPr txBox="1"/>
            <p:nvPr/>
          </p:nvSpPr>
          <p:spPr>
            <a:xfrm>
              <a:off x="130458" y="3062897"/>
              <a:ext cx="2336969"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I could go with someone / had someone to go with</a:t>
              </a:r>
            </a:p>
          </p:txBody>
        </p:sp>
        <p:sp>
          <p:nvSpPr>
            <p:cNvPr id="38" name="TextBox 37">
              <a:extLst>
                <a:ext uri="{FF2B5EF4-FFF2-40B4-BE49-F238E27FC236}">
                  <a16:creationId xmlns:a16="http://schemas.microsoft.com/office/drawing/2014/main" id="{70A5DA34-B3DB-4FDD-8A70-F4F769118E71}"/>
                </a:ext>
              </a:extLst>
            </p:cNvPr>
            <p:cNvSpPr txBox="1"/>
            <p:nvPr/>
          </p:nvSpPr>
          <p:spPr>
            <a:xfrm>
              <a:off x="141067" y="3813030"/>
              <a:ext cx="2326360"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arts events were of high quality</a:t>
              </a:r>
            </a:p>
          </p:txBody>
        </p:sp>
        <p:sp>
          <p:nvSpPr>
            <p:cNvPr id="39" name="TextBox 38">
              <a:extLst>
                <a:ext uri="{FF2B5EF4-FFF2-40B4-BE49-F238E27FC236}">
                  <a16:creationId xmlns:a16="http://schemas.microsoft.com/office/drawing/2014/main" id="{5311EF32-DB00-471C-B459-3B242C561EAC}"/>
                </a:ext>
              </a:extLst>
            </p:cNvPr>
            <p:cNvSpPr txBox="1"/>
            <p:nvPr/>
          </p:nvSpPr>
          <p:spPr>
            <a:xfrm>
              <a:off x="130463" y="4495529"/>
              <a:ext cx="2336963"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I were confident of feeling welcome</a:t>
              </a:r>
            </a:p>
          </p:txBody>
        </p:sp>
        <p:sp>
          <p:nvSpPr>
            <p:cNvPr id="40" name="TextBox 39">
              <a:extLst>
                <a:ext uri="{FF2B5EF4-FFF2-40B4-BE49-F238E27FC236}">
                  <a16:creationId xmlns:a16="http://schemas.microsoft.com/office/drawing/2014/main" id="{173C43A5-A173-4A7B-AB20-1DF37970CC24}"/>
                </a:ext>
              </a:extLst>
            </p:cNvPr>
            <p:cNvSpPr txBox="1"/>
            <p:nvPr/>
          </p:nvSpPr>
          <p:spPr>
            <a:xfrm>
              <a:off x="141072" y="5074575"/>
              <a:ext cx="2439568"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I knew there would be more people like me going</a:t>
              </a:r>
            </a:p>
          </p:txBody>
        </p:sp>
      </p:grpSp>
      <p:sp>
        <p:nvSpPr>
          <p:cNvPr id="32" name="TextBox 31">
            <a:extLst>
              <a:ext uri="{FF2B5EF4-FFF2-40B4-BE49-F238E27FC236}">
                <a16:creationId xmlns:a16="http://schemas.microsoft.com/office/drawing/2014/main" id="{BBC8CF08-306A-4E99-8E64-8A3B782DB9FB}"/>
              </a:ext>
            </a:extLst>
          </p:cNvPr>
          <p:cNvSpPr txBox="1"/>
          <p:nvPr/>
        </p:nvSpPr>
        <p:spPr>
          <a:xfrm>
            <a:off x="7206857" y="1800215"/>
            <a:ext cx="457553" cy="369332"/>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4-5</a:t>
            </a:r>
          </a:p>
        </p:txBody>
      </p:sp>
      <p:sp>
        <p:nvSpPr>
          <p:cNvPr id="41" name="Rectangle 40">
            <a:extLst>
              <a:ext uri="{FF2B5EF4-FFF2-40B4-BE49-F238E27FC236}">
                <a16:creationId xmlns:a16="http://schemas.microsoft.com/office/drawing/2014/main" id="{AF649201-AE2B-42ED-B357-1287DD5A6192}"/>
              </a:ext>
            </a:extLst>
          </p:cNvPr>
          <p:cNvSpPr/>
          <p:nvPr/>
        </p:nvSpPr>
        <p:spPr>
          <a:xfrm>
            <a:off x="8194480" y="1664067"/>
            <a:ext cx="3845364" cy="4632037"/>
          </a:xfrm>
          <a:prstGeom prst="rect">
            <a:avLst/>
          </a:prstGeom>
        </p:spPr>
        <p:txBody>
          <a:bodyPr wrap="square">
            <a:spAutoFit/>
          </a:bodyPr>
          <a:lstStyle/>
          <a:p>
            <a:r>
              <a:rPr lang="en-NZ" sz="1000" dirty="0"/>
              <a:t>Two thirds of people with lived experience of disability agree that some arts interest them but they still don’t go much. We asked these respondents what might encourage them to go more often.</a:t>
            </a:r>
          </a:p>
          <a:p>
            <a:endParaRPr lang="en-NZ" sz="1000" dirty="0"/>
          </a:p>
          <a:p>
            <a:r>
              <a:rPr lang="en-NZ" sz="1000" dirty="0"/>
              <a:t>Ticket prices, choice and having someone to go with are the top three factors that influence attendance. 53% say if ticket prices were cheaper they would attend more often. The option of more events that appealed was a factor for 48% of people and 47% of people say having someone to go with would encourage them to attend more often.</a:t>
            </a:r>
          </a:p>
          <a:p>
            <a:endParaRPr lang="en-NZ" sz="1000" dirty="0"/>
          </a:p>
          <a:p>
            <a:r>
              <a:rPr lang="en-NZ" sz="1000" dirty="0"/>
              <a:t>Around a third of people say higher quality events, feeling confident they would be welcomed, and knowing people like them are going would encourage them to attend the arts more often.</a:t>
            </a:r>
          </a:p>
          <a:p>
            <a:endParaRPr lang="en-NZ" sz="1000" dirty="0"/>
          </a:p>
          <a:p>
            <a:r>
              <a:rPr lang="en-NZ" sz="1000" b="1" dirty="0">
                <a:solidFill>
                  <a:schemeClr val="tx1">
                    <a:lumMod val="85000"/>
                    <a:lumOff val="15000"/>
                  </a:schemeClr>
                </a:solidFill>
              </a:rPr>
              <a:t>Sub-group differences in people with lived experience of disability:</a:t>
            </a:r>
          </a:p>
          <a:p>
            <a:pPr>
              <a:spcBef>
                <a:spcPts val="600"/>
              </a:spcBef>
            </a:pPr>
            <a:r>
              <a:rPr lang="en-NZ" sz="1000" dirty="0">
                <a:solidFill>
                  <a:schemeClr val="tx1">
                    <a:lumMod val="85000"/>
                    <a:lumOff val="15000"/>
                  </a:schemeClr>
                </a:solidFill>
              </a:rPr>
              <a:t>Inclusivity is a bigger influence on attendance for people aged 30-39. 48% of this age group would attend more if they knew people like them were going (compared to 35% on average) and 50% would attend more if they were confident of feeling welcome (compared to 37% on average).</a:t>
            </a:r>
          </a:p>
          <a:p>
            <a:pPr>
              <a:spcBef>
                <a:spcPts val="600"/>
              </a:spcBef>
            </a:pPr>
            <a:r>
              <a:rPr lang="en-NZ" sz="1000" dirty="0">
                <a:solidFill>
                  <a:schemeClr val="tx1">
                    <a:lumMod val="85000"/>
                    <a:lumOff val="15000"/>
                  </a:schemeClr>
                </a:solidFill>
              </a:rPr>
              <a:t>For older people many of these factors have less impact than average.</a:t>
            </a:r>
          </a:p>
          <a:p>
            <a:pPr>
              <a:spcBef>
                <a:spcPts val="600"/>
              </a:spcBef>
            </a:pPr>
            <a:r>
              <a:rPr lang="en-NZ" sz="1000" dirty="0">
                <a:solidFill>
                  <a:schemeClr val="tx1">
                    <a:lumMod val="85000"/>
                    <a:lumOff val="15000"/>
                  </a:schemeClr>
                </a:solidFill>
              </a:rPr>
              <a:t>Higher quality events has a greater impact for Asian New Zealanders compared to the average (57% vs. 36%), while for Māori this has less of an impact (23% vs. 36%).</a:t>
            </a:r>
          </a:p>
        </p:txBody>
      </p:sp>
      <p:sp>
        <p:nvSpPr>
          <p:cNvPr id="42" name="Oval 41">
            <a:extLst>
              <a:ext uri="{FF2B5EF4-FFF2-40B4-BE49-F238E27FC236}">
                <a16:creationId xmlns:a16="http://schemas.microsoft.com/office/drawing/2014/main" id="{8DA04134-AB03-4F4B-B769-5BD621BE128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5" name="TextBox 24">
            <a:extLst>
              <a:ext uri="{FF2B5EF4-FFF2-40B4-BE49-F238E27FC236}">
                <a16:creationId xmlns:a16="http://schemas.microsoft.com/office/drawing/2014/main" id="{681E3CFB-F61A-4B2D-AEA2-B41C5D66CA08}"/>
              </a:ext>
            </a:extLst>
          </p:cNvPr>
          <p:cNvSpPr txBox="1"/>
          <p:nvPr/>
        </p:nvSpPr>
        <p:spPr>
          <a:xfrm>
            <a:off x="7516482" y="1751282"/>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All New Zealanders Nett  4-5</a:t>
            </a:r>
          </a:p>
        </p:txBody>
      </p:sp>
      <p:grpSp>
        <p:nvGrpSpPr>
          <p:cNvPr id="26" name="Group 25">
            <a:extLst>
              <a:ext uri="{FF2B5EF4-FFF2-40B4-BE49-F238E27FC236}">
                <a16:creationId xmlns:a16="http://schemas.microsoft.com/office/drawing/2014/main" id="{36FB76A7-81FD-4B50-A2E8-27E15461665C}"/>
              </a:ext>
            </a:extLst>
          </p:cNvPr>
          <p:cNvGrpSpPr/>
          <p:nvPr/>
        </p:nvGrpSpPr>
        <p:grpSpPr>
          <a:xfrm>
            <a:off x="5136705" y="6519613"/>
            <a:ext cx="2891981" cy="215444"/>
            <a:chOff x="163092" y="5772628"/>
            <a:chExt cx="2891981" cy="215444"/>
          </a:xfrm>
        </p:grpSpPr>
        <p:sp>
          <p:nvSpPr>
            <p:cNvPr id="27" name="TextBox 26">
              <a:extLst>
                <a:ext uri="{FF2B5EF4-FFF2-40B4-BE49-F238E27FC236}">
                  <a16:creationId xmlns:a16="http://schemas.microsoft.com/office/drawing/2014/main" id="{5FD564E9-53B7-49E4-93C9-40D82BFF11D2}"/>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9" name="Isosceles Triangle 28">
              <a:extLst>
                <a:ext uri="{FF2B5EF4-FFF2-40B4-BE49-F238E27FC236}">
                  <a16:creationId xmlns:a16="http://schemas.microsoft.com/office/drawing/2014/main" id="{8FA89869-4DF0-4E0F-9077-7ACAEFB7C12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Isosceles Triangle 29">
              <a:extLst>
                <a:ext uri="{FF2B5EF4-FFF2-40B4-BE49-F238E27FC236}">
                  <a16:creationId xmlns:a16="http://schemas.microsoft.com/office/drawing/2014/main" id="{0AFB87AD-118C-450B-B502-7603802B84C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3" name="Isosceles Triangle 32">
            <a:extLst>
              <a:ext uri="{FF2B5EF4-FFF2-40B4-BE49-F238E27FC236}">
                <a16:creationId xmlns:a16="http://schemas.microsoft.com/office/drawing/2014/main" id="{F4674186-DBF5-4B3D-9B19-2160EEDA1FB0}"/>
              </a:ext>
            </a:extLst>
          </p:cNvPr>
          <p:cNvSpPr>
            <a:spLocks noChangeAspect="1"/>
          </p:cNvSpPr>
          <p:nvPr/>
        </p:nvSpPr>
        <p:spPr>
          <a:xfrm rot="10800000">
            <a:off x="7552775" y="4302954"/>
            <a:ext cx="77061" cy="72000"/>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033ADC80-7B44-4C32-87E6-83E9B381181A}"/>
              </a:ext>
            </a:extLst>
          </p:cNvPr>
          <p:cNvSpPr>
            <a:spLocks noChangeAspect="1"/>
          </p:cNvSpPr>
          <p:nvPr/>
        </p:nvSpPr>
        <p:spPr>
          <a:xfrm rot="10800000">
            <a:off x="7555925" y="2236811"/>
            <a:ext cx="77061" cy="72000"/>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3849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C0AF-D697-4A4D-A2C5-DD4620F5049E}"/>
              </a:ext>
            </a:extLst>
          </p:cNvPr>
          <p:cNvSpPr>
            <a:spLocks noGrp="1"/>
          </p:cNvSpPr>
          <p:nvPr>
            <p:ph type="title"/>
          </p:nvPr>
        </p:nvSpPr>
        <p:spPr/>
        <p:txBody>
          <a:bodyPr/>
          <a:lstStyle/>
          <a:p>
            <a:r>
              <a:rPr lang="en-NZ" dirty="0">
                <a:solidFill>
                  <a:schemeClr val="tx1">
                    <a:lumMod val="65000"/>
                    <a:lumOff val="35000"/>
                  </a:schemeClr>
                </a:solidFill>
              </a:rPr>
              <a:t>COVID-19: Impact on willingness to attend arts in person</a:t>
            </a:r>
            <a:endParaRPr lang="en-NZ" dirty="0"/>
          </a:p>
        </p:txBody>
      </p:sp>
      <p:sp>
        <p:nvSpPr>
          <p:cNvPr id="6" name="Text Placeholder 5">
            <a:extLst>
              <a:ext uri="{FF2B5EF4-FFF2-40B4-BE49-F238E27FC236}">
                <a16:creationId xmlns:a16="http://schemas.microsoft.com/office/drawing/2014/main" id="{14E513A1-B2B0-4285-916C-4F243EDC2706}"/>
              </a:ext>
            </a:extLst>
          </p:cNvPr>
          <p:cNvSpPr>
            <a:spLocks noGrp="1"/>
          </p:cNvSpPr>
          <p:nvPr>
            <p:ph type="body" sz="quarter" idx="10"/>
          </p:nvPr>
        </p:nvSpPr>
        <p:spPr>
          <a:xfrm>
            <a:off x="758825" y="1344206"/>
            <a:ext cx="6953250" cy="419100"/>
          </a:xfrm>
        </p:spPr>
        <p:txBody>
          <a:bodyPr/>
          <a:lstStyle/>
          <a:p>
            <a:r>
              <a:rPr lang="en-NZ" dirty="0"/>
              <a:t>How has COVID-19 impacted your willingness to attend arts and cultural activities in person?</a:t>
            </a:r>
          </a:p>
        </p:txBody>
      </p:sp>
      <p:graphicFrame>
        <p:nvGraphicFramePr>
          <p:cNvPr id="13" name="Chart 12">
            <a:extLst>
              <a:ext uri="{FF2B5EF4-FFF2-40B4-BE49-F238E27FC236}">
                <a16:creationId xmlns:a16="http://schemas.microsoft.com/office/drawing/2014/main" id="{DBDADA42-1BB2-4B9D-B654-2880F632C574}"/>
              </a:ext>
            </a:extLst>
          </p:cNvPr>
          <p:cNvGraphicFramePr/>
          <p:nvPr>
            <p:extLst>
              <p:ext uri="{D42A27DB-BD31-4B8C-83A1-F6EECF244321}">
                <p14:modId xmlns:p14="http://schemas.microsoft.com/office/powerpoint/2010/main" val="3468803165"/>
              </p:ext>
            </p:extLst>
          </p:nvPr>
        </p:nvGraphicFramePr>
        <p:xfrm>
          <a:off x="1" y="1902837"/>
          <a:ext cx="7176976" cy="3698593"/>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9D8BBE11-1AD7-44B6-A934-0D83B1E95A97}"/>
              </a:ext>
            </a:extLst>
          </p:cNvPr>
          <p:cNvSpPr/>
          <p:nvPr/>
        </p:nvSpPr>
        <p:spPr>
          <a:xfrm>
            <a:off x="8294794" y="1945470"/>
            <a:ext cx="3630506" cy="3862596"/>
          </a:xfrm>
          <a:prstGeom prst="rect">
            <a:avLst/>
          </a:prstGeom>
        </p:spPr>
        <p:txBody>
          <a:bodyPr wrap="square">
            <a:spAutoFit/>
          </a:bodyPr>
          <a:lstStyle/>
          <a:p>
            <a:pPr>
              <a:spcBef>
                <a:spcPts val="600"/>
              </a:spcBef>
            </a:pPr>
            <a:r>
              <a:rPr lang="en-NZ" sz="1100" dirty="0">
                <a:solidFill>
                  <a:schemeClr val="tx1">
                    <a:lumMod val="85000"/>
                    <a:lumOff val="15000"/>
                  </a:schemeClr>
                </a:solidFill>
              </a:rPr>
              <a:t>A </a:t>
            </a:r>
            <a:r>
              <a:rPr lang="en-NZ" sz="1100" dirty="0"/>
              <a:t>third of </a:t>
            </a:r>
            <a:r>
              <a:rPr lang="en-NZ" sz="1100" dirty="0">
                <a:solidFill>
                  <a:schemeClr val="tx1">
                    <a:lumMod val="85000"/>
                    <a:lumOff val="15000"/>
                  </a:schemeClr>
                </a:solidFill>
              </a:rPr>
              <a:t>people with lived experience of disability </a:t>
            </a:r>
            <a:r>
              <a:rPr lang="en-NZ" sz="1100" dirty="0"/>
              <a:t>(36%) are less willing to attend arts events in person because of COVID-19, suggesting there is still anxiety around catching the virus while out and about, particularly in large crowds. This is broadly consistent with the national average (33%).</a:t>
            </a:r>
          </a:p>
          <a:p>
            <a:pPr>
              <a:spcBef>
                <a:spcPts val="600"/>
              </a:spcBef>
            </a:pPr>
            <a:r>
              <a:rPr lang="en-NZ" sz="1100" dirty="0"/>
              <a:t>On the other hand, 16% are </a:t>
            </a:r>
            <a:r>
              <a:rPr lang="en-NZ" sz="1100" i="1" dirty="0"/>
              <a:t>more</a:t>
            </a:r>
            <a:r>
              <a:rPr lang="en-NZ" sz="1100" dirty="0"/>
              <a:t> willing. For this group of people COVID-19 may have had the opposite effect - motivating them to live life to its fullest. This is significantly higher than the national average.</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Women (12%), people aged 50-59 (2%) and people aged 70+ (7%) are less likely than average (16%) to say they are more willing to attend the arts in person because of COVID-19.</a:t>
            </a:r>
          </a:p>
          <a:p>
            <a:pPr lvl="0">
              <a:spcBef>
                <a:spcPts val="600"/>
              </a:spcBef>
            </a:pPr>
            <a:r>
              <a:rPr lang="en-NZ" sz="1100" dirty="0">
                <a:solidFill>
                  <a:schemeClr val="tx1">
                    <a:lumMod val="85000"/>
                    <a:lumOff val="15000"/>
                  </a:schemeClr>
                </a:solidFill>
              </a:rPr>
              <a:t>Asian New Zealanders (27%) and people aged 30-39 (23%) are more likely than average (16%) to say they would be more willing to attend arts in person.</a:t>
            </a:r>
          </a:p>
        </p:txBody>
      </p:sp>
      <p:sp>
        <p:nvSpPr>
          <p:cNvPr id="18" name="Oval 17">
            <a:extLst>
              <a:ext uri="{FF2B5EF4-FFF2-40B4-BE49-F238E27FC236}">
                <a16:creationId xmlns:a16="http://schemas.microsoft.com/office/drawing/2014/main" id="{EAE4BC1C-B8A4-4037-8258-72215521685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9" name="TextBox 8">
            <a:extLst>
              <a:ext uri="{FF2B5EF4-FFF2-40B4-BE49-F238E27FC236}">
                <a16:creationId xmlns:a16="http://schemas.microsoft.com/office/drawing/2014/main" id="{AA6B7743-96CA-4437-9DD0-5552AE9182F2}"/>
              </a:ext>
            </a:extLst>
          </p:cNvPr>
          <p:cNvSpPr txBox="1"/>
          <p:nvPr/>
        </p:nvSpPr>
        <p:spPr>
          <a:xfrm>
            <a:off x="77056" y="6516043"/>
            <a:ext cx="5040317"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sp>
        <p:nvSpPr>
          <p:cNvPr id="11" name="TextBox 10">
            <a:extLst>
              <a:ext uri="{FF2B5EF4-FFF2-40B4-BE49-F238E27FC236}">
                <a16:creationId xmlns:a16="http://schemas.microsoft.com/office/drawing/2014/main" id="{B3CDDBDB-2864-4BF4-9CBC-CCF495719096}"/>
              </a:ext>
            </a:extLst>
          </p:cNvPr>
          <p:cNvSpPr txBox="1"/>
          <p:nvPr/>
        </p:nvSpPr>
        <p:spPr>
          <a:xfrm>
            <a:off x="7031084" y="2250284"/>
            <a:ext cx="631299" cy="507831"/>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more willing</a:t>
            </a:r>
          </a:p>
        </p:txBody>
      </p:sp>
      <p:sp>
        <p:nvSpPr>
          <p:cNvPr id="14" name="TextBox 13">
            <a:extLst>
              <a:ext uri="{FF2B5EF4-FFF2-40B4-BE49-F238E27FC236}">
                <a16:creationId xmlns:a16="http://schemas.microsoft.com/office/drawing/2014/main" id="{95D41651-A322-4653-ADCB-DBAC34CD13A5}"/>
              </a:ext>
            </a:extLst>
          </p:cNvPr>
          <p:cNvSpPr txBox="1"/>
          <p:nvPr/>
        </p:nvSpPr>
        <p:spPr>
          <a:xfrm>
            <a:off x="7502753" y="2250283"/>
            <a:ext cx="546094" cy="507831"/>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less willing</a:t>
            </a:r>
          </a:p>
        </p:txBody>
      </p:sp>
      <p:graphicFrame>
        <p:nvGraphicFramePr>
          <p:cNvPr id="15" name="Content Placeholder 5">
            <a:extLst>
              <a:ext uri="{FF2B5EF4-FFF2-40B4-BE49-F238E27FC236}">
                <a16:creationId xmlns:a16="http://schemas.microsoft.com/office/drawing/2014/main" id="{E8ADA305-A7BD-4E26-ABB1-A5488DB6DBE7}"/>
              </a:ext>
            </a:extLst>
          </p:cNvPr>
          <p:cNvGraphicFramePr>
            <a:graphicFrameLocks/>
          </p:cNvGraphicFramePr>
          <p:nvPr>
            <p:extLst>
              <p:ext uri="{D42A27DB-BD31-4B8C-83A1-F6EECF244321}">
                <p14:modId xmlns:p14="http://schemas.microsoft.com/office/powerpoint/2010/main" val="1534543443"/>
              </p:ext>
            </p:extLst>
          </p:nvPr>
        </p:nvGraphicFramePr>
        <p:xfrm>
          <a:off x="7161843" y="2846643"/>
          <a:ext cx="807175" cy="2171925"/>
        </p:xfrm>
        <a:graphic>
          <a:graphicData uri="http://schemas.openxmlformats.org/drawingml/2006/table">
            <a:tbl>
              <a:tblPr firstRow="1" bandRow="1">
                <a:tableStyleId>{5C22544A-7EE6-4342-B048-85BDC9FD1C3A}</a:tableStyleId>
              </a:tblPr>
              <a:tblGrid>
                <a:gridCol w="394017">
                  <a:extLst>
                    <a:ext uri="{9D8B030D-6E8A-4147-A177-3AD203B41FA5}">
                      <a16:colId xmlns:a16="http://schemas.microsoft.com/office/drawing/2014/main" val="3177729638"/>
                    </a:ext>
                  </a:extLst>
                </a:gridCol>
                <a:gridCol w="413158">
                  <a:extLst>
                    <a:ext uri="{9D8B030D-6E8A-4147-A177-3AD203B41FA5}">
                      <a16:colId xmlns:a16="http://schemas.microsoft.com/office/drawing/2014/main" val="3160185087"/>
                    </a:ext>
                  </a:extLst>
                </a:gridCol>
              </a:tblGrid>
              <a:tr h="633340">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16</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36</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1109355"/>
                  </a:ext>
                </a:extLst>
              </a:tr>
              <a:tr h="633340">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814574444"/>
                  </a:ext>
                </a:extLst>
              </a:tr>
              <a:tr h="271905">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66196992"/>
                  </a:ext>
                </a:extLst>
              </a:tr>
              <a:tr h="633340">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12</a:t>
                      </a:r>
                    </a:p>
                  </a:txBody>
                  <a:tcP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33</a:t>
                      </a:r>
                    </a:p>
                  </a:txBody>
                  <a:tcPr>
                    <a:noFill/>
                  </a:tcPr>
                </a:tc>
                <a:extLst>
                  <a:ext uri="{0D108BD9-81ED-4DB2-BD59-A6C34878D82A}">
                    <a16:rowId xmlns:a16="http://schemas.microsoft.com/office/drawing/2014/main" val="2465828506"/>
                  </a:ext>
                </a:extLst>
              </a:tr>
            </a:tbl>
          </a:graphicData>
        </a:graphic>
      </p:graphicFrame>
      <p:grpSp>
        <p:nvGrpSpPr>
          <p:cNvPr id="12" name="Group 11">
            <a:extLst>
              <a:ext uri="{FF2B5EF4-FFF2-40B4-BE49-F238E27FC236}">
                <a16:creationId xmlns:a16="http://schemas.microsoft.com/office/drawing/2014/main" id="{164D3A0B-8B5F-4DED-938D-669B57A2314C}"/>
              </a:ext>
            </a:extLst>
          </p:cNvPr>
          <p:cNvGrpSpPr/>
          <p:nvPr/>
        </p:nvGrpSpPr>
        <p:grpSpPr>
          <a:xfrm>
            <a:off x="5136705" y="6519053"/>
            <a:ext cx="2891981" cy="215444"/>
            <a:chOff x="163092" y="5772628"/>
            <a:chExt cx="2891981" cy="215444"/>
          </a:xfrm>
        </p:grpSpPr>
        <p:sp>
          <p:nvSpPr>
            <p:cNvPr id="16" name="TextBox 15">
              <a:extLst>
                <a:ext uri="{FF2B5EF4-FFF2-40B4-BE49-F238E27FC236}">
                  <a16:creationId xmlns:a16="http://schemas.microsoft.com/office/drawing/2014/main" id="{1DCCBA66-712D-47F6-8DEA-AFC8FB9D67B8}"/>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9" name="Isosceles Triangle 18">
              <a:extLst>
                <a:ext uri="{FF2B5EF4-FFF2-40B4-BE49-F238E27FC236}">
                  <a16:creationId xmlns:a16="http://schemas.microsoft.com/office/drawing/2014/main" id="{53EE84D3-5333-4E1B-96C0-D0E5FCF2C80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0" name="Isosceles Triangle 19">
              <a:extLst>
                <a:ext uri="{FF2B5EF4-FFF2-40B4-BE49-F238E27FC236}">
                  <a16:creationId xmlns:a16="http://schemas.microsoft.com/office/drawing/2014/main" id="{77684D34-DF2A-4692-A8C4-1CE81154B65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1" name="SigDiff">
            <a:extLst>
              <a:ext uri="{FF2B5EF4-FFF2-40B4-BE49-F238E27FC236}">
                <a16:creationId xmlns:a16="http://schemas.microsoft.com/office/drawing/2014/main" id="{1AC7C81A-D76B-4C09-B93C-3D758A2481A9}"/>
              </a:ext>
            </a:extLst>
          </p:cNvPr>
          <p:cNvSpPr/>
          <p:nvPr/>
        </p:nvSpPr>
        <p:spPr>
          <a:xfrm>
            <a:off x="7476530" y="291619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26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PARTICIPATION BY ARTFORM</a:t>
            </a:r>
          </a:p>
        </p:txBody>
      </p:sp>
      <p:sp>
        <p:nvSpPr>
          <p:cNvPr id="3" name="Subtitle 2">
            <a:extLst>
              <a:ext uri="{FF2B5EF4-FFF2-40B4-BE49-F238E27FC236}">
                <a16:creationId xmlns:a16="http://schemas.microsoft.com/office/drawing/2014/main" id="{6D04F0F6-AAB6-4615-B982-37B31758B3B3}"/>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3865938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a:extLst>
              <a:ext uri="{FF2B5EF4-FFF2-40B4-BE49-F238E27FC236}">
                <a16:creationId xmlns:a16="http://schemas.microsoft.com/office/drawing/2014/main" id="{77FC58B7-4C54-47C7-B8A9-DF9036DEFD33}"/>
              </a:ext>
            </a:extLst>
          </p:cNvPr>
          <p:cNvGraphicFramePr/>
          <p:nvPr>
            <p:extLst>
              <p:ext uri="{D42A27DB-BD31-4B8C-83A1-F6EECF244321}">
                <p14:modId xmlns:p14="http://schemas.microsoft.com/office/powerpoint/2010/main" val="3397131137"/>
              </p:ext>
            </p:extLst>
          </p:nvPr>
        </p:nvGraphicFramePr>
        <p:xfrm>
          <a:off x="1062266" y="1911199"/>
          <a:ext cx="7053033" cy="348014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NZ" dirty="0">
                <a:solidFill>
                  <a:schemeClr val="tx1">
                    <a:lumMod val="65000"/>
                    <a:lumOff val="35000"/>
                  </a:schemeClr>
                </a:solidFill>
              </a:rPr>
              <a:t>Participation by art form</a:t>
            </a:r>
          </a:p>
        </p:txBody>
      </p:sp>
      <p:sp>
        <p:nvSpPr>
          <p:cNvPr id="7" name="Text Placeholder 6">
            <a:extLst>
              <a:ext uri="{FF2B5EF4-FFF2-40B4-BE49-F238E27FC236}">
                <a16:creationId xmlns:a16="http://schemas.microsoft.com/office/drawing/2014/main" id="{F0924168-7E08-4182-A4FE-BD13B9FAC402}"/>
              </a:ext>
            </a:extLst>
          </p:cNvPr>
          <p:cNvSpPr>
            <a:spLocks noGrp="1"/>
          </p:cNvSpPr>
          <p:nvPr>
            <p:ph type="body" sz="quarter" idx="10"/>
          </p:nvPr>
        </p:nvSpPr>
        <p:spPr>
          <a:xfrm>
            <a:off x="758825" y="1300664"/>
            <a:ext cx="6953250" cy="419100"/>
          </a:xfrm>
        </p:spPr>
        <p:txBody>
          <a:bodyPr/>
          <a:lstStyle/>
          <a:p>
            <a:r>
              <a:rPr lang="en-NZ" dirty="0"/>
              <a:t>Proportion who have participated in different art forms in the last 12 months.</a:t>
            </a:r>
          </a:p>
        </p:txBody>
      </p:sp>
      <p:sp>
        <p:nvSpPr>
          <p:cNvPr id="4" name="Rectangle 3">
            <a:extLst>
              <a:ext uri="{FF2B5EF4-FFF2-40B4-BE49-F238E27FC236}">
                <a16:creationId xmlns:a16="http://schemas.microsoft.com/office/drawing/2014/main" id="{9D0969B5-52BF-4287-AC35-8B1EF0E586B2}"/>
              </a:ext>
            </a:extLst>
          </p:cNvPr>
          <p:cNvSpPr/>
          <p:nvPr/>
        </p:nvSpPr>
        <p:spPr>
          <a:xfrm>
            <a:off x="77057" y="6041006"/>
            <a:ext cx="7803345" cy="338554"/>
          </a:xfrm>
          <a:prstGeom prst="rect">
            <a:avLst/>
          </a:prstGeom>
        </p:spPr>
        <p:txBody>
          <a:bodyPr wrap="square">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 way participation was asked for Ngā Toi Māori and Pacific arts in 2020 differs from how it was asked in previous years, meaning that the data is not comparable. Therefore data points for previous years have been suppressed.</a:t>
            </a:r>
          </a:p>
        </p:txBody>
      </p:sp>
      <p:sp>
        <p:nvSpPr>
          <p:cNvPr id="32" name="Rectangle 31">
            <a:extLst>
              <a:ext uri="{FF2B5EF4-FFF2-40B4-BE49-F238E27FC236}">
                <a16:creationId xmlns:a16="http://schemas.microsoft.com/office/drawing/2014/main" id="{2A4C9103-419F-4240-93D1-C008AFFA848C}"/>
              </a:ext>
            </a:extLst>
          </p:cNvPr>
          <p:cNvSpPr/>
          <p:nvPr/>
        </p:nvSpPr>
        <p:spPr>
          <a:xfrm>
            <a:off x="8242539" y="1945470"/>
            <a:ext cx="3797305" cy="2631490"/>
          </a:xfrm>
          <a:prstGeom prst="rect">
            <a:avLst/>
          </a:prstGeom>
        </p:spPr>
        <p:txBody>
          <a:bodyPr wrap="square">
            <a:spAutoFit/>
          </a:bodyPr>
          <a:lstStyle/>
          <a:p>
            <a:pPr marL="0" indent="0">
              <a:buNone/>
            </a:pPr>
            <a:r>
              <a:rPr lang="en-NZ" sz="1100" dirty="0"/>
              <a:t>The chart shows the proportion of people with lived experience of disability who have participated in each art form at least once in the last 12 months. </a:t>
            </a:r>
          </a:p>
          <a:p>
            <a:pPr marL="0" indent="0">
              <a:buNone/>
            </a:pPr>
            <a:endParaRPr lang="en-NZ" sz="1100" dirty="0"/>
          </a:p>
          <a:p>
            <a:pPr marL="0" indent="0">
              <a:buNone/>
            </a:pPr>
            <a:r>
              <a:rPr lang="en-NZ" sz="1100" dirty="0"/>
              <a:t>Craft and object art and Māori art are the most popular art forms to attend (both 28%) followed by visual arts and Pacific arts (both 27%). </a:t>
            </a:r>
          </a:p>
          <a:p>
            <a:pPr marL="0" indent="0">
              <a:buNone/>
            </a:pPr>
            <a:endParaRPr lang="en-NZ" sz="1100" dirty="0"/>
          </a:p>
          <a:p>
            <a:pPr marL="0" indent="0">
              <a:buNone/>
            </a:pPr>
            <a:r>
              <a:rPr lang="en-NZ" sz="1100" dirty="0"/>
              <a:t>Participation is significantly higher than the general population across all art forms, suggesting those with lived experience of disability have greater opportunity and/or inclination to participate in the arts.</a:t>
            </a:r>
          </a:p>
          <a:p>
            <a:pPr marL="0" indent="0">
              <a:buNone/>
            </a:pPr>
            <a:endParaRPr lang="en-NZ" sz="1100" dirty="0"/>
          </a:p>
          <a:p>
            <a:pPr marL="0" indent="0">
              <a:buNone/>
            </a:pPr>
            <a:r>
              <a:rPr lang="en-NZ" sz="1100" dirty="0"/>
              <a:t>Further analysis of each art form (including sub-group differences) is presented in the following slides.</a:t>
            </a:r>
          </a:p>
        </p:txBody>
      </p:sp>
      <p:sp>
        <p:nvSpPr>
          <p:cNvPr id="33" name="Oval 32">
            <a:extLst>
              <a:ext uri="{FF2B5EF4-FFF2-40B4-BE49-F238E27FC236}">
                <a16:creationId xmlns:a16="http://schemas.microsoft.com/office/drawing/2014/main" id="{9AAD727D-9E9C-4CE0-9384-7DEB4314C6CA}"/>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4" name="Rectangle 33">
            <a:extLst>
              <a:ext uri="{FF2B5EF4-FFF2-40B4-BE49-F238E27FC236}">
                <a16:creationId xmlns:a16="http://schemas.microsoft.com/office/drawing/2014/main" id="{70FAE7B3-D0AD-4CEB-AB63-EA8488900489}"/>
              </a:ext>
            </a:extLst>
          </p:cNvPr>
          <p:cNvSpPr/>
          <p:nvPr/>
        </p:nvSpPr>
        <p:spPr>
          <a:xfrm>
            <a:off x="1262743" y="2490396"/>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DD3203F5-828D-474E-85BD-1B71B9111DDA}"/>
              </a:ext>
            </a:extLst>
          </p:cNvPr>
          <p:cNvSpPr/>
          <p:nvPr/>
        </p:nvSpPr>
        <p:spPr>
          <a:xfrm>
            <a:off x="2379598" y="2490395"/>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C4B3DF0-096D-48A8-85EC-BA65FAFE3861}"/>
              </a:ext>
            </a:extLst>
          </p:cNvPr>
          <p:cNvSpPr/>
          <p:nvPr/>
        </p:nvSpPr>
        <p:spPr>
          <a:xfrm>
            <a:off x="3496453" y="2490394"/>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6D681A2-2A0B-41C9-B075-343375E63D69}"/>
              </a:ext>
            </a:extLst>
          </p:cNvPr>
          <p:cNvSpPr/>
          <p:nvPr/>
        </p:nvSpPr>
        <p:spPr>
          <a:xfrm>
            <a:off x="4613308" y="2490393"/>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9CD279D-25E5-4998-A445-EF23A09C7CE3}"/>
              </a:ext>
            </a:extLst>
          </p:cNvPr>
          <p:cNvSpPr/>
          <p:nvPr/>
        </p:nvSpPr>
        <p:spPr>
          <a:xfrm>
            <a:off x="5730163" y="2490392"/>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3479E94-FF31-480A-A46B-8A520F8F2DC2}"/>
              </a:ext>
            </a:extLst>
          </p:cNvPr>
          <p:cNvSpPr/>
          <p:nvPr/>
        </p:nvSpPr>
        <p:spPr>
          <a:xfrm>
            <a:off x="6847018" y="2490391"/>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0C90D36-01AD-4C4B-82A4-FB6C7224FB0F}"/>
              </a:ext>
            </a:extLst>
          </p:cNvPr>
          <p:cNvSpPr txBox="1"/>
          <p:nvPr/>
        </p:nvSpPr>
        <p:spPr>
          <a:xfrm>
            <a:off x="41308" y="6527172"/>
            <a:ext cx="4905647"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26" name="Group 25">
            <a:extLst>
              <a:ext uri="{FF2B5EF4-FFF2-40B4-BE49-F238E27FC236}">
                <a16:creationId xmlns:a16="http://schemas.microsoft.com/office/drawing/2014/main" id="{EF1571BE-375D-472C-A6F5-BD89247C1D1C}"/>
              </a:ext>
            </a:extLst>
          </p:cNvPr>
          <p:cNvGrpSpPr/>
          <p:nvPr/>
        </p:nvGrpSpPr>
        <p:grpSpPr>
          <a:xfrm>
            <a:off x="5136705" y="6527172"/>
            <a:ext cx="2891981" cy="215444"/>
            <a:chOff x="163092" y="5772628"/>
            <a:chExt cx="2891981" cy="215444"/>
          </a:xfrm>
        </p:grpSpPr>
        <p:sp>
          <p:nvSpPr>
            <p:cNvPr id="27" name="TextBox 26">
              <a:extLst>
                <a:ext uri="{FF2B5EF4-FFF2-40B4-BE49-F238E27FC236}">
                  <a16:creationId xmlns:a16="http://schemas.microsoft.com/office/drawing/2014/main" id="{174A5001-1B36-4EB4-A7A6-4310B2EDE7BB}"/>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8" name="Isosceles Triangle 27">
              <a:extLst>
                <a:ext uri="{FF2B5EF4-FFF2-40B4-BE49-F238E27FC236}">
                  <a16:creationId xmlns:a16="http://schemas.microsoft.com/office/drawing/2014/main" id="{67FAB999-45FF-4AA0-8FA9-DF27FA50129A}"/>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Isosceles Triangle 28">
              <a:extLst>
                <a:ext uri="{FF2B5EF4-FFF2-40B4-BE49-F238E27FC236}">
                  <a16:creationId xmlns:a16="http://schemas.microsoft.com/office/drawing/2014/main" id="{B6A6A12E-209B-4B44-81F8-6EB13845CAD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AF3EC747-6388-4813-8704-D4C07BFFD345}"/>
              </a:ext>
            </a:extLst>
          </p:cNvPr>
          <p:cNvSpPr/>
          <p:nvPr/>
        </p:nvSpPr>
        <p:spPr>
          <a:xfrm>
            <a:off x="1522980" y="3659205"/>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276A7C62-40CC-41F2-A0BC-9259EE0765FB}"/>
              </a:ext>
            </a:extLst>
          </p:cNvPr>
          <p:cNvSpPr/>
          <p:nvPr/>
        </p:nvSpPr>
        <p:spPr>
          <a:xfrm>
            <a:off x="3804030" y="3639238"/>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SigDiff">
            <a:extLst>
              <a:ext uri="{FF2B5EF4-FFF2-40B4-BE49-F238E27FC236}">
                <a16:creationId xmlns:a16="http://schemas.microsoft.com/office/drawing/2014/main" id="{BBA699BD-5019-437D-BCE6-CDDF9CBF4DC5}"/>
              </a:ext>
            </a:extLst>
          </p:cNvPr>
          <p:cNvSpPr/>
          <p:nvPr/>
        </p:nvSpPr>
        <p:spPr>
          <a:xfrm>
            <a:off x="4950254" y="3850843"/>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SigDiff">
            <a:extLst>
              <a:ext uri="{FF2B5EF4-FFF2-40B4-BE49-F238E27FC236}">
                <a16:creationId xmlns:a16="http://schemas.microsoft.com/office/drawing/2014/main" id="{2CD1FC55-5C96-4B6C-9FBD-1860823928BB}"/>
              </a:ext>
            </a:extLst>
          </p:cNvPr>
          <p:cNvSpPr/>
          <p:nvPr/>
        </p:nvSpPr>
        <p:spPr>
          <a:xfrm>
            <a:off x="6031802" y="3735405"/>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SigDiff">
            <a:extLst>
              <a:ext uri="{FF2B5EF4-FFF2-40B4-BE49-F238E27FC236}">
                <a16:creationId xmlns:a16="http://schemas.microsoft.com/office/drawing/2014/main" id="{655889FA-513B-4FEC-89C5-391565CEF18C}"/>
              </a:ext>
            </a:extLst>
          </p:cNvPr>
          <p:cNvSpPr/>
          <p:nvPr/>
        </p:nvSpPr>
        <p:spPr>
          <a:xfrm>
            <a:off x="7196721" y="3939743"/>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55F49D61-4123-42A1-B1D4-054A3EC0217D}"/>
              </a:ext>
            </a:extLst>
          </p:cNvPr>
          <p:cNvSpPr>
            <a:spLocks noChangeAspect="1"/>
          </p:cNvSpPr>
          <p:nvPr/>
        </p:nvSpPr>
        <p:spPr>
          <a:xfrm>
            <a:off x="2664340" y="3706303"/>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24256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1080258"/>
            <a:ext cx="12201575" cy="1673828"/>
          </a:xfrm>
          <a:custGeom>
            <a:avLst/>
            <a:gdLst/>
            <a:ahLst/>
            <a:cxnLst/>
            <a:rect l="l" t="t" r="r" b="b"/>
            <a:pathLst>
              <a:path w="11634470" h="1572895">
                <a:moveTo>
                  <a:pt x="0" y="1572768"/>
                </a:moveTo>
                <a:lnTo>
                  <a:pt x="11634216" y="1572768"/>
                </a:lnTo>
                <a:lnTo>
                  <a:pt x="11634216" y="0"/>
                </a:lnTo>
                <a:lnTo>
                  <a:pt x="0" y="0"/>
                </a:lnTo>
                <a:lnTo>
                  <a:pt x="0" y="1572768"/>
                </a:lnTo>
                <a:close/>
              </a:path>
            </a:pathLst>
          </a:custGeom>
          <a:solidFill>
            <a:srgbClr val="282D4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 name="Title 1"/>
          <p:cNvSpPr>
            <a:spLocks noGrp="1"/>
          </p:cNvSpPr>
          <p:nvPr>
            <p:ph type="title"/>
          </p:nvPr>
        </p:nvSpPr>
        <p:spPr/>
        <p:txBody>
          <a:bodyPr/>
          <a:lstStyle/>
          <a:p>
            <a:r>
              <a:rPr lang="en-NZ" kern="0" spc="-25" dirty="0"/>
              <a:t>Approach</a:t>
            </a:r>
            <a:endParaRPr lang="en-NZ" dirty="0"/>
          </a:p>
        </p:txBody>
      </p:sp>
      <p:sp>
        <p:nvSpPr>
          <p:cNvPr id="9" name="object 9"/>
          <p:cNvSpPr/>
          <p:nvPr/>
        </p:nvSpPr>
        <p:spPr>
          <a:xfrm>
            <a:off x="4455860" y="1685397"/>
            <a:ext cx="463550" cy="463550"/>
          </a:xfrm>
          <a:custGeom>
            <a:avLst/>
            <a:gdLst/>
            <a:ahLst/>
            <a:cxnLst/>
            <a:rect l="l" t="t" r="r" b="b"/>
            <a:pathLst>
              <a:path w="463550" h="463550">
                <a:moveTo>
                  <a:pt x="77724" y="50800"/>
                </a:moveTo>
                <a:lnTo>
                  <a:pt x="52324" y="50800"/>
                </a:lnTo>
                <a:lnTo>
                  <a:pt x="36449" y="55498"/>
                </a:lnTo>
                <a:lnTo>
                  <a:pt x="20574" y="61848"/>
                </a:lnTo>
                <a:lnTo>
                  <a:pt x="11049" y="71373"/>
                </a:lnTo>
                <a:lnTo>
                  <a:pt x="4699" y="87248"/>
                </a:lnTo>
                <a:lnTo>
                  <a:pt x="0" y="103123"/>
                </a:lnTo>
                <a:lnTo>
                  <a:pt x="0" y="410971"/>
                </a:lnTo>
                <a:lnTo>
                  <a:pt x="4699" y="426846"/>
                </a:lnTo>
                <a:lnTo>
                  <a:pt x="11049" y="442721"/>
                </a:lnTo>
                <a:lnTo>
                  <a:pt x="20574" y="452246"/>
                </a:lnTo>
                <a:lnTo>
                  <a:pt x="36449" y="456945"/>
                </a:lnTo>
                <a:lnTo>
                  <a:pt x="52324" y="463295"/>
                </a:lnTo>
                <a:lnTo>
                  <a:pt x="410972" y="463295"/>
                </a:lnTo>
                <a:lnTo>
                  <a:pt x="426847" y="456945"/>
                </a:lnTo>
                <a:lnTo>
                  <a:pt x="442722" y="452246"/>
                </a:lnTo>
                <a:lnTo>
                  <a:pt x="452247" y="442721"/>
                </a:lnTo>
                <a:lnTo>
                  <a:pt x="458597" y="426846"/>
                </a:lnTo>
                <a:lnTo>
                  <a:pt x="463296" y="410971"/>
                </a:lnTo>
                <a:lnTo>
                  <a:pt x="52324" y="410971"/>
                </a:lnTo>
                <a:lnTo>
                  <a:pt x="52324" y="204723"/>
                </a:lnTo>
                <a:lnTo>
                  <a:pt x="463296" y="204723"/>
                </a:lnTo>
                <a:lnTo>
                  <a:pt x="463296" y="103123"/>
                </a:lnTo>
                <a:lnTo>
                  <a:pt x="77724" y="103123"/>
                </a:lnTo>
                <a:lnTo>
                  <a:pt x="77724" y="50800"/>
                </a:lnTo>
                <a:close/>
              </a:path>
              <a:path w="463550" h="463550">
                <a:moveTo>
                  <a:pt x="463296" y="204723"/>
                </a:moveTo>
                <a:lnTo>
                  <a:pt x="410972" y="204723"/>
                </a:lnTo>
                <a:lnTo>
                  <a:pt x="410972" y="410971"/>
                </a:lnTo>
                <a:lnTo>
                  <a:pt x="463296" y="410971"/>
                </a:lnTo>
                <a:lnTo>
                  <a:pt x="463296" y="204723"/>
                </a:lnTo>
                <a:close/>
              </a:path>
              <a:path w="463550" h="463550">
                <a:moveTo>
                  <a:pt x="303022" y="50800"/>
                </a:moveTo>
                <a:lnTo>
                  <a:pt x="160274" y="50800"/>
                </a:lnTo>
                <a:lnTo>
                  <a:pt x="160274" y="103123"/>
                </a:lnTo>
                <a:lnTo>
                  <a:pt x="303022" y="103123"/>
                </a:lnTo>
                <a:lnTo>
                  <a:pt x="303022" y="50800"/>
                </a:lnTo>
                <a:close/>
              </a:path>
              <a:path w="463550" h="463550">
                <a:moveTo>
                  <a:pt x="410972" y="50800"/>
                </a:moveTo>
                <a:lnTo>
                  <a:pt x="385572" y="50800"/>
                </a:lnTo>
                <a:lnTo>
                  <a:pt x="385572" y="103123"/>
                </a:lnTo>
                <a:lnTo>
                  <a:pt x="463296" y="103123"/>
                </a:lnTo>
                <a:lnTo>
                  <a:pt x="458597" y="87248"/>
                </a:lnTo>
                <a:lnTo>
                  <a:pt x="452247" y="71373"/>
                </a:lnTo>
                <a:lnTo>
                  <a:pt x="442722" y="61848"/>
                </a:lnTo>
                <a:lnTo>
                  <a:pt x="426847" y="55498"/>
                </a:lnTo>
                <a:lnTo>
                  <a:pt x="410972" y="50800"/>
                </a:lnTo>
                <a:close/>
              </a:path>
              <a:path w="463550" h="463550">
                <a:moveTo>
                  <a:pt x="133223" y="0"/>
                </a:moveTo>
                <a:lnTo>
                  <a:pt x="98425" y="0"/>
                </a:lnTo>
                <a:lnTo>
                  <a:pt x="98425" y="87248"/>
                </a:lnTo>
                <a:lnTo>
                  <a:pt x="133223" y="87248"/>
                </a:lnTo>
                <a:lnTo>
                  <a:pt x="133223" y="0"/>
                </a:lnTo>
                <a:close/>
              </a:path>
              <a:path w="463550" h="463550">
                <a:moveTo>
                  <a:pt x="364871" y="0"/>
                </a:moveTo>
                <a:lnTo>
                  <a:pt x="330073" y="0"/>
                </a:lnTo>
                <a:lnTo>
                  <a:pt x="330073" y="87248"/>
                </a:lnTo>
                <a:lnTo>
                  <a:pt x="364871" y="87248"/>
                </a:lnTo>
                <a:lnTo>
                  <a:pt x="364871" y="0"/>
                </a:lnTo>
                <a:close/>
              </a:path>
            </a:pathLst>
          </a:custGeom>
          <a:solidFill>
            <a:schemeClr val="bg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3" name="Group 2"/>
          <p:cNvGrpSpPr/>
          <p:nvPr/>
        </p:nvGrpSpPr>
        <p:grpSpPr>
          <a:xfrm>
            <a:off x="1387063" y="1367876"/>
            <a:ext cx="2311355" cy="1317155"/>
            <a:chOff x="1202006" y="2011458"/>
            <a:chExt cx="2311355" cy="1317155"/>
          </a:xfrm>
        </p:grpSpPr>
        <p:sp>
          <p:nvSpPr>
            <p:cNvPr id="5" name="object 5"/>
            <p:cNvSpPr txBox="1"/>
            <p:nvPr/>
          </p:nvSpPr>
          <p:spPr>
            <a:xfrm>
              <a:off x="1698817" y="2011458"/>
              <a:ext cx="1398905" cy="430887"/>
            </a:xfrm>
            <a:prstGeom prst="rect">
              <a:avLst/>
            </a:prstGeom>
          </p:spPr>
          <p:txBody>
            <a:bodyPr vert="horz" wrap="square" lIns="0" tIns="0" rIns="0" bIns="0" rtlCol="0">
              <a:spAutoFit/>
            </a:bodyPr>
            <a:lstStyle/>
            <a:p>
              <a:pPr marR="50165" algn="ctr"/>
              <a:r>
                <a:rPr lang="en-NZ" sz="2800" b="1" spc="-20" dirty="0">
                  <a:solidFill>
                    <a:srgbClr val="DAAB2D"/>
                  </a:solidFill>
                  <a:latin typeface="+mj-lt"/>
                  <a:cs typeface="Calibri Light"/>
                </a:rPr>
                <a:t>710</a:t>
              </a:r>
            </a:p>
          </p:txBody>
        </p:sp>
        <p:sp>
          <p:nvSpPr>
            <p:cNvPr id="43" name="TextBox 42"/>
            <p:cNvSpPr txBox="1"/>
            <p:nvPr/>
          </p:nvSpPr>
          <p:spPr>
            <a:xfrm>
              <a:off x="1202006" y="2682282"/>
              <a:ext cx="2311355" cy="646331"/>
            </a:xfrm>
            <a:prstGeom prst="rect">
              <a:avLst/>
            </a:prstGeom>
            <a:noFill/>
          </p:spPr>
          <p:txBody>
            <a:bodyPr wrap="square" rtlCol="0">
              <a:spAutoFit/>
            </a:bodyPr>
            <a:lstStyle/>
            <a:p>
              <a:pPr algn="ctr"/>
              <a:r>
                <a:rPr lang="en-NZ" sz="1200" spc="40" dirty="0">
                  <a:solidFill>
                    <a:prstClr val="white"/>
                  </a:solidFill>
                  <a:latin typeface="+mj-lt"/>
                </a:rPr>
                <a:t>With people with lived experience of disability aged 15+ living in New Zealand</a:t>
              </a:r>
            </a:p>
          </p:txBody>
        </p:sp>
        <p:sp>
          <p:nvSpPr>
            <p:cNvPr id="44" name="object 5"/>
            <p:cNvSpPr txBox="1"/>
            <p:nvPr/>
          </p:nvSpPr>
          <p:spPr>
            <a:xfrm>
              <a:off x="1500507" y="2467892"/>
              <a:ext cx="1786980"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ONLINE INTERVIEWS</a:t>
              </a:r>
            </a:p>
          </p:txBody>
        </p:sp>
      </p:grpSp>
      <p:sp>
        <p:nvSpPr>
          <p:cNvPr id="45" name="object 5"/>
          <p:cNvSpPr txBox="1"/>
          <p:nvPr/>
        </p:nvSpPr>
        <p:spPr>
          <a:xfrm>
            <a:off x="5248371" y="1582353"/>
            <a:ext cx="2377694"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FIELDWORK DATES</a:t>
            </a:r>
          </a:p>
        </p:txBody>
      </p:sp>
      <p:sp>
        <p:nvSpPr>
          <p:cNvPr id="61" name="object 5"/>
          <p:cNvSpPr txBox="1"/>
          <p:nvPr/>
        </p:nvSpPr>
        <p:spPr>
          <a:xfrm>
            <a:off x="4967494" y="1861747"/>
            <a:ext cx="2939448"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FFFFFF"/>
                </a:solidFill>
                <a:latin typeface="+mj-lt"/>
                <a:cs typeface="Calibri Light"/>
              </a:rPr>
              <a:t>2 October to 2 November 2020</a:t>
            </a:r>
          </a:p>
        </p:txBody>
      </p:sp>
      <p:grpSp>
        <p:nvGrpSpPr>
          <p:cNvPr id="58" name="Group 57">
            <a:extLst>
              <a:ext uri="{FF2B5EF4-FFF2-40B4-BE49-F238E27FC236}">
                <a16:creationId xmlns:a16="http://schemas.microsoft.com/office/drawing/2014/main" id="{0FE1A310-8B1E-436A-86ED-A2D10E9C2C0E}"/>
              </a:ext>
            </a:extLst>
          </p:cNvPr>
          <p:cNvGrpSpPr/>
          <p:nvPr/>
        </p:nvGrpSpPr>
        <p:grpSpPr>
          <a:xfrm>
            <a:off x="396383" y="1672717"/>
            <a:ext cx="911554" cy="488911"/>
            <a:chOff x="5163685" y="5344725"/>
            <a:chExt cx="1038983" cy="557258"/>
          </a:xfrm>
          <a:solidFill>
            <a:schemeClr val="bg1"/>
          </a:solidFill>
        </p:grpSpPr>
        <p:sp>
          <p:nvSpPr>
            <p:cNvPr id="62" name="Freeform 97">
              <a:extLst>
                <a:ext uri="{FF2B5EF4-FFF2-40B4-BE49-F238E27FC236}">
                  <a16:creationId xmlns:a16="http://schemas.microsoft.com/office/drawing/2014/main" id="{3E1B089E-4E39-4E4F-AFE1-420EA011B2EB}"/>
                </a:ext>
              </a:extLst>
            </p:cNvPr>
            <p:cNvSpPr>
              <a:spLocks noEditPoints="1"/>
            </p:cNvSpPr>
            <p:nvPr/>
          </p:nvSpPr>
          <p:spPr bwMode="auto">
            <a:xfrm>
              <a:off x="5296641" y="5344725"/>
              <a:ext cx="775769" cy="497139"/>
            </a:xfrm>
            <a:custGeom>
              <a:avLst/>
              <a:gdLst>
                <a:gd name="T0" fmla="*/ 824 w 852"/>
                <a:gd name="T1" fmla="*/ 0 h 546"/>
                <a:gd name="T2" fmla="*/ 28 w 852"/>
                <a:gd name="T3" fmla="*/ 0 h 546"/>
                <a:gd name="T4" fmla="*/ 0 w 852"/>
                <a:gd name="T5" fmla="*/ 28 h 546"/>
                <a:gd name="T6" fmla="*/ 0 w 852"/>
                <a:gd name="T7" fmla="*/ 517 h 546"/>
                <a:gd name="T8" fmla="*/ 28 w 852"/>
                <a:gd name="T9" fmla="*/ 546 h 546"/>
                <a:gd name="T10" fmla="*/ 824 w 852"/>
                <a:gd name="T11" fmla="*/ 546 h 546"/>
                <a:gd name="T12" fmla="*/ 852 w 852"/>
                <a:gd name="T13" fmla="*/ 517 h 546"/>
                <a:gd name="T14" fmla="*/ 852 w 852"/>
                <a:gd name="T15" fmla="*/ 28 h 546"/>
                <a:gd name="T16" fmla="*/ 824 w 852"/>
                <a:gd name="T17" fmla="*/ 0 h 546"/>
                <a:gd name="T18" fmla="*/ 815 w 852"/>
                <a:gd name="T19" fmla="*/ 512 h 546"/>
                <a:gd name="T20" fmla="*/ 37 w 852"/>
                <a:gd name="T21" fmla="*/ 512 h 546"/>
                <a:gd name="T22" fmla="*/ 37 w 852"/>
                <a:gd name="T23" fmla="*/ 33 h 546"/>
                <a:gd name="T24" fmla="*/ 815 w 852"/>
                <a:gd name="T25" fmla="*/ 33 h 546"/>
                <a:gd name="T26" fmla="*/ 815 w 852"/>
                <a:gd name="T27" fmla="*/ 51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2" h="546">
                  <a:moveTo>
                    <a:pt x="824" y="0"/>
                  </a:moveTo>
                  <a:cubicBezTo>
                    <a:pt x="28" y="0"/>
                    <a:pt x="28" y="0"/>
                    <a:pt x="28" y="0"/>
                  </a:cubicBezTo>
                  <a:cubicBezTo>
                    <a:pt x="13" y="0"/>
                    <a:pt x="0" y="12"/>
                    <a:pt x="0" y="28"/>
                  </a:cubicBezTo>
                  <a:cubicBezTo>
                    <a:pt x="0" y="517"/>
                    <a:pt x="0" y="517"/>
                    <a:pt x="0" y="517"/>
                  </a:cubicBezTo>
                  <a:cubicBezTo>
                    <a:pt x="0" y="533"/>
                    <a:pt x="13" y="546"/>
                    <a:pt x="28" y="546"/>
                  </a:cubicBezTo>
                  <a:cubicBezTo>
                    <a:pt x="824" y="546"/>
                    <a:pt x="824" y="546"/>
                    <a:pt x="824" y="546"/>
                  </a:cubicBezTo>
                  <a:cubicBezTo>
                    <a:pt x="840" y="546"/>
                    <a:pt x="852" y="533"/>
                    <a:pt x="852" y="517"/>
                  </a:cubicBezTo>
                  <a:cubicBezTo>
                    <a:pt x="852" y="28"/>
                    <a:pt x="852" y="28"/>
                    <a:pt x="852" y="28"/>
                  </a:cubicBezTo>
                  <a:cubicBezTo>
                    <a:pt x="852" y="12"/>
                    <a:pt x="840" y="0"/>
                    <a:pt x="824" y="0"/>
                  </a:cubicBezTo>
                  <a:close/>
                  <a:moveTo>
                    <a:pt x="815" y="512"/>
                  </a:moveTo>
                  <a:cubicBezTo>
                    <a:pt x="37" y="512"/>
                    <a:pt x="37" y="512"/>
                    <a:pt x="37" y="512"/>
                  </a:cubicBezTo>
                  <a:cubicBezTo>
                    <a:pt x="37" y="33"/>
                    <a:pt x="37" y="33"/>
                    <a:pt x="37" y="33"/>
                  </a:cubicBezTo>
                  <a:cubicBezTo>
                    <a:pt x="815" y="33"/>
                    <a:pt x="815" y="33"/>
                    <a:pt x="815" y="33"/>
                  </a:cubicBezTo>
                  <a:lnTo>
                    <a:pt x="815" y="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98">
              <a:extLst>
                <a:ext uri="{FF2B5EF4-FFF2-40B4-BE49-F238E27FC236}">
                  <a16:creationId xmlns:a16="http://schemas.microsoft.com/office/drawing/2014/main" id="{74221334-AE73-4CAE-AA26-BAAC74C3F02D}"/>
                </a:ext>
              </a:extLst>
            </p:cNvPr>
            <p:cNvSpPr>
              <a:spLocks/>
            </p:cNvSpPr>
            <p:nvPr/>
          </p:nvSpPr>
          <p:spPr bwMode="auto">
            <a:xfrm>
              <a:off x="5163685" y="5858050"/>
              <a:ext cx="1038983" cy="43933"/>
            </a:xfrm>
            <a:custGeom>
              <a:avLst/>
              <a:gdLst>
                <a:gd name="T0" fmla="*/ 650 w 1141"/>
                <a:gd name="T1" fmla="*/ 0 h 48"/>
                <a:gd name="T2" fmla="*/ 650 w 1141"/>
                <a:gd name="T3" fmla="*/ 6 h 48"/>
                <a:gd name="T4" fmla="*/ 639 w 1141"/>
                <a:gd name="T5" fmla="*/ 17 h 48"/>
                <a:gd name="T6" fmla="*/ 505 w 1141"/>
                <a:gd name="T7" fmla="*/ 17 h 48"/>
                <a:gd name="T8" fmla="*/ 494 w 1141"/>
                <a:gd name="T9" fmla="*/ 6 h 48"/>
                <a:gd name="T10" fmla="*/ 494 w 1141"/>
                <a:gd name="T11" fmla="*/ 0 h 48"/>
                <a:gd name="T12" fmla="*/ 0 w 1141"/>
                <a:gd name="T13" fmla="*/ 0 h 48"/>
                <a:gd name="T14" fmla="*/ 0 w 1141"/>
                <a:gd name="T15" fmla="*/ 29 h 48"/>
                <a:gd name="T16" fmla="*/ 36 w 1141"/>
                <a:gd name="T17" fmla="*/ 48 h 48"/>
                <a:gd name="T18" fmla="*/ 36 w 1141"/>
                <a:gd name="T19" fmla="*/ 48 h 48"/>
                <a:gd name="T20" fmla="*/ 1103 w 1141"/>
                <a:gd name="T21" fmla="*/ 48 h 48"/>
                <a:gd name="T22" fmla="*/ 1103 w 1141"/>
                <a:gd name="T23" fmla="*/ 48 h 48"/>
                <a:gd name="T24" fmla="*/ 1141 w 1141"/>
                <a:gd name="T25" fmla="*/ 29 h 48"/>
                <a:gd name="T26" fmla="*/ 1141 w 1141"/>
                <a:gd name="T27" fmla="*/ 0 h 48"/>
                <a:gd name="T28" fmla="*/ 650 w 1141"/>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1" h="48">
                  <a:moveTo>
                    <a:pt x="650" y="0"/>
                  </a:moveTo>
                  <a:cubicBezTo>
                    <a:pt x="650" y="6"/>
                    <a:pt x="650" y="6"/>
                    <a:pt x="650" y="6"/>
                  </a:cubicBezTo>
                  <a:cubicBezTo>
                    <a:pt x="650" y="12"/>
                    <a:pt x="645" y="17"/>
                    <a:pt x="639" y="17"/>
                  </a:cubicBezTo>
                  <a:cubicBezTo>
                    <a:pt x="505" y="17"/>
                    <a:pt x="505" y="17"/>
                    <a:pt x="505" y="17"/>
                  </a:cubicBezTo>
                  <a:cubicBezTo>
                    <a:pt x="499" y="17"/>
                    <a:pt x="494" y="12"/>
                    <a:pt x="494" y="6"/>
                  </a:cubicBezTo>
                  <a:cubicBezTo>
                    <a:pt x="494" y="0"/>
                    <a:pt x="494" y="0"/>
                    <a:pt x="494" y="0"/>
                  </a:cubicBezTo>
                  <a:cubicBezTo>
                    <a:pt x="0" y="0"/>
                    <a:pt x="0" y="0"/>
                    <a:pt x="0" y="0"/>
                  </a:cubicBezTo>
                  <a:cubicBezTo>
                    <a:pt x="0" y="29"/>
                    <a:pt x="0" y="29"/>
                    <a:pt x="0" y="29"/>
                  </a:cubicBezTo>
                  <a:cubicBezTo>
                    <a:pt x="0" y="29"/>
                    <a:pt x="24" y="48"/>
                    <a:pt x="36" y="48"/>
                  </a:cubicBezTo>
                  <a:cubicBezTo>
                    <a:pt x="36" y="48"/>
                    <a:pt x="36" y="48"/>
                    <a:pt x="36" y="48"/>
                  </a:cubicBezTo>
                  <a:cubicBezTo>
                    <a:pt x="1103" y="48"/>
                    <a:pt x="1103" y="48"/>
                    <a:pt x="1103" y="48"/>
                  </a:cubicBezTo>
                  <a:cubicBezTo>
                    <a:pt x="1103" y="48"/>
                    <a:pt x="1103" y="48"/>
                    <a:pt x="1103" y="48"/>
                  </a:cubicBezTo>
                  <a:cubicBezTo>
                    <a:pt x="1116" y="48"/>
                    <a:pt x="1141" y="29"/>
                    <a:pt x="1141" y="29"/>
                  </a:cubicBezTo>
                  <a:cubicBezTo>
                    <a:pt x="1141" y="0"/>
                    <a:pt x="1141" y="0"/>
                    <a:pt x="1141" y="0"/>
                  </a:cubicBezTo>
                  <a:lnTo>
                    <a:pt x="6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object 5">
            <a:extLst>
              <a:ext uri="{FF2B5EF4-FFF2-40B4-BE49-F238E27FC236}">
                <a16:creationId xmlns:a16="http://schemas.microsoft.com/office/drawing/2014/main" id="{EE495EA4-1ECE-4E81-8D8F-1299A625A372}"/>
              </a:ext>
            </a:extLst>
          </p:cNvPr>
          <p:cNvSpPr txBox="1"/>
          <p:nvPr/>
        </p:nvSpPr>
        <p:spPr>
          <a:xfrm>
            <a:off x="9614021" y="1582353"/>
            <a:ext cx="1869104"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NATIONAL COMPARISON</a:t>
            </a:r>
          </a:p>
        </p:txBody>
      </p:sp>
      <p:sp>
        <p:nvSpPr>
          <p:cNvPr id="66" name="object 5">
            <a:extLst>
              <a:ext uri="{FF2B5EF4-FFF2-40B4-BE49-F238E27FC236}">
                <a16:creationId xmlns:a16="http://schemas.microsoft.com/office/drawing/2014/main" id="{0F6224A1-C9E3-4C1A-B874-161B355B5F48}"/>
              </a:ext>
            </a:extLst>
          </p:cNvPr>
          <p:cNvSpPr txBox="1"/>
          <p:nvPr/>
        </p:nvSpPr>
        <p:spPr>
          <a:xfrm>
            <a:off x="9078849" y="1861747"/>
            <a:ext cx="2939448" cy="369332"/>
          </a:xfrm>
          <a:prstGeom prst="rect">
            <a:avLst/>
          </a:prstGeom>
        </p:spPr>
        <p:txBody>
          <a:bodyPr vert="horz" wrap="square" lIns="0" tIns="0" rIns="0" bIns="0" rtlCol="0">
            <a:spAutoFit/>
          </a:bodyPr>
          <a:lstStyle/>
          <a:p>
            <a:pPr marL="12700" marR="5080" algn="ctr">
              <a:spcBef>
                <a:spcPts val="1019"/>
              </a:spcBef>
            </a:pPr>
            <a:r>
              <a:rPr lang="en-NZ" sz="1200" spc="-5" dirty="0">
                <a:solidFill>
                  <a:srgbClr val="FFFFFF"/>
                </a:solidFill>
                <a:latin typeface="+mj-lt"/>
                <a:cs typeface="Calibri Light"/>
              </a:rPr>
              <a:t>Findings are compared to all New Zealanders (6,263 interviews)</a:t>
            </a:r>
          </a:p>
        </p:txBody>
      </p:sp>
      <p:grpSp>
        <p:nvGrpSpPr>
          <p:cNvPr id="68" name="Group 12">
            <a:extLst>
              <a:ext uri="{FF2B5EF4-FFF2-40B4-BE49-F238E27FC236}">
                <a16:creationId xmlns:a16="http://schemas.microsoft.com/office/drawing/2014/main" id="{DEB89AC8-234F-44C2-9898-02F22231F393}"/>
              </a:ext>
            </a:extLst>
          </p:cNvPr>
          <p:cNvGrpSpPr>
            <a:grpSpLocks noChangeAspect="1"/>
          </p:cNvGrpSpPr>
          <p:nvPr/>
        </p:nvGrpSpPr>
        <p:grpSpPr bwMode="auto">
          <a:xfrm>
            <a:off x="8680107" y="1609484"/>
            <a:ext cx="425199" cy="615377"/>
            <a:chOff x="3" y="-318"/>
            <a:chExt cx="2048" cy="2964"/>
          </a:xfrm>
          <a:solidFill>
            <a:schemeClr val="bg1"/>
          </a:solidFill>
        </p:grpSpPr>
        <p:sp>
          <p:nvSpPr>
            <p:cNvPr id="69" name="Freeform 19">
              <a:extLst>
                <a:ext uri="{FF2B5EF4-FFF2-40B4-BE49-F238E27FC236}">
                  <a16:creationId xmlns:a16="http://schemas.microsoft.com/office/drawing/2014/main" id="{F407A844-0C57-4AB9-9691-B89DBC879197}"/>
                </a:ext>
              </a:extLst>
            </p:cNvPr>
            <p:cNvSpPr>
              <a:spLocks/>
            </p:cNvSpPr>
            <p:nvPr/>
          </p:nvSpPr>
          <p:spPr bwMode="auto">
            <a:xfrm>
              <a:off x="992" y="-318"/>
              <a:ext cx="1059" cy="1664"/>
            </a:xfrm>
            <a:custGeom>
              <a:avLst/>
              <a:gdLst>
                <a:gd name="T0" fmla="*/ 54 w 1059"/>
                <a:gd name="T1" fmla="*/ 24 h 1664"/>
                <a:gd name="T2" fmla="*/ 96 w 1059"/>
                <a:gd name="T3" fmla="*/ 78 h 1664"/>
                <a:gd name="T4" fmla="*/ 116 w 1059"/>
                <a:gd name="T5" fmla="*/ 124 h 1664"/>
                <a:gd name="T6" fmla="*/ 147 w 1059"/>
                <a:gd name="T7" fmla="*/ 90 h 1664"/>
                <a:gd name="T8" fmla="*/ 149 w 1059"/>
                <a:gd name="T9" fmla="*/ 127 h 1664"/>
                <a:gd name="T10" fmla="*/ 194 w 1059"/>
                <a:gd name="T11" fmla="*/ 131 h 1664"/>
                <a:gd name="T12" fmla="*/ 224 w 1059"/>
                <a:gd name="T13" fmla="*/ 144 h 1664"/>
                <a:gd name="T14" fmla="*/ 278 w 1059"/>
                <a:gd name="T15" fmla="*/ 181 h 1664"/>
                <a:gd name="T16" fmla="*/ 268 w 1059"/>
                <a:gd name="T17" fmla="*/ 186 h 1664"/>
                <a:gd name="T18" fmla="*/ 291 w 1059"/>
                <a:gd name="T19" fmla="*/ 196 h 1664"/>
                <a:gd name="T20" fmla="*/ 330 w 1059"/>
                <a:gd name="T21" fmla="*/ 232 h 1664"/>
                <a:gd name="T22" fmla="*/ 346 w 1059"/>
                <a:gd name="T23" fmla="*/ 288 h 1664"/>
                <a:gd name="T24" fmla="*/ 345 w 1059"/>
                <a:gd name="T25" fmla="*/ 320 h 1664"/>
                <a:gd name="T26" fmla="*/ 327 w 1059"/>
                <a:gd name="T27" fmla="*/ 330 h 1664"/>
                <a:gd name="T28" fmla="*/ 399 w 1059"/>
                <a:gd name="T29" fmla="*/ 445 h 1664"/>
                <a:gd name="T30" fmla="*/ 394 w 1059"/>
                <a:gd name="T31" fmla="*/ 466 h 1664"/>
                <a:gd name="T32" fmla="*/ 391 w 1059"/>
                <a:gd name="T33" fmla="*/ 497 h 1664"/>
                <a:gd name="T34" fmla="*/ 387 w 1059"/>
                <a:gd name="T35" fmla="*/ 530 h 1664"/>
                <a:gd name="T36" fmla="*/ 369 w 1059"/>
                <a:gd name="T37" fmla="*/ 557 h 1664"/>
                <a:gd name="T38" fmla="*/ 440 w 1059"/>
                <a:gd name="T39" fmla="*/ 575 h 1664"/>
                <a:gd name="T40" fmla="*/ 482 w 1059"/>
                <a:gd name="T41" fmla="*/ 616 h 1664"/>
                <a:gd name="T42" fmla="*/ 498 w 1059"/>
                <a:gd name="T43" fmla="*/ 507 h 1664"/>
                <a:gd name="T44" fmla="*/ 572 w 1059"/>
                <a:gd name="T45" fmla="*/ 536 h 1664"/>
                <a:gd name="T46" fmla="*/ 580 w 1059"/>
                <a:gd name="T47" fmla="*/ 571 h 1664"/>
                <a:gd name="T48" fmla="*/ 606 w 1059"/>
                <a:gd name="T49" fmla="*/ 688 h 1664"/>
                <a:gd name="T50" fmla="*/ 636 w 1059"/>
                <a:gd name="T51" fmla="*/ 754 h 1664"/>
                <a:gd name="T52" fmla="*/ 806 w 1059"/>
                <a:gd name="T53" fmla="*/ 827 h 1664"/>
                <a:gd name="T54" fmla="*/ 817 w 1059"/>
                <a:gd name="T55" fmla="*/ 839 h 1664"/>
                <a:gd name="T56" fmla="*/ 868 w 1059"/>
                <a:gd name="T57" fmla="*/ 827 h 1664"/>
                <a:gd name="T58" fmla="*/ 1002 w 1059"/>
                <a:gd name="T59" fmla="*/ 750 h 1664"/>
                <a:gd name="T60" fmla="*/ 1048 w 1059"/>
                <a:gd name="T61" fmla="*/ 821 h 1664"/>
                <a:gd name="T62" fmla="*/ 1021 w 1059"/>
                <a:gd name="T63" fmla="*/ 938 h 1664"/>
                <a:gd name="T64" fmla="*/ 963 w 1059"/>
                <a:gd name="T65" fmla="*/ 1022 h 1664"/>
                <a:gd name="T66" fmla="*/ 936 w 1059"/>
                <a:gd name="T67" fmla="*/ 1066 h 1664"/>
                <a:gd name="T68" fmla="*/ 899 w 1059"/>
                <a:gd name="T69" fmla="*/ 1094 h 1664"/>
                <a:gd name="T70" fmla="*/ 781 w 1059"/>
                <a:gd name="T71" fmla="*/ 1206 h 1664"/>
                <a:gd name="T72" fmla="*/ 703 w 1059"/>
                <a:gd name="T73" fmla="*/ 1383 h 1664"/>
                <a:gd name="T74" fmla="*/ 520 w 1059"/>
                <a:gd name="T75" fmla="*/ 1622 h 1664"/>
                <a:gd name="T76" fmla="*/ 392 w 1059"/>
                <a:gd name="T77" fmla="*/ 1609 h 1664"/>
                <a:gd name="T78" fmla="*/ 338 w 1059"/>
                <a:gd name="T79" fmla="*/ 1574 h 1664"/>
                <a:gd name="T80" fmla="*/ 431 w 1059"/>
                <a:gd name="T81" fmla="*/ 1306 h 1664"/>
                <a:gd name="T82" fmla="*/ 248 w 1059"/>
                <a:gd name="T83" fmla="*/ 1184 h 1664"/>
                <a:gd name="T84" fmla="*/ 263 w 1059"/>
                <a:gd name="T85" fmla="*/ 1056 h 1664"/>
                <a:gd name="T86" fmla="*/ 350 w 1059"/>
                <a:gd name="T87" fmla="*/ 933 h 1664"/>
                <a:gd name="T88" fmla="*/ 391 w 1059"/>
                <a:gd name="T89" fmla="*/ 857 h 1664"/>
                <a:gd name="T90" fmla="*/ 376 w 1059"/>
                <a:gd name="T91" fmla="*/ 852 h 1664"/>
                <a:gd name="T92" fmla="*/ 377 w 1059"/>
                <a:gd name="T93" fmla="*/ 830 h 1664"/>
                <a:gd name="T94" fmla="*/ 404 w 1059"/>
                <a:gd name="T95" fmla="*/ 780 h 1664"/>
                <a:gd name="T96" fmla="*/ 364 w 1059"/>
                <a:gd name="T97" fmla="*/ 616 h 1664"/>
                <a:gd name="T98" fmla="*/ 392 w 1059"/>
                <a:gd name="T99" fmla="*/ 610 h 1664"/>
                <a:gd name="T100" fmla="*/ 327 w 1059"/>
                <a:gd name="T101" fmla="*/ 580 h 1664"/>
                <a:gd name="T102" fmla="*/ 319 w 1059"/>
                <a:gd name="T103" fmla="*/ 494 h 1664"/>
                <a:gd name="T104" fmla="*/ 299 w 1059"/>
                <a:gd name="T105" fmla="*/ 453 h 1664"/>
                <a:gd name="T106" fmla="*/ 314 w 1059"/>
                <a:gd name="T107" fmla="*/ 438 h 1664"/>
                <a:gd name="T108" fmla="*/ 309 w 1059"/>
                <a:gd name="T109" fmla="*/ 410 h 1664"/>
                <a:gd name="T110" fmla="*/ 281 w 1059"/>
                <a:gd name="T111" fmla="*/ 425 h 1664"/>
                <a:gd name="T112" fmla="*/ 271 w 1059"/>
                <a:gd name="T113" fmla="*/ 459 h 1664"/>
                <a:gd name="T114" fmla="*/ 180 w 1059"/>
                <a:gd name="T115" fmla="*/ 333 h 1664"/>
                <a:gd name="T116" fmla="*/ 176 w 1059"/>
                <a:gd name="T117" fmla="*/ 216 h 1664"/>
                <a:gd name="T118" fmla="*/ 122 w 1059"/>
                <a:gd name="T119" fmla="*/ 244 h 1664"/>
                <a:gd name="T120" fmla="*/ 87 w 1059"/>
                <a:gd name="T121" fmla="*/ 198 h 1664"/>
                <a:gd name="T122" fmla="*/ 36 w 1059"/>
                <a:gd name="T123" fmla="*/ 6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9" h="1664">
                  <a:moveTo>
                    <a:pt x="73" y="0"/>
                  </a:moveTo>
                  <a:lnTo>
                    <a:pt x="75" y="5"/>
                  </a:lnTo>
                  <a:lnTo>
                    <a:pt x="75" y="11"/>
                  </a:lnTo>
                  <a:lnTo>
                    <a:pt x="73" y="20"/>
                  </a:lnTo>
                  <a:lnTo>
                    <a:pt x="73" y="26"/>
                  </a:lnTo>
                  <a:lnTo>
                    <a:pt x="69" y="26"/>
                  </a:lnTo>
                  <a:lnTo>
                    <a:pt x="65" y="24"/>
                  </a:lnTo>
                  <a:lnTo>
                    <a:pt x="64" y="23"/>
                  </a:lnTo>
                  <a:lnTo>
                    <a:pt x="60" y="21"/>
                  </a:lnTo>
                  <a:lnTo>
                    <a:pt x="59" y="21"/>
                  </a:lnTo>
                  <a:lnTo>
                    <a:pt x="54" y="21"/>
                  </a:lnTo>
                  <a:lnTo>
                    <a:pt x="54" y="24"/>
                  </a:lnTo>
                  <a:lnTo>
                    <a:pt x="55" y="28"/>
                  </a:lnTo>
                  <a:lnTo>
                    <a:pt x="57" y="29"/>
                  </a:lnTo>
                  <a:lnTo>
                    <a:pt x="59" y="31"/>
                  </a:lnTo>
                  <a:lnTo>
                    <a:pt x="62" y="31"/>
                  </a:lnTo>
                  <a:lnTo>
                    <a:pt x="65" y="33"/>
                  </a:lnTo>
                  <a:lnTo>
                    <a:pt x="69" y="33"/>
                  </a:lnTo>
                  <a:lnTo>
                    <a:pt x="70" y="33"/>
                  </a:lnTo>
                  <a:lnTo>
                    <a:pt x="73" y="33"/>
                  </a:lnTo>
                  <a:lnTo>
                    <a:pt x="75" y="47"/>
                  </a:lnTo>
                  <a:lnTo>
                    <a:pt x="80" y="59"/>
                  </a:lnTo>
                  <a:lnTo>
                    <a:pt x="88" y="69"/>
                  </a:lnTo>
                  <a:lnTo>
                    <a:pt x="96" y="78"/>
                  </a:lnTo>
                  <a:lnTo>
                    <a:pt x="101" y="90"/>
                  </a:lnTo>
                  <a:lnTo>
                    <a:pt x="98" y="90"/>
                  </a:lnTo>
                  <a:lnTo>
                    <a:pt x="96" y="90"/>
                  </a:lnTo>
                  <a:lnTo>
                    <a:pt x="95" y="90"/>
                  </a:lnTo>
                  <a:lnTo>
                    <a:pt x="91" y="90"/>
                  </a:lnTo>
                  <a:lnTo>
                    <a:pt x="88" y="90"/>
                  </a:lnTo>
                  <a:lnTo>
                    <a:pt x="85" y="90"/>
                  </a:lnTo>
                  <a:lnTo>
                    <a:pt x="100" y="103"/>
                  </a:lnTo>
                  <a:lnTo>
                    <a:pt x="118" y="116"/>
                  </a:lnTo>
                  <a:lnTo>
                    <a:pt x="118" y="119"/>
                  </a:lnTo>
                  <a:lnTo>
                    <a:pt x="118" y="121"/>
                  </a:lnTo>
                  <a:lnTo>
                    <a:pt x="116" y="124"/>
                  </a:lnTo>
                  <a:lnTo>
                    <a:pt x="114" y="124"/>
                  </a:lnTo>
                  <a:lnTo>
                    <a:pt x="113" y="126"/>
                  </a:lnTo>
                  <a:lnTo>
                    <a:pt x="111" y="129"/>
                  </a:lnTo>
                  <a:lnTo>
                    <a:pt x="111" y="132"/>
                  </a:lnTo>
                  <a:lnTo>
                    <a:pt x="119" y="129"/>
                  </a:lnTo>
                  <a:lnTo>
                    <a:pt x="124" y="123"/>
                  </a:lnTo>
                  <a:lnTo>
                    <a:pt x="127" y="114"/>
                  </a:lnTo>
                  <a:lnTo>
                    <a:pt x="131" y="106"/>
                  </a:lnTo>
                  <a:lnTo>
                    <a:pt x="134" y="98"/>
                  </a:lnTo>
                  <a:lnTo>
                    <a:pt x="139" y="91"/>
                  </a:lnTo>
                  <a:lnTo>
                    <a:pt x="142" y="90"/>
                  </a:lnTo>
                  <a:lnTo>
                    <a:pt x="147" y="90"/>
                  </a:lnTo>
                  <a:lnTo>
                    <a:pt x="150" y="91"/>
                  </a:lnTo>
                  <a:lnTo>
                    <a:pt x="154" y="95"/>
                  </a:lnTo>
                  <a:lnTo>
                    <a:pt x="157" y="96"/>
                  </a:lnTo>
                  <a:lnTo>
                    <a:pt x="160" y="98"/>
                  </a:lnTo>
                  <a:lnTo>
                    <a:pt x="160" y="103"/>
                  </a:lnTo>
                  <a:lnTo>
                    <a:pt x="158" y="108"/>
                  </a:lnTo>
                  <a:lnTo>
                    <a:pt x="155" y="109"/>
                  </a:lnTo>
                  <a:lnTo>
                    <a:pt x="154" y="113"/>
                  </a:lnTo>
                  <a:lnTo>
                    <a:pt x="150" y="116"/>
                  </a:lnTo>
                  <a:lnTo>
                    <a:pt x="149" y="119"/>
                  </a:lnTo>
                  <a:lnTo>
                    <a:pt x="149" y="124"/>
                  </a:lnTo>
                  <a:lnTo>
                    <a:pt x="149" y="127"/>
                  </a:lnTo>
                  <a:lnTo>
                    <a:pt x="150" y="131"/>
                  </a:lnTo>
                  <a:lnTo>
                    <a:pt x="154" y="132"/>
                  </a:lnTo>
                  <a:lnTo>
                    <a:pt x="157" y="132"/>
                  </a:lnTo>
                  <a:lnTo>
                    <a:pt x="160" y="134"/>
                  </a:lnTo>
                  <a:lnTo>
                    <a:pt x="163" y="136"/>
                  </a:lnTo>
                  <a:lnTo>
                    <a:pt x="165" y="137"/>
                  </a:lnTo>
                  <a:lnTo>
                    <a:pt x="168" y="134"/>
                  </a:lnTo>
                  <a:lnTo>
                    <a:pt x="170" y="131"/>
                  </a:lnTo>
                  <a:lnTo>
                    <a:pt x="170" y="127"/>
                  </a:lnTo>
                  <a:lnTo>
                    <a:pt x="172" y="124"/>
                  </a:lnTo>
                  <a:lnTo>
                    <a:pt x="183" y="129"/>
                  </a:lnTo>
                  <a:lnTo>
                    <a:pt x="194" y="131"/>
                  </a:lnTo>
                  <a:lnTo>
                    <a:pt x="204" y="134"/>
                  </a:lnTo>
                  <a:lnTo>
                    <a:pt x="212" y="141"/>
                  </a:lnTo>
                  <a:lnTo>
                    <a:pt x="212" y="145"/>
                  </a:lnTo>
                  <a:lnTo>
                    <a:pt x="211" y="147"/>
                  </a:lnTo>
                  <a:lnTo>
                    <a:pt x="209" y="149"/>
                  </a:lnTo>
                  <a:lnTo>
                    <a:pt x="206" y="150"/>
                  </a:lnTo>
                  <a:lnTo>
                    <a:pt x="204" y="154"/>
                  </a:lnTo>
                  <a:lnTo>
                    <a:pt x="203" y="155"/>
                  </a:lnTo>
                  <a:lnTo>
                    <a:pt x="209" y="157"/>
                  </a:lnTo>
                  <a:lnTo>
                    <a:pt x="214" y="154"/>
                  </a:lnTo>
                  <a:lnTo>
                    <a:pt x="219" y="149"/>
                  </a:lnTo>
                  <a:lnTo>
                    <a:pt x="224" y="144"/>
                  </a:lnTo>
                  <a:lnTo>
                    <a:pt x="232" y="141"/>
                  </a:lnTo>
                  <a:lnTo>
                    <a:pt x="235" y="145"/>
                  </a:lnTo>
                  <a:lnTo>
                    <a:pt x="239" y="149"/>
                  </a:lnTo>
                  <a:lnTo>
                    <a:pt x="242" y="154"/>
                  </a:lnTo>
                  <a:lnTo>
                    <a:pt x="247" y="157"/>
                  </a:lnTo>
                  <a:lnTo>
                    <a:pt x="250" y="160"/>
                  </a:lnTo>
                  <a:lnTo>
                    <a:pt x="261" y="160"/>
                  </a:lnTo>
                  <a:lnTo>
                    <a:pt x="271" y="160"/>
                  </a:lnTo>
                  <a:lnTo>
                    <a:pt x="279" y="165"/>
                  </a:lnTo>
                  <a:lnTo>
                    <a:pt x="283" y="172"/>
                  </a:lnTo>
                  <a:lnTo>
                    <a:pt x="283" y="181"/>
                  </a:lnTo>
                  <a:lnTo>
                    <a:pt x="278" y="181"/>
                  </a:lnTo>
                  <a:lnTo>
                    <a:pt x="273" y="180"/>
                  </a:lnTo>
                  <a:lnTo>
                    <a:pt x="270" y="177"/>
                  </a:lnTo>
                  <a:lnTo>
                    <a:pt x="265" y="175"/>
                  </a:lnTo>
                  <a:lnTo>
                    <a:pt x="260" y="175"/>
                  </a:lnTo>
                  <a:lnTo>
                    <a:pt x="257" y="177"/>
                  </a:lnTo>
                  <a:lnTo>
                    <a:pt x="255" y="180"/>
                  </a:lnTo>
                  <a:lnTo>
                    <a:pt x="255" y="185"/>
                  </a:lnTo>
                  <a:lnTo>
                    <a:pt x="257" y="186"/>
                  </a:lnTo>
                  <a:lnTo>
                    <a:pt x="258" y="186"/>
                  </a:lnTo>
                  <a:lnTo>
                    <a:pt x="261" y="186"/>
                  </a:lnTo>
                  <a:lnTo>
                    <a:pt x="265" y="186"/>
                  </a:lnTo>
                  <a:lnTo>
                    <a:pt x="268" y="186"/>
                  </a:lnTo>
                  <a:lnTo>
                    <a:pt x="271" y="186"/>
                  </a:lnTo>
                  <a:lnTo>
                    <a:pt x="271" y="201"/>
                  </a:lnTo>
                  <a:lnTo>
                    <a:pt x="276" y="211"/>
                  </a:lnTo>
                  <a:lnTo>
                    <a:pt x="283" y="217"/>
                  </a:lnTo>
                  <a:lnTo>
                    <a:pt x="283" y="214"/>
                  </a:lnTo>
                  <a:lnTo>
                    <a:pt x="283" y="211"/>
                  </a:lnTo>
                  <a:lnTo>
                    <a:pt x="281" y="208"/>
                  </a:lnTo>
                  <a:lnTo>
                    <a:pt x="279" y="204"/>
                  </a:lnTo>
                  <a:lnTo>
                    <a:pt x="278" y="203"/>
                  </a:lnTo>
                  <a:lnTo>
                    <a:pt x="279" y="199"/>
                  </a:lnTo>
                  <a:lnTo>
                    <a:pt x="281" y="196"/>
                  </a:lnTo>
                  <a:lnTo>
                    <a:pt x="291" y="196"/>
                  </a:lnTo>
                  <a:lnTo>
                    <a:pt x="297" y="191"/>
                  </a:lnTo>
                  <a:lnTo>
                    <a:pt x="304" y="186"/>
                  </a:lnTo>
                  <a:lnTo>
                    <a:pt x="310" y="181"/>
                  </a:lnTo>
                  <a:lnTo>
                    <a:pt x="319" y="177"/>
                  </a:lnTo>
                  <a:lnTo>
                    <a:pt x="317" y="193"/>
                  </a:lnTo>
                  <a:lnTo>
                    <a:pt x="317" y="206"/>
                  </a:lnTo>
                  <a:lnTo>
                    <a:pt x="319" y="217"/>
                  </a:lnTo>
                  <a:lnTo>
                    <a:pt x="322" y="230"/>
                  </a:lnTo>
                  <a:lnTo>
                    <a:pt x="324" y="234"/>
                  </a:lnTo>
                  <a:lnTo>
                    <a:pt x="325" y="234"/>
                  </a:lnTo>
                  <a:lnTo>
                    <a:pt x="327" y="234"/>
                  </a:lnTo>
                  <a:lnTo>
                    <a:pt x="330" y="232"/>
                  </a:lnTo>
                  <a:lnTo>
                    <a:pt x="332" y="230"/>
                  </a:lnTo>
                  <a:lnTo>
                    <a:pt x="335" y="230"/>
                  </a:lnTo>
                  <a:lnTo>
                    <a:pt x="342" y="248"/>
                  </a:lnTo>
                  <a:lnTo>
                    <a:pt x="350" y="265"/>
                  </a:lnTo>
                  <a:lnTo>
                    <a:pt x="360" y="278"/>
                  </a:lnTo>
                  <a:lnTo>
                    <a:pt x="360" y="281"/>
                  </a:lnTo>
                  <a:lnTo>
                    <a:pt x="358" y="284"/>
                  </a:lnTo>
                  <a:lnTo>
                    <a:pt x="356" y="284"/>
                  </a:lnTo>
                  <a:lnTo>
                    <a:pt x="355" y="286"/>
                  </a:lnTo>
                  <a:lnTo>
                    <a:pt x="351" y="286"/>
                  </a:lnTo>
                  <a:lnTo>
                    <a:pt x="350" y="286"/>
                  </a:lnTo>
                  <a:lnTo>
                    <a:pt x="346" y="288"/>
                  </a:lnTo>
                  <a:lnTo>
                    <a:pt x="351" y="297"/>
                  </a:lnTo>
                  <a:lnTo>
                    <a:pt x="358" y="307"/>
                  </a:lnTo>
                  <a:lnTo>
                    <a:pt x="361" y="317"/>
                  </a:lnTo>
                  <a:lnTo>
                    <a:pt x="363" y="329"/>
                  </a:lnTo>
                  <a:lnTo>
                    <a:pt x="356" y="340"/>
                  </a:lnTo>
                  <a:lnTo>
                    <a:pt x="353" y="340"/>
                  </a:lnTo>
                  <a:lnTo>
                    <a:pt x="351" y="337"/>
                  </a:lnTo>
                  <a:lnTo>
                    <a:pt x="348" y="335"/>
                  </a:lnTo>
                  <a:lnTo>
                    <a:pt x="348" y="332"/>
                  </a:lnTo>
                  <a:lnTo>
                    <a:pt x="346" y="329"/>
                  </a:lnTo>
                  <a:lnTo>
                    <a:pt x="346" y="324"/>
                  </a:lnTo>
                  <a:lnTo>
                    <a:pt x="345" y="320"/>
                  </a:lnTo>
                  <a:lnTo>
                    <a:pt x="332" y="322"/>
                  </a:lnTo>
                  <a:lnTo>
                    <a:pt x="320" y="319"/>
                  </a:lnTo>
                  <a:lnTo>
                    <a:pt x="312" y="314"/>
                  </a:lnTo>
                  <a:lnTo>
                    <a:pt x="312" y="317"/>
                  </a:lnTo>
                  <a:lnTo>
                    <a:pt x="312" y="319"/>
                  </a:lnTo>
                  <a:lnTo>
                    <a:pt x="312" y="320"/>
                  </a:lnTo>
                  <a:lnTo>
                    <a:pt x="314" y="322"/>
                  </a:lnTo>
                  <a:lnTo>
                    <a:pt x="314" y="324"/>
                  </a:lnTo>
                  <a:lnTo>
                    <a:pt x="314" y="325"/>
                  </a:lnTo>
                  <a:lnTo>
                    <a:pt x="317" y="329"/>
                  </a:lnTo>
                  <a:lnTo>
                    <a:pt x="322" y="330"/>
                  </a:lnTo>
                  <a:lnTo>
                    <a:pt x="327" y="330"/>
                  </a:lnTo>
                  <a:lnTo>
                    <a:pt x="333" y="330"/>
                  </a:lnTo>
                  <a:lnTo>
                    <a:pt x="346" y="361"/>
                  </a:lnTo>
                  <a:lnTo>
                    <a:pt x="363" y="389"/>
                  </a:lnTo>
                  <a:lnTo>
                    <a:pt x="382" y="412"/>
                  </a:lnTo>
                  <a:lnTo>
                    <a:pt x="407" y="432"/>
                  </a:lnTo>
                  <a:lnTo>
                    <a:pt x="407" y="435"/>
                  </a:lnTo>
                  <a:lnTo>
                    <a:pt x="407" y="438"/>
                  </a:lnTo>
                  <a:lnTo>
                    <a:pt x="405" y="440"/>
                  </a:lnTo>
                  <a:lnTo>
                    <a:pt x="404" y="440"/>
                  </a:lnTo>
                  <a:lnTo>
                    <a:pt x="402" y="441"/>
                  </a:lnTo>
                  <a:lnTo>
                    <a:pt x="400" y="443"/>
                  </a:lnTo>
                  <a:lnTo>
                    <a:pt x="399" y="445"/>
                  </a:lnTo>
                  <a:lnTo>
                    <a:pt x="402" y="446"/>
                  </a:lnTo>
                  <a:lnTo>
                    <a:pt x="404" y="448"/>
                  </a:lnTo>
                  <a:lnTo>
                    <a:pt x="405" y="450"/>
                  </a:lnTo>
                  <a:lnTo>
                    <a:pt x="409" y="451"/>
                  </a:lnTo>
                  <a:lnTo>
                    <a:pt x="410" y="454"/>
                  </a:lnTo>
                  <a:lnTo>
                    <a:pt x="412" y="456"/>
                  </a:lnTo>
                  <a:lnTo>
                    <a:pt x="412" y="461"/>
                  </a:lnTo>
                  <a:lnTo>
                    <a:pt x="407" y="461"/>
                  </a:lnTo>
                  <a:lnTo>
                    <a:pt x="404" y="463"/>
                  </a:lnTo>
                  <a:lnTo>
                    <a:pt x="400" y="463"/>
                  </a:lnTo>
                  <a:lnTo>
                    <a:pt x="394" y="463"/>
                  </a:lnTo>
                  <a:lnTo>
                    <a:pt x="394" y="466"/>
                  </a:lnTo>
                  <a:lnTo>
                    <a:pt x="395" y="469"/>
                  </a:lnTo>
                  <a:lnTo>
                    <a:pt x="395" y="471"/>
                  </a:lnTo>
                  <a:lnTo>
                    <a:pt x="397" y="474"/>
                  </a:lnTo>
                  <a:lnTo>
                    <a:pt x="397" y="476"/>
                  </a:lnTo>
                  <a:lnTo>
                    <a:pt x="397" y="479"/>
                  </a:lnTo>
                  <a:lnTo>
                    <a:pt x="394" y="479"/>
                  </a:lnTo>
                  <a:lnTo>
                    <a:pt x="391" y="477"/>
                  </a:lnTo>
                  <a:lnTo>
                    <a:pt x="389" y="476"/>
                  </a:lnTo>
                  <a:lnTo>
                    <a:pt x="386" y="476"/>
                  </a:lnTo>
                  <a:lnTo>
                    <a:pt x="382" y="476"/>
                  </a:lnTo>
                  <a:lnTo>
                    <a:pt x="387" y="485"/>
                  </a:lnTo>
                  <a:lnTo>
                    <a:pt x="391" y="497"/>
                  </a:lnTo>
                  <a:lnTo>
                    <a:pt x="394" y="508"/>
                  </a:lnTo>
                  <a:lnTo>
                    <a:pt x="399" y="507"/>
                  </a:lnTo>
                  <a:lnTo>
                    <a:pt x="402" y="505"/>
                  </a:lnTo>
                  <a:lnTo>
                    <a:pt x="405" y="503"/>
                  </a:lnTo>
                  <a:lnTo>
                    <a:pt x="407" y="502"/>
                  </a:lnTo>
                  <a:lnTo>
                    <a:pt x="410" y="502"/>
                  </a:lnTo>
                  <a:lnTo>
                    <a:pt x="413" y="503"/>
                  </a:lnTo>
                  <a:lnTo>
                    <a:pt x="410" y="510"/>
                  </a:lnTo>
                  <a:lnTo>
                    <a:pt x="405" y="517"/>
                  </a:lnTo>
                  <a:lnTo>
                    <a:pt x="400" y="520"/>
                  </a:lnTo>
                  <a:lnTo>
                    <a:pt x="394" y="525"/>
                  </a:lnTo>
                  <a:lnTo>
                    <a:pt x="387" y="530"/>
                  </a:lnTo>
                  <a:lnTo>
                    <a:pt x="391" y="531"/>
                  </a:lnTo>
                  <a:lnTo>
                    <a:pt x="392" y="536"/>
                  </a:lnTo>
                  <a:lnTo>
                    <a:pt x="392" y="539"/>
                  </a:lnTo>
                  <a:lnTo>
                    <a:pt x="392" y="544"/>
                  </a:lnTo>
                  <a:lnTo>
                    <a:pt x="391" y="549"/>
                  </a:lnTo>
                  <a:lnTo>
                    <a:pt x="391" y="553"/>
                  </a:lnTo>
                  <a:lnTo>
                    <a:pt x="386" y="554"/>
                  </a:lnTo>
                  <a:lnTo>
                    <a:pt x="382" y="554"/>
                  </a:lnTo>
                  <a:lnTo>
                    <a:pt x="379" y="554"/>
                  </a:lnTo>
                  <a:lnTo>
                    <a:pt x="374" y="554"/>
                  </a:lnTo>
                  <a:lnTo>
                    <a:pt x="371" y="556"/>
                  </a:lnTo>
                  <a:lnTo>
                    <a:pt x="369" y="557"/>
                  </a:lnTo>
                  <a:lnTo>
                    <a:pt x="366" y="561"/>
                  </a:lnTo>
                  <a:lnTo>
                    <a:pt x="374" y="566"/>
                  </a:lnTo>
                  <a:lnTo>
                    <a:pt x="384" y="567"/>
                  </a:lnTo>
                  <a:lnTo>
                    <a:pt x="397" y="569"/>
                  </a:lnTo>
                  <a:lnTo>
                    <a:pt x="409" y="569"/>
                  </a:lnTo>
                  <a:lnTo>
                    <a:pt x="418" y="574"/>
                  </a:lnTo>
                  <a:lnTo>
                    <a:pt x="425" y="584"/>
                  </a:lnTo>
                  <a:lnTo>
                    <a:pt x="428" y="584"/>
                  </a:lnTo>
                  <a:lnTo>
                    <a:pt x="431" y="582"/>
                  </a:lnTo>
                  <a:lnTo>
                    <a:pt x="435" y="580"/>
                  </a:lnTo>
                  <a:lnTo>
                    <a:pt x="438" y="577"/>
                  </a:lnTo>
                  <a:lnTo>
                    <a:pt x="440" y="575"/>
                  </a:lnTo>
                  <a:lnTo>
                    <a:pt x="443" y="575"/>
                  </a:lnTo>
                  <a:lnTo>
                    <a:pt x="444" y="577"/>
                  </a:lnTo>
                  <a:lnTo>
                    <a:pt x="446" y="577"/>
                  </a:lnTo>
                  <a:lnTo>
                    <a:pt x="448" y="577"/>
                  </a:lnTo>
                  <a:lnTo>
                    <a:pt x="449" y="579"/>
                  </a:lnTo>
                  <a:lnTo>
                    <a:pt x="449" y="580"/>
                  </a:lnTo>
                  <a:lnTo>
                    <a:pt x="449" y="584"/>
                  </a:lnTo>
                  <a:lnTo>
                    <a:pt x="449" y="587"/>
                  </a:lnTo>
                  <a:lnTo>
                    <a:pt x="449" y="588"/>
                  </a:lnTo>
                  <a:lnTo>
                    <a:pt x="471" y="588"/>
                  </a:lnTo>
                  <a:lnTo>
                    <a:pt x="477" y="602"/>
                  </a:lnTo>
                  <a:lnTo>
                    <a:pt x="482" y="616"/>
                  </a:lnTo>
                  <a:lnTo>
                    <a:pt x="485" y="631"/>
                  </a:lnTo>
                  <a:lnTo>
                    <a:pt x="492" y="646"/>
                  </a:lnTo>
                  <a:lnTo>
                    <a:pt x="507" y="647"/>
                  </a:lnTo>
                  <a:lnTo>
                    <a:pt x="521" y="649"/>
                  </a:lnTo>
                  <a:lnTo>
                    <a:pt x="531" y="654"/>
                  </a:lnTo>
                  <a:lnTo>
                    <a:pt x="521" y="629"/>
                  </a:lnTo>
                  <a:lnTo>
                    <a:pt x="515" y="600"/>
                  </a:lnTo>
                  <a:lnTo>
                    <a:pt x="512" y="571"/>
                  </a:lnTo>
                  <a:lnTo>
                    <a:pt x="508" y="543"/>
                  </a:lnTo>
                  <a:lnTo>
                    <a:pt x="505" y="518"/>
                  </a:lnTo>
                  <a:lnTo>
                    <a:pt x="503" y="512"/>
                  </a:lnTo>
                  <a:lnTo>
                    <a:pt x="498" y="507"/>
                  </a:lnTo>
                  <a:lnTo>
                    <a:pt x="494" y="502"/>
                  </a:lnTo>
                  <a:lnTo>
                    <a:pt x="492" y="495"/>
                  </a:lnTo>
                  <a:lnTo>
                    <a:pt x="492" y="487"/>
                  </a:lnTo>
                  <a:lnTo>
                    <a:pt x="503" y="487"/>
                  </a:lnTo>
                  <a:lnTo>
                    <a:pt x="513" y="492"/>
                  </a:lnTo>
                  <a:lnTo>
                    <a:pt x="521" y="497"/>
                  </a:lnTo>
                  <a:lnTo>
                    <a:pt x="531" y="499"/>
                  </a:lnTo>
                  <a:lnTo>
                    <a:pt x="536" y="517"/>
                  </a:lnTo>
                  <a:lnTo>
                    <a:pt x="543" y="531"/>
                  </a:lnTo>
                  <a:lnTo>
                    <a:pt x="551" y="546"/>
                  </a:lnTo>
                  <a:lnTo>
                    <a:pt x="561" y="541"/>
                  </a:lnTo>
                  <a:lnTo>
                    <a:pt x="572" y="536"/>
                  </a:lnTo>
                  <a:lnTo>
                    <a:pt x="582" y="536"/>
                  </a:lnTo>
                  <a:lnTo>
                    <a:pt x="577" y="553"/>
                  </a:lnTo>
                  <a:lnTo>
                    <a:pt x="569" y="564"/>
                  </a:lnTo>
                  <a:lnTo>
                    <a:pt x="557" y="574"/>
                  </a:lnTo>
                  <a:lnTo>
                    <a:pt x="561" y="575"/>
                  </a:lnTo>
                  <a:lnTo>
                    <a:pt x="562" y="575"/>
                  </a:lnTo>
                  <a:lnTo>
                    <a:pt x="565" y="575"/>
                  </a:lnTo>
                  <a:lnTo>
                    <a:pt x="567" y="572"/>
                  </a:lnTo>
                  <a:lnTo>
                    <a:pt x="570" y="571"/>
                  </a:lnTo>
                  <a:lnTo>
                    <a:pt x="572" y="569"/>
                  </a:lnTo>
                  <a:lnTo>
                    <a:pt x="574" y="567"/>
                  </a:lnTo>
                  <a:lnTo>
                    <a:pt x="580" y="571"/>
                  </a:lnTo>
                  <a:lnTo>
                    <a:pt x="585" y="574"/>
                  </a:lnTo>
                  <a:lnTo>
                    <a:pt x="588" y="579"/>
                  </a:lnTo>
                  <a:lnTo>
                    <a:pt x="593" y="584"/>
                  </a:lnTo>
                  <a:lnTo>
                    <a:pt x="595" y="588"/>
                  </a:lnTo>
                  <a:lnTo>
                    <a:pt x="590" y="602"/>
                  </a:lnTo>
                  <a:lnTo>
                    <a:pt x="590" y="615"/>
                  </a:lnTo>
                  <a:lnTo>
                    <a:pt x="593" y="628"/>
                  </a:lnTo>
                  <a:lnTo>
                    <a:pt x="593" y="639"/>
                  </a:lnTo>
                  <a:lnTo>
                    <a:pt x="588" y="651"/>
                  </a:lnTo>
                  <a:lnTo>
                    <a:pt x="600" y="660"/>
                  </a:lnTo>
                  <a:lnTo>
                    <a:pt x="605" y="674"/>
                  </a:lnTo>
                  <a:lnTo>
                    <a:pt x="606" y="688"/>
                  </a:lnTo>
                  <a:lnTo>
                    <a:pt x="605" y="703"/>
                  </a:lnTo>
                  <a:lnTo>
                    <a:pt x="601" y="719"/>
                  </a:lnTo>
                  <a:lnTo>
                    <a:pt x="601" y="734"/>
                  </a:lnTo>
                  <a:lnTo>
                    <a:pt x="605" y="747"/>
                  </a:lnTo>
                  <a:lnTo>
                    <a:pt x="616" y="752"/>
                  </a:lnTo>
                  <a:lnTo>
                    <a:pt x="624" y="757"/>
                  </a:lnTo>
                  <a:lnTo>
                    <a:pt x="636" y="762"/>
                  </a:lnTo>
                  <a:lnTo>
                    <a:pt x="637" y="760"/>
                  </a:lnTo>
                  <a:lnTo>
                    <a:pt x="637" y="759"/>
                  </a:lnTo>
                  <a:lnTo>
                    <a:pt x="637" y="757"/>
                  </a:lnTo>
                  <a:lnTo>
                    <a:pt x="636" y="755"/>
                  </a:lnTo>
                  <a:lnTo>
                    <a:pt x="636" y="754"/>
                  </a:lnTo>
                  <a:lnTo>
                    <a:pt x="636" y="750"/>
                  </a:lnTo>
                  <a:lnTo>
                    <a:pt x="637" y="749"/>
                  </a:lnTo>
                  <a:lnTo>
                    <a:pt x="652" y="755"/>
                  </a:lnTo>
                  <a:lnTo>
                    <a:pt x="664" y="763"/>
                  </a:lnTo>
                  <a:lnTo>
                    <a:pt x="675" y="773"/>
                  </a:lnTo>
                  <a:lnTo>
                    <a:pt x="685" y="783"/>
                  </a:lnTo>
                  <a:lnTo>
                    <a:pt x="699" y="783"/>
                  </a:lnTo>
                  <a:lnTo>
                    <a:pt x="717" y="796"/>
                  </a:lnTo>
                  <a:lnTo>
                    <a:pt x="739" y="804"/>
                  </a:lnTo>
                  <a:lnTo>
                    <a:pt x="762" y="811"/>
                  </a:lnTo>
                  <a:lnTo>
                    <a:pt x="784" y="819"/>
                  </a:lnTo>
                  <a:lnTo>
                    <a:pt x="806" y="827"/>
                  </a:lnTo>
                  <a:lnTo>
                    <a:pt x="807" y="830"/>
                  </a:lnTo>
                  <a:lnTo>
                    <a:pt x="806" y="834"/>
                  </a:lnTo>
                  <a:lnTo>
                    <a:pt x="804" y="837"/>
                  </a:lnTo>
                  <a:lnTo>
                    <a:pt x="802" y="839"/>
                  </a:lnTo>
                  <a:lnTo>
                    <a:pt x="802" y="840"/>
                  </a:lnTo>
                  <a:lnTo>
                    <a:pt x="802" y="842"/>
                  </a:lnTo>
                  <a:lnTo>
                    <a:pt x="804" y="844"/>
                  </a:lnTo>
                  <a:lnTo>
                    <a:pt x="807" y="845"/>
                  </a:lnTo>
                  <a:lnTo>
                    <a:pt x="811" y="844"/>
                  </a:lnTo>
                  <a:lnTo>
                    <a:pt x="814" y="842"/>
                  </a:lnTo>
                  <a:lnTo>
                    <a:pt x="816" y="840"/>
                  </a:lnTo>
                  <a:lnTo>
                    <a:pt x="817" y="839"/>
                  </a:lnTo>
                  <a:lnTo>
                    <a:pt x="819" y="837"/>
                  </a:lnTo>
                  <a:lnTo>
                    <a:pt x="822" y="835"/>
                  </a:lnTo>
                  <a:lnTo>
                    <a:pt x="825" y="834"/>
                  </a:lnTo>
                  <a:lnTo>
                    <a:pt x="829" y="834"/>
                  </a:lnTo>
                  <a:lnTo>
                    <a:pt x="830" y="835"/>
                  </a:lnTo>
                  <a:lnTo>
                    <a:pt x="832" y="837"/>
                  </a:lnTo>
                  <a:lnTo>
                    <a:pt x="832" y="839"/>
                  </a:lnTo>
                  <a:lnTo>
                    <a:pt x="834" y="840"/>
                  </a:lnTo>
                  <a:lnTo>
                    <a:pt x="837" y="842"/>
                  </a:lnTo>
                  <a:lnTo>
                    <a:pt x="838" y="842"/>
                  </a:lnTo>
                  <a:lnTo>
                    <a:pt x="855" y="837"/>
                  </a:lnTo>
                  <a:lnTo>
                    <a:pt x="868" y="827"/>
                  </a:lnTo>
                  <a:lnTo>
                    <a:pt x="876" y="814"/>
                  </a:lnTo>
                  <a:lnTo>
                    <a:pt x="886" y="801"/>
                  </a:lnTo>
                  <a:lnTo>
                    <a:pt x="894" y="788"/>
                  </a:lnTo>
                  <a:lnTo>
                    <a:pt x="905" y="778"/>
                  </a:lnTo>
                  <a:lnTo>
                    <a:pt x="919" y="772"/>
                  </a:lnTo>
                  <a:lnTo>
                    <a:pt x="932" y="768"/>
                  </a:lnTo>
                  <a:lnTo>
                    <a:pt x="945" y="765"/>
                  </a:lnTo>
                  <a:lnTo>
                    <a:pt x="956" y="760"/>
                  </a:lnTo>
                  <a:lnTo>
                    <a:pt x="968" y="749"/>
                  </a:lnTo>
                  <a:lnTo>
                    <a:pt x="977" y="750"/>
                  </a:lnTo>
                  <a:lnTo>
                    <a:pt x="990" y="750"/>
                  </a:lnTo>
                  <a:lnTo>
                    <a:pt x="1002" y="750"/>
                  </a:lnTo>
                  <a:lnTo>
                    <a:pt x="1013" y="750"/>
                  </a:lnTo>
                  <a:lnTo>
                    <a:pt x="1023" y="754"/>
                  </a:lnTo>
                  <a:lnTo>
                    <a:pt x="1030" y="760"/>
                  </a:lnTo>
                  <a:lnTo>
                    <a:pt x="1033" y="770"/>
                  </a:lnTo>
                  <a:lnTo>
                    <a:pt x="1038" y="770"/>
                  </a:lnTo>
                  <a:lnTo>
                    <a:pt x="1043" y="770"/>
                  </a:lnTo>
                  <a:lnTo>
                    <a:pt x="1048" y="772"/>
                  </a:lnTo>
                  <a:lnTo>
                    <a:pt x="1053" y="772"/>
                  </a:lnTo>
                  <a:lnTo>
                    <a:pt x="1057" y="773"/>
                  </a:lnTo>
                  <a:lnTo>
                    <a:pt x="1059" y="790"/>
                  </a:lnTo>
                  <a:lnTo>
                    <a:pt x="1056" y="806"/>
                  </a:lnTo>
                  <a:lnTo>
                    <a:pt x="1048" y="821"/>
                  </a:lnTo>
                  <a:lnTo>
                    <a:pt x="1038" y="837"/>
                  </a:lnTo>
                  <a:lnTo>
                    <a:pt x="1030" y="855"/>
                  </a:lnTo>
                  <a:lnTo>
                    <a:pt x="1026" y="871"/>
                  </a:lnTo>
                  <a:lnTo>
                    <a:pt x="1028" y="891"/>
                  </a:lnTo>
                  <a:lnTo>
                    <a:pt x="1028" y="894"/>
                  </a:lnTo>
                  <a:lnTo>
                    <a:pt x="1026" y="897"/>
                  </a:lnTo>
                  <a:lnTo>
                    <a:pt x="1025" y="899"/>
                  </a:lnTo>
                  <a:lnTo>
                    <a:pt x="1021" y="901"/>
                  </a:lnTo>
                  <a:lnTo>
                    <a:pt x="1020" y="902"/>
                  </a:lnTo>
                  <a:lnTo>
                    <a:pt x="1018" y="906"/>
                  </a:lnTo>
                  <a:lnTo>
                    <a:pt x="1021" y="922"/>
                  </a:lnTo>
                  <a:lnTo>
                    <a:pt x="1021" y="938"/>
                  </a:lnTo>
                  <a:lnTo>
                    <a:pt x="1018" y="956"/>
                  </a:lnTo>
                  <a:lnTo>
                    <a:pt x="1013" y="973"/>
                  </a:lnTo>
                  <a:lnTo>
                    <a:pt x="1004" y="986"/>
                  </a:lnTo>
                  <a:lnTo>
                    <a:pt x="990" y="996"/>
                  </a:lnTo>
                  <a:lnTo>
                    <a:pt x="974" y="1000"/>
                  </a:lnTo>
                  <a:lnTo>
                    <a:pt x="971" y="1002"/>
                  </a:lnTo>
                  <a:lnTo>
                    <a:pt x="969" y="1004"/>
                  </a:lnTo>
                  <a:lnTo>
                    <a:pt x="968" y="1007"/>
                  </a:lnTo>
                  <a:lnTo>
                    <a:pt x="966" y="1012"/>
                  </a:lnTo>
                  <a:lnTo>
                    <a:pt x="966" y="1015"/>
                  </a:lnTo>
                  <a:lnTo>
                    <a:pt x="964" y="1018"/>
                  </a:lnTo>
                  <a:lnTo>
                    <a:pt x="963" y="1022"/>
                  </a:lnTo>
                  <a:lnTo>
                    <a:pt x="958" y="1022"/>
                  </a:lnTo>
                  <a:lnTo>
                    <a:pt x="956" y="1020"/>
                  </a:lnTo>
                  <a:lnTo>
                    <a:pt x="953" y="1018"/>
                  </a:lnTo>
                  <a:lnTo>
                    <a:pt x="951" y="1017"/>
                  </a:lnTo>
                  <a:lnTo>
                    <a:pt x="950" y="1015"/>
                  </a:lnTo>
                  <a:lnTo>
                    <a:pt x="948" y="1014"/>
                  </a:lnTo>
                  <a:lnTo>
                    <a:pt x="946" y="1012"/>
                  </a:lnTo>
                  <a:lnTo>
                    <a:pt x="950" y="1022"/>
                  </a:lnTo>
                  <a:lnTo>
                    <a:pt x="948" y="1033"/>
                  </a:lnTo>
                  <a:lnTo>
                    <a:pt x="943" y="1043"/>
                  </a:lnTo>
                  <a:lnTo>
                    <a:pt x="938" y="1054"/>
                  </a:lnTo>
                  <a:lnTo>
                    <a:pt x="936" y="1066"/>
                  </a:lnTo>
                  <a:lnTo>
                    <a:pt x="940" y="1081"/>
                  </a:lnTo>
                  <a:lnTo>
                    <a:pt x="946" y="1092"/>
                  </a:lnTo>
                  <a:lnTo>
                    <a:pt x="950" y="1103"/>
                  </a:lnTo>
                  <a:lnTo>
                    <a:pt x="946" y="1113"/>
                  </a:lnTo>
                  <a:lnTo>
                    <a:pt x="940" y="1123"/>
                  </a:lnTo>
                  <a:lnTo>
                    <a:pt x="932" y="1133"/>
                  </a:lnTo>
                  <a:lnTo>
                    <a:pt x="925" y="1143"/>
                  </a:lnTo>
                  <a:lnTo>
                    <a:pt x="922" y="1131"/>
                  </a:lnTo>
                  <a:lnTo>
                    <a:pt x="919" y="1120"/>
                  </a:lnTo>
                  <a:lnTo>
                    <a:pt x="917" y="1108"/>
                  </a:lnTo>
                  <a:lnTo>
                    <a:pt x="922" y="1099"/>
                  </a:lnTo>
                  <a:lnTo>
                    <a:pt x="899" y="1094"/>
                  </a:lnTo>
                  <a:lnTo>
                    <a:pt x="874" y="1090"/>
                  </a:lnTo>
                  <a:lnTo>
                    <a:pt x="850" y="1092"/>
                  </a:lnTo>
                  <a:lnTo>
                    <a:pt x="827" y="1097"/>
                  </a:lnTo>
                  <a:lnTo>
                    <a:pt x="806" y="1105"/>
                  </a:lnTo>
                  <a:lnTo>
                    <a:pt x="788" y="1117"/>
                  </a:lnTo>
                  <a:lnTo>
                    <a:pt x="773" y="1131"/>
                  </a:lnTo>
                  <a:lnTo>
                    <a:pt x="762" y="1151"/>
                  </a:lnTo>
                  <a:lnTo>
                    <a:pt x="757" y="1175"/>
                  </a:lnTo>
                  <a:lnTo>
                    <a:pt x="758" y="1203"/>
                  </a:lnTo>
                  <a:lnTo>
                    <a:pt x="765" y="1205"/>
                  </a:lnTo>
                  <a:lnTo>
                    <a:pt x="773" y="1206"/>
                  </a:lnTo>
                  <a:lnTo>
                    <a:pt x="781" y="1206"/>
                  </a:lnTo>
                  <a:lnTo>
                    <a:pt x="788" y="1210"/>
                  </a:lnTo>
                  <a:lnTo>
                    <a:pt x="773" y="1233"/>
                  </a:lnTo>
                  <a:lnTo>
                    <a:pt x="763" y="1256"/>
                  </a:lnTo>
                  <a:lnTo>
                    <a:pt x="755" y="1280"/>
                  </a:lnTo>
                  <a:lnTo>
                    <a:pt x="749" y="1308"/>
                  </a:lnTo>
                  <a:lnTo>
                    <a:pt x="747" y="1321"/>
                  </a:lnTo>
                  <a:lnTo>
                    <a:pt x="744" y="1329"/>
                  </a:lnTo>
                  <a:lnTo>
                    <a:pt x="739" y="1334"/>
                  </a:lnTo>
                  <a:lnTo>
                    <a:pt x="732" y="1339"/>
                  </a:lnTo>
                  <a:lnTo>
                    <a:pt x="724" y="1347"/>
                  </a:lnTo>
                  <a:lnTo>
                    <a:pt x="713" y="1365"/>
                  </a:lnTo>
                  <a:lnTo>
                    <a:pt x="703" y="1383"/>
                  </a:lnTo>
                  <a:lnTo>
                    <a:pt x="696" y="1403"/>
                  </a:lnTo>
                  <a:lnTo>
                    <a:pt x="688" y="1419"/>
                  </a:lnTo>
                  <a:lnTo>
                    <a:pt x="677" y="1419"/>
                  </a:lnTo>
                  <a:lnTo>
                    <a:pt x="652" y="1450"/>
                  </a:lnTo>
                  <a:lnTo>
                    <a:pt x="629" y="1483"/>
                  </a:lnTo>
                  <a:lnTo>
                    <a:pt x="610" y="1519"/>
                  </a:lnTo>
                  <a:lnTo>
                    <a:pt x="588" y="1556"/>
                  </a:lnTo>
                  <a:lnTo>
                    <a:pt x="580" y="1573"/>
                  </a:lnTo>
                  <a:lnTo>
                    <a:pt x="570" y="1589"/>
                  </a:lnTo>
                  <a:lnTo>
                    <a:pt x="561" y="1600"/>
                  </a:lnTo>
                  <a:lnTo>
                    <a:pt x="541" y="1612"/>
                  </a:lnTo>
                  <a:lnTo>
                    <a:pt x="520" y="1622"/>
                  </a:lnTo>
                  <a:lnTo>
                    <a:pt x="498" y="1632"/>
                  </a:lnTo>
                  <a:lnTo>
                    <a:pt x="485" y="1641"/>
                  </a:lnTo>
                  <a:lnTo>
                    <a:pt x="472" y="1651"/>
                  </a:lnTo>
                  <a:lnTo>
                    <a:pt x="459" y="1659"/>
                  </a:lnTo>
                  <a:lnTo>
                    <a:pt x="441" y="1664"/>
                  </a:lnTo>
                  <a:lnTo>
                    <a:pt x="436" y="1653"/>
                  </a:lnTo>
                  <a:lnTo>
                    <a:pt x="433" y="1638"/>
                  </a:lnTo>
                  <a:lnTo>
                    <a:pt x="431" y="1623"/>
                  </a:lnTo>
                  <a:lnTo>
                    <a:pt x="430" y="1609"/>
                  </a:lnTo>
                  <a:lnTo>
                    <a:pt x="417" y="1604"/>
                  </a:lnTo>
                  <a:lnTo>
                    <a:pt x="404" y="1604"/>
                  </a:lnTo>
                  <a:lnTo>
                    <a:pt x="392" y="1609"/>
                  </a:lnTo>
                  <a:lnTo>
                    <a:pt x="381" y="1612"/>
                  </a:lnTo>
                  <a:lnTo>
                    <a:pt x="377" y="1599"/>
                  </a:lnTo>
                  <a:lnTo>
                    <a:pt x="377" y="1584"/>
                  </a:lnTo>
                  <a:lnTo>
                    <a:pt x="376" y="1569"/>
                  </a:lnTo>
                  <a:lnTo>
                    <a:pt x="371" y="1576"/>
                  </a:lnTo>
                  <a:lnTo>
                    <a:pt x="369" y="1584"/>
                  </a:lnTo>
                  <a:lnTo>
                    <a:pt x="368" y="1594"/>
                  </a:lnTo>
                  <a:lnTo>
                    <a:pt x="364" y="1600"/>
                  </a:lnTo>
                  <a:lnTo>
                    <a:pt x="348" y="1599"/>
                  </a:lnTo>
                  <a:lnTo>
                    <a:pt x="335" y="1596"/>
                  </a:lnTo>
                  <a:lnTo>
                    <a:pt x="335" y="1584"/>
                  </a:lnTo>
                  <a:lnTo>
                    <a:pt x="338" y="1574"/>
                  </a:lnTo>
                  <a:lnTo>
                    <a:pt x="343" y="1563"/>
                  </a:lnTo>
                  <a:lnTo>
                    <a:pt x="368" y="1543"/>
                  </a:lnTo>
                  <a:lnTo>
                    <a:pt x="387" y="1519"/>
                  </a:lnTo>
                  <a:lnTo>
                    <a:pt x="405" y="1489"/>
                  </a:lnTo>
                  <a:lnTo>
                    <a:pt x="418" y="1457"/>
                  </a:lnTo>
                  <a:lnTo>
                    <a:pt x="430" y="1424"/>
                  </a:lnTo>
                  <a:lnTo>
                    <a:pt x="436" y="1408"/>
                  </a:lnTo>
                  <a:lnTo>
                    <a:pt x="444" y="1393"/>
                  </a:lnTo>
                  <a:lnTo>
                    <a:pt x="449" y="1378"/>
                  </a:lnTo>
                  <a:lnTo>
                    <a:pt x="448" y="1355"/>
                  </a:lnTo>
                  <a:lnTo>
                    <a:pt x="443" y="1329"/>
                  </a:lnTo>
                  <a:lnTo>
                    <a:pt x="431" y="1306"/>
                  </a:lnTo>
                  <a:lnTo>
                    <a:pt x="420" y="1285"/>
                  </a:lnTo>
                  <a:lnTo>
                    <a:pt x="407" y="1270"/>
                  </a:lnTo>
                  <a:lnTo>
                    <a:pt x="391" y="1260"/>
                  </a:lnTo>
                  <a:lnTo>
                    <a:pt x="371" y="1254"/>
                  </a:lnTo>
                  <a:lnTo>
                    <a:pt x="351" y="1249"/>
                  </a:lnTo>
                  <a:lnTo>
                    <a:pt x="332" y="1244"/>
                  </a:lnTo>
                  <a:lnTo>
                    <a:pt x="317" y="1234"/>
                  </a:lnTo>
                  <a:lnTo>
                    <a:pt x="306" y="1221"/>
                  </a:lnTo>
                  <a:lnTo>
                    <a:pt x="296" y="1210"/>
                  </a:lnTo>
                  <a:lnTo>
                    <a:pt x="286" y="1198"/>
                  </a:lnTo>
                  <a:lnTo>
                    <a:pt x="268" y="1189"/>
                  </a:lnTo>
                  <a:lnTo>
                    <a:pt x="248" y="1184"/>
                  </a:lnTo>
                  <a:lnTo>
                    <a:pt x="229" y="1179"/>
                  </a:lnTo>
                  <a:lnTo>
                    <a:pt x="211" y="1171"/>
                  </a:lnTo>
                  <a:lnTo>
                    <a:pt x="203" y="1162"/>
                  </a:lnTo>
                  <a:lnTo>
                    <a:pt x="196" y="1149"/>
                  </a:lnTo>
                  <a:lnTo>
                    <a:pt x="191" y="1135"/>
                  </a:lnTo>
                  <a:lnTo>
                    <a:pt x="188" y="1120"/>
                  </a:lnTo>
                  <a:lnTo>
                    <a:pt x="190" y="1107"/>
                  </a:lnTo>
                  <a:lnTo>
                    <a:pt x="194" y="1097"/>
                  </a:lnTo>
                  <a:lnTo>
                    <a:pt x="207" y="1086"/>
                  </a:lnTo>
                  <a:lnTo>
                    <a:pt x="224" y="1074"/>
                  </a:lnTo>
                  <a:lnTo>
                    <a:pt x="243" y="1064"/>
                  </a:lnTo>
                  <a:lnTo>
                    <a:pt x="263" y="1056"/>
                  </a:lnTo>
                  <a:lnTo>
                    <a:pt x="281" y="1053"/>
                  </a:lnTo>
                  <a:lnTo>
                    <a:pt x="286" y="1053"/>
                  </a:lnTo>
                  <a:lnTo>
                    <a:pt x="291" y="1053"/>
                  </a:lnTo>
                  <a:lnTo>
                    <a:pt x="296" y="1054"/>
                  </a:lnTo>
                  <a:lnTo>
                    <a:pt x="301" y="1054"/>
                  </a:lnTo>
                  <a:lnTo>
                    <a:pt x="315" y="1048"/>
                  </a:lnTo>
                  <a:lnTo>
                    <a:pt x="327" y="1035"/>
                  </a:lnTo>
                  <a:lnTo>
                    <a:pt x="338" y="1017"/>
                  </a:lnTo>
                  <a:lnTo>
                    <a:pt x="345" y="997"/>
                  </a:lnTo>
                  <a:lnTo>
                    <a:pt x="350" y="976"/>
                  </a:lnTo>
                  <a:lnTo>
                    <a:pt x="350" y="955"/>
                  </a:lnTo>
                  <a:lnTo>
                    <a:pt x="350" y="933"/>
                  </a:lnTo>
                  <a:lnTo>
                    <a:pt x="355" y="914"/>
                  </a:lnTo>
                  <a:lnTo>
                    <a:pt x="361" y="894"/>
                  </a:lnTo>
                  <a:lnTo>
                    <a:pt x="369" y="876"/>
                  </a:lnTo>
                  <a:lnTo>
                    <a:pt x="373" y="855"/>
                  </a:lnTo>
                  <a:lnTo>
                    <a:pt x="377" y="855"/>
                  </a:lnTo>
                  <a:lnTo>
                    <a:pt x="381" y="857"/>
                  </a:lnTo>
                  <a:lnTo>
                    <a:pt x="382" y="858"/>
                  </a:lnTo>
                  <a:lnTo>
                    <a:pt x="384" y="860"/>
                  </a:lnTo>
                  <a:lnTo>
                    <a:pt x="387" y="860"/>
                  </a:lnTo>
                  <a:lnTo>
                    <a:pt x="389" y="860"/>
                  </a:lnTo>
                  <a:lnTo>
                    <a:pt x="391" y="858"/>
                  </a:lnTo>
                  <a:lnTo>
                    <a:pt x="391" y="857"/>
                  </a:lnTo>
                  <a:lnTo>
                    <a:pt x="391" y="853"/>
                  </a:lnTo>
                  <a:lnTo>
                    <a:pt x="391" y="852"/>
                  </a:lnTo>
                  <a:lnTo>
                    <a:pt x="392" y="852"/>
                  </a:lnTo>
                  <a:lnTo>
                    <a:pt x="394" y="852"/>
                  </a:lnTo>
                  <a:lnTo>
                    <a:pt x="394" y="850"/>
                  </a:lnTo>
                  <a:lnTo>
                    <a:pt x="392" y="850"/>
                  </a:lnTo>
                  <a:lnTo>
                    <a:pt x="389" y="852"/>
                  </a:lnTo>
                  <a:lnTo>
                    <a:pt x="387" y="852"/>
                  </a:lnTo>
                  <a:lnTo>
                    <a:pt x="384" y="853"/>
                  </a:lnTo>
                  <a:lnTo>
                    <a:pt x="381" y="853"/>
                  </a:lnTo>
                  <a:lnTo>
                    <a:pt x="377" y="853"/>
                  </a:lnTo>
                  <a:lnTo>
                    <a:pt x="376" y="852"/>
                  </a:lnTo>
                  <a:lnTo>
                    <a:pt x="377" y="845"/>
                  </a:lnTo>
                  <a:lnTo>
                    <a:pt x="379" y="842"/>
                  </a:lnTo>
                  <a:lnTo>
                    <a:pt x="382" y="839"/>
                  </a:lnTo>
                  <a:lnTo>
                    <a:pt x="387" y="835"/>
                  </a:lnTo>
                  <a:lnTo>
                    <a:pt x="391" y="832"/>
                  </a:lnTo>
                  <a:lnTo>
                    <a:pt x="394" y="829"/>
                  </a:lnTo>
                  <a:lnTo>
                    <a:pt x="397" y="826"/>
                  </a:lnTo>
                  <a:lnTo>
                    <a:pt x="392" y="826"/>
                  </a:lnTo>
                  <a:lnTo>
                    <a:pt x="389" y="827"/>
                  </a:lnTo>
                  <a:lnTo>
                    <a:pt x="386" y="829"/>
                  </a:lnTo>
                  <a:lnTo>
                    <a:pt x="382" y="829"/>
                  </a:lnTo>
                  <a:lnTo>
                    <a:pt x="377" y="830"/>
                  </a:lnTo>
                  <a:lnTo>
                    <a:pt x="379" y="814"/>
                  </a:lnTo>
                  <a:lnTo>
                    <a:pt x="382" y="799"/>
                  </a:lnTo>
                  <a:lnTo>
                    <a:pt x="387" y="786"/>
                  </a:lnTo>
                  <a:lnTo>
                    <a:pt x="392" y="788"/>
                  </a:lnTo>
                  <a:lnTo>
                    <a:pt x="395" y="788"/>
                  </a:lnTo>
                  <a:lnTo>
                    <a:pt x="399" y="788"/>
                  </a:lnTo>
                  <a:lnTo>
                    <a:pt x="402" y="790"/>
                  </a:lnTo>
                  <a:lnTo>
                    <a:pt x="407" y="790"/>
                  </a:lnTo>
                  <a:lnTo>
                    <a:pt x="412" y="790"/>
                  </a:lnTo>
                  <a:lnTo>
                    <a:pt x="410" y="785"/>
                  </a:lnTo>
                  <a:lnTo>
                    <a:pt x="407" y="781"/>
                  </a:lnTo>
                  <a:lnTo>
                    <a:pt x="404" y="780"/>
                  </a:lnTo>
                  <a:lnTo>
                    <a:pt x="399" y="780"/>
                  </a:lnTo>
                  <a:lnTo>
                    <a:pt x="392" y="780"/>
                  </a:lnTo>
                  <a:lnTo>
                    <a:pt x="386" y="741"/>
                  </a:lnTo>
                  <a:lnTo>
                    <a:pt x="377" y="703"/>
                  </a:lnTo>
                  <a:lnTo>
                    <a:pt x="366" y="664"/>
                  </a:lnTo>
                  <a:lnTo>
                    <a:pt x="361" y="654"/>
                  </a:lnTo>
                  <a:lnTo>
                    <a:pt x="356" y="644"/>
                  </a:lnTo>
                  <a:lnTo>
                    <a:pt x="351" y="634"/>
                  </a:lnTo>
                  <a:lnTo>
                    <a:pt x="350" y="626"/>
                  </a:lnTo>
                  <a:lnTo>
                    <a:pt x="353" y="620"/>
                  </a:lnTo>
                  <a:lnTo>
                    <a:pt x="361" y="615"/>
                  </a:lnTo>
                  <a:lnTo>
                    <a:pt x="364" y="616"/>
                  </a:lnTo>
                  <a:lnTo>
                    <a:pt x="368" y="620"/>
                  </a:lnTo>
                  <a:lnTo>
                    <a:pt x="369" y="623"/>
                  </a:lnTo>
                  <a:lnTo>
                    <a:pt x="371" y="626"/>
                  </a:lnTo>
                  <a:lnTo>
                    <a:pt x="373" y="629"/>
                  </a:lnTo>
                  <a:lnTo>
                    <a:pt x="374" y="633"/>
                  </a:lnTo>
                  <a:lnTo>
                    <a:pt x="377" y="636"/>
                  </a:lnTo>
                  <a:lnTo>
                    <a:pt x="377" y="631"/>
                  </a:lnTo>
                  <a:lnTo>
                    <a:pt x="381" y="628"/>
                  </a:lnTo>
                  <a:lnTo>
                    <a:pt x="382" y="623"/>
                  </a:lnTo>
                  <a:lnTo>
                    <a:pt x="387" y="620"/>
                  </a:lnTo>
                  <a:lnTo>
                    <a:pt x="391" y="615"/>
                  </a:lnTo>
                  <a:lnTo>
                    <a:pt x="392" y="610"/>
                  </a:lnTo>
                  <a:lnTo>
                    <a:pt x="391" y="603"/>
                  </a:lnTo>
                  <a:lnTo>
                    <a:pt x="387" y="598"/>
                  </a:lnTo>
                  <a:lnTo>
                    <a:pt x="384" y="595"/>
                  </a:lnTo>
                  <a:lnTo>
                    <a:pt x="379" y="592"/>
                  </a:lnTo>
                  <a:lnTo>
                    <a:pt x="373" y="588"/>
                  </a:lnTo>
                  <a:lnTo>
                    <a:pt x="369" y="590"/>
                  </a:lnTo>
                  <a:lnTo>
                    <a:pt x="368" y="595"/>
                  </a:lnTo>
                  <a:lnTo>
                    <a:pt x="366" y="598"/>
                  </a:lnTo>
                  <a:lnTo>
                    <a:pt x="364" y="602"/>
                  </a:lnTo>
                  <a:lnTo>
                    <a:pt x="361" y="605"/>
                  </a:lnTo>
                  <a:lnTo>
                    <a:pt x="338" y="605"/>
                  </a:lnTo>
                  <a:lnTo>
                    <a:pt x="327" y="580"/>
                  </a:lnTo>
                  <a:lnTo>
                    <a:pt x="315" y="556"/>
                  </a:lnTo>
                  <a:lnTo>
                    <a:pt x="306" y="531"/>
                  </a:lnTo>
                  <a:lnTo>
                    <a:pt x="294" y="507"/>
                  </a:lnTo>
                  <a:lnTo>
                    <a:pt x="279" y="487"/>
                  </a:lnTo>
                  <a:lnTo>
                    <a:pt x="281" y="482"/>
                  </a:lnTo>
                  <a:lnTo>
                    <a:pt x="284" y="479"/>
                  </a:lnTo>
                  <a:lnTo>
                    <a:pt x="288" y="476"/>
                  </a:lnTo>
                  <a:lnTo>
                    <a:pt x="292" y="472"/>
                  </a:lnTo>
                  <a:lnTo>
                    <a:pt x="297" y="471"/>
                  </a:lnTo>
                  <a:lnTo>
                    <a:pt x="304" y="479"/>
                  </a:lnTo>
                  <a:lnTo>
                    <a:pt x="312" y="485"/>
                  </a:lnTo>
                  <a:lnTo>
                    <a:pt x="319" y="494"/>
                  </a:lnTo>
                  <a:lnTo>
                    <a:pt x="322" y="505"/>
                  </a:lnTo>
                  <a:lnTo>
                    <a:pt x="325" y="497"/>
                  </a:lnTo>
                  <a:lnTo>
                    <a:pt x="325" y="487"/>
                  </a:lnTo>
                  <a:lnTo>
                    <a:pt x="324" y="476"/>
                  </a:lnTo>
                  <a:lnTo>
                    <a:pt x="324" y="463"/>
                  </a:lnTo>
                  <a:lnTo>
                    <a:pt x="320" y="463"/>
                  </a:lnTo>
                  <a:lnTo>
                    <a:pt x="317" y="463"/>
                  </a:lnTo>
                  <a:lnTo>
                    <a:pt x="314" y="461"/>
                  </a:lnTo>
                  <a:lnTo>
                    <a:pt x="309" y="461"/>
                  </a:lnTo>
                  <a:lnTo>
                    <a:pt x="304" y="459"/>
                  </a:lnTo>
                  <a:lnTo>
                    <a:pt x="301" y="456"/>
                  </a:lnTo>
                  <a:lnTo>
                    <a:pt x="299" y="453"/>
                  </a:lnTo>
                  <a:lnTo>
                    <a:pt x="297" y="450"/>
                  </a:lnTo>
                  <a:lnTo>
                    <a:pt x="299" y="446"/>
                  </a:lnTo>
                  <a:lnTo>
                    <a:pt x="302" y="445"/>
                  </a:lnTo>
                  <a:lnTo>
                    <a:pt x="307" y="443"/>
                  </a:lnTo>
                  <a:lnTo>
                    <a:pt x="310" y="441"/>
                  </a:lnTo>
                  <a:lnTo>
                    <a:pt x="315" y="441"/>
                  </a:lnTo>
                  <a:lnTo>
                    <a:pt x="320" y="440"/>
                  </a:lnTo>
                  <a:lnTo>
                    <a:pt x="324" y="440"/>
                  </a:lnTo>
                  <a:lnTo>
                    <a:pt x="322" y="438"/>
                  </a:lnTo>
                  <a:lnTo>
                    <a:pt x="320" y="438"/>
                  </a:lnTo>
                  <a:lnTo>
                    <a:pt x="317" y="438"/>
                  </a:lnTo>
                  <a:lnTo>
                    <a:pt x="314" y="438"/>
                  </a:lnTo>
                  <a:lnTo>
                    <a:pt x="310" y="440"/>
                  </a:lnTo>
                  <a:lnTo>
                    <a:pt x="307" y="440"/>
                  </a:lnTo>
                  <a:lnTo>
                    <a:pt x="304" y="440"/>
                  </a:lnTo>
                  <a:lnTo>
                    <a:pt x="302" y="436"/>
                  </a:lnTo>
                  <a:lnTo>
                    <a:pt x="304" y="432"/>
                  </a:lnTo>
                  <a:lnTo>
                    <a:pt x="306" y="428"/>
                  </a:lnTo>
                  <a:lnTo>
                    <a:pt x="309" y="425"/>
                  </a:lnTo>
                  <a:lnTo>
                    <a:pt x="310" y="423"/>
                  </a:lnTo>
                  <a:lnTo>
                    <a:pt x="314" y="420"/>
                  </a:lnTo>
                  <a:lnTo>
                    <a:pt x="317" y="417"/>
                  </a:lnTo>
                  <a:lnTo>
                    <a:pt x="319" y="414"/>
                  </a:lnTo>
                  <a:lnTo>
                    <a:pt x="309" y="410"/>
                  </a:lnTo>
                  <a:lnTo>
                    <a:pt x="301" y="407"/>
                  </a:lnTo>
                  <a:lnTo>
                    <a:pt x="292" y="404"/>
                  </a:lnTo>
                  <a:lnTo>
                    <a:pt x="291" y="407"/>
                  </a:lnTo>
                  <a:lnTo>
                    <a:pt x="289" y="409"/>
                  </a:lnTo>
                  <a:lnTo>
                    <a:pt x="289" y="412"/>
                  </a:lnTo>
                  <a:lnTo>
                    <a:pt x="291" y="415"/>
                  </a:lnTo>
                  <a:lnTo>
                    <a:pt x="292" y="418"/>
                  </a:lnTo>
                  <a:lnTo>
                    <a:pt x="292" y="423"/>
                  </a:lnTo>
                  <a:lnTo>
                    <a:pt x="292" y="428"/>
                  </a:lnTo>
                  <a:lnTo>
                    <a:pt x="288" y="428"/>
                  </a:lnTo>
                  <a:lnTo>
                    <a:pt x="284" y="427"/>
                  </a:lnTo>
                  <a:lnTo>
                    <a:pt x="281" y="425"/>
                  </a:lnTo>
                  <a:lnTo>
                    <a:pt x="279" y="422"/>
                  </a:lnTo>
                  <a:lnTo>
                    <a:pt x="276" y="420"/>
                  </a:lnTo>
                  <a:lnTo>
                    <a:pt x="275" y="417"/>
                  </a:lnTo>
                  <a:lnTo>
                    <a:pt x="273" y="415"/>
                  </a:lnTo>
                  <a:lnTo>
                    <a:pt x="270" y="414"/>
                  </a:lnTo>
                  <a:lnTo>
                    <a:pt x="275" y="425"/>
                  </a:lnTo>
                  <a:lnTo>
                    <a:pt x="279" y="438"/>
                  </a:lnTo>
                  <a:lnTo>
                    <a:pt x="281" y="453"/>
                  </a:lnTo>
                  <a:lnTo>
                    <a:pt x="278" y="454"/>
                  </a:lnTo>
                  <a:lnTo>
                    <a:pt x="276" y="456"/>
                  </a:lnTo>
                  <a:lnTo>
                    <a:pt x="273" y="458"/>
                  </a:lnTo>
                  <a:lnTo>
                    <a:pt x="271" y="459"/>
                  </a:lnTo>
                  <a:lnTo>
                    <a:pt x="268" y="461"/>
                  </a:lnTo>
                  <a:lnTo>
                    <a:pt x="265" y="461"/>
                  </a:lnTo>
                  <a:lnTo>
                    <a:pt x="260" y="448"/>
                  </a:lnTo>
                  <a:lnTo>
                    <a:pt x="255" y="435"/>
                  </a:lnTo>
                  <a:lnTo>
                    <a:pt x="250" y="422"/>
                  </a:lnTo>
                  <a:lnTo>
                    <a:pt x="242" y="412"/>
                  </a:lnTo>
                  <a:lnTo>
                    <a:pt x="232" y="404"/>
                  </a:lnTo>
                  <a:lnTo>
                    <a:pt x="222" y="387"/>
                  </a:lnTo>
                  <a:lnTo>
                    <a:pt x="214" y="371"/>
                  </a:lnTo>
                  <a:lnTo>
                    <a:pt x="206" y="356"/>
                  </a:lnTo>
                  <a:lnTo>
                    <a:pt x="194" y="343"/>
                  </a:lnTo>
                  <a:lnTo>
                    <a:pt x="180" y="333"/>
                  </a:lnTo>
                  <a:lnTo>
                    <a:pt x="173" y="317"/>
                  </a:lnTo>
                  <a:lnTo>
                    <a:pt x="162" y="302"/>
                  </a:lnTo>
                  <a:lnTo>
                    <a:pt x="150" y="289"/>
                  </a:lnTo>
                  <a:lnTo>
                    <a:pt x="140" y="275"/>
                  </a:lnTo>
                  <a:lnTo>
                    <a:pt x="137" y="260"/>
                  </a:lnTo>
                  <a:lnTo>
                    <a:pt x="140" y="248"/>
                  </a:lnTo>
                  <a:lnTo>
                    <a:pt x="149" y="242"/>
                  </a:lnTo>
                  <a:lnTo>
                    <a:pt x="158" y="235"/>
                  </a:lnTo>
                  <a:lnTo>
                    <a:pt x="168" y="229"/>
                  </a:lnTo>
                  <a:lnTo>
                    <a:pt x="176" y="219"/>
                  </a:lnTo>
                  <a:lnTo>
                    <a:pt x="176" y="217"/>
                  </a:lnTo>
                  <a:lnTo>
                    <a:pt x="176" y="216"/>
                  </a:lnTo>
                  <a:lnTo>
                    <a:pt x="175" y="214"/>
                  </a:lnTo>
                  <a:lnTo>
                    <a:pt x="173" y="214"/>
                  </a:lnTo>
                  <a:lnTo>
                    <a:pt x="172" y="212"/>
                  </a:lnTo>
                  <a:lnTo>
                    <a:pt x="170" y="212"/>
                  </a:lnTo>
                  <a:lnTo>
                    <a:pt x="170" y="211"/>
                  </a:lnTo>
                  <a:lnTo>
                    <a:pt x="170" y="208"/>
                  </a:lnTo>
                  <a:lnTo>
                    <a:pt x="165" y="219"/>
                  </a:lnTo>
                  <a:lnTo>
                    <a:pt x="157" y="227"/>
                  </a:lnTo>
                  <a:lnTo>
                    <a:pt x="147" y="232"/>
                  </a:lnTo>
                  <a:lnTo>
                    <a:pt x="137" y="239"/>
                  </a:lnTo>
                  <a:lnTo>
                    <a:pt x="129" y="248"/>
                  </a:lnTo>
                  <a:lnTo>
                    <a:pt x="122" y="244"/>
                  </a:lnTo>
                  <a:lnTo>
                    <a:pt x="118" y="237"/>
                  </a:lnTo>
                  <a:lnTo>
                    <a:pt x="113" y="229"/>
                  </a:lnTo>
                  <a:lnTo>
                    <a:pt x="111" y="219"/>
                  </a:lnTo>
                  <a:lnTo>
                    <a:pt x="108" y="217"/>
                  </a:lnTo>
                  <a:lnTo>
                    <a:pt x="106" y="217"/>
                  </a:lnTo>
                  <a:lnTo>
                    <a:pt x="103" y="219"/>
                  </a:lnTo>
                  <a:lnTo>
                    <a:pt x="101" y="219"/>
                  </a:lnTo>
                  <a:lnTo>
                    <a:pt x="100" y="219"/>
                  </a:lnTo>
                  <a:lnTo>
                    <a:pt x="96" y="217"/>
                  </a:lnTo>
                  <a:lnTo>
                    <a:pt x="95" y="209"/>
                  </a:lnTo>
                  <a:lnTo>
                    <a:pt x="91" y="203"/>
                  </a:lnTo>
                  <a:lnTo>
                    <a:pt x="87" y="198"/>
                  </a:lnTo>
                  <a:lnTo>
                    <a:pt x="82" y="193"/>
                  </a:lnTo>
                  <a:lnTo>
                    <a:pt x="78" y="185"/>
                  </a:lnTo>
                  <a:lnTo>
                    <a:pt x="80" y="175"/>
                  </a:lnTo>
                  <a:lnTo>
                    <a:pt x="85" y="175"/>
                  </a:lnTo>
                  <a:lnTo>
                    <a:pt x="88" y="173"/>
                  </a:lnTo>
                  <a:lnTo>
                    <a:pt x="91" y="172"/>
                  </a:lnTo>
                  <a:lnTo>
                    <a:pt x="95" y="170"/>
                  </a:lnTo>
                  <a:lnTo>
                    <a:pt x="96" y="167"/>
                  </a:lnTo>
                  <a:lnTo>
                    <a:pt x="87" y="136"/>
                  </a:lnTo>
                  <a:lnTo>
                    <a:pt x="72" y="108"/>
                  </a:lnTo>
                  <a:lnTo>
                    <a:pt x="55" y="83"/>
                  </a:lnTo>
                  <a:lnTo>
                    <a:pt x="36" y="60"/>
                  </a:lnTo>
                  <a:lnTo>
                    <a:pt x="18" y="38"/>
                  </a:lnTo>
                  <a:lnTo>
                    <a:pt x="0" y="13"/>
                  </a:lnTo>
                  <a:lnTo>
                    <a:pt x="21" y="10"/>
                  </a:lnTo>
                  <a:lnTo>
                    <a:pt x="39" y="6"/>
                  </a:lnTo>
                  <a:lnTo>
                    <a:pt x="55" y="5"/>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0" name="Freeform 20">
              <a:extLst>
                <a:ext uri="{FF2B5EF4-FFF2-40B4-BE49-F238E27FC236}">
                  <a16:creationId xmlns:a16="http://schemas.microsoft.com/office/drawing/2014/main" id="{A4590F71-6991-4E30-A06C-32980BF76E36}"/>
                </a:ext>
              </a:extLst>
            </p:cNvPr>
            <p:cNvSpPr>
              <a:spLocks/>
            </p:cNvSpPr>
            <p:nvPr/>
          </p:nvSpPr>
          <p:spPr bwMode="auto">
            <a:xfrm>
              <a:off x="1476" y="69"/>
              <a:ext cx="52" cy="66"/>
            </a:xfrm>
            <a:custGeom>
              <a:avLst/>
              <a:gdLst>
                <a:gd name="T0" fmla="*/ 21 w 52"/>
                <a:gd name="T1" fmla="*/ 0 h 66"/>
                <a:gd name="T2" fmla="*/ 36 w 52"/>
                <a:gd name="T3" fmla="*/ 12 h 66"/>
                <a:gd name="T4" fmla="*/ 45 w 52"/>
                <a:gd name="T5" fmla="*/ 28 h 66"/>
                <a:gd name="T6" fmla="*/ 52 w 52"/>
                <a:gd name="T7" fmla="*/ 48 h 66"/>
                <a:gd name="T8" fmla="*/ 52 w 52"/>
                <a:gd name="T9" fmla="*/ 66 h 66"/>
                <a:gd name="T10" fmla="*/ 45 w 52"/>
                <a:gd name="T11" fmla="*/ 66 h 66"/>
                <a:gd name="T12" fmla="*/ 32 w 52"/>
                <a:gd name="T13" fmla="*/ 53 h 66"/>
                <a:gd name="T14" fmla="*/ 18 w 52"/>
                <a:gd name="T15" fmla="*/ 43 h 66"/>
                <a:gd name="T16" fmla="*/ 0 w 52"/>
                <a:gd name="T17" fmla="*/ 33 h 66"/>
                <a:gd name="T18" fmla="*/ 5 w 52"/>
                <a:gd name="T19" fmla="*/ 20 h 66"/>
                <a:gd name="T20" fmla="*/ 13 w 52"/>
                <a:gd name="T21" fmla="*/ 10 h 66"/>
                <a:gd name="T22" fmla="*/ 21 w 5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6">
                  <a:moveTo>
                    <a:pt x="21" y="0"/>
                  </a:moveTo>
                  <a:lnTo>
                    <a:pt x="36" y="12"/>
                  </a:lnTo>
                  <a:lnTo>
                    <a:pt x="45" y="28"/>
                  </a:lnTo>
                  <a:lnTo>
                    <a:pt x="52" y="48"/>
                  </a:lnTo>
                  <a:lnTo>
                    <a:pt x="52" y="66"/>
                  </a:lnTo>
                  <a:lnTo>
                    <a:pt x="45" y="66"/>
                  </a:lnTo>
                  <a:lnTo>
                    <a:pt x="32" y="53"/>
                  </a:lnTo>
                  <a:lnTo>
                    <a:pt x="18" y="43"/>
                  </a:lnTo>
                  <a:lnTo>
                    <a:pt x="0" y="33"/>
                  </a:lnTo>
                  <a:lnTo>
                    <a:pt x="5" y="20"/>
                  </a:lnTo>
                  <a:lnTo>
                    <a:pt x="13" y="1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1" name="Freeform 21">
              <a:extLst>
                <a:ext uri="{FF2B5EF4-FFF2-40B4-BE49-F238E27FC236}">
                  <a16:creationId xmlns:a16="http://schemas.microsoft.com/office/drawing/2014/main" id="{2BEEDEE3-7BD0-4B61-810C-1868256C31C5}"/>
                </a:ext>
              </a:extLst>
            </p:cNvPr>
            <p:cNvSpPr>
              <a:spLocks/>
            </p:cNvSpPr>
            <p:nvPr/>
          </p:nvSpPr>
          <p:spPr bwMode="auto">
            <a:xfrm>
              <a:off x="1433" y="96"/>
              <a:ext cx="18" cy="14"/>
            </a:xfrm>
            <a:custGeom>
              <a:avLst/>
              <a:gdLst>
                <a:gd name="T0" fmla="*/ 7 w 18"/>
                <a:gd name="T1" fmla="*/ 0 h 14"/>
                <a:gd name="T2" fmla="*/ 12 w 18"/>
                <a:gd name="T3" fmla="*/ 0 h 14"/>
                <a:gd name="T4" fmla="*/ 15 w 18"/>
                <a:gd name="T5" fmla="*/ 0 h 14"/>
                <a:gd name="T6" fmla="*/ 17 w 18"/>
                <a:gd name="T7" fmla="*/ 1 h 14"/>
                <a:gd name="T8" fmla="*/ 18 w 18"/>
                <a:gd name="T9" fmla="*/ 6 h 14"/>
                <a:gd name="T10" fmla="*/ 17 w 18"/>
                <a:gd name="T11" fmla="*/ 11 h 14"/>
                <a:gd name="T12" fmla="*/ 15 w 18"/>
                <a:gd name="T13" fmla="*/ 14 h 14"/>
                <a:gd name="T14" fmla="*/ 12 w 18"/>
                <a:gd name="T15" fmla="*/ 13 h 14"/>
                <a:gd name="T16" fmla="*/ 7 w 18"/>
                <a:gd name="T17" fmla="*/ 13 h 14"/>
                <a:gd name="T18" fmla="*/ 5 w 18"/>
                <a:gd name="T19" fmla="*/ 11 h 14"/>
                <a:gd name="T20" fmla="*/ 2 w 18"/>
                <a:gd name="T21" fmla="*/ 9 h 14"/>
                <a:gd name="T22" fmla="*/ 0 w 18"/>
                <a:gd name="T23" fmla="*/ 6 h 14"/>
                <a:gd name="T24" fmla="*/ 0 w 18"/>
                <a:gd name="T25" fmla="*/ 1 h 14"/>
                <a:gd name="T26" fmla="*/ 3 w 18"/>
                <a:gd name="T27" fmla="*/ 0 h 14"/>
                <a:gd name="T28" fmla="*/ 7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7" y="0"/>
                  </a:moveTo>
                  <a:lnTo>
                    <a:pt x="12" y="0"/>
                  </a:lnTo>
                  <a:lnTo>
                    <a:pt x="15" y="0"/>
                  </a:lnTo>
                  <a:lnTo>
                    <a:pt x="17" y="1"/>
                  </a:lnTo>
                  <a:lnTo>
                    <a:pt x="18" y="6"/>
                  </a:lnTo>
                  <a:lnTo>
                    <a:pt x="17" y="11"/>
                  </a:lnTo>
                  <a:lnTo>
                    <a:pt x="15" y="14"/>
                  </a:lnTo>
                  <a:lnTo>
                    <a:pt x="12" y="13"/>
                  </a:lnTo>
                  <a:lnTo>
                    <a:pt x="7" y="13"/>
                  </a:lnTo>
                  <a:lnTo>
                    <a:pt x="5" y="11"/>
                  </a:lnTo>
                  <a:lnTo>
                    <a:pt x="2" y="9"/>
                  </a:lnTo>
                  <a:lnTo>
                    <a:pt x="0" y="6"/>
                  </a:lnTo>
                  <a:lnTo>
                    <a:pt x="0" y="1"/>
                  </a:lnTo>
                  <a:lnTo>
                    <a:pt x="3"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2" name="Freeform 22">
              <a:extLst>
                <a:ext uri="{FF2B5EF4-FFF2-40B4-BE49-F238E27FC236}">
                  <a16:creationId xmlns:a16="http://schemas.microsoft.com/office/drawing/2014/main" id="{C0871C2C-6F7B-4017-BAA0-96DEC241E3DB}"/>
                </a:ext>
              </a:extLst>
            </p:cNvPr>
            <p:cNvSpPr>
              <a:spLocks/>
            </p:cNvSpPr>
            <p:nvPr/>
          </p:nvSpPr>
          <p:spPr bwMode="auto">
            <a:xfrm>
              <a:off x="1394" y="148"/>
              <a:ext cx="16" cy="13"/>
            </a:xfrm>
            <a:custGeom>
              <a:avLst/>
              <a:gdLst>
                <a:gd name="T0" fmla="*/ 3 w 16"/>
                <a:gd name="T1" fmla="*/ 0 h 13"/>
                <a:gd name="T2" fmla="*/ 7 w 16"/>
                <a:gd name="T3" fmla="*/ 0 h 13"/>
                <a:gd name="T4" fmla="*/ 11 w 16"/>
                <a:gd name="T5" fmla="*/ 2 h 13"/>
                <a:gd name="T6" fmla="*/ 13 w 16"/>
                <a:gd name="T7" fmla="*/ 3 h 13"/>
                <a:gd name="T8" fmla="*/ 16 w 16"/>
                <a:gd name="T9" fmla="*/ 6 h 13"/>
                <a:gd name="T10" fmla="*/ 15 w 16"/>
                <a:gd name="T11" fmla="*/ 10 h 13"/>
                <a:gd name="T12" fmla="*/ 13 w 16"/>
                <a:gd name="T13" fmla="*/ 11 h 13"/>
                <a:gd name="T14" fmla="*/ 10 w 16"/>
                <a:gd name="T15" fmla="*/ 13 h 13"/>
                <a:gd name="T16" fmla="*/ 7 w 16"/>
                <a:gd name="T17" fmla="*/ 13 h 13"/>
                <a:gd name="T18" fmla="*/ 3 w 16"/>
                <a:gd name="T19" fmla="*/ 11 h 13"/>
                <a:gd name="T20" fmla="*/ 2 w 16"/>
                <a:gd name="T21" fmla="*/ 10 h 13"/>
                <a:gd name="T22" fmla="*/ 0 w 16"/>
                <a:gd name="T23" fmla="*/ 6 h 13"/>
                <a:gd name="T24" fmla="*/ 0 w 16"/>
                <a:gd name="T25" fmla="*/ 2 h 13"/>
                <a:gd name="T26" fmla="*/ 3 w 1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
                  <a:moveTo>
                    <a:pt x="3" y="0"/>
                  </a:moveTo>
                  <a:lnTo>
                    <a:pt x="7" y="0"/>
                  </a:lnTo>
                  <a:lnTo>
                    <a:pt x="11" y="2"/>
                  </a:lnTo>
                  <a:lnTo>
                    <a:pt x="13" y="3"/>
                  </a:lnTo>
                  <a:lnTo>
                    <a:pt x="16" y="6"/>
                  </a:lnTo>
                  <a:lnTo>
                    <a:pt x="15" y="10"/>
                  </a:lnTo>
                  <a:lnTo>
                    <a:pt x="13" y="11"/>
                  </a:lnTo>
                  <a:lnTo>
                    <a:pt x="10" y="13"/>
                  </a:lnTo>
                  <a:lnTo>
                    <a:pt x="7" y="13"/>
                  </a:lnTo>
                  <a:lnTo>
                    <a:pt x="3" y="11"/>
                  </a:lnTo>
                  <a:lnTo>
                    <a:pt x="2" y="10"/>
                  </a:lnTo>
                  <a:lnTo>
                    <a:pt x="0" y="6"/>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3" name="Freeform 23">
              <a:extLst>
                <a:ext uri="{FF2B5EF4-FFF2-40B4-BE49-F238E27FC236}">
                  <a16:creationId xmlns:a16="http://schemas.microsoft.com/office/drawing/2014/main" id="{0EF2F10B-44BE-4A83-8B06-3C25463A1A07}"/>
                </a:ext>
              </a:extLst>
            </p:cNvPr>
            <p:cNvSpPr>
              <a:spLocks/>
            </p:cNvSpPr>
            <p:nvPr/>
          </p:nvSpPr>
          <p:spPr bwMode="auto">
            <a:xfrm>
              <a:off x="1564" y="195"/>
              <a:ext cx="23" cy="17"/>
            </a:xfrm>
            <a:custGeom>
              <a:avLst/>
              <a:gdLst>
                <a:gd name="T0" fmla="*/ 8 w 23"/>
                <a:gd name="T1" fmla="*/ 0 h 17"/>
                <a:gd name="T2" fmla="*/ 13 w 23"/>
                <a:gd name="T3" fmla="*/ 0 h 17"/>
                <a:gd name="T4" fmla="*/ 18 w 23"/>
                <a:gd name="T5" fmla="*/ 2 h 17"/>
                <a:gd name="T6" fmla="*/ 21 w 23"/>
                <a:gd name="T7" fmla="*/ 5 h 17"/>
                <a:gd name="T8" fmla="*/ 23 w 23"/>
                <a:gd name="T9" fmla="*/ 8 h 17"/>
                <a:gd name="T10" fmla="*/ 23 w 23"/>
                <a:gd name="T11" fmla="*/ 13 h 17"/>
                <a:gd name="T12" fmla="*/ 20 w 23"/>
                <a:gd name="T13" fmla="*/ 17 h 17"/>
                <a:gd name="T14" fmla="*/ 15 w 23"/>
                <a:gd name="T15" fmla="*/ 17 h 17"/>
                <a:gd name="T16" fmla="*/ 10 w 23"/>
                <a:gd name="T17" fmla="*/ 17 h 17"/>
                <a:gd name="T18" fmla="*/ 5 w 23"/>
                <a:gd name="T19" fmla="*/ 13 h 17"/>
                <a:gd name="T20" fmla="*/ 2 w 23"/>
                <a:gd name="T21" fmla="*/ 12 h 17"/>
                <a:gd name="T22" fmla="*/ 0 w 23"/>
                <a:gd name="T23" fmla="*/ 7 h 17"/>
                <a:gd name="T24" fmla="*/ 0 w 23"/>
                <a:gd name="T25" fmla="*/ 2 h 17"/>
                <a:gd name="T26" fmla="*/ 5 w 23"/>
                <a:gd name="T27" fmla="*/ 0 h 17"/>
                <a:gd name="T28" fmla="*/ 8 w 23"/>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7">
                  <a:moveTo>
                    <a:pt x="8" y="0"/>
                  </a:moveTo>
                  <a:lnTo>
                    <a:pt x="13" y="0"/>
                  </a:lnTo>
                  <a:lnTo>
                    <a:pt x="18" y="2"/>
                  </a:lnTo>
                  <a:lnTo>
                    <a:pt x="21" y="5"/>
                  </a:lnTo>
                  <a:lnTo>
                    <a:pt x="23" y="8"/>
                  </a:lnTo>
                  <a:lnTo>
                    <a:pt x="23" y="13"/>
                  </a:lnTo>
                  <a:lnTo>
                    <a:pt x="20" y="17"/>
                  </a:lnTo>
                  <a:lnTo>
                    <a:pt x="15" y="17"/>
                  </a:lnTo>
                  <a:lnTo>
                    <a:pt x="10" y="17"/>
                  </a:lnTo>
                  <a:lnTo>
                    <a:pt x="5" y="13"/>
                  </a:lnTo>
                  <a:lnTo>
                    <a:pt x="2" y="12"/>
                  </a:lnTo>
                  <a:lnTo>
                    <a:pt x="0" y="7"/>
                  </a:lnTo>
                  <a:lnTo>
                    <a:pt x="0" y="2"/>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4" name="Freeform 24">
              <a:extLst>
                <a:ext uri="{FF2B5EF4-FFF2-40B4-BE49-F238E27FC236}">
                  <a16:creationId xmlns:a16="http://schemas.microsoft.com/office/drawing/2014/main" id="{4A216084-7F62-4E92-B04F-874AEA71DEFB}"/>
                </a:ext>
              </a:extLst>
            </p:cNvPr>
            <p:cNvSpPr>
              <a:spLocks/>
            </p:cNvSpPr>
            <p:nvPr/>
          </p:nvSpPr>
          <p:spPr bwMode="auto">
            <a:xfrm>
              <a:off x="1405" y="221"/>
              <a:ext cx="15" cy="12"/>
            </a:xfrm>
            <a:custGeom>
              <a:avLst/>
              <a:gdLst>
                <a:gd name="T0" fmla="*/ 0 w 15"/>
                <a:gd name="T1" fmla="*/ 0 h 12"/>
                <a:gd name="T2" fmla="*/ 15 w 15"/>
                <a:gd name="T3" fmla="*/ 0 h 12"/>
                <a:gd name="T4" fmla="*/ 15 w 15"/>
                <a:gd name="T5" fmla="*/ 4 h 12"/>
                <a:gd name="T6" fmla="*/ 15 w 15"/>
                <a:gd name="T7" fmla="*/ 7 h 12"/>
                <a:gd name="T8" fmla="*/ 14 w 15"/>
                <a:gd name="T9" fmla="*/ 9 h 12"/>
                <a:gd name="T10" fmla="*/ 12 w 15"/>
                <a:gd name="T11" fmla="*/ 10 h 12"/>
                <a:gd name="T12" fmla="*/ 10 w 15"/>
                <a:gd name="T13" fmla="*/ 12 h 12"/>
                <a:gd name="T14" fmla="*/ 5 w 15"/>
                <a:gd name="T15" fmla="*/ 10 h 12"/>
                <a:gd name="T16" fmla="*/ 2 w 15"/>
                <a:gd name="T17" fmla="*/ 9 h 12"/>
                <a:gd name="T18" fmla="*/ 0 w 15"/>
                <a:gd name="T19" fmla="*/ 5 h 12"/>
                <a:gd name="T20" fmla="*/ 0 w 1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0" y="0"/>
                  </a:moveTo>
                  <a:lnTo>
                    <a:pt x="15" y="0"/>
                  </a:lnTo>
                  <a:lnTo>
                    <a:pt x="15" y="4"/>
                  </a:lnTo>
                  <a:lnTo>
                    <a:pt x="15" y="7"/>
                  </a:lnTo>
                  <a:lnTo>
                    <a:pt x="14" y="9"/>
                  </a:lnTo>
                  <a:lnTo>
                    <a:pt x="12" y="10"/>
                  </a:lnTo>
                  <a:lnTo>
                    <a:pt x="10" y="12"/>
                  </a:lnTo>
                  <a:lnTo>
                    <a:pt x="5" y="10"/>
                  </a:lnTo>
                  <a:lnTo>
                    <a:pt x="2" y="9"/>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5" name="Freeform 25">
              <a:extLst>
                <a:ext uri="{FF2B5EF4-FFF2-40B4-BE49-F238E27FC236}">
                  <a16:creationId xmlns:a16="http://schemas.microsoft.com/office/drawing/2014/main" id="{FFBC8E44-DECE-40F0-A98F-55248D526C33}"/>
                </a:ext>
              </a:extLst>
            </p:cNvPr>
            <p:cNvSpPr>
              <a:spLocks/>
            </p:cNvSpPr>
            <p:nvPr/>
          </p:nvSpPr>
          <p:spPr bwMode="auto">
            <a:xfrm>
              <a:off x="1417" y="230"/>
              <a:ext cx="46" cy="19"/>
            </a:xfrm>
            <a:custGeom>
              <a:avLst/>
              <a:gdLst>
                <a:gd name="T0" fmla="*/ 34 w 46"/>
                <a:gd name="T1" fmla="*/ 0 h 19"/>
                <a:gd name="T2" fmla="*/ 46 w 46"/>
                <a:gd name="T3" fmla="*/ 3 h 19"/>
                <a:gd name="T4" fmla="*/ 41 w 46"/>
                <a:gd name="T5" fmla="*/ 11 h 19"/>
                <a:gd name="T6" fmla="*/ 33 w 46"/>
                <a:gd name="T7" fmla="*/ 16 h 19"/>
                <a:gd name="T8" fmla="*/ 21 w 46"/>
                <a:gd name="T9" fmla="*/ 19 h 19"/>
                <a:gd name="T10" fmla="*/ 10 w 46"/>
                <a:gd name="T11" fmla="*/ 19 h 19"/>
                <a:gd name="T12" fmla="*/ 0 w 46"/>
                <a:gd name="T13" fmla="*/ 14 h 19"/>
                <a:gd name="T14" fmla="*/ 8 w 46"/>
                <a:gd name="T15" fmla="*/ 6 h 19"/>
                <a:gd name="T16" fmla="*/ 21 w 46"/>
                <a:gd name="T17" fmla="*/ 1 h 19"/>
                <a:gd name="T18" fmla="*/ 34 w 4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34" y="0"/>
                  </a:moveTo>
                  <a:lnTo>
                    <a:pt x="46" y="3"/>
                  </a:lnTo>
                  <a:lnTo>
                    <a:pt x="41" y="11"/>
                  </a:lnTo>
                  <a:lnTo>
                    <a:pt x="33" y="16"/>
                  </a:lnTo>
                  <a:lnTo>
                    <a:pt x="21" y="19"/>
                  </a:lnTo>
                  <a:lnTo>
                    <a:pt x="10" y="19"/>
                  </a:lnTo>
                  <a:lnTo>
                    <a:pt x="0" y="14"/>
                  </a:lnTo>
                  <a:lnTo>
                    <a:pt x="8" y="6"/>
                  </a:lnTo>
                  <a:lnTo>
                    <a:pt x="21"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6" name="Freeform 26">
              <a:extLst>
                <a:ext uri="{FF2B5EF4-FFF2-40B4-BE49-F238E27FC236}">
                  <a16:creationId xmlns:a16="http://schemas.microsoft.com/office/drawing/2014/main" id="{5B016598-F04D-439E-822D-E14385D43944}"/>
                </a:ext>
              </a:extLst>
            </p:cNvPr>
            <p:cNvSpPr>
              <a:spLocks/>
            </p:cNvSpPr>
            <p:nvPr/>
          </p:nvSpPr>
          <p:spPr bwMode="auto">
            <a:xfrm>
              <a:off x="1391" y="233"/>
              <a:ext cx="13" cy="11"/>
            </a:xfrm>
            <a:custGeom>
              <a:avLst/>
              <a:gdLst>
                <a:gd name="T0" fmla="*/ 5 w 13"/>
                <a:gd name="T1" fmla="*/ 0 h 11"/>
                <a:gd name="T2" fmla="*/ 8 w 13"/>
                <a:gd name="T3" fmla="*/ 0 h 11"/>
                <a:gd name="T4" fmla="*/ 10 w 13"/>
                <a:gd name="T5" fmla="*/ 0 h 11"/>
                <a:gd name="T6" fmla="*/ 11 w 13"/>
                <a:gd name="T7" fmla="*/ 3 h 11"/>
                <a:gd name="T8" fmla="*/ 13 w 13"/>
                <a:gd name="T9" fmla="*/ 5 h 11"/>
                <a:gd name="T10" fmla="*/ 13 w 13"/>
                <a:gd name="T11" fmla="*/ 10 h 11"/>
                <a:gd name="T12" fmla="*/ 10 w 13"/>
                <a:gd name="T13" fmla="*/ 11 h 11"/>
                <a:gd name="T14" fmla="*/ 6 w 13"/>
                <a:gd name="T15" fmla="*/ 11 h 11"/>
                <a:gd name="T16" fmla="*/ 3 w 13"/>
                <a:gd name="T17" fmla="*/ 10 h 11"/>
                <a:gd name="T18" fmla="*/ 1 w 13"/>
                <a:gd name="T19" fmla="*/ 8 h 11"/>
                <a:gd name="T20" fmla="*/ 0 w 13"/>
                <a:gd name="T21" fmla="*/ 5 h 11"/>
                <a:gd name="T22" fmla="*/ 0 w 13"/>
                <a:gd name="T23" fmla="*/ 0 h 11"/>
                <a:gd name="T24" fmla="*/ 5 w 13"/>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5" y="0"/>
                  </a:moveTo>
                  <a:lnTo>
                    <a:pt x="8" y="0"/>
                  </a:lnTo>
                  <a:lnTo>
                    <a:pt x="10" y="0"/>
                  </a:lnTo>
                  <a:lnTo>
                    <a:pt x="11" y="3"/>
                  </a:lnTo>
                  <a:lnTo>
                    <a:pt x="13" y="5"/>
                  </a:lnTo>
                  <a:lnTo>
                    <a:pt x="13" y="10"/>
                  </a:lnTo>
                  <a:lnTo>
                    <a:pt x="10" y="11"/>
                  </a:lnTo>
                  <a:lnTo>
                    <a:pt x="6" y="11"/>
                  </a:lnTo>
                  <a:lnTo>
                    <a:pt x="3" y="10"/>
                  </a:lnTo>
                  <a:lnTo>
                    <a:pt x="1" y="8"/>
                  </a:lnTo>
                  <a:lnTo>
                    <a:pt x="0" y="5"/>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7" name="Freeform 27">
              <a:extLst>
                <a:ext uri="{FF2B5EF4-FFF2-40B4-BE49-F238E27FC236}">
                  <a16:creationId xmlns:a16="http://schemas.microsoft.com/office/drawing/2014/main" id="{ACB1C59D-190A-49E8-974A-0794D15A2229}"/>
                </a:ext>
              </a:extLst>
            </p:cNvPr>
            <p:cNvSpPr>
              <a:spLocks/>
            </p:cNvSpPr>
            <p:nvPr/>
          </p:nvSpPr>
          <p:spPr bwMode="auto">
            <a:xfrm>
              <a:off x="1448" y="251"/>
              <a:ext cx="20" cy="15"/>
            </a:xfrm>
            <a:custGeom>
              <a:avLst/>
              <a:gdLst>
                <a:gd name="T0" fmla="*/ 8 w 20"/>
                <a:gd name="T1" fmla="*/ 0 h 15"/>
                <a:gd name="T2" fmla="*/ 11 w 20"/>
                <a:gd name="T3" fmla="*/ 0 h 15"/>
                <a:gd name="T4" fmla="*/ 15 w 20"/>
                <a:gd name="T5" fmla="*/ 2 h 15"/>
                <a:gd name="T6" fmla="*/ 18 w 20"/>
                <a:gd name="T7" fmla="*/ 3 h 15"/>
                <a:gd name="T8" fmla="*/ 20 w 20"/>
                <a:gd name="T9" fmla="*/ 6 h 15"/>
                <a:gd name="T10" fmla="*/ 20 w 20"/>
                <a:gd name="T11" fmla="*/ 10 h 15"/>
                <a:gd name="T12" fmla="*/ 16 w 20"/>
                <a:gd name="T13" fmla="*/ 11 h 15"/>
                <a:gd name="T14" fmla="*/ 15 w 20"/>
                <a:gd name="T15" fmla="*/ 13 h 15"/>
                <a:gd name="T16" fmla="*/ 15 w 20"/>
                <a:gd name="T17" fmla="*/ 15 h 15"/>
                <a:gd name="T18" fmla="*/ 10 w 20"/>
                <a:gd name="T19" fmla="*/ 15 h 15"/>
                <a:gd name="T20" fmla="*/ 6 w 20"/>
                <a:gd name="T21" fmla="*/ 13 h 15"/>
                <a:gd name="T22" fmla="*/ 5 w 20"/>
                <a:gd name="T23" fmla="*/ 10 h 15"/>
                <a:gd name="T24" fmla="*/ 2 w 20"/>
                <a:gd name="T25" fmla="*/ 8 h 15"/>
                <a:gd name="T26" fmla="*/ 0 w 20"/>
                <a:gd name="T27" fmla="*/ 5 h 15"/>
                <a:gd name="T28" fmla="*/ 2 w 20"/>
                <a:gd name="T29" fmla="*/ 3 h 15"/>
                <a:gd name="T30" fmla="*/ 5 w 20"/>
                <a:gd name="T31" fmla="*/ 2 h 15"/>
                <a:gd name="T32" fmla="*/ 8 w 20"/>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5">
                  <a:moveTo>
                    <a:pt x="8" y="0"/>
                  </a:moveTo>
                  <a:lnTo>
                    <a:pt x="11" y="0"/>
                  </a:lnTo>
                  <a:lnTo>
                    <a:pt x="15" y="2"/>
                  </a:lnTo>
                  <a:lnTo>
                    <a:pt x="18" y="3"/>
                  </a:lnTo>
                  <a:lnTo>
                    <a:pt x="20" y="6"/>
                  </a:lnTo>
                  <a:lnTo>
                    <a:pt x="20" y="10"/>
                  </a:lnTo>
                  <a:lnTo>
                    <a:pt x="16" y="11"/>
                  </a:lnTo>
                  <a:lnTo>
                    <a:pt x="15" y="13"/>
                  </a:lnTo>
                  <a:lnTo>
                    <a:pt x="15" y="15"/>
                  </a:lnTo>
                  <a:lnTo>
                    <a:pt x="10" y="15"/>
                  </a:lnTo>
                  <a:lnTo>
                    <a:pt x="6" y="13"/>
                  </a:lnTo>
                  <a:lnTo>
                    <a:pt x="5" y="10"/>
                  </a:lnTo>
                  <a:lnTo>
                    <a:pt x="2" y="8"/>
                  </a:lnTo>
                  <a:lnTo>
                    <a:pt x="0" y="5"/>
                  </a:lnTo>
                  <a:lnTo>
                    <a:pt x="2" y="3"/>
                  </a:lnTo>
                  <a:lnTo>
                    <a:pt x="5"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8" name="Freeform 28">
              <a:extLst>
                <a:ext uri="{FF2B5EF4-FFF2-40B4-BE49-F238E27FC236}">
                  <a16:creationId xmlns:a16="http://schemas.microsoft.com/office/drawing/2014/main" id="{53C09619-01EB-4FCB-A1BA-0D52AEE65964}"/>
                </a:ext>
              </a:extLst>
            </p:cNvPr>
            <p:cNvSpPr>
              <a:spLocks/>
            </p:cNvSpPr>
            <p:nvPr/>
          </p:nvSpPr>
          <p:spPr bwMode="auto">
            <a:xfrm>
              <a:off x="1902" y="825"/>
              <a:ext cx="13" cy="16"/>
            </a:xfrm>
            <a:custGeom>
              <a:avLst/>
              <a:gdLst>
                <a:gd name="T0" fmla="*/ 2 w 13"/>
                <a:gd name="T1" fmla="*/ 0 h 16"/>
                <a:gd name="T2" fmla="*/ 7 w 13"/>
                <a:gd name="T3" fmla="*/ 0 h 16"/>
                <a:gd name="T4" fmla="*/ 10 w 13"/>
                <a:gd name="T5" fmla="*/ 1 h 16"/>
                <a:gd name="T6" fmla="*/ 12 w 13"/>
                <a:gd name="T7" fmla="*/ 3 h 16"/>
                <a:gd name="T8" fmla="*/ 13 w 13"/>
                <a:gd name="T9" fmla="*/ 6 h 16"/>
                <a:gd name="T10" fmla="*/ 13 w 13"/>
                <a:gd name="T11" fmla="*/ 10 h 16"/>
                <a:gd name="T12" fmla="*/ 12 w 13"/>
                <a:gd name="T13" fmla="*/ 13 h 16"/>
                <a:gd name="T14" fmla="*/ 10 w 13"/>
                <a:gd name="T15" fmla="*/ 16 h 16"/>
                <a:gd name="T16" fmla="*/ 5 w 13"/>
                <a:gd name="T17" fmla="*/ 14 h 16"/>
                <a:gd name="T18" fmla="*/ 2 w 13"/>
                <a:gd name="T19" fmla="*/ 13 h 16"/>
                <a:gd name="T20" fmla="*/ 0 w 13"/>
                <a:gd name="T21" fmla="*/ 10 h 16"/>
                <a:gd name="T22" fmla="*/ 0 w 13"/>
                <a:gd name="T23" fmla="*/ 6 h 16"/>
                <a:gd name="T24" fmla="*/ 0 w 13"/>
                <a:gd name="T25" fmla="*/ 3 h 16"/>
                <a:gd name="T26" fmla="*/ 2 w 13"/>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6">
                  <a:moveTo>
                    <a:pt x="2" y="0"/>
                  </a:moveTo>
                  <a:lnTo>
                    <a:pt x="7" y="0"/>
                  </a:lnTo>
                  <a:lnTo>
                    <a:pt x="10" y="1"/>
                  </a:lnTo>
                  <a:lnTo>
                    <a:pt x="12" y="3"/>
                  </a:lnTo>
                  <a:lnTo>
                    <a:pt x="13" y="6"/>
                  </a:lnTo>
                  <a:lnTo>
                    <a:pt x="13" y="10"/>
                  </a:lnTo>
                  <a:lnTo>
                    <a:pt x="12" y="13"/>
                  </a:lnTo>
                  <a:lnTo>
                    <a:pt x="10" y="16"/>
                  </a:lnTo>
                  <a:lnTo>
                    <a:pt x="5" y="14"/>
                  </a:lnTo>
                  <a:lnTo>
                    <a:pt x="2" y="13"/>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9" name="Freeform 29">
              <a:extLst>
                <a:ext uri="{FF2B5EF4-FFF2-40B4-BE49-F238E27FC236}">
                  <a16:creationId xmlns:a16="http://schemas.microsoft.com/office/drawing/2014/main" id="{B3141D32-1B04-4F8F-8F7A-2992F4BBD527}"/>
                </a:ext>
              </a:extLst>
            </p:cNvPr>
            <p:cNvSpPr>
              <a:spLocks/>
            </p:cNvSpPr>
            <p:nvPr/>
          </p:nvSpPr>
          <p:spPr bwMode="auto">
            <a:xfrm>
              <a:off x="5" y="1070"/>
              <a:ext cx="1268" cy="1424"/>
            </a:xfrm>
            <a:custGeom>
              <a:avLst/>
              <a:gdLst>
                <a:gd name="T0" fmla="*/ 998 w 1268"/>
                <a:gd name="T1" fmla="*/ 52 h 1424"/>
                <a:gd name="T2" fmla="*/ 1065 w 1268"/>
                <a:gd name="T3" fmla="*/ 180 h 1424"/>
                <a:gd name="T4" fmla="*/ 1155 w 1268"/>
                <a:gd name="T5" fmla="*/ 131 h 1424"/>
                <a:gd name="T6" fmla="*/ 1167 w 1268"/>
                <a:gd name="T7" fmla="*/ 116 h 1424"/>
                <a:gd name="T8" fmla="*/ 1198 w 1268"/>
                <a:gd name="T9" fmla="*/ 127 h 1424"/>
                <a:gd name="T10" fmla="*/ 1194 w 1268"/>
                <a:gd name="T11" fmla="*/ 136 h 1424"/>
                <a:gd name="T12" fmla="*/ 1188 w 1268"/>
                <a:gd name="T13" fmla="*/ 165 h 1424"/>
                <a:gd name="T14" fmla="*/ 1253 w 1268"/>
                <a:gd name="T15" fmla="*/ 206 h 1424"/>
                <a:gd name="T16" fmla="*/ 1152 w 1268"/>
                <a:gd name="T17" fmla="*/ 454 h 1424"/>
                <a:gd name="T18" fmla="*/ 1065 w 1268"/>
                <a:gd name="T19" fmla="*/ 584 h 1424"/>
                <a:gd name="T20" fmla="*/ 1013 w 1268"/>
                <a:gd name="T21" fmla="*/ 713 h 1424"/>
                <a:gd name="T22" fmla="*/ 1018 w 1268"/>
                <a:gd name="T23" fmla="*/ 731 h 1424"/>
                <a:gd name="T24" fmla="*/ 1034 w 1268"/>
                <a:gd name="T25" fmla="*/ 726 h 1424"/>
                <a:gd name="T26" fmla="*/ 1052 w 1268"/>
                <a:gd name="T27" fmla="*/ 778 h 1424"/>
                <a:gd name="T28" fmla="*/ 1020 w 1268"/>
                <a:gd name="T29" fmla="*/ 775 h 1424"/>
                <a:gd name="T30" fmla="*/ 959 w 1268"/>
                <a:gd name="T31" fmla="*/ 777 h 1424"/>
                <a:gd name="T32" fmla="*/ 966 w 1268"/>
                <a:gd name="T33" fmla="*/ 750 h 1424"/>
                <a:gd name="T34" fmla="*/ 908 w 1268"/>
                <a:gd name="T35" fmla="*/ 759 h 1424"/>
                <a:gd name="T36" fmla="*/ 886 w 1268"/>
                <a:gd name="T37" fmla="*/ 801 h 1424"/>
                <a:gd name="T38" fmla="*/ 781 w 1268"/>
                <a:gd name="T39" fmla="*/ 875 h 1424"/>
                <a:gd name="T40" fmla="*/ 719 w 1268"/>
                <a:gd name="T41" fmla="*/ 1059 h 1424"/>
                <a:gd name="T42" fmla="*/ 688 w 1268"/>
                <a:gd name="T43" fmla="*/ 1161 h 1424"/>
                <a:gd name="T44" fmla="*/ 673 w 1268"/>
                <a:gd name="T45" fmla="*/ 1216 h 1424"/>
                <a:gd name="T46" fmla="*/ 689 w 1268"/>
                <a:gd name="T47" fmla="*/ 1228 h 1424"/>
                <a:gd name="T48" fmla="*/ 671 w 1268"/>
                <a:gd name="T49" fmla="*/ 1244 h 1424"/>
                <a:gd name="T50" fmla="*/ 539 w 1268"/>
                <a:gd name="T51" fmla="*/ 1357 h 1424"/>
                <a:gd name="T52" fmla="*/ 524 w 1268"/>
                <a:gd name="T53" fmla="*/ 1380 h 1424"/>
                <a:gd name="T54" fmla="*/ 477 w 1268"/>
                <a:gd name="T55" fmla="*/ 1414 h 1424"/>
                <a:gd name="T56" fmla="*/ 363 w 1268"/>
                <a:gd name="T57" fmla="*/ 1404 h 1424"/>
                <a:gd name="T58" fmla="*/ 320 w 1268"/>
                <a:gd name="T59" fmla="*/ 1409 h 1424"/>
                <a:gd name="T60" fmla="*/ 305 w 1268"/>
                <a:gd name="T61" fmla="*/ 1411 h 1424"/>
                <a:gd name="T62" fmla="*/ 300 w 1268"/>
                <a:gd name="T63" fmla="*/ 1381 h 1424"/>
                <a:gd name="T64" fmla="*/ 161 w 1268"/>
                <a:gd name="T65" fmla="*/ 1329 h 1424"/>
                <a:gd name="T66" fmla="*/ 73 w 1268"/>
                <a:gd name="T67" fmla="*/ 1345 h 1424"/>
                <a:gd name="T68" fmla="*/ 29 w 1268"/>
                <a:gd name="T69" fmla="*/ 1308 h 1424"/>
                <a:gd name="T70" fmla="*/ 14 w 1268"/>
                <a:gd name="T71" fmla="*/ 1296 h 1424"/>
                <a:gd name="T72" fmla="*/ 67 w 1268"/>
                <a:gd name="T73" fmla="*/ 1238 h 1424"/>
                <a:gd name="T74" fmla="*/ 52 w 1268"/>
                <a:gd name="T75" fmla="*/ 1226 h 1424"/>
                <a:gd name="T76" fmla="*/ 39 w 1268"/>
                <a:gd name="T77" fmla="*/ 1190 h 1424"/>
                <a:gd name="T78" fmla="*/ 58 w 1268"/>
                <a:gd name="T79" fmla="*/ 1157 h 1424"/>
                <a:gd name="T80" fmla="*/ 90 w 1268"/>
                <a:gd name="T81" fmla="*/ 1161 h 1424"/>
                <a:gd name="T82" fmla="*/ 93 w 1268"/>
                <a:gd name="T83" fmla="*/ 1138 h 1424"/>
                <a:gd name="T84" fmla="*/ 94 w 1268"/>
                <a:gd name="T85" fmla="*/ 1126 h 1424"/>
                <a:gd name="T86" fmla="*/ 78 w 1268"/>
                <a:gd name="T87" fmla="*/ 1121 h 1424"/>
                <a:gd name="T88" fmla="*/ 65 w 1268"/>
                <a:gd name="T89" fmla="*/ 1102 h 1424"/>
                <a:gd name="T90" fmla="*/ 85 w 1268"/>
                <a:gd name="T91" fmla="*/ 1092 h 1424"/>
                <a:gd name="T92" fmla="*/ 98 w 1268"/>
                <a:gd name="T93" fmla="*/ 1087 h 1424"/>
                <a:gd name="T94" fmla="*/ 93 w 1268"/>
                <a:gd name="T95" fmla="*/ 1068 h 1424"/>
                <a:gd name="T96" fmla="*/ 137 w 1268"/>
                <a:gd name="T97" fmla="*/ 1014 h 1424"/>
                <a:gd name="T98" fmla="*/ 158 w 1268"/>
                <a:gd name="T99" fmla="*/ 1009 h 1424"/>
                <a:gd name="T100" fmla="*/ 170 w 1268"/>
                <a:gd name="T101" fmla="*/ 997 h 1424"/>
                <a:gd name="T102" fmla="*/ 209 w 1268"/>
                <a:gd name="T103" fmla="*/ 968 h 1424"/>
                <a:gd name="T104" fmla="*/ 242 w 1268"/>
                <a:gd name="T105" fmla="*/ 899 h 1424"/>
                <a:gd name="T106" fmla="*/ 289 w 1268"/>
                <a:gd name="T107" fmla="*/ 832 h 1424"/>
                <a:gd name="T108" fmla="*/ 475 w 1268"/>
                <a:gd name="T109" fmla="*/ 719 h 1424"/>
                <a:gd name="T110" fmla="*/ 624 w 1268"/>
                <a:gd name="T111" fmla="*/ 590 h 1424"/>
                <a:gd name="T112" fmla="*/ 778 w 1268"/>
                <a:gd name="T113" fmla="*/ 293 h 1424"/>
                <a:gd name="T114" fmla="*/ 925 w 1268"/>
                <a:gd name="T115" fmla="*/ 56 h 1424"/>
                <a:gd name="T116" fmla="*/ 975 w 1268"/>
                <a:gd name="T117" fmla="*/ 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8" h="1424">
                  <a:moveTo>
                    <a:pt x="990" y="0"/>
                  </a:moveTo>
                  <a:lnTo>
                    <a:pt x="1007" y="0"/>
                  </a:lnTo>
                  <a:lnTo>
                    <a:pt x="1024" y="2"/>
                  </a:lnTo>
                  <a:lnTo>
                    <a:pt x="1044" y="2"/>
                  </a:lnTo>
                  <a:lnTo>
                    <a:pt x="1034" y="10"/>
                  </a:lnTo>
                  <a:lnTo>
                    <a:pt x="1024" y="13"/>
                  </a:lnTo>
                  <a:lnTo>
                    <a:pt x="1015" y="18"/>
                  </a:lnTo>
                  <a:lnTo>
                    <a:pt x="1005" y="21"/>
                  </a:lnTo>
                  <a:lnTo>
                    <a:pt x="998" y="29"/>
                  </a:lnTo>
                  <a:lnTo>
                    <a:pt x="997" y="41"/>
                  </a:lnTo>
                  <a:lnTo>
                    <a:pt x="998" y="52"/>
                  </a:lnTo>
                  <a:lnTo>
                    <a:pt x="1007" y="64"/>
                  </a:lnTo>
                  <a:lnTo>
                    <a:pt x="1018" y="72"/>
                  </a:lnTo>
                  <a:lnTo>
                    <a:pt x="1033" y="75"/>
                  </a:lnTo>
                  <a:lnTo>
                    <a:pt x="1051" y="70"/>
                  </a:lnTo>
                  <a:lnTo>
                    <a:pt x="1056" y="80"/>
                  </a:lnTo>
                  <a:lnTo>
                    <a:pt x="1060" y="92"/>
                  </a:lnTo>
                  <a:lnTo>
                    <a:pt x="1062" y="103"/>
                  </a:lnTo>
                  <a:lnTo>
                    <a:pt x="1060" y="114"/>
                  </a:lnTo>
                  <a:lnTo>
                    <a:pt x="1052" y="123"/>
                  </a:lnTo>
                  <a:lnTo>
                    <a:pt x="1060" y="150"/>
                  </a:lnTo>
                  <a:lnTo>
                    <a:pt x="1065" y="180"/>
                  </a:lnTo>
                  <a:lnTo>
                    <a:pt x="1070" y="185"/>
                  </a:lnTo>
                  <a:lnTo>
                    <a:pt x="1082" y="186"/>
                  </a:lnTo>
                  <a:lnTo>
                    <a:pt x="1093" y="186"/>
                  </a:lnTo>
                  <a:lnTo>
                    <a:pt x="1100" y="172"/>
                  </a:lnTo>
                  <a:lnTo>
                    <a:pt x="1109" y="160"/>
                  </a:lnTo>
                  <a:lnTo>
                    <a:pt x="1123" y="150"/>
                  </a:lnTo>
                  <a:lnTo>
                    <a:pt x="1134" y="142"/>
                  </a:lnTo>
                  <a:lnTo>
                    <a:pt x="1145" y="131"/>
                  </a:lnTo>
                  <a:lnTo>
                    <a:pt x="1149" y="129"/>
                  </a:lnTo>
                  <a:lnTo>
                    <a:pt x="1152" y="131"/>
                  </a:lnTo>
                  <a:lnTo>
                    <a:pt x="1155" y="131"/>
                  </a:lnTo>
                  <a:lnTo>
                    <a:pt x="1157" y="132"/>
                  </a:lnTo>
                  <a:lnTo>
                    <a:pt x="1160" y="134"/>
                  </a:lnTo>
                  <a:lnTo>
                    <a:pt x="1162" y="134"/>
                  </a:lnTo>
                  <a:lnTo>
                    <a:pt x="1167" y="134"/>
                  </a:lnTo>
                  <a:lnTo>
                    <a:pt x="1170" y="132"/>
                  </a:lnTo>
                  <a:lnTo>
                    <a:pt x="1170" y="131"/>
                  </a:lnTo>
                  <a:lnTo>
                    <a:pt x="1170" y="127"/>
                  </a:lnTo>
                  <a:lnTo>
                    <a:pt x="1168" y="126"/>
                  </a:lnTo>
                  <a:lnTo>
                    <a:pt x="1168" y="123"/>
                  </a:lnTo>
                  <a:lnTo>
                    <a:pt x="1167" y="119"/>
                  </a:lnTo>
                  <a:lnTo>
                    <a:pt x="1167" y="116"/>
                  </a:lnTo>
                  <a:lnTo>
                    <a:pt x="1168" y="113"/>
                  </a:lnTo>
                  <a:lnTo>
                    <a:pt x="1181" y="111"/>
                  </a:lnTo>
                  <a:lnTo>
                    <a:pt x="1194" y="106"/>
                  </a:lnTo>
                  <a:lnTo>
                    <a:pt x="1204" y="101"/>
                  </a:lnTo>
                  <a:lnTo>
                    <a:pt x="1216" y="96"/>
                  </a:lnTo>
                  <a:lnTo>
                    <a:pt x="1227" y="96"/>
                  </a:lnTo>
                  <a:lnTo>
                    <a:pt x="1222" y="109"/>
                  </a:lnTo>
                  <a:lnTo>
                    <a:pt x="1214" y="121"/>
                  </a:lnTo>
                  <a:lnTo>
                    <a:pt x="1201" y="127"/>
                  </a:lnTo>
                  <a:lnTo>
                    <a:pt x="1199" y="127"/>
                  </a:lnTo>
                  <a:lnTo>
                    <a:pt x="1198" y="127"/>
                  </a:lnTo>
                  <a:lnTo>
                    <a:pt x="1194" y="127"/>
                  </a:lnTo>
                  <a:lnTo>
                    <a:pt x="1191" y="127"/>
                  </a:lnTo>
                  <a:lnTo>
                    <a:pt x="1190" y="127"/>
                  </a:lnTo>
                  <a:lnTo>
                    <a:pt x="1188" y="127"/>
                  </a:lnTo>
                  <a:lnTo>
                    <a:pt x="1186" y="129"/>
                  </a:lnTo>
                  <a:lnTo>
                    <a:pt x="1185" y="131"/>
                  </a:lnTo>
                  <a:lnTo>
                    <a:pt x="1185" y="134"/>
                  </a:lnTo>
                  <a:lnTo>
                    <a:pt x="1188" y="137"/>
                  </a:lnTo>
                  <a:lnTo>
                    <a:pt x="1190" y="137"/>
                  </a:lnTo>
                  <a:lnTo>
                    <a:pt x="1193" y="137"/>
                  </a:lnTo>
                  <a:lnTo>
                    <a:pt x="1194" y="136"/>
                  </a:lnTo>
                  <a:lnTo>
                    <a:pt x="1198" y="134"/>
                  </a:lnTo>
                  <a:lnTo>
                    <a:pt x="1201" y="132"/>
                  </a:lnTo>
                  <a:lnTo>
                    <a:pt x="1204" y="132"/>
                  </a:lnTo>
                  <a:lnTo>
                    <a:pt x="1204" y="139"/>
                  </a:lnTo>
                  <a:lnTo>
                    <a:pt x="1203" y="144"/>
                  </a:lnTo>
                  <a:lnTo>
                    <a:pt x="1199" y="149"/>
                  </a:lnTo>
                  <a:lnTo>
                    <a:pt x="1196" y="152"/>
                  </a:lnTo>
                  <a:lnTo>
                    <a:pt x="1191" y="154"/>
                  </a:lnTo>
                  <a:lnTo>
                    <a:pt x="1185" y="155"/>
                  </a:lnTo>
                  <a:lnTo>
                    <a:pt x="1186" y="160"/>
                  </a:lnTo>
                  <a:lnTo>
                    <a:pt x="1188" y="165"/>
                  </a:lnTo>
                  <a:lnTo>
                    <a:pt x="1190" y="167"/>
                  </a:lnTo>
                  <a:lnTo>
                    <a:pt x="1193" y="170"/>
                  </a:lnTo>
                  <a:lnTo>
                    <a:pt x="1194" y="172"/>
                  </a:lnTo>
                  <a:lnTo>
                    <a:pt x="1198" y="175"/>
                  </a:lnTo>
                  <a:lnTo>
                    <a:pt x="1216" y="173"/>
                  </a:lnTo>
                  <a:lnTo>
                    <a:pt x="1234" y="177"/>
                  </a:lnTo>
                  <a:lnTo>
                    <a:pt x="1250" y="180"/>
                  </a:lnTo>
                  <a:lnTo>
                    <a:pt x="1268" y="185"/>
                  </a:lnTo>
                  <a:lnTo>
                    <a:pt x="1266" y="193"/>
                  </a:lnTo>
                  <a:lnTo>
                    <a:pt x="1260" y="201"/>
                  </a:lnTo>
                  <a:lnTo>
                    <a:pt x="1253" y="206"/>
                  </a:lnTo>
                  <a:lnTo>
                    <a:pt x="1245" y="206"/>
                  </a:lnTo>
                  <a:lnTo>
                    <a:pt x="1240" y="201"/>
                  </a:lnTo>
                  <a:lnTo>
                    <a:pt x="1235" y="219"/>
                  </a:lnTo>
                  <a:lnTo>
                    <a:pt x="1239" y="239"/>
                  </a:lnTo>
                  <a:lnTo>
                    <a:pt x="1247" y="255"/>
                  </a:lnTo>
                  <a:lnTo>
                    <a:pt x="1258" y="271"/>
                  </a:lnTo>
                  <a:lnTo>
                    <a:pt x="1268" y="286"/>
                  </a:lnTo>
                  <a:lnTo>
                    <a:pt x="1234" y="338"/>
                  </a:lnTo>
                  <a:lnTo>
                    <a:pt x="1201" y="392"/>
                  </a:lnTo>
                  <a:lnTo>
                    <a:pt x="1168" y="446"/>
                  </a:lnTo>
                  <a:lnTo>
                    <a:pt x="1152" y="454"/>
                  </a:lnTo>
                  <a:lnTo>
                    <a:pt x="1139" y="468"/>
                  </a:lnTo>
                  <a:lnTo>
                    <a:pt x="1131" y="484"/>
                  </a:lnTo>
                  <a:lnTo>
                    <a:pt x="1123" y="504"/>
                  </a:lnTo>
                  <a:lnTo>
                    <a:pt x="1114" y="523"/>
                  </a:lnTo>
                  <a:lnTo>
                    <a:pt x="1106" y="543"/>
                  </a:lnTo>
                  <a:lnTo>
                    <a:pt x="1096" y="561"/>
                  </a:lnTo>
                  <a:lnTo>
                    <a:pt x="1083" y="575"/>
                  </a:lnTo>
                  <a:lnTo>
                    <a:pt x="1078" y="577"/>
                  </a:lnTo>
                  <a:lnTo>
                    <a:pt x="1074" y="580"/>
                  </a:lnTo>
                  <a:lnTo>
                    <a:pt x="1069" y="582"/>
                  </a:lnTo>
                  <a:lnTo>
                    <a:pt x="1065" y="584"/>
                  </a:lnTo>
                  <a:lnTo>
                    <a:pt x="1052" y="595"/>
                  </a:lnTo>
                  <a:lnTo>
                    <a:pt x="1041" y="608"/>
                  </a:lnTo>
                  <a:lnTo>
                    <a:pt x="1024" y="618"/>
                  </a:lnTo>
                  <a:lnTo>
                    <a:pt x="1020" y="634"/>
                  </a:lnTo>
                  <a:lnTo>
                    <a:pt x="1013" y="649"/>
                  </a:lnTo>
                  <a:lnTo>
                    <a:pt x="1005" y="662"/>
                  </a:lnTo>
                  <a:lnTo>
                    <a:pt x="997" y="677"/>
                  </a:lnTo>
                  <a:lnTo>
                    <a:pt x="1003" y="687"/>
                  </a:lnTo>
                  <a:lnTo>
                    <a:pt x="1008" y="700"/>
                  </a:lnTo>
                  <a:lnTo>
                    <a:pt x="1015" y="710"/>
                  </a:lnTo>
                  <a:lnTo>
                    <a:pt x="1013" y="713"/>
                  </a:lnTo>
                  <a:lnTo>
                    <a:pt x="1011" y="714"/>
                  </a:lnTo>
                  <a:lnTo>
                    <a:pt x="1008" y="716"/>
                  </a:lnTo>
                  <a:lnTo>
                    <a:pt x="1005" y="718"/>
                  </a:lnTo>
                  <a:lnTo>
                    <a:pt x="1003" y="719"/>
                  </a:lnTo>
                  <a:lnTo>
                    <a:pt x="1000" y="721"/>
                  </a:lnTo>
                  <a:lnTo>
                    <a:pt x="998" y="724"/>
                  </a:lnTo>
                  <a:lnTo>
                    <a:pt x="1000" y="727"/>
                  </a:lnTo>
                  <a:lnTo>
                    <a:pt x="1003" y="729"/>
                  </a:lnTo>
                  <a:lnTo>
                    <a:pt x="1008" y="731"/>
                  </a:lnTo>
                  <a:lnTo>
                    <a:pt x="1011" y="731"/>
                  </a:lnTo>
                  <a:lnTo>
                    <a:pt x="1018" y="731"/>
                  </a:lnTo>
                  <a:lnTo>
                    <a:pt x="1020" y="729"/>
                  </a:lnTo>
                  <a:lnTo>
                    <a:pt x="1020" y="726"/>
                  </a:lnTo>
                  <a:lnTo>
                    <a:pt x="1021" y="723"/>
                  </a:lnTo>
                  <a:lnTo>
                    <a:pt x="1023" y="719"/>
                  </a:lnTo>
                  <a:lnTo>
                    <a:pt x="1024" y="718"/>
                  </a:lnTo>
                  <a:lnTo>
                    <a:pt x="1026" y="716"/>
                  </a:lnTo>
                  <a:lnTo>
                    <a:pt x="1029" y="716"/>
                  </a:lnTo>
                  <a:lnTo>
                    <a:pt x="1033" y="718"/>
                  </a:lnTo>
                  <a:lnTo>
                    <a:pt x="1033" y="719"/>
                  </a:lnTo>
                  <a:lnTo>
                    <a:pt x="1034" y="723"/>
                  </a:lnTo>
                  <a:lnTo>
                    <a:pt x="1034" y="726"/>
                  </a:lnTo>
                  <a:lnTo>
                    <a:pt x="1034" y="729"/>
                  </a:lnTo>
                  <a:lnTo>
                    <a:pt x="1034" y="732"/>
                  </a:lnTo>
                  <a:lnTo>
                    <a:pt x="1034" y="736"/>
                  </a:lnTo>
                  <a:lnTo>
                    <a:pt x="1042" y="727"/>
                  </a:lnTo>
                  <a:lnTo>
                    <a:pt x="1051" y="727"/>
                  </a:lnTo>
                  <a:lnTo>
                    <a:pt x="1057" y="731"/>
                  </a:lnTo>
                  <a:lnTo>
                    <a:pt x="1062" y="741"/>
                  </a:lnTo>
                  <a:lnTo>
                    <a:pt x="1064" y="750"/>
                  </a:lnTo>
                  <a:lnTo>
                    <a:pt x="1064" y="762"/>
                  </a:lnTo>
                  <a:lnTo>
                    <a:pt x="1059" y="772"/>
                  </a:lnTo>
                  <a:lnTo>
                    <a:pt x="1052" y="778"/>
                  </a:lnTo>
                  <a:lnTo>
                    <a:pt x="1041" y="780"/>
                  </a:lnTo>
                  <a:lnTo>
                    <a:pt x="1039" y="777"/>
                  </a:lnTo>
                  <a:lnTo>
                    <a:pt x="1038" y="772"/>
                  </a:lnTo>
                  <a:lnTo>
                    <a:pt x="1036" y="767"/>
                  </a:lnTo>
                  <a:lnTo>
                    <a:pt x="1036" y="759"/>
                  </a:lnTo>
                  <a:lnTo>
                    <a:pt x="1034" y="763"/>
                  </a:lnTo>
                  <a:lnTo>
                    <a:pt x="1033" y="767"/>
                  </a:lnTo>
                  <a:lnTo>
                    <a:pt x="1031" y="773"/>
                  </a:lnTo>
                  <a:lnTo>
                    <a:pt x="1031" y="778"/>
                  </a:lnTo>
                  <a:lnTo>
                    <a:pt x="1026" y="778"/>
                  </a:lnTo>
                  <a:lnTo>
                    <a:pt x="1020" y="775"/>
                  </a:lnTo>
                  <a:lnTo>
                    <a:pt x="1013" y="773"/>
                  </a:lnTo>
                  <a:lnTo>
                    <a:pt x="1003" y="777"/>
                  </a:lnTo>
                  <a:lnTo>
                    <a:pt x="1002" y="773"/>
                  </a:lnTo>
                  <a:lnTo>
                    <a:pt x="1002" y="770"/>
                  </a:lnTo>
                  <a:lnTo>
                    <a:pt x="1002" y="770"/>
                  </a:lnTo>
                  <a:lnTo>
                    <a:pt x="1002" y="767"/>
                  </a:lnTo>
                  <a:lnTo>
                    <a:pt x="1003" y="763"/>
                  </a:lnTo>
                  <a:lnTo>
                    <a:pt x="995" y="770"/>
                  </a:lnTo>
                  <a:lnTo>
                    <a:pt x="984" y="775"/>
                  </a:lnTo>
                  <a:lnTo>
                    <a:pt x="972" y="778"/>
                  </a:lnTo>
                  <a:lnTo>
                    <a:pt x="959" y="777"/>
                  </a:lnTo>
                  <a:lnTo>
                    <a:pt x="951" y="772"/>
                  </a:lnTo>
                  <a:lnTo>
                    <a:pt x="953" y="767"/>
                  </a:lnTo>
                  <a:lnTo>
                    <a:pt x="954" y="765"/>
                  </a:lnTo>
                  <a:lnTo>
                    <a:pt x="956" y="762"/>
                  </a:lnTo>
                  <a:lnTo>
                    <a:pt x="961" y="762"/>
                  </a:lnTo>
                  <a:lnTo>
                    <a:pt x="964" y="760"/>
                  </a:lnTo>
                  <a:lnTo>
                    <a:pt x="967" y="760"/>
                  </a:lnTo>
                  <a:lnTo>
                    <a:pt x="972" y="759"/>
                  </a:lnTo>
                  <a:lnTo>
                    <a:pt x="975" y="757"/>
                  </a:lnTo>
                  <a:lnTo>
                    <a:pt x="969" y="754"/>
                  </a:lnTo>
                  <a:lnTo>
                    <a:pt x="966" y="750"/>
                  </a:lnTo>
                  <a:lnTo>
                    <a:pt x="962" y="745"/>
                  </a:lnTo>
                  <a:lnTo>
                    <a:pt x="953" y="749"/>
                  </a:lnTo>
                  <a:lnTo>
                    <a:pt x="946" y="755"/>
                  </a:lnTo>
                  <a:lnTo>
                    <a:pt x="939" y="763"/>
                  </a:lnTo>
                  <a:lnTo>
                    <a:pt x="933" y="770"/>
                  </a:lnTo>
                  <a:lnTo>
                    <a:pt x="923" y="773"/>
                  </a:lnTo>
                  <a:lnTo>
                    <a:pt x="918" y="772"/>
                  </a:lnTo>
                  <a:lnTo>
                    <a:pt x="917" y="768"/>
                  </a:lnTo>
                  <a:lnTo>
                    <a:pt x="913" y="765"/>
                  </a:lnTo>
                  <a:lnTo>
                    <a:pt x="910" y="762"/>
                  </a:lnTo>
                  <a:lnTo>
                    <a:pt x="908" y="759"/>
                  </a:lnTo>
                  <a:lnTo>
                    <a:pt x="904" y="757"/>
                  </a:lnTo>
                  <a:lnTo>
                    <a:pt x="902" y="760"/>
                  </a:lnTo>
                  <a:lnTo>
                    <a:pt x="904" y="763"/>
                  </a:lnTo>
                  <a:lnTo>
                    <a:pt x="904" y="767"/>
                  </a:lnTo>
                  <a:lnTo>
                    <a:pt x="905" y="770"/>
                  </a:lnTo>
                  <a:lnTo>
                    <a:pt x="907" y="775"/>
                  </a:lnTo>
                  <a:lnTo>
                    <a:pt x="908" y="780"/>
                  </a:lnTo>
                  <a:lnTo>
                    <a:pt x="908" y="783"/>
                  </a:lnTo>
                  <a:lnTo>
                    <a:pt x="904" y="791"/>
                  </a:lnTo>
                  <a:lnTo>
                    <a:pt x="895" y="798"/>
                  </a:lnTo>
                  <a:lnTo>
                    <a:pt x="886" y="801"/>
                  </a:lnTo>
                  <a:lnTo>
                    <a:pt x="876" y="804"/>
                  </a:lnTo>
                  <a:lnTo>
                    <a:pt x="866" y="809"/>
                  </a:lnTo>
                  <a:lnTo>
                    <a:pt x="861" y="814"/>
                  </a:lnTo>
                  <a:lnTo>
                    <a:pt x="856" y="819"/>
                  </a:lnTo>
                  <a:lnTo>
                    <a:pt x="850" y="826"/>
                  </a:lnTo>
                  <a:lnTo>
                    <a:pt x="845" y="830"/>
                  </a:lnTo>
                  <a:lnTo>
                    <a:pt x="832" y="837"/>
                  </a:lnTo>
                  <a:lnTo>
                    <a:pt x="819" y="842"/>
                  </a:lnTo>
                  <a:lnTo>
                    <a:pt x="807" y="848"/>
                  </a:lnTo>
                  <a:lnTo>
                    <a:pt x="794" y="862"/>
                  </a:lnTo>
                  <a:lnTo>
                    <a:pt x="781" y="875"/>
                  </a:lnTo>
                  <a:lnTo>
                    <a:pt x="766" y="884"/>
                  </a:lnTo>
                  <a:lnTo>
                    <a:pt x="758" y="902"/>
                  </a:lnTo>
                  <a:lnTo>
                    <a:pt x="756" y="924"/>
                  </a:lnTo>
                  <a:lnTo>
                    <a:pt x="756" y="947"/>
                  </a:lnTo>
                  <a:lnTo>
                    <a:pt x="760" y="969"/>
                  </a:lnTo>
                  <a:lnTo>
                    <a:pt x="760" y="991"/>
                  </a:lnTo>
                  <a:lnTo>
                    <a:pt x="756" y="1012"/>
                  </a:lnTo>
                  <a:lnTo>
                    <a:pt x="750" y="1027"/>
                  </a:lnTo>
                  <a:lnTo>
                    <a:pt x="738" y="1038"/>
                  </a:lnTo>
                  <a:lnTo>
                    <a:pt x="729" y="1048"/>
                  </a:lnTo>
                  <a:lnTo>
                    <a:pt x="719" y="1059"/>
                  </a:lnTo>
                  <a:lnTo>
                    <a:pt x="717" y="1074"/>
                  </a:lnTo>
                  <a:lnTo>
                    <a:pt x="712" y="1084"/>
                  </a:lnTo>
                  <a:lnTo>
                    <a:pt x="706" y="1092"/>
                  </a:lnTo>
                  <a:lnTo>
                    <a:pt x="698" y="1100"/>
                  </a:lnTo>
                  <a:lnTo>
                    <a:pt x="699" y="1105"/>
                  </a:lnTo>
                  <a:lnTo>
                    <a:pt x="701" y="1108"/>
                  </a:lnTo>
                  <a:lnTo>
                    <a:pt x="702" y="1112"/>
                  </a:lnTo>
                  <a:lnTo>
                    <a:pt x="706" y="1115"/>
                  </a:lnTo>
                  <a:lnTo>
                    <a:pt x="707" y="1118"/>
                  </a:lnTo>
                  <a:lnTo>
                    <a:pt x="711" y="1121"/>
                  </a:lnTo>
                  <a:lnTo>
                    <a:pt x="688" y="1161"/>
                  </a:lnTo>
                  <a:lnTo>
                    <a:pt x="665" y="1200"/>
                  </a:lnTo>
                  <a:lnTo>
                    <a:pt x="667" y="1202"/>
                  </a:lnTo>
                  <a:lnTo>
                    <a:pt x="668" y="1202"/>
                  </a:lnTo>
                  <a:lnTo>
                    <a:pt x="670" y="1202"/>
                  </a:lnTo>
                  <a:lnTo>
                    <a:pt x="673" y="1202"/>
                  </a:lnTo>
                  <a:lnTo>
                    <a:pt x="676" y="1202"/>
                  </a:lnTo>
                  <a:lnTo>
                    <a:pt x="678" y="1203"/>
                  </a:lnTo>
                  <a:lnTo>
                    <a:pt x="680" y="1203"/>
                  </a:lnTo>
                  <a:lnTo>
                    <a:pt x="678" y="1210"/>
                  </a:lnTo>
                  <a:lnTo>
                    <a:pt x="676" y="1213"/>
                  </a:lnTo>
                  <a:lnTo>
                    <a:pt x="673" y="1216"/>
                  </a:lnTo>
                  <a:lnTo>
                    <a:pt x="670" y="1221"/>
                  </a:lnTo>
                  <a:lnTo>
                    <a:pt x="671" y="1223"/>
                  </a:lnTo>
                  <a:lnTo>
                    <a:pt x="673" y="1221"/>
                  </a:lnTo>
                  <a:lnTo>
                    <a:pt x="673" y="1220"/>
                  </a:lnTo>
                  <a:lnTo>
                    <a:pt x="676" y="1218"/>
                  </a:lnTo>
                  <a:lnTo>
                    <a:pt x="678" y="1216"/>
                  </a:lnTo>
                  <a:lnTo>
                    <a:pt x="681" y="1215"/>
                  </a:lnTo>
                  <a:lnTo>
                    <a:pt x="685" y="1216"/>
                  </a:lnTo>
                  <a:lnTo>
                    <a:pt x="686" y="1220"/>
                  </a:lnTo>
                  <a:lnTo>
                    <a:pt x="688" y="1224"/>
                  </a:lnTo>
                  <a:lnTo>
                    <a:pt x="689" y="1228"/>
                  </a:lnTo>
                  <a:lnTo>
                    <a:pt x="691" y="1234"/>
                  </a:lnTo>
                  <a:lnTo>
                    <a:pt x="691" y="1239"/>
                  </a:lnTo>
                  <a:lnTo>
                    <a:pt x="688" y="1239"/>
                  </a:lnTo>
                  <a:lnTo>
                    <a:pt x="685" y="1239"/>
                  </a:lnTo>
                  <a:lnTo>
                    <a:pt x="683" y="1239"/>
                  </a:lnTo>
                  <a:lnTo>
                    <a:pt x="680" y="1238"/>
                  </a:lnTo>
                  <a:lnTo>
                    <a:pt x="676" y="1238"/>
                  </a:lnTo>
                  <a:lnTo>
                    <a:pt x="675" y="1238"/>
                  </a:lnTo>
                  <a:lnTo>
                    <a:pt x="673" y="1239"/>
                  </a:lnTo>
                  <a:lnTo>
                    <a:pt x="671" y="1242"/>
                  </a:lnTo>
                  <a:lnTo>
                    <a:pt x="671" y="1244"/>
                  </a:lnTo>
                  <a:lnTo>
                    <a:pt x="670" y="1246"/>
                  </a:lnTo>
                  <a:lnTo>
                    <a:pt x="667" y="1247"/>
                  </a:lnTo>
                  <a:lnTo>
                    <a:pt x="644" y="1247"/>
                  </a:lnTo>
                  <a:lnTo>
                    <a:pt x="627" y="1254"/>
                  </a:lnTo>
                  <a:lnTo>
                    <a:pt x="616" y="1265"/>
                  </a:lnTo>
                  <a:lnTo>
                    <a:pt x="609" y="1283"/>
                  </a:lnTo>
                  <a:lnTo>
                    <a:pt x="606" y="1303"/>
                  </a:lnTo>
                  <a:lnTo>
                    <a:pt x="585" y="1321"/>
                  </a:lnTo>
                  <a:lnTo>
                    <a:pt x="562" y="1336"/>
                  </a:lnTo>
                  <a:lnTo>
                    <a:pt x="539" y="1354"/>
                  </a:lnTo>
                  <a:lnTo>
                    <a:pt x="539" y="1357"/>
                  </a:lnTo>
                  <a:lnTo>
                    <a:pt x="539" y="1360"/>
                  </a:lnTo>
                  <a:lnTo>
                    <a:pt x="541" y="1362"/>
                  </a:lnTo>
                  <a:lnTo>
                    <a:pt x="542" y="1365"/>
                  </a:lnTo>
                  <a:lnTo>
                    <a:pt x="542" y="1367"/>
                  </a:lnTo>
                  <a:lnTo>
                    <a:pt x="537" y="1370"/>
                  </a:lnTo>
                  <a:lnTo>
                    <a:pt x="532" y="1372"/>
                  </a:lnTo>
                  <a:lnTo>
                    <a:pt x="526" y="1375"/>
                  </a:lnTo>
                  <a:lnTo>
                    <a:pt x="521" y="1377"/>
                  </a:lnTo>
                  <a:lnTo>
                    <a:pt x="521" y="1378"/>
                  </a:lnTo>
                  <a:lnTo>
                    <a:pt x="523" y="1380"/>
                  </a:lnTo>
                  <a:lnTo>
                    <a:pt x="524" y="1380"/>
                  </a:lnTo>
                  <a:lnTo>
                    <a:pt x="526" y="1381"/>
                  </a:lnTo>
                  <a:lnTo>
                    <a:pt x="528" y="1381"/>
                  </a:lnTo>
                  <a:lnTo>
                    <a:pt x="528" y="1383"/>
                  </a:lnTo>
                  <a:lnTo>
                    <a:pt x="528" y="1386"/>
                  </a:lnTo>
                  <a:lnTo>
                    <a:pt x="521" y="1390"/>
                  </a:lnTo>
                  <a:lnTo>
                    <a:pt x="513" y="1396"/>
                  </a:lnTo>
                  <a:lnTo>
                    <a:pt x="506" y="1401"/>
                  </a:lnTo>
                  <a:lnTo>
                    <a:pt x="498" y="1403"/>
                  </a:lnTo>
                  <a:lnTo>
                    <a:pt x="490" y="1398"/>
                  </a:lnTo>
                  <a:lnTo>
                    <a:pt x="485" y="1408"/>
                  </a:lnTo>
                  <a:lnTo>
                    <a:pt x="477" y="1414"/>
                  </a:lnTo>
                  <a:lnTo>
                    <a:pt x="465" y="1419"/>
                  </a:lnTo>
                  <a:lnTo>
                    <a:pt x="454" y="1419"/>
                  </a:lnTo>
                  <a:lnTo>
                    <a:pt x="443" y="1414"/>
                  </a:lnTo>
                  <a:lnTo>
                    <a:pt x="436" y="1421"/>
                  </a:lnTo>
                  <a:lnTo>
                    <a:pt x="425" y="1424"/>
                  </a:lnTo>
                  <a:lnTo>
                    <a:pt x="413" y="1424"/>
                  </a:lnTo>
                  <a:lnTo>
                    <a:pt x="400" y="1422"/>
                  </a:lnTo>
                  <a:lnTo>
                    <a:pt x="389" y="1422"/>
                  </a:lnTo>
                  <a:lnTo>
                    <a:pt x="384" y="1413"/>
                  </a:lnTo>
                  <a:lnTo>
                    <a:pt x="374" y="1408"/>
                  </a:lnTo>
                  <a:lnTo>
                    <a:pt x="363" y="1404"/>
                  </a:lnTo>
                  <a:lnTo>
                    <a:pt x="351" y="1403"/>
                  </a:lnTo>
                  <a:lnTo>
                    <a:pt x="348" y="1404"/>
                  </a:lnTo>
                  <a:lnTo>
                    <a:pt x="345" y="1406"/>
                  </a:lnTo>
                  <a:lnTo>
                    <a:pt x="343" y="1409"/>
                  </a:lnTo>
                  <a:lnTo>
                    <a:pt x="340" y="1411"/>
                  </a:lnTo>
                  <a:lnTo>
                    <a:pt x="338" y="1414"/>
                  </a:lnTo>
                  <a:lnTo>
                    <a:pt x="335" y="1414"/>
                  </a:lnTo>
                  <a:lnTo>
                    <a:pt x="330" y="1416"/>
                  </a:lnTo>
                  <a:lnTo>
                    <a:pt x="325" y="1414"/>
                  </a:lnTo>
                  <a:lnTo>
                    <a:pt x="322" y="1413"/>
                  </a:lnTo>
                  <a:lnTo>
                    <a:pt x="320" y="1409"/>
                  </a:lnTo>
                  <a:lnTo>
                    <a:pt x="320" y="1406"/>
                  </a:lnTo>
                  <a:lnTo>
                    <a:pt x="318" y="1403"/>
                  </a:lnTo>
                  <a:lnTo>
                    <a:pt x="318" y="1399"/>
                  </a:lnTo>
                  <a:lnTo>
                    <a:pt x="315" y="1396"/>
                  </a:lnTo>
                  <a:lnTo>
                    <a:pt x="312" y="1396"/>
                  </a:lnTo>
                  <a:lnTo>
                    <a:pt x="310" y="1396"/>
                  </a:lnTo>
                  <a:lnTo>
                    <a:pt x="309" y="1399"/>
                  </a:lnTo>
                  <a:lnTo>
                    <a:pt x="307" y="1401"/>
                  </a:lnTo>
                  <a:lnTo>
                    <a:pt x="307" y="1404"/>
                  </a:lnTo>
                  <a:lnTo>
                    <a:pt x="307" y="1408"/>
                  </a:lnTo>
                  <a:lnTo>
                    <a:pt x="305" y="1411"/>
                  </a:lnTo>
                  <a:lnTo>
                    <a:pt x="305" y="1413"/>
                  </a:lnTo>
                  <a:lnTo>
                    <a:pt x="304" y="1414"/>
                  </a:lnTo>
                  <a:lnTo>
                    <a:pt x="300" y="1416"/>
                  </a:lnTo>
                  <a:lnTo>
                    <a:pt x="295" y="1414"/>
                  </a:lnTo>
                  <a:lnTo>
                    <a:pt x="295" y="1413"/>
                  </a:lnTo>
                  <a:lnTo>
                    <a:pt x="294" y="1413"/>
                  </a:lnTo>
                  <a:lnTo>
                    <a:pt x="292" y="1413"/>
                  </a:lnTo>
                  <a:lnTo>
                    <a:pt x="291" y="1413"/>
                  </a:lnTo>
                  <a:lnTo>
                    <a:pt x="292" y="1399"/>
                  </a:lnTo>
                  <a:lnTo>
                    <a:pt x="295" y="1390"/>
                  </a:lnTo>
                  <a:lnTo>
                    <a:pt x="300" y="1381"/>
                  </a:lnTo>
                  <a:lnTo>
                    <a:pt x="291" y="1370"/>
                  </a:lnTo>
                  <a:lnTo>
                    <a:pt x="278" y="1365"/>
                  </a:lnTo>
                  <a:lnTo>
                    <a:pt x="263" y="1363"/>
                  </a:lnTo>
                  <a:lnTo>
                    <a:pt x="248" y="1365"/>
                  </a:lnTo>
                  <a:lnTo>
                    <a:pt x="230" y="1365"/>
                  </a:lnTo>
                  <a:lnTo>
                    <a:pt x="214" y="1365"/>
                  </a:lnTo>
                  <a:lnTo>
                    <a:pt x="206" y="1350"/>
                  </a:lnTo>
                  <a:lnTo>
                    <a:pt x="196" y="1339"/>
                  </a:lnTo>
                  <a:lnTo>
                    <a:pt x="183" y="1331"/>
                  </a:lnTo>
                  <a:lnTo>
                    <a:pt x="163" y="1327"/>
                  </a:lnTo>
                  <a:lnTo>
                    <a:pt x="161" y="1329"/>
                  </a:lnTo>
                  <a:lnTo>
                    <a:pt x="160" y="1331"/>
                  </a:lnTo>
                  <a:lnTo>
                    <a:pt x="158" y="1334"/>
                  </a:lnTo>
                  <a:lnTo>
                    <a:pt x="158" y="1337"/>
                  </a:lnTo>
                  <a:lnTo>
                    <a:pt x="158" y="1341"/>
                  </a:lnTo>
                  <a:lnTo>
                    <a:pt x="158" y="1344"/>
                  </a:lnTo>
                  <a:lnTo>
                    <a:pt x="157" y="1347"/>
                  </a:lnTo>
                  <a:lnTo>
                    <a:pt x="153" y="1349"/>
                  </a:lnTo>
                  <a:lnTo>
                    <a:pt x="134" y="1347"/>
                  </a:lnTo>
                  <a:lnTo>
                    <a:pt x="112" y="1347"/>
                  </a:lnTo>
                  <a:lnTo>
                    <a:pt x="93" y="1347"/>
                  </a:lnTo>
                  <a:lnTo>
                    <a:pt x="73" y="1345"/>
                  </a:lnTo>
                  <a:lnTo>
                    <a:pt x="55" y="1342"/>
                  </a:lnTo>
                  <a:lnTo>
                    <a:pt x="42" y="1334"/>
                  </a:lnTo>
                  <a:lnTo>
                    <a:pt x="34" y="1323"/>
                  </a:lnTo>
                  <a:lnTo>
                    <a:pt x="34" y="1318"/>
                  </a:lnTo>
                  <a:lnTo>
                    <a:pt x="36" y="1316"/>
                  </a:lnTo>
                  <a:lnTo>
                    <a:pt x="39" y="1313"/>
                  </a:lnTo>
                  <a:lnTo>
                    <a:pt x="42" y="1313"/>
                  </a:lnTo>
                  <a:lnTo>
                    <a:pt x="40" y="1311"/>
                  </a:lnTo>
                  <a:lnTo>
                    <a:pt x="37" y="1310"/>
                  </a:lnTo>
                  <a:lnTo>
                    <a:pt x="32" y="1310"/>
                  </a:lnTo>
                  <a:lnTo>
                    <a:pt x="29" y="1308"/>
                  </a:lnTo>
                  <a:lnTo>
                    <a:pt x="26" y="1306"/>
                  </a:lnTo>
                  <a:lnTo>
                    <a:pt x="26" y="1300"/>
                  </a:lnTo>
                  <a:lnTo>
                    <a:pt x="27" y="1293"/>
                  </a:lnTo>
                  <a:lnTo>
                    <a:pt x="29" y="1288"/>
                  </a:lnTo>
                  <a:lnTo>
                    <a:pt x="31" y="1285"/>
                  </a:lnTo>
                  <a:lnTo>
                    <a:pt x="27" y="1285"/>
                  </a:lnTo>
                  <a:lnTo>
                    <a:pt x="24" y="1288"/>
                  </a:lnTo>
                  <a:lnTo>
                    <a:pt x="21" y="1290"/>
                  </a:lnTo>
                  <a:lnTo>
                    <a:pt x="19" y="1293"/>
                  </a:lnTo>
                  <a:lnTo>
                    <a:pt x="16" y="1296"/>
                  </a:lnTo>
                  <a:lnTo>
                    <a:pt x="14" y="1296"/>
                  </a:lnTo>
                  <a:lnTo>
                    <a:pt x="13" y="1296"/>
                  </a:lnTo>
                  <a:lnTo>
                    <a:pt x="5" y="1292"/>
                  </a:lnTo>
                  <a:lnTo>
                    <a:pt x="1" y="1282"/>
                  </a:lnTo>
                  <a:lnTo>
                    <a:pt x="0" y="1270"/>
                  </a:lnTo>
                  <a:lnTo>
                    <a:pt x="0" y="1264"/>
                  </a:lnTo>
                  <a:lnTo>
                    <a:pt x="9" y="1254"/>
                  </a:lnTo>
                  <a:lnTo>
                    <a:pt x="23" y="1246"/>
                  </a:lnTo>
                  <a:lnTo>
                    <a:pt x="37" y="1241"/>
                  </a:lnTo>
                  <a:lnTo>
                    <a:pt x="52" y="1238"/>
                  </a:lnTo>
                  <a:lnTo>
                    <a:pt x="65" y="1239"/>
                  </a:lnTo>
                  <a:lnTo>
                    <a:pt x="67" y="1238"/>
                  </a:lnTo>
                  <a:lnTo>
                    <a:pt x="70" y="1236"/>
                  </a:lnTo>
                  <a:lnTo>
                    <a:pt x="72" y="1234"/>
                  </a:lnTo>
                  <a:lnTo>
                    <a:pt x="73" y="1231"/>
                  </a:lnTo>
                  <a:lnTo>
                    <a:pt x="76" y="1229"/>
                  </a:lnTo>
                  <a:lnTo>
                    <a:pt x="73" y="1228"/>
                  </a:lnTo>
                  <a:lnTo>
                    <a:pt x="72" y="1226"/>
                  </a:lnTo>
                  <a:lnTo>
                    <a:pt x="67" y="1226"/>
                  </a:lnTo>
                  <a:lnTo>
                    <a:pt x="63" y="1226"/>
                  </a:lnTo>
                  <a:lnTo>
                    <a:pt x="60" y="1226"/>
                  </a:lnTo>
                  <a:lnTo>
                    <a:pt x="57" y="1228"/>
                  </a:lnTo>
                  <a:lnTo>
                    <a:pt x="52" y="1226"/>
                  </a:lnTo>
                  <a:lnTo>
                    <a:pt x="50" y="1224"/>
                  </a:lnTo>
                  <a:lnTo>
                    <a:pt x="49" y="1210"/>
                  </a:lnTo>
                  <a:lnTo>
                    <a:pt x="55" y="1197"/>
                  </a:lnTo>
                  <a:lnTo>
                    <a:pt x="68" y="1189"/>
                  </a:lnTo>
                  <a:lnTo>
                    <a:pt x="86" y="1187"/>
                  </a:lnTo>
                  <a:lnTo>
                    <a:pt x="80" y="1182"/>
                  </a:lnTo>
                  <a:lnTo>
                    <a:pt x="72" y="1182"/>
                  </a:lnTo>
                  <a:lnTo>
                    <a:pt x="63" y="1185"/>
                  </a:lnTo>
                  <a:lnTo>
                    <a:pt x="55" y="1189"/>
                  </a:lnTo>
                  <a:lnTo>
                    <a:pt x="45" y="1192"/>
                  </a:lnTo>
                  <a:lnTo>
                    <a:pt x="39" y="1190"/>
                  </a:lnTo>
                  <a:lnTo>
                    <a:pt x="37" y="1185"/>
                  </a:lnTo>
                  <a:lnTo>
                    <a:pt x="37" y="1182"/>
                  </a:lnTo>
                  <a:lnTo>
                    <a:pt x="40" y="1177"/>
                  </a:lnTo>
                  <a:lnTo>
                    <a:pt x="42" y="1172"/>
                  </a:lnTo>
                  <a:lnTo>
                    <a:pt x="45" y="1167"/>
                  </a:lnTo>
                  <a:lnTo>
                    <a:pt x="47" y="1164"/>
                  </a:lnTo>
                  <a:lnTo>
                    <a:pt x="62" y="1164"/>
                  </a:lnTo>
                  <a:lnTo>
                    <a:pt x="63" y="1162"/>
                  </a:lnTo>
                  <a:lnTo>
                    <a:pt x="63" y="1161"/>
                  </a:lnTo>
                  <a:lnTo>
                    <a:pt x="62" y="1159"/>
                  </a:lnTo>
                  <a:lnTo>
                    <a:pt x="58" y="1157"/>
                  </a:lnTo>
                  <a:lnTo>
                    <a:pt x="57" y="1156"/>
                  </a:lnTo>
                  <a:lnTo>
                    <a:pt x="55" y="1154"/>
                  </a:lnTo>
                  <a:lnTo>
                    <a:pt x="54" y="1151"/>
                  </a:lnTo>
                  <a:lnTo>
                    <a:pt x="55" y="1148"/>
                  </a:lnTo>
                  <a:lnTo>
                    <a:pt x="62" y="1139"/>
                  </a:lnTo>
                  <a:lnTo>
                    <a:pt x="70" y="1139"/>
                  </a:lnTo>
                  <a:lnTo>
                    <a:pt x="76" y="1143"/>
                  </a:lnTo>
                  <a:lnTo>
                    <a:pt x="83" y="1149"/>
                  </a:lnTo>
                  <a:lnTo>
                    <a:pt x="86" y="1159"/>
                  </a:lnTo>
                  <a:lnTo>
                    <a:pt x="86" y="1159"/>
                  </a:lnTo>
                  <a:lnTo>
                    <a:pt x="90" y="1161"/>
                  </a:lnTo>
                  <a:lnTo>
                    <a:pt x="91" y="1159"/>
                  </a:lnTo>
                  <a:lnTo>
                    <a:pt x="94" y="1159"/>
                  </a:lnTo>
                  <a:lnTo>
                    <a:pt x="96" y="1159"/>
                  </a:lnTo>
                  <a:lnTo>
                    <a:pt x="98" y="1161"/>
                  </a:lnTo>
                  <a:lnTo>
                    <a:pt x="99" y="1162"/>
                  </a:lnTo>
                  <a:lnTo>
                    <a:pt x="99" y="1164"/>
                  </a:lnTo>
                  <a:lnTo>
                    <a:pt x="99" y="1169"/>
                  </a:lnTo>
                  <a:lnTo>
                    <a:pt x="104" y="1162"/>
                  </a:lnTo>
                  <a:lnTo>
                    <a:pt x="101" y="1154"/>
                  </a:lnTo>
                  <a:lnTo>
                    <a:pt x="96" y="1146"/>
                  </a:lnTo>
                  <a:lnTo>
                    <a:pt x="93" y="1138"/>
                  </a:lnTo>
                  <a:lnTo>
                    <a:pt x="96" y="1135"/>
                  </a:lnTo>
                  <a:lnTo>
                    <a:pt x="101" y="1131"/>
                  </a:lnTo>
                  <a:lnTo>
                    <a:pt x="106" y="1130"/>
                  </a:lnTo>
                  <a:lnTo>
                    <a:pt x="111" y="1128"/>
                  </a:lnTo>
                  <a:lnTo>
                    <a:pt x="109" y="1123"/>
                  </a:lnTo>
                  <a:lnTo>
                    <a:pt x="108" y="1121"/>
                  </a:lnTo>
                  <a:lnTo>
                    <a:pt x="106" y="1120"/>
                  </a:lnTo>
                  <a:lnTo>
                    <a:pt x="103" y="1120"/>
                  </a:lnTo>
                  <a:lnTo>
                    <a:pt x="101" y="1121"/>
                  </a:lnTo>
                  <a:lnTo>
                    <a:pt x="98" y="1123"/>
                  </a:lnTo>
                  <a:lnTo>
                    <a:pt x="94" y="1126"/>
                  </a:lnTo>
                  <a:lnTo>
                    <a:pt x="91" y="1128"/>
                  </a:lnTo>
                  <a:lnTo>
                    <a:pt x="88" y="1128"/>
                  </a:lnTo>
                  <a:lnTo>
                    <a:pt x="86" y="1126"/>
                  </a:lnTo>
                  <a:lnTo>
                    <a:pt x="86" y="1126"/>
                  </a:lnTo>
                  <a:lnTo>
                    <a:pt x="85" y="1125"/>
                  </a:lnTo>
                  <a:lnTo>
                    <a:pt x="83" y="1125"/>
                  </a:lnTo>
                  <a:lnTo>
                    <a:pt x="81" y="1123"/>
                  </a:lnTo>
                  <a:lnTo>
                    <a:pt x="80" y="1121"/>
                  </a:lnTo>
                  <a:lnTo>
                    <a:pt x="81" y="1118"/>
                  </a:lnTo>
                  <a:lnTo>
                    <a:pt x="80" y="1120"/>
                  </a:lnTo>
                  <a:lnTo>
                    <a:pt x="78" y="1121"/>
                  </a:lnTo>
                  <a:lnTo>
                    <a:pt x="78" y="1125"/>
                  </a:lnTo>
                  <a:lnTo>
                    <a:pt x="78" y="1126"/>
                  </a:lnTo>
                  <a:lnTo>
                    <a:pt x="78" y="1130"/>
                  </a:lnTo>
                  <a:lnTo>
                    <a:pt x="76" y="1130"/>
                  </a:lnTo>
                  <a:lnTo>
                    <a:pt x="73" y="1131"/>
                  </a:lnTo>
                  <a:lnTo>
                    <a:pt x="68" y="1131"/>
                  </a:lnTo>
                  <a:lnTo>
                    <a:pt x="63" y="1128"/>
                  </a:lnTo>
                  <a:lnTo>
                    <a:pt x="60" y="1123"/>
                  </a:lnTo>
                  <a:lnTo>
                    <a:pt x="60" y="1115"/>
                  </a:lnTo>
                  <a:lnTo>
                    <a:pt x="62" y="1108"/>
                  </a:lnTo>
                  <a:lnTo>
                    <a:pt x="65" y="1102"/>
                  </a:lnTo>
                  <a:lnTo>
                    <a:pt x="68" y="1104"/>
                  </a:lnTo>
                  <a:lnTo>
                    <a:pt x="72" y="1105"/>
                  </a:lnTo>
                  <a:lnTo>
                    <a:pt x="73" y="1108"/>
                  </a:lnTo>
                  <a:lnTo>
                    <a:pt x="73" y="1112"/>
                  </a:lnTo>
                  <a:lnTo>
                    <a:pt x="75" y="1108"/>
                  </a:lnTo>
                  <a:lnTo>
                    <a:pt x="76" y="1105"/>
                  </a:lnTo>
                  <a:lnTo>
                    <a:pt x="78" y="1102"/>
                  </a:lnTo>
                  <a:lnTo>
                    <a:pt x="80" y="1099"/>
                  </a:lnTo>
                  <a:lnTo>
                    <a:pt x="83" y="1097"/>
                  </a:lnTo>
                  <a:lnTo>
                    <a:pt x="86" y="1095"/>
                  </a:lnTo>
                  <a:lnTo>
                    <a:pt x="85" y="1092"/>
                  </a:lnTo>
                  <a:lnTo>
                    <a:pt x="83" y="1089"/>
                  </a:lnTo>
                  <a:lnTo>
                    <a:pt x="81" y="1087"/>
                  </a:lnTo>
                  <a:lnTo>
                    <a:pt x="80" y="1086"/>
                  </a:lnTo>
                  <a:lnTo>
                    <a:pt x="78" y="1082"/>
                  </a:lnTo>
                  <a:lnTo>
                    <a:pt x="78" y="1079"/>
                  </a:lnTo>
                  <a:lnTo>
                    <a:pt x="81" y="1076"/>
                  </a:lnTo>
                  <a:lnTo>
                    <a:pt x="86" y="1077"/>
                  </a:lnTo>
                  <a:lnTo>
                    <a:pt x="90" y="1079"/>
                  </a:lnTo>
                  <a:lnTo>
                    <a:pt x="93" y="1082"/>
                  </a:lnTo>
                  <a:lnTo>
                    <a:pt x="94" y="1086"/>
                  </a:lnTo>
                  <a:lnTo>
                    <a:pt x="98" y="1087"/>
                  </a:lnTo>
                  <a:lnTo>
                    <a:pt x="101" y="1090"/>
                  </a:lnTo>
                  <a:lnTo>
                    <a:pt x="104" y="1092"/>
                  </a:lnTo>
                  <a:lnTo>
                    <a:pt x="106" y="1087"/>
                  </a:lnTo>
                  <a:lnTo>
                    <a:pt x="104" y="1084"/>
                  </a:lnTo>
                  <a:lnTo>
                    <a:pt x="104" y="1081"/>
                  </a:lnTo>
                  <a:lnTo>
                    <a:pt x="101" y="1079"/>
                  </a:lnTo>
                  <a:lnTo>
                    <a:pt x="99" y="1077"/>
                  </a:lnTo>
                  <a:lnTo>
                    <a:pt x="98" y="1076"/>
                  </a:lnTo>
                  <a:lnTo>
                    <a:pt x="94" y="1072"/>
                  </a:lnTo>
                  <a:lnTo>
                    <a:pt x="93" y="1071"/>
                  </a:lnTo>
                  <a:lnTo>
                    <a:pt x="93" y="1068"/>
                  </a:lnTo>
                  <a:lnTo>
                    <a:pt x="104" y="1066"/>
                  </a:lnTo>
                  <a:lnTo>
                    <a:pt x="117" y="1066"/>
                  </a:lnTo>
                  <a:lnTo>
                    <a:pt x="129" y="1066"/>
                  </a:lnTo>
                  <a:lnTo>
                    <a:pt x="140" y="1063"/>
                  </a:lnTo>
                  <a:lnTo>
                    <a:pt x="150" y="1058"/>
                  </a:lnTo>
                  <a:lnTo>
                    <a:pt x="147" y="1043"/>
                  </a:lnTo>
                  <a:lnTo>
                    <a:pt x="142" y="1032"/>
                  </a:lnTo>
                  <a:lnTo>
                    <a:pt x="132" y="1022"/>
                  </a:lnTo>
                  <a:lnTo>
                    <a:pt x="134" y="1019"/>
                  </a:lnTo>
                  <a:lnTo>
                    <a:pt x="135" y="1015"/>
                  </a:lnTo>
                  <a:lnTo>
                    <a:pt x="137" y="1014"/>
                  </a:lnTo>
                  <a:lnTo>
                    <a:pt x="140" y="1012"/>
                  </a:lnTo>
                  <a:lnTo>
                    <a:pt x="145" y="1010"/>
                  </a:lnTo>
                  <a:lnTo>
                    <a:pt x="148" y="1010"/>
                  </a:lnTo>
                  <a:lnTo>
                    <a:pt x="152" y="1010"/>
                  </a:lnTo>
                  <a:lnTo>
                    <a:pt x="155" y="1012"/>
                  </a:lnTo>
                  <a:lnTo>
                    <a:pt x="157" y="1015"/>
                  </a:lnTo>
                  <a:lnTo>
                    <a:pt x="157" y="1020"/>
                  </a:lnTo>
                  <a:lnTo>
                    <a:pt x="158" y="1019"/>
                  </a:lnTo>
                  <a:lnTo>
                    <a:pt x="160" y="1015"/>
                  </a:lnTo>
                  <a:lnTo>
                    <a:pt x="160" y="1012"/>
                  </a:lnTo>
                  <a:lnTo>
                    <a:pt x="158" y="1009"/>
                  </a:lnTo>
                  <a:lnTo>
                    <a:pt x="158" y="1005"/>
                  </a:lnTo>
                  <a:lnTo>
                    <a:pt x="158" y="1002"/>
                  </a:lnTo>
                  <a:lnTo>
                    <a:pt x="161" y="1001"/>
                  </a:lnTo>
                  <a:lnTo>
                    <a:pt x="163" y="1001"/>
                  </a:lnTo>
                  <a:lnTo>
                    <a:pt x="166" y="1002"/>
                  </a:lnTo>
                  <a:lnTo>
                    <a:pt x="168" y="1002"/>
                  </a:lnTo>
                  <a:lnTo>
                    <a:pt x="171" y="1004"/>
                  </a:lnTo>
                  <a:lnTo>
                    <a:pt x="176" y="1002"/>
                  </a:lnTo>
                  <a:lnTo>
                    <a:pt x="175" y="1001"/>
                  </a:lnTo>
                  <a:lnTo>
                    <a:pt x="171" y="999"/>
                  </a:lnTo>
                  <a:lnTo>
                    <a:pt x="170" y="997"/>
                  </a:lnTo>
                  <a:lnTo>
                    <a:pt x="166" y="997"/>
                  </a:lnTo>
                  <a:lnTo>
                    <a:pt x="163" y="996"/>
                  </a:lnTo>
                  <a:lnTo>
                    <a:pt x="161" y="994"/>
                  </a:lnTo>
                  <a:lnTo>
                    <a:pt x="170" y="981"/>
                  </a:lnTo>
                  <a:lnTo>
                    <a:pt x="181" y="973"/>
                  </a:lnTo>
                  <a:lnTo>
                    <a:pt x="193" y="963"/>
                  </a:lnTo>
                  <a:lnTo>
                    <a:pt x="196" y="963"/>
                  </a:lnTo>
                  <a:lnTo>
                    <a:pt x="201" y="963"/>
                  </a:lnTo>
                  <a:lnTo>
                    <a:pt x="204" y="963"/>
                  </a:lnTo>
                  <a:lnTo>
                    <a:pt x="207" y="965"/>
                  </a:lnTo>
                  <a:lnTo>
                    <a:pt x="209" y="968"/>
                  </a:lnTo>
                  <a:lnTo>
                    <a:pt x="209" y="966"/>
                  </a:lnTo>
                  <a:lnTo>
                    <a:pt x="209" y="963"/>
                  </a:lnTo>
                  <a:lnTo>
                    <a:pt x="207" y="961"/>
                  </a:lnTo>
                  <a:lnTo>
                    <a:pt x="204" y="960"/>
                  </a:lnTo>
                  <a:lnTo>
                    <a:pt x="201" y="956"/>
                  </a:lnTo>
                  <a:lnTo>
                    <a:pt x="199" y="955"/>
                  </a:lnTo>
                  <a:lnTo>
                    <a:pt x="199" y="951"/>
                  </a:lnTo>
                  <a:lnTo>
                    <a:pt x="207" y="935"/>
                  </a:lnTo>
                  <a:lnTo>
                    <a:pt x="217" y="920"/>
                  </a:lnTo>
                  <a:lnTo>
                    <a:pt x="227" y="909"/>
                  </a:lnTo>
                  <a:lnTo>
                    <a:pt x="242" y="899"/>
                  </a:lnTo>
                  <a:lnTo>
                    <a:pt x="243" y="898"/>
                  </a:lnTo>
                  <a:lnTo>
                    <a:pt x="243" y="896"/>
                  </a:lnTo>
                  <a:lnTo>
                    <a:pt x="242" y="896"/>
                  </a:lnTo>
                  <a:lnTo>
                    <a:pt x="240" y="894"/>
                  </a:lnTo>
                  <a:lnTo>
                    <a:pt x="238" y="893"/>
                  </a:lnTo>
                  <a:lnTo>
                    <a:pt x="237" y="889"/>
                  </a:lnTo>
                  <a:lnTo>
                    <a:pt x="237" y="888"/>
                  </a:lnTo>
                  <a:lnTo>
                    <a:pt x="251" y="875"/>
                  </a:lnTo>
                  <a:lnTo>
                    <a:pt x="264" y="862"/>
                  </a:lnTo>
                  <a:lnTo>
                    <a:pt x="278" y="847"/>
                  </a:lnTo>
                  <a:lnTo>
                    <a:pt x="289" y="832"/>
                  </a:lnTo>
                  <a:lnTo>
                    <a:pt x="304" y="821"/>
                  </a:lnTo>
                  <a:lnTo>
                    <a:pt x="322" y="811"/>
                  </a:lnTo>
                  <a:lnTo>
                    <a:pt x="333" y="816"/>
                  </a:lnTo>
                  <a:lnTo>
                    <a:pt x="343" y="821"/>
                  </a:lnTo>
                  <a:lnTo>
                    <a:pt x="361" y="809"/>
                  </a:lnTo>
                  <a:lnTo>
                    <a:pt x="377" y="798"/>
                  </a:lnTo>
                  <a:lnTo>
                    <a:pt x="390" y="785"/>
                  </a:lnTo>
                  <a:lnTo>
                    <a:pt x="400" y="767"/>
                  </a:lnTo>
                  <a:lnTo>
                    <a:pt x="426" y="750"/>
                  </a:lnTo>
                  <a:lnTo>
                    <a:pt x="451" y="736"/>
                  </a:lnTo>
                  <a:lnTo>
                    <a:pt x="475" y="719"/>
                  </a:lnTo>
                  <a:lnTo>
                    <a:pt x="498" y="700"/>
                  </a:lnTo>
                  <a:lnTo>
                    <a:pt x="516" y="677"/>
                  </a:lnTo>
                  <a:lnTo>
                    <a:pt x="523" y="675"/>
                  </a:lnTo>
                  <a:lnTo>
                    <a:pt x="528" y="674"/>
                  </a:lnTo>
                  <a:lnTo>
                    <a:pt x="534" y="672"/>
                  </a:lnTo>
                  <a:lnTo>
                    <a:pt x="542" y="672"/>
                  </a:lnTo>
                  <a:lnTo>
                    <a:pt x="557" y="649"/>
                  </a:lnTo>
                  <a:lnTo>
                    <a:pt x="573" y="629"/>
                  </a:lnTo>
                  <a:lnTo>
                    <a:pt x="590" y="608"/>
                  </a:lnTo>
                  <a:lnTo>
                    <a:pt x="609" y="602"/>
                  </a:lnTo>
                  <a:lnTo>
                    <a:pt x="624" y="590"/>
                  </a:lnTo>
                  <a:lnTo>
                    <a:pt x="639" y="577"/>
                  </a:lnTo>
                  <a:lnTo>
                    <a:pt x="653" y="566"/>
                  </a:lnTo>
                  <a:lnTo>
                    <a:pt x="670" y="556"/>
                  </a:lnTo>
                  <a:lnTo>
                    <a:pt x="688" y="528"/>
                  </a:lnTo>
                  <a:lnTo>
                    <a:pt x="707" y="500"/>
                  </a:lnTo>
                  <a:lnTo>
                    <a:pt x="725" y="471"/>
                  </a:lnTo>
                  <a:lnTo>
                    <a:pt x="743" y="441"/>
                  </a:lnTo>
                  <a:lnTo>
                    <a:pt x="758" y="409"/>
                  </a:lnTo>
                  <a:lnTo>
                    <a:pt x="770" y="374"/>
                  </a:lnTo>
                  <a:lnTo>
                    <a:pt x="776" y="335"/>
                  </a:lnTo>
                  <a:lnTo>
                    <a:pt x="778" y="293"/>
                  </a:lnTo>
                  <a:lnTo>
                    <a:pt x="794" y="288"/>
                  </a:lnTo>
                  <a:lnTo>
                    <a:pt x="812" y="284"/>
                  </a:lnTo>
                  <a:lnTo>
                    <a:pt x="830" y="281"/>
                  </a:lnTo>
                  <a:lnTo>
                    <a:pt x="851" y="250"/>
                  </a:lnTo>
                  <a:lnTo>
                    <a:pt x="871" y="219"/>
                  </a:lnTo>
                  <a:lnTo>
                    <a:pt x="892" y="190"/>
                  </a:lnTo>
                  <a:lnTo>
                    <a:pt x="894" y="162"/>
                  </a:lnTo>
                  <a:lnTo>
                    <a:pt x="892" y="134"/>
                  </a:lnTo>
                  <a:lnTo>
                    <a:pt x="892" y="105"/>
                  </a:lnTo>
                  <a:lnTo>
                    <a:pt x="908" y="80"/>
                  </a:lnTo>
                  <a:lnTo>
                    <a:pt x="925" y="56"/>
                  </a:lnTo>
                  <a:lnTo>
                    <a:pt x="944" y="34"/>
                  </a:lnTo>
                  <a:lnTo>
                    <a:pt x="966" y="16"/>
                  </a:lnTo>
                  <a:lnTo>
                    <a:pt x="967" y="16"/>
                  </a:lnTo>
                  <a:lnTo>
                    <a:pt x="969" y="18"/>
                  </a:lnTo>
                  <a:lnTo>
                    <a:pt x="969" y="20"/>
                  </a:lnTo>
                  <a:lnTo>
                    <a:pt x="969" y="21"/>
                  </a:lnTo>
                  <a:lnTo>
                    <a:pt x="971" y="23"/>
                  </a:lnTo>
                  <a:lnTo>
                    <a:pt x="971" y="24"/>
                  </a:lnTo>
                  <a:lnTo>
                    <a:pt x="972" y="26"/>
                  </a:lnTo>
                  <a:lnTo>
                    <a:pt x="974" y="24"/>
                  </a:lnTo>
                  <a:lnTo>
                    <a:pt x="975" y="24"/>
                  </a:lnTo>
                  <a:lnTo>
                    <a:pt x="977" y="23"/>
                  </a:lnTo>
                  <a:lnTo>
                    <a:pt x="979" y="21"/>
                  </a:lnTo>
                  <a:lnTo>
                    <a:pt x="979" y="20"/>
                  </a:lnTo>
                  <a:lnTo>
                    <a:pt x="979" y="16"/>
                  </a:lnTo>
                  <a:lnTo>
                    <a:pt x="977" y="15"/>
                  </a:lnTo>
                  <a:lnTo>
                    <a:pt x="975" y="11"/>
                  </a:lnTo>
                  <a:lnTo>
                    <a:pt x="974" y="8"/>
                  </a:lnTo>
                  <a:lnTo>
                    <a:pt x="975" y="5"/>
                  </a:lnTo>
                  <a:lnTo>
                    <a:pt x="9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0" name="Freeform 30">
              <a:extLst>
                <a:ext uri="{FF2B5EF4-FFF2-40B4-BE49-F238E27FC236}">
                  <a16:creationId xmlns:a16="http://schemas.microsoft.com/office/drawing/2014/main" id="{8D9BD4AC-E7DD-4D79-89D6-87A7F8140805}"/>
                </a:ext>
              </a:extLst>
            </p:cNvPr>
            <p:cNvSpPr>
              <a:spLocks/>
            </p:cNvSpPr>
            <p:nvPr/>
          </p:nvSpPr>
          <p:spPr bwMode="auto">
            <a:xfrm>
              <a:off x="1219" y="1106"/>
              <a:ext cx="13" cy="15"/>
            </a:xfrm>
            <a:custGeom>
              <a:avLst/>
              <a:gdLst>
                <a:gd name="T0" fmla="*/ 2 w 13"/>
                <a:gd name="T1" fmla="*/ 0 h 15"/>
                <a:gd name="T2" fmla="*/ 7 w 13"/>
                <a:gd name="T3" fmla="*/ 0 h 15"/>
                <a:gd name="T4" fmla="*/ 10 w 13"/>
                <a:gd name="T5" fmla="*/ 2 h 15"/>
                <a:gd name="T6" fmla="*/ 13 w 13"/>
                <a:gd name="T7" fmla="*/ 5 h 15"/>
                <a:gd name="T8" fmla="*/ 13 w 13"/>
                <a:gd name="T9" fmla="*/ 8 h 15"/>
                <a:gd name="T10" fmla="*/ 13 w 13"/>
                <a:gd name="T11" fmla="*/ 13 h 15"/>
                <a:gd name="T12" fmla="*/ 8 w 13"/>
                <a:gd name="T13" fmla="*/ 15 h 15"/>
                <a:gd name="T14" fmla="*/ 5 w 13"/>
                <a:gd name="T15" fmla="*/ 15 h 15"/>
                <a:gd name="T16" fmla="*/ 2 w 13"/>
                <a:gd name="T17" fmla="*/ 11 h 15"/>
                <a:gd name="T18" fmla="*/ 0 w 13"/>
                <a:gd name="T19" fmla="*/ 10 h 15"/>
                <a:gd name="T20" fmla="*/ 0 w 13"/>
                <a:gd name="T21" fmla="*/ 6 h 15"/>
                <a:gd name="T22" fmla="*/ 0 w 13"/>
                <a:gd name="T23" fmla="*/ 3 h 15"/>
                <a:gd name="T24" fmla="*/ 2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2" y="0"/>
                  </a:moveTo>
                  <a:lnTo>
                    <a:pt x="7" y="0"/>
                  </a:lnTo>
                  <a:lnTo>
                    <a:pt x="10" y="2"/>
                  </a:lnTo>
                  <a:lnTo>
                    <a:pt x="13" y="5"/>
                  </a:lnTo>
                  <a:lnTo>
                    <a:pt x="13" y="8"/>
                  </a:lnTo>
                  <a:lnTo>
                    <a:pt x="13" y="13"/>
                  </a:lnTo>
                  <a:lnTo>
                    <a:pt x="8" y="15"/>
                  </a:lnTo>
                  <a:lnTo>
                    <a:pt x="5" y="15"/>
                  </a:lnTo>
                  <a:lnTo>
                    <a:pt x="2" y="11"/>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1" name="Freeform 31">
              <a:extLst>
                <a:ext uri="{FF2B5EF4-FFF2-40B4-BE49-F238E27FC236}">
                  <a16:creationId xmlns:a16="http://schemas.microsoft.com/office/drawing/2014/main" id="{4E4BB1A6-1BD9-4D16-8204-ACC6CD14F789}"/>
                </a:ext>
              </a:extLst>
            </p:cNvPr>
            <p:cNvSpPr>
              <a:spLocks/>
            </p:cNvSpPr>
            <p:nvPr/>
          </p:nvSpPr>
          <p:spPr bwMode="auto">
            <a:xfrm>
              <a:off x="1185" y="1122"/>
              <a:ext cx="41" cy="49"/>
            </a:xfrm>
            <a:custGeom>
              <a:avLst/>
              <a:gdLst>
                <a:gd name="T0" fmla="*/ 34 w 41"/>
                <a:gd name="T1" fmla="*/ 0 h 49"/>
                <a:gd name="T2" fmla="*/ 37 w 41"/>
                <a:gd name="T3" fmla="*/ 0 h 49"/>
                <a:gd name="T4" fmla="*/ 41 w 41"/>
                <a:gd name="T5" fmla="*/ 2 h 49"/>
                <a:gd name="T6" fmla="*/ 39 w 41"/>
                <a:gd name="T7" fmla="*/ 15 h 49"/>
                <a:gd name="T8" fmla="*/ 34 w 41"/>
                <a:gd name="T9" fmla="*/ 30 h 49"/>
                <a:gd name="T10" fmla="*/ 28 w 41"/>
                <a:gd name="T11" fmla="*/ 41 h 49"/>
                <a:gd name="T12" fmla="*/ 19 w 41"/>
                <a:gd name="T13" fmla="*/ 48 h 49"/>
                <a:gd name="T14" fmla="*/ 10 w 41"/>
                <a:gd name="T15" fmla="*/ 49 h 49"/>
                <a:gd name="T16" fmla="*/ 0 w 41"/>
                <a:gd name="T17" fmla="*/ 43 h 49"/>
                <a:gd name="T18" fmla="*/ 8 w 41"/>
                <a:gd name="T19" fmla="*/ 25 h 49"/>
                <a:gd name="T20" fmla="*/ 13 w 41"/>
                <a:gd name="T21" fmla="*/ 4 h 49"/>
                <a:gd name="T22" fmla="*/ 16 w 41"/>
                <a:gd name="T23" fmla="*/ 7 h 49"/>
                <a:gd name="T24" fmla="*/ 19 w 41"/>
                <a:gd name="T25" fmla="*/ 8 h 49"/>
                <a:gd name="T26" fmla="*/ 21 w 41"/>
                <a:gd name="T27" fmla="*/ 12 h 49"/>
                <a:gd name="T28" fmla="*/ 21 w 41"/>
                <a:gd name="T29" fmla="*/ 17 h 49"/>
                <a:gd name="T30" fmla="*/ 23 w 41"/>
                <a:gd name="T31" fmla="*/ 13 h 49"/>
                <a:gd name="T32" fmla="*/ 24 w 41"/>
                <a:gd name="T33" fmla="*/ 12 h 49"/>
                <a:gd name="T34" fmla="*/ 26 w 41"/>
                <a:gd name="T35" fmla="*/ 8 h 49"/>
                <a:gd name="T36" fmla="*/ 28 w 41"/>
                <a:gd name="T37" fmla="*/ 4 h 49"/>
                <a:gd name="T38" fmla="*/ 29 w 41"/>
                <a:gd name="T39" fmla="*/ 2 h 49"/>
                <a:gd name="T40" fmla="*/ 31 w 41"/>
                <a:gd name="T41" fmla="*/ 0 h 49"/>
                <a:gd name="T42" fmla="*/ 34 w 41"/>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9">
                  <a:moveTo>
                    <a:pt x="34" y="0"/>
                  </a:moveTo>
                  <a:lnTo>
                    <a:pt x="37" y="0"/>
                  </a:lnTo>
                  <a:lnTo>
                    <a:pt x="41" y="2"/>
                  </a:lnTo>
                  <a:lnTo>
                    <a:pt x="39" y="15"/>
                  </a:lnTo>
                  <a:lnTo>
                    <a:pt x="34" y="30"/>
                  </a:lnTo>
                  <a:lnTo>
                    <a:pt x="28" y="41"/>
                  </a:lnTo>
                  <a:lnTo>
                    <a:pt x="19" y="48"/>
                  </a:lnTo>
                  <a:lnTo>
                    <a:pt x="10" y="49"/>
                  </a:lnTo>
                  <a:lnTo>
                    <a:pt x="0" y="43"/>
                  </a:lnTo>
                  <a:lnTo>
                    <a:pt x="8" y="25"/>
                  </a:lnTo>
                  <a:lnTo>
                    <a:pt x="13" y="4"/>
                  </a:lnTo>
                  <a:lnTo>
                    <a:pt x="16" y="7"/>
                  </a:lnTo>
                  <a:lnTo>
                    <a:pt x="19" y="8"/>
                  </a:lnTo>
                  <a:lnTo>
                    <a:pt x="21" y="12"/>
                  </a:lnTo>
                  <a:lnTo>
                    <a:pt x="21" y="17"/>
                  </a:lnTo>
                  <a:lnTo>
                    <a:pt x="23" y="13"/>
                  </a:lnTo>
                  <a:lnTo>
                    <a:pt x="24" y="12"/>
                  </a:lnTo>
                  <a:lnTo>
                    <a:pt x="26" y="8"/>
                  </a:lnTo>
                  <a:lnTo>
                    <a:pt x="28" y="4"/>
                  </a:lnTo>
                  <a:lnTo>
                    <a:pt x="29" y="2"/>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2" name="Freeform 33">
              <a:extLst>
                <a:ext uri="{FF2B5EF4-FFF2-40B4-BE49-F238E27FC236}">
                  <a16:creationId xmlns:a16="http://schemas.microsoft.com/office/drawing/2014/main" id="{2303E904-B43A-4660-8E1E-CA509A86A50C}"/>
                </a:ext>
              </a:extLst>
            </p:cNvPr>
            <p:cNvSpPr>
              <a:spLocks/>
            </p:cNvSpPr>
            <p:nvPr/>
          </p:nvSpPr>
          <p:spPr bwMode="auto">
            <a:xfrm>
              <a:off x="1240" y="1173"/>
              <a:ext cx="12" cy="15"/>
            </a:xfrm>
            <a:custGeom>
              <a:avLst/>
              <a:gdLst>
                <a:gd name="T0" fmla="*/ 5 w 12"/>
                <a:gd name="T1" fmla="*/ 0 h 15"/>
                <a:gd name="T2" fmla="*/ 9 w 12"/>
                <a:gd name="T3" fmla="*/ 2 h 15"/>
                <a:gd name="T4" fmla="*/ 12 w 12"/>
                <a:gd name="T5" fmla="*/ 5 h 15"/>
                <a:gd name="T6" fmla="*/ 12 w 12"/>
                <a:gd name="T7" fmla="*/ 8 h 15"/>
                <a:gd name="T8" fmla="*/ 12 w 12"/>
                <a:gd name="T9" fmla="*/ 13 h 15"/>
                <a:gd name="T10" fmla="*/ 9 w 12"/>
                <a:gd name="T11" fmla="*/ 13 h 15"/>
                <a:gd name="T12" fmla="*/ 7 w 12"/>
                <a:gd name="T13" fmla="*/ 15 h 15"/>
                <a:gd name="T14" fmla="*/ 5 w 12"/>
                <a:gd name="T15" fmla="*/ 15 h 15"/>
                <a:gd name="T16" fmla="*/ 4 w 12"/>
                <a:gd name="T17" fmla="*/ 13 h 15"/>
                <a:gd name="T18" fmla="*/ 0 w 12"/>
                <a:gd name="T19" fmla="*/ 13 h 15"/>
                <a:gd name="T20" fmla="*/ 0 w 12"/>
                <a:gd name="T21" fmla="*/ 2 h 15"/>
                <a:gd name="T22" fmla="*/ 5 w 12"/>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5">
                  <a:moveTo>
                    <a:pt x="5" y="0"/>
                  </a:moveTo>
                  <a:lnTo>
                    <a:pt x="9" y="2"/>
                  </a:lnTo>
                  <a:lnTo>
                    <a:pt x="12" y="5"/>
                  </a:lnTo>
                  <a:lnTo>
                    <a:pt x="12" y="8"/>
                  </a:lnTo>
                  <a:lnTo>
                    <a:pt x="12" y="13"/>
                  </a:lnTo>
                  <a:lnTo>
                    <a:pt x="9" y="13"/>
                  </a:lnTo>
                  <a:lnTo>
                    <a:pt x="7" y="15"/>
                  </a:lnTo>
                  <a:lnTo>
                    <a:pt x="5" y="15"/>
                  </a:lnTo>
                  <a:lnTo>
                    <a:pt x="4" y="13"/>
                  </a:lnTo>
                  <a:lnTo>
                    <a:pt x="0" y="13"/>
                  </a:lnTo>
                  <a:lnTo>
                    <a:pt x="0"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3" name="Freeform 34">
              <a:extLst>
                <a:ext uri="{FF2B5EF4-FFF2-40B4-BE49-F238E27FC236}">
                  <a16:creationId xmlns:a16="http://schemas.microsoft.com/office/drawing/2014/main" id="{6BFFB944-9B1E-4F07-825B-52F80FBC32E5}"/>
                </a:ext>
              </a:extLst>
            </p:cNvPr>
            <p:cNvSpPr>
              <a:spLocks/>
            </p:cNvSpPr>
            <p:nvPr/>
          </p:nvSpPr>
          <p:spPr bwMode="auto">
            <a:xfrm>
              <a:off x="1209" y="1186"/>
              <a:ext cx="69" cy="54"/>
            </a:xfrm>
            <a:custGeom>
              <a:avLst/>
              <a:gdLst>
                <a:gd name="T0" fmla="*/ 53 w 69"/>
                <a:gd name="T1" fmla="*/ 2 h 54"/>
                <a:gd name="T2" fmla="*/ 56 w 69"/>
                <a:gd name="T3" fmla="*/ 7 h 54"/>
                <a:gd name="T4" fmla="*/ 58 w 69"/>
                <a:gd name="T5" fmla="*/ 11 h 54"/>
                <a:gd name="T6" fmla="*/ 61 w 69"/>
                <a:gd name="T7" fmla="*/ 10 h 54"/>
                <a:gd name="T8" fmla="*/ 66 w 69"/>
                <a:gd name="T9" fmla="*/ 7 h 54"/>
                <a:gd name="T10" fmla="*/ 69 w 69"/>
                <a:gd name="T11" fmla="*/ 13 h 54"/>
                <a:gd name="T12" fmla="*/ 66 w 69"/>
                <a:gd name="T13" fmla="*/ 25 h 54"/>
                <a:gd name="T14" fmla="*/ 62 w 69"/>
                <a:gd name="T15" fmla="*/ 33 h 54"/>
                <a:gd name="T16" fmla="*/ 56 w 69"/>
                <a:gd name="T17" fmla="*/ 31 h 54"/>
                <a:gd name="T18" fmla="*/ 51 w 69"/>
                <a:gd name="T19" fmla="*/ 28 h 54"/>
                <a:gd name="T20" fmla="*/ 46 w 69"/>
                <a:gd name="T21" fmla="*/ 29 h 54"/>
                <a:gd name="T22" fmla="*/ 44 w 69"/>
                <a:gd name="T23" fmla="*/ 36 h 54"/>
                <a:gd name="T24" fmla="*/ 46 w 69"/>
                <a:gd name="T25" fmla="*/ 44 h 54"/>
                <a:gd name="T26" fmla="*/ 35 w 69"/>
                <a:gd name="T27" fmla="*/ 54 h 54"/>
                <a:gd name="T28" fmla="*/ 13 w 69"/>
                <a:gd name="T29" fmla="*/ 49 h 54"/>
                <a:gd name="T30" fmla="*/ 0 w 69"/>
                <a:gd name="T31" fmla="*/ 41 h 54"/>
                <a:gd name="T32" fmla="*/ 2 w 69"/>
                <a:gd name="T33" fmla="*/ 34 h 54"/>
                <a:gd name="T34" fmla="*/ 4 w 69"/>
                <a:gd name="T35" fmla="*/ 29 h 54"/>
                <a:gd name="T36" fmla="*/ 10 w 69"/>
                <a:gd name="T37" fmla="*/ 26 h 54"/>
                <a:gd name="T38" fmla="*/ 18 w 69"/>
                <a:gd name="T39" fmla="*/ 26 h 54"/>
                <a:gd name="T40" fmla="*/ 23 w 69"/>
                <a:gd name="T41" fmla="*/ 26 h 54"/>
                <a:gd name="T42" fmla="*/ 23 w 69"/>
                <a:gd name="T43" fmla="*/ 20 h 54"/>
                <a:gd name="T44" fmla="*/ 20 w 69"/>
                <a:gd name="T45" fmla="*/ 16 h 54"/>
                <a:gd name="T46" fmla="*/ 13 w 69"/>
                <a:gd name="T47" fmla="*/ 16 h 54"/>
                <a:gd name="T48" fmla="*/ 10 w 69"/>
                <a:gd name="T49" fmla="*/ 13 h 54"/>
                <a:gd name="T50" fmla="*/ 15 w 69"/>
                <a:gd name="T51" fmla="*/ 8 h 54"/>
                <a:gd name="T52" fmla="*/ 22 w 69"/>
                <a:gd name="T53" fmla="*/ 5 h 54"/>
                <a:gd name="T54" fmla="*/ 28 w 69"/>
                <a:gd name="T55" fmla="*/ 2 h 54"/>
                <a:gd name="T56" fmla="*/ 33 w 69"/>
                <a:gd name="T57" fmla="*/ 3 h 54"/>
                <a:gd name="T58" fmla="*/ 36 w 69"/>
                <a:gd name="T59" fmla="*/ 8 h 54"/>
                <a:gd name="T60" fmla="*/ 38 w 69"/>
                <a:gd name="T61" fmla="*/ 11 h 54"/>
                <a:gd name="T62" fmla="*/ 43 w 69"/>
                <a:gd name="T63" fmla="*/ 8 h 54"/>
                <a:gd name="T64" fmla="*/ 44 w 69"/>
                <a:gd name="T65" fmla="*/ 3 h 54"/>
                <a:gd name="T66" fmla="*/ 49 w 69"/>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4">
                  <a:moveTo>
                    <a:pt x="53" y="0"/>
                  </a:moveTo>
                  <a:lnTo>
                    <a:pt x="53" y="2"/>
                  </a:lnTo>
                  <a:lnTo>
                    <a:pt x="54" y="5"/>
                  </a:lnTo>
                  <a:lnTo>
                    <a:pt x="56" y="7"/>
                  </a:lnTo>
                  <a:lnTo>
                    <a:pt x="56" y="8"/>
                  </a:lnTo>
                  <a:lnTo>
                    <a:pt x="58" y="11"/>
                  </a:lnTo>
                  <a:lnTo>
                    <a:pt x="59" y="11"/>
                  </a:lnTo>
                  <a:lnTo>
                    <a:pt x="61" y="10"/>
                  </a:lnTo>
                  <a:lnTo>
                    <a:pt x="64" y="8"/>
                  </a:lnTo>
                  <a:lnTo>
                    <a:pt x="66" y="7"/>
                  </a:lnTo>
                  <a:lnTo>
                    <a:pt x="69" y="7"/>
                  </a:lnTo>
                  <a:lnTo>
                    <a:pt x="69" y="13"/>
                  </a:lnTo>
                  <a:lnTo>
                    <a:pt x="67" y="20"/>
                  </a:lnTo>
                  <a:lnTo>
                    <a:pt x="66" y="25"/>
                  </a:lnTo>
                  <a:lnTo>
                    <a:pt x="64" y="28"/>
                  </a:lnTo>
                  <a:lnTo>
                    <a:pt x="62" y="33"/>
                  </a:lnTo>
                  <a:lnTo>
                    <a:pt x="58" y="33"/>
                  </a:lnTo>
                  <a:lnTo>
                    <a:pt x="56" y="31"/>
                  </a:lnTo>
                  <a:lnTo>
                    <a:pt x="54" y="29"/>
                  </a:lnTo>
                  <a:lnTo>
                    <a:pt x="51" y="28"/>
                  </a:lnTo>
                  <a:lnTo>
                    <a:pt x="48" y="28"/>
                  </a:lnTo>
                  <a:lnTo>
                    <a:pt x="46" y="29"/>
                  </a:lnTo>
                  <a:lnTo>
                    <a:pt x="44" y="33"/>
                  </a:lnTo>
                  <a:lnTo>
                    <a:pt x="44" y="36"/>
                  </a:lnTo>
                  <a:lnTo>
                    <a:pt x="44" y="41"/>
                  </a:lnTo>
                  <a:lnTo>
                    <a:pt x="46" y="44"/>
                  </a:lnTo>
                  <a:lnTo>
                    <a:pt x="44" y="47"/>
                  </a:lnTo>
                  <a:lnTo>
                    <a:pt x="35" y="54"/>
                  </a:lnTo>
                  <a:lnTo>
                    <a:pt x="23" y="54"/>
                  </a:lnTo>
                  <a:lnTo>
                    <a:pt x="13" y="49"/>
                  </a:lnTo>
                  <a:lnTo>
                    <a:pt x="0" y="44"/>
                  </a:lnTo>
                  <a:lnTo>
                    <a:pt x="0" y="41"/>
                  </a:lnTo>
                  <a:lnTo>
                    <a:pt x="0" y="38"/>
                  </a:lnTo>
                  <a:lnTo>
                    <a:pt x="2" y="34"/>
                  </a:lnTo>
                  <a:lnTo>
                    <a:pt x="4" y="33"/>
                  </a:lnTo>
                  <a:lnTo>
                    <a:pt x="4" y="29"/>
                  </a:lnTo>
                  <a:lnTo>
                    <a:pt x="5" y="26"/>
                  </a:lnTo>
                  <a:lnTo>
                    <a:pt x="10" y="26"/>
                  </a:lnTo>
                  <a:lnTo>
                    <a:pt x="15" y="26"/>
                  </a:lnTo>
                  <a:lnTo>
                    <a:pt x="18" y="26"/>
                  </a:lnTo>
                  <a:lnTo>
                    <a:pt x="22" y="28"/>
                  </a:lnTo>
                  <a:lnTo>
                    <a:pt x="23" y="26"/>
                  </a:lnTo>
                  <a:lnTo>
                    <a:pt x="25" y="23"/>
                  </a:lnTo>
                  <a:lnTo>
                    <a:pt x="23" y="20"/>
                  </a:lnTo>
                  <a:lnTo>
                    <a:pt x="22" y="18"/>
                  </a:lnTo>
                  <a:lnTo>
                    <a:pt x="20" y="16"/>
                  </a:lnTo>
                  <a:lnTo>
                    <a:pt x="17" y="16"/>
                  </a:lnTo>
                  <a:lnTo>
                    <a:pt x="13" y="16"/>
                  </a:lnTo>
                  <a:lnTo>
                    <a:pt x="10" y="16"/>
                  </a:lnTo>
                  <a:lnTo>
                    <a:pt x="10" y="13"/>
                  </a:lnTo>
                  <a:lnTo>
                    <a:pt x="12" y="10"/>
                  </a:lnTo>
                  <a:lnTo>
                    <a:pt x="15" y="8"/>
                  </a:lnTo>
                  <a:lnTo>
                    <a:pt x="18" y="7"/>
                  </a:lnTo>
                  <a:lnTo>
                    <a:pt x="22" y="5"/>
                  </a:lnTo>
                  <a:lnTo>
                    <a:pt x="25" y="3"/>
                  </a:lnTo>
                  <a:lnTo>
                    <a:pt x="28" y="2"/>
                  </a:lnTo>
                  <a:lnTo>
                    <a:pt x="31" y="2"/>
                  </a:lnTo>
                  <a:lnTo>
                    <a:pt x="33" y="3"/>
                  </a:lnTo>
                  <a:lnTo>
                    <a:pt x="35" y="5"/>
                  </a:lnTo>
                  <a:lnTo>
                    <a:pt x="36" y="8"/>
                  </a:lnTo>
                  <a:lnTo>
                    <a:pt x="36" y="10"/>
                  </a:lnTo>
                  <a:lnTo>
                    <a:pt x="38" y="11"/>
                  </a:lnTo>
                  <a:lnTo>
                    <a:pt x="41" y="10"/>
                  </a:lnTo>
                  <a:lnTo>
                    <a:pt x="43" y="8"/>
                  </a:lnTo>
                  <a:lnTo>
                    <a:pt x="43" y="7"/>
                  </a:lnTo>
                  <a:lnTo>
                    <a:pt x="44" y="3"/>
                  </a:lnTo>
                  <a:lnTo>
                    <a:pt x="46" y="2"/>
                  </a:lnTo>
                  <a:lnTo>
                    <a:pt x="4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4" name="Freeform 35">
              <a:extLst>
                <a:ext uri="{FF2B5EF4-FFF2-40B4-BE49-F238E27FC236}">
                  <a16:creationId xmlns:a16="http://schemas.microsoft.com/office/drawing/2014/main" id="{87CCCE8C-8884-429E-929C-2A199229EF29}"/>
                </a:ext>
              </a:extLst>
            </p:cNvPr>
            <p:cNvSpPr>
              <a:spLocks/>
            </p:cNvSpPr>
            <p:nvPr/>
          </p:nvSpPr>
          <p:spPr bwMode="auto">
            <a:xfrm>
              <a:off x="1258" y="1214"/>
              <a:ext cx="36" cy="31"/>
            </a:xfrm>
            <a:custGeom>
              <a:avLst/>
              <a:gdLst>
                <a:gd name="T0" fmla="*/ 22 w 36"/>
                <a:gd name="T1" fmla="*/ 0 h 31"/>
                <a:gd name="T2" fmla="*/ 26 w 36"/>
                <a:gd name="T3" fmla="*/ 1 h 31"/>
                <a:gd name="T4" fmla="*/ 28 w 36"/>
                <a:gd name="T5" fmla="*/ 1 h 31"/>
                <a:gd name="T6" fmla="*/ 31 w 36"/>
                <a:gd name="T7" fmla="*/ 3 h 31"/>
                <a:gd name="T8" fmla="*/ 33 w 36"/>
                <a:gd name="T9" fmla="*/ 6 h 31"/>
                <a:gd name="T10" fmla="*/ 36 w 36"/>
                <a:gd name="T11" fmla="*/ 8 h 31"/>
                <a:gd name="T12" fmla="*/ 36 w 36"/>
                <a:gd name="T13" fmla="*/ 19 h 31"/>
                <a:gd name="T14" fmla="*/ 31 w 36"/>
                <a:gd name="T15" fmla="*/ 28 h 31"/>
                <a:gd name="T16" fmla="*/ 25 w 36"/>
                <a:gd name="T17" fmla="*/ 31 h 31"/>
                <a:gd name="T18" fmla="*/ 17 w 36"/>
                <a:gd name="T19" fmla="*/ 31 h 31"/>
                <a:gd name="T20" fmla="*/ 7 w 36"/>
                <a:gd name="T21" fmla="*/ 28 h 31"/>
                <a:gd name="T22" fmla="*/ 0 w 36"/>
                <a:gd name="T23" fmla="*/ 21 h 31"/>
                <a:gd name="T24" fmla="*/ 2 w 36"/>
                <a:gd name="T25" fmla="*/ 19 h 31"/>
                <a:gd name="T26" fmla="*/ 5 w 36"/>
                <a:gd name="T27" fmla="*/ 16 h 31"/>
                <a:gd name="T28" fmla="*/ 7 w 36"/>
                <a:gd name="T29" fmla="*/ 16 h 31"/>
                <a:gd name="T30" fmla="*/ 10 w 36"/>
                <a:gd name="T31" fmla="*/ 15 h 31"/>
                <a:gd name="T32" fmla="*/ 13 w 36"/>
                <a:gd name="T33" fmla="*/ 13 h 31"/>
                <a:gd name="T34" fmla="*/ 17 w 36"/>
                <a:gd name="T35" fmla="*/ 11 h 31"/>
                <a:gd name="T36" fmla="*/ 20 w 36"/>
                <a:gd name="T37" fmla="*/ 10 h 31"/>
                <a:gd name="T38" fmla="*/ 22 w 36"/>
                <a:gd name="T39" fmla="*/ 8 h 31"/>
                <a:gd name="T40" fmla="*/ 22 w 36"/>
                <a:gd name="T41" fmla="*/ 5 h 31"/>
                <a:gd name="T42" fmla="*/ 22 w 36"/>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1">
                  <a:moveTo>
                    <a:pt x="22" y="0"/>
                  </a:moveTo>
                  <a:lnTo>
                    <a:pt x="26" y="1"/>
                  </a:lnTo>
                  <a:lnTo>
                    <a:pt x="28" y="1"/>
                  </a:lnTo>
                  <a:lnTo>
                    <a:pt x="31" y="3"/>
                  </a:lnTo>
                  <a:lnTo>
                    <a:pt x="33" y="6"/>
                  </a:lnTo>
                  <a:lnTo>
                    <a:pt x="36" y="8"/>
                  </a:lnTo>
                  <a:lnTo>
                    <a:pt x="36" y="19"/>
                  </a:lnTo>
                  <a:lnTo>
                    <a:pt x="31" y="28"/>
                  </a:lnTo>
                  <a:lnTo>
                    <a:pt x="25" y="31"/>
                  </a:lnTo>
                  <a:lnTo>
                    <a:pt x="17" y="31"/>
                  </a:lnTo>
                  <a:lnTo>
                    <a:pt x="7" y="28"/>
                  </a:lnTo>
                  <a:lnTo>
                    <a:pt x="0" y="21"/>
                  </a:lnTo>
                  <a:lnTo>
                    <a:pt x="2" y="19"/>
                  </a:lnTo>
                  <a:lnTo>
                    <a:pt x="5" y="16"/>
                  </a:lnTo>
                  <a:lnTo>
                    <a:pt x="7" y="16"/>
                  </a:lnTo>
                  <a:lnTo>
                    <a:pt x="10" y="15"/>
                  </a:lnTo>
                  <a:lnTo>
                    <a:pt x="13" y="13"/>
                  </a:lnTo>
                  <a:lnTo>
                    <a:pt x="17" y="11"/>
                  </a:lnTo>
                  <a:lnTo>
                    <a:pt x="20" y="10"/>
                  </a:lnTo>
                  <a:lnTo>
                    <a:pt x="22" y="8"/>
                  </a:lnTo>
                  <a:lnTo>
                    <a:pt x="22" y="5"/>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5" name="Freeform 36">
              <a:extLst>
                <a:ext uri="{FF2B5EF4-FFF2-40B4-BE49-F238E27FC236}">
                  <a16:creationId xmlns:a16="http://schemas.microsoft.com/office/drawing/2014/main" id="{2FAD5400-0CD0-4785-8D0C-5ACAF03584A0}"/>
                </a:ext>
              </a:extLst>
            </p:cNvPr>
            <p:cNvSpPr>
              <a:spLocks/>
            </p:cNvSpPr>
            <p:nvPr/>
          </p:nvSpPr>
          <p:spPr bwMode="auto">
            <a:xfrm>
              <a:off x="103" y="2092"/>
              <a:ext cx="42" cy="37"/>
            </a:xfrm>
            <a:custGeom>
              <a:avLst/>
              <a:gdLst>
                <a:gd name="T0" fmla="*/ 27 w 42"/>
                <a:gd name="T1" fmla="*/ 0 h 37"/>
                <a:gd name="T2" fmla="*/ 34 w 42"/>
                <a:gd name="T3" fmla="*/ 6 h 37"/>
                <a:gd name="T4" fmla="*/ 37 w 42"/>
                <a:gd name="T5" fmla="*/ 16 h 37"/>
                <a:gd name="T6" fmla="*/ 39 w 42"/>
                <a:gd name="T7" fmla="*/ 26 h 37"/>
                <a:gd name="T8" fmla="*/ 42 w 42"/>
                <a:gd name="T9" fmla="*/ 36 h 37"/>
                <a:gd name="T10" fmla="*/ 27 w 42"/>
                <a:gd name="T11" fmla="*/ 37 h 37"/>
                <a:gd name="T12" fmla="*/ 11 w 42"/>
                <a:gd name="T13" fmla="*/ 36 h 37"/>
                <a:gd name="T14" fmla="*/ 0 w 42"/>
                <a:gd name="T15" fmla="*/ 31 h 37"/>
                <a:gd name="T16" fmla="*/ 1 w 42"/>
                <a:gd name="T17" fmla="*/ 21 h 37"/>
                <a:gd name="T18" fmla="*/ 6 w 42"/>
                <a:gd name="T19" fmla="*/ 14 h 37"/>
                <a:gd name="T20" fmla="*/ 14 w 42"/>
                <a:gd name="T21" fmla="*/ 10 h 37"/>
                <a:gd name="T22" fmla="*/ 23 w 42"/>
                <a:gd name="T23" fmla="*/ 6 h 37"/>
                <a:gd name="T24" fmla="*/ 27 w 42"/>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7">
                  <a:moveTo>
                    <a:pt x="27" y="0"/>
                  </a:moveTo>
                  <a:lnTo>
                    <a:pt x="34" y="6"/>
                  </a:lnTo>
                  <a:lnTo>
                    <a:pt x="37" y="16"/>
                  </a:lnTo>
                  <a:lnTo>
                    <a:pt x="39" y="26"/>
                  </a:lnTo>
                  <a:lnTo>
                    <a:pt x="42" y="36"/>
                  </a:lnTo>
                  <a:lnTo>
                    <a:pt x="27" y="37"/>
                  </a:lnTo>
                  <a:lnTo>
                    <a:pt x="11" y="36"/>
                  </a:lnTo>
                  <a:lnTo>
                    <a:pt x="0" y="31"/>
                  </a:lnTo>
                  <a:lnTo>
                    <a:pt x="1" y="21"/>
                  </a:lnTo>
                  <a:lnTo>
                    <a:pt x="6" y="14"/>
                  </a:lnTo>
                  <a:lnTo>
                    <a:pt x="14" y="10"/>
                  </a:lnTo>
                  <a:lnTo>
                    <a:pt x="23"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6" name="Freeform 37">
              <a:extLst>
                <a:ext uri="{FF2B5EF4-FFF2-40B4-BE49-F238E27FC236}">
                  <a16:creationId xmlns:a16="http://schemas.microsoft.com/office/drawing/2014/main" id="{1C7444E6-707F-465A-A236-9EE7DEA100C9}"/>
                </a:ext>
              </a:extLst>
            </p:cNvPr>
            <p:cNvSpPr>
              <a:spLocks/>
            </p:cNvSpPr>
            <p:nvPr/>
          </p:nvSpPr>
          <p:spPr bwMode="auto">
            <a:xfrm>
              <a:off x="3" y="2277"/>
              <a:ext cx="44" cy="40"/>
            </a:xfrm>
            <a:custGeom>
              <a:avLst/>
              <a:gdLst>
                <a:gd name="T0" fmla="*/ 34 w 44"/>
                <a:gd name="T1" fmla="*/ 0 h 40"/>
                <a:gd name="T2" fmla="*/ 41 w 44"/>
                <a:gd name="T3" fmla="*/ 4 h 40"/>
                <a:gd name="T4" fmla="*/ 44 w 44"/>
                <a:gd name="T5" fmla="*/ 13 h 40"/>
                <a:gd name="T6" fmla="*/ 44 w 44"/>
                <a:gd name="T7" fmla="*/ 26 h 40"/>
                <a:gd name="T8" fmla="*/ 42 w 44"/>
                <a:gd name="T9" fmla="*/ 27 h 40"/>
                <a:gd name="T10" fmla="*/ 41 w 44"/>
                <a:gd name="T11" fmla="*/ 27 h 40"/>
                <a:gd name="T12" fmla="*/ 41 w 44"/>
                <a:gd name="T13" fmla="*/ 31 h 40"/>
                <a:gd name="T14" fmla="*/ 34 w 44"/>
                <a:gd name="T15" fmla="*/ 31 h 40"/>
                <a:gd name="T16" fmla="*/ 29 w 44"/>
                <a:gd name="T17" fmla="*/ 31 h 40"/>
                <a:gd name="T18" fmla="*/ 26 w 44"/>
                <a:gd name="T19" fmla="*/ 29 h 40"/>
                <a:gd name="T20" fmla="*/ 21 w 44"/>
                <a:gd name="T21" fmla="*/ 27 h 40"/>
                <a:gd name="T22" fmla="*/ 20 w 44"/>
                <a:gd name="T23" fmla="*/ 29 h 40"/>
                <a:gd name="T24" fmla="*/ 20 w 44"/>
                <a:gd name="T25" fmla="*/ 32 h 40"/>
                <a:gd name="T26" fmla="*/ 20 w 44"/>
                <a:gd name="T27" fmla="*/ 34 h 40"/>
                <a:gd name="T28" fmla="*/ 20 w 44"/>
                <a:gd name="T29" fmla="*/ 37 h 40"/>
                <a:gd name="T30" fmla="*/ 16 w 44"/>
                <a:gd name="T31" fmla="*/ 40 h 40"/>
                <a:gd name="T32" fmla="*/ 13 w 44"/>
                <a:gd name="T33" fmla="*/ 40 h 40"/>
                <a:gd name="T34" fmla="*/ 8 w 44"/>
                <a:gd name="T35" fmla="*/ 39 h 40"/>
                <a:gd name="T36" fmla="*/ 5 w 44"/>
                <a:gd name="T37" fmla="*/ 39 h 40"/>
                <a:gd name="T38" fmla="*/ 2 w 44"/>
                <a:gd name="T39" fmla="*/ 37 h 40"/>
                <a:gd name="T40" fmla="*/ 3 w 44"/>
                <a:gd name="T41" fmla="*/ 32 h 40"/>
                <a:gd name="T42" fmla="*/ 5 w 44"/>
                <a:gd name="T43" fmla="*/ 31 h 40"/>
                <a:gd name="T44" fmla="*/ 10 w 44"/>
                <a:gd name="T45" fmla="*/ 27 h 40"/>
                <a:gd name="T46" fmla="*/ 15 w 44"/>
                <a:gd name="T47" fmla="*/ 27 h 40"/>
                <a:gd name="T48" fmla="*/ 11 w 44"/>
                <a:gd name="T49" fmla="*/ 26 h 40"/>
                <a:gd name="T50" fmla="*/ 10 w 44"/>
                <a:gd name="T51" fmla="*/ 24 h 40"/>
                <a:gd name="T52" fmla="*/ 7 w 44"/>
                <a:gd name="T53" fmla="*/ 24 h 40"/>
                <a:gd name="T54" fmla="*/ 5 w 44"/>
                <a:gd name="T55" fmla="*/ 26 h 40"/>
                <a:gd name="T56" fmla="*/ 0 w 44"/>
                <a:gd name="T57" fmla="*/ 26 h 40"/>
                <a:gd name="T58" fmla="*/ 3 w 44"/>
                <a:gd name="T59" fmla="*/ 17 h 40"/>
                <a:gd name="T60" fmla="*/ 10 w 44"/>
                <a:gd name="T61" fmla="*/ 9 h 40"/>
                <a:gd name="T62" fmla="*/ 18 w 44"/>
                <a:gd name="T63" fmla="*/ 3 h 40"/>
                <a:gd name="T64" fmla="*/ 26 w 44"/>
                <a:gd name="T65" fmla="*/ 0 h 40"/>
                <a:gd name="T66" fmla="*/ 34 w 44"/>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40">
                  <a:moveTo>
                    <a:pt x="34" y="0"/>
                  </a:moveTo>
                  <a:lnTo>
                    <a:pt x="41" y="4"/>
                  </a:lnTo>
                  <a:lnTo>
                    <a:pt x="44" y="13"/>
                  </a:lnTo>
                  <a:lnTo>
                    <a:pt x="44" y="26"/>
                  </a:lnTo>
                  <a:lnTo>
                    <a:pt x="42" y="27"/>
                  </a:lnTo>
                  <a:lnTo>
                    <a:pt x="41" y="27"/>
                  </a:lnTo>
                  <a:lnTo>
                    <a:pt x="41" y="31"/>
                  </a:lnTo>
                  <a:lnTo>
                    <a:pt x="34" y="31"/>
                  </a:lnTo>
                  <a:lnTo>
                    <a:pt x="29" y="31"/>
                  </a:lnTo>
                  <a:lnTo>
                    <a:pt x="26" y="29"/>
                  </a:lnTo>
                  <a:lnTo>
                    <a:pt x="21" y="27"/>
                  </a:lnTo>
                  <a:lnTo>
                    <a:pt x="20" y="29"/>
                  </a:lnTo>
                  <a:lnTo>
                    <a:pt x="20" y="32"/>
                  </a:lnTo>
                  <a:lnTo>
                    <a:pt x="20" y="34"/>
                  </a:lnTo>
                  <a:lnTo>
                    <a:pt x="20" y="37"/>
                  </a:lnTo>
                  <a:lnTo>
                    <a:pt x="16" y="40"/>
                  </a:lnTo>
                  <a:lnTo>
                    <a:pt x="13" y="40"/>
                  </a:lnTo>
                  <a:lnTo>
                    <a:pt x="8" y="39"/>
                  </a:lnTo>
                  <a:lnTo>
                    <a:pt x="5" y="39"/>
                  </a:lnTo>
                  <a:lnTo>
                    <a:pt x="2" y="37"/>
                  </a:lnTo>
                  <a:lnTo>
                    <a:pt x="3" y="32"/>
                  </a:lnTo>
                  <a:lnTo>
                    <a:pt x="5" y="31"/>
                  </a:lnTo>
                  <a:lnTo>
                    <a:pt x="10" y="27"/>
                  </a:lnTo>
                  <a:lnTo>
                    <a:pt x="15" y="27"/>
                  </a:lnTo>
                  <a:lnTo>
                    <a:pt x="11" y="26"/>
                  </a:lnTo>
                  <a:lnTo>
                    <a:pt x="10" y="24"/>
                  </a:lnTo>
                  <a:lnTo>
                    <a:pt x="7" y="24"/>
                  </a:lnTo>
                  <a:lnTo>
                    <a:pt x="5" y="26"/>
                  </a:lnTo>
                  <a:lnTo>
                    <a:pt x="0" y="26"/>
                  </a:lnTo>
                  <a:lnTo>
                    <a:pt x="3" y="17"/>
                  </a:lnTo>
                  <a:lnTo>
                    <a:pt x="10" y="9"/>
                  </a:lnTo>
                  <a:lnTo>
                    <a:pt x="18" y="3"/>
                  </a:lnTo>
                  <a:lnTo>
                    <a:pt x="26"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7" name="Freeform 38">
              <a:extLst>
                <a:ext uri="{FF2B5EF4-FFF2-40B4-BE49-F238E27FC236}">
                  <a16:creationId xmlns:a16="http://schemas.microsoft.com/office/drawing/2014/main" id="{00702DC4-C06D-42AF-8CD9-04DBBE4F6FE3}"/>
                </a:ext>
              </a:extLst>
            </p:cNvPr>
            <p:cNvSpPr>
              <a:spLocks/>
            </p:cNvSpPr>
            <p:nvPr/>
          </p:nvSpPr>
          <p:spPr bwMode="auto">
            <a:xfrm>
              <a:off x="16" y="2378"/>
              <a:ext cx="15" cy="16"/>
            </a:xfrm>
            <a:custGeom>
              <a:avLst/>
              <a:gdLst>
                <a:gd name="T0" fmla="*/ 2 w 15"/>
                <a:gd name="T1" fmla="*/ 0 h 16"/>
                <a:gd name="T2" fmla="*/ 5 w 15"/>
                <a:gd name="T3" fmla="*/ 0 h 16"/>
                <a:gd name="T4" fmla="*/ 8 w 15"/>
                <a:gd name="T5" fmla="*/ 2 h 16"/>
                <a:gd name="T6" fmla="*/ 12 w 15"/>
                <a:gd name="T7" fmla="*/ 5 h 16"/>
                <a:gd name="T8" fmla="*/ 13 w 15"/>
                <a:gd name="T9" fmla="*/ 8 h 16"/>
                <a:gd name="T10" fmla="*/ 15 w 15"/>
                <a:gd name="T11" fmla="*/ 11 h 16"/>
                <a:gd name="T12" fmla="*/ 15 w 15"/>
                <a:gd name="T13" fmla="*/ 15 h 16"/>
                <a:gd name="T14" fmla="*/ 13 w 15"/>
                <a:gd name="T15" fmla="*/ 16 h 16"/>
                <a:gd name="T16" fmla="*/ 8 w 15"/>
                <a:gd name="T17" fmla="*/ 16 h 16"/>
                <a:gd name="T18" fmla="*/ 5 w 15"/>
                <a:gd name="T19" fmla="*/ 15 h 16"/>
                <a:gd name="T20" fmla="*/ 2 w 15"/>
                <a:gd name="T21" fmla="*/ 11 h 16"/>
                <a:gd name="T22" fmla="*/ 0 w 15"/>
                <a:gd name="T23" fmla="*/ 8 h 16"/>
                <a:gd name="T24" fmla="*/ 0 w 15"/>
                <a:gd name="T25" fmla="*/ 5 h 16"/>
                <a:gd name="T26" fmla="*/ 2 w 15"/>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0"/>
                  </a:moveTo>
                  <a:lnTo>
                    <a:pt x="5" y="0"/>
                  </a:lnTo>
                  <a:lnTo>
                    <a:pt x="8" y="2"/>
                  </a:lnTo>
                  <a:lnTo>
                    <a:pt x="12" y="5"/>
                  </a:lnTo>
                  <a:lnTo>
                    <a:pt x="13" y="8"/>
                  </a:lnTo>
                  <a:lnTo>
                    <a:pt x="15" y="11"/>
                  </a:lnTo>
                  <a:lnTo>
                    <a:pt x="15" y="15"/>
                  </a:lnTo>
                  <a:lnTo>
                    <a:pt x="13" y="16"/>
                  </a:lnTo>
                  <a:lnTo>
                    <a:pt x="8" y="16"/>
                  </a:lnTo>
                  <a:lnTo>
                    <a:pt x="5" y="15"/>
                  </a:lnTo>
                  <a:lnTo>
                    <a:pt x="2" y="11"/>
                  </a:lnTo>
                  <a:lnTo>
                    <a:pt x="0" y="8"/>
                  </a:lnTo>
                  <a:lnTo>
                    <a:pt x="0" y="5"/>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8" name="Freeform 40">
              <a:extLst>
                <a:ext uri="{FF2B5EF4-FFF2-40B4-BE49-F238E27FC236}">
                  <a16:creationId xmlns:a16="http://schemas.microsoft.com/office/drawing/2014/main" id="{36F35229-8A1D-4C26-9057-DEF2AB4C1D91}"/>
                </a:ext>
              </a:extLst>
            </p:cNvPr>
            <p:cNvSpPr>
              <a:spLocks/>
            </p:cNvSpPr>
            <p:nvPr/>
          </p:nvSpPr>
          <p:spPr bwMode="auto">
            <a:xfrm>
              <a:off x="188" y="2507"/>
              <a:ext cx="117" cy="139"/>
            </a:xfrm>
            <a:custGeom>
              <a:avLst/>
              <a:gdLst>
                <a:gd name="T0" fmla="*/ 59 w 117"/>
                <a:gd name="T1" fmla="*/ 0 h 139"/>
                <a:gd name="T2" fmla="*/ 78 w 117"/>
                <a:gd name="T3" fmla="*/ 13 h 139"/>
                <a:gd name="T4" fmla="*/ 98 w 117"/>
                <a:gd name="T5" fmla="*/ 33 h 139"/>
                <a:gd name="T6" fmla="*/ 104 w 117"/>
                <a:gd name="T7" fmla="*/ 44 h 139"/>
                <a:gd name="T8" fmla="*/ 101 w 117"/>
                <a:gd name="T9" fmla="*/ 49 h 139"/>
                <a:gd name="T10" fmla="*/ 99 w 117"/>
                <a:gd name="T11" fmla="*/ 54 h 139"/>
                <a:gd name="T12" fmla="*/ 91 w 117"/>
                <a:gd name="T13" fmla="*/ 52 h 139"/>
                <a:gd name="T14" fmla="*/ 85 w 117"/>
                <a:gd name="T15" fmla="*/ 49 h 139"/>
                <a:gd name="T16" fmla="*/ 80 w 117"/>
                <a:gd name="T17" fmla="*/ 46 h 139"/>
                <a:gd name="T18" fmla="*/ 77 w 117"/>
                <a:gd name="T19" fmla="*/ 51 h 139"/>
                <a:gd name="T20" fmla="*/ 75 w 117"/>
                <a:gd name="T21" fmla="*/ 59 h 139"/>
                <a:gd name="T22" fmla="*/ 81 w 117"/>
                <a:gd name="T23" fmla="*/ 62 h 139"/>
                <a:gd name="T24" fmla="*/ 91 w 117"/>
                <a:gd name="T25" fmla="*/ 62 h 139"/>
                <a:gd name="T26" fmla="*/ 98 w 117"/>
                <a:gd name="T27" fmla="*/ 67 h 139"/>
                <a:gd name="T28" fmla="*/ 101 w 117"/>
                <a:gd name="T29" fmla="*/ 70 h 139"/>
                <a:gd name="T30" fmla="*/ 104 w 117"/>
                <a:gd name="T31" fmla="*/ 67 h 139"/>
                <a:gd name="T32" fmla="*/ 109 w 117"/>
                <a:gd name="T33" fmla="*/ 64 h 139"/>
                <a:gd name="T34" fmla="*/ 116 w 117"/>
                <a:gd name="T35" fmla="*/ 62 h 139"/>
                <a:gd name="T36" fmla="*/ 116 w 117"/>
                <a:gd name="T37" fmla="*/ 77 h 139"/>
                <a:gd name="T38" fmla="*/ 117 w 117"/>
                <a:gd name="T39" fmla="*/ 88 h 139"/>
                <a:gd name="T40" fmla="*/ 77 w 117"/>
                <a:gd name="T41" fmla="*/ 106 h 139"/>
                <a:gd name="T42" fmla="*/ 27 w 117"/>
                <a:gd name="T43" fmla="*/ 119 h 139"/>
                <a:gd name="T44" fmla="*/ 29 w 117"/>
                <a:gd name="T45" fmla="*/ 128 h 139"/>
                <a:gd name="T46" fmla="*/ 31 w 117"/>
                <a:gd name="T47" fmla="*/ 134 h 139"/>
                <a:gd name="T48" fmla="*/ 18 w 117"/>
                <a:gd name="T49" fmla="*/ 139 h 139"/>
                <a:gd name="T50" fmla="*/ 0 w 117"/>
                <a:gd name="T51" fmla="*/ 129 h 139"/>
                <a:gd name="T52" fmla="*/ 3 w 117"/>
                <a:gd name="T53" fmla="*/ 121 h 139"/>
                <a:gd name="T54" fmla="*/ 11 w 117"/>
                <a:gd name="T55" fmla="*/ 114 h 139"/>
                <a:gd name="T56" fmla="*/ 16 w 117"/>
                <a:gd name="T57" fmla="*/ 108 h 139"/>
                <a:gd name="T58" fmla="*/ 14 w 117"/>
                <a:gd name="T59" fmla="*/ 98 h 139"/>
                <a:gd name="T60" fmla="*/ 13 w 117"/>
                <a:gd name="T61" fmla="*/ 90 h 139"/>
                <a:gd name="T62" fmla="*/ 16 w 117"/>
                <a:gd name="T63" fmla="*/ 82 h 139"/>
                <a:gd name="T64" fmla="*/ 23 w 117"/>
                <a:gd name="T65" fmla="*/ 82 h 139"/>
                <a:gd name="T66" fmla="*/ 27 w 117"/>
                <a:gd name="T67" fmla="*/ 85 h 139"/>
                <a:gd name="T68" fmla="*/ 32 w 117"/>
                <a:gd name="T69" fmla="*/ 87 h 139"/>
                <a:gd name="T70" fmla="*/ 31 w 117"/>
                <a:gd name="T71" fmla="*/ 64 h 139"/>
                <a:gd name="T72" fmla="*/ 42 w 117"/>
                <a:gd name="T73" fmla="*/ 49 h 139"/>
                <a:gd name="T74" fmla="*/ 41 w 117"/>
                <a:gd name="T75" fmla="*/ 44 h 139"/>
                <a:gd name="T76" fmla="*/ 36 w 117"/>
                <a:gd name="T77" fmla="*/ 41 h 139"/>
                <a:gd name="T78" fmla="*/ 31 w 117"/>
                <a:gd name="T79" fmla="*/ 39 h 139"/>
                <a:gd name="T80" fmla="*/ 32 w 117"/>
                <a:gd name="T81" fmla="*/ 10 h 139"/>
                <a:gd name="T82" fmla="*/ 49 w 117"/>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39">
                  <a:moveTo>
                    <a:pt x="49" y="0"/>
                  </a:moveTo>
                  <a:lnTo>
                    <a:pt x="59" y="0"/>
                  </a:lnTo>
                  <a:lnTo>
                    <a:pt x="70" y="2"/>
                  </a:lnTo>
                  <a:lnTo>
                    <a:pt x="78" y="13"/>
                  </a:lnTo>
                  <a:lnTo>
                    <a:pt x="86" y="23"/>
                  </a:lnTo>
                  <a:lnTo>
                    <a:pt x="98" y="33"/>
                  </a:lnTo>
                  <a:lnTo>
                    <a:pt x="106" y="44"/>
                  </a:lnTo>
                  <a:lnTo>
                    <a:pt x="104" y="44"/>
                  </a:lnTo>
                  <a:lnTo>
                    <a:pt x="103" y="46"/>
                  </a:lnTo>
                  <a:lnTo>
                    <a:pt x="101" y="49"/>
                  </a:lnTo>
                  <a:lnTo>
                    <a:pt x="99" y="51"/>
                  </a:lnTo>
                  <a:lnTo>
                    <a:pt x="99" y="54"/>
                  </a:lnTo>
                  <a:lnTo>
                    <a:pt x="95" y="54"/>
                  </a:lnTo>
                  <a:lnTo>
                    <a:pt x="91" y="52"/>
                  </a:lnTo>
                  <a:lnTo>
                    <a:pt x="88" y="51"/>
                  </a:lnTo>
                  <a:lnTo>
                    <a:pt x="85" y="49"/>
                  </a:lnTo>
                  <a:lnTo>
                    <a:pt x="83" y="47"/>
                  </a:lnTo>
                  <a:lnTo>
                    <a:pt x="80" y="46"/>
                  </a:lnTo>
                  <a:lnTo>
                    <a:pt x="78" y="47"/>
                  </a:lnTo>
                  <a:lnTo>
                    <a:pt x="77" y="51"/>
                  </a:lnTo>
                  <a:lnTo>
                    <a:pt x="75" y="54"/>
                  </a:lnTo>
                  <a:lnTo>
                    <a:pt x="75" y="59"/>
                  </a:lnTo>
                  <a:lnTo>
                    <a:pt x="75" y="62"/>
                  </a:lnTo>
                  <a:lnTo>
                    <a:pt x="81" y="62"/>
                  </a:lnTo>
                  <a:lnTo>
                    <a:pt x="86" y="61"/>
                  </a:lnTo>
                  <a:lnTo>
                    <a:pt x="91" y="62"/>
                  </a:lnTo>
                  <a:lnTo>
                    <a:pt x="95" y="64"/>
                  </a:lnTo>
                  <a:lnTo>
                    <a:pt x="98" y="67"/>
                  </a:lnTo>
                  <a:lnTo>
                    <a:pt x="99" y="72"/>
                  </a:lnTo>
                  <a:lnTo>
                    <a:pt x="101" y="70"/>
                  </a:lnTo>
                  <a:lnTo>
                    <a:pt x="103" y="69"/>
                  </a:lnTo>
                  <a:lnTo>
                    <a:pt x="104" y="67"/>
                  </a:lnTo>
                  <a:lnTo>
                    <a:pt x="106" y="65"/>
                  </a:lnTo>
                  <a:lnTo>
                    <a:pt x="109" y="64"/>
                  </a:lnTo>
                  <a:lnTo>
                    <a:pt x="111" y="62"/>
                  </a:lnTo>
                  <a:lnTo>
                    <a:pt x="116" y="62"/>
                  </a:lnTo>
                  <a:lnTo>
                    <a:pt x="116" y="70"/>
                  </a:lnTo>
                  <a:lnTo>
                    <a:pt x="116" y="77"/>
                  </a:lnTo>
                  <a:lnTo>
                    <a:pt x="116" y="83"/>
                  </a:lnTo>
                  <a:lnTo>
                    <a:pt x="117" y="88"/>
                  </a:lnTo>
                  <a:lnTo>
                    <a:pt x="98" y="100"/>
                  </a:lnTo>
                  <a:lnTo>
                    <a:pt x="77" y="106"/>
                  </a:lnTo>
                  <a:lnTo>
                    <a:pt x="52" y="113"/>
                  </a:lnTo>
                  <a:lnTo>
                    <a:pt x="27" y="119"/>
                  </a:lnTo>
                  <a:lnTo>
                    <a:pt x="27" y="124"/>
                  </a:lnTo>
                  <a:lnTo>
                    <a:pt x="29" y="128"/>
                  </a:lnTo>
                  <a:lnTo>
                    <a:pt x="31" y="131"/>
                  </a:lnTo>
                  <a:lnTo>
                    <a:pt x="31" y="134"/>
                  </a:lnTo>
                  <a:lnTo>
                    <a:pt x="31" y="139"/>
                  </a:lnTo>
                  <a:lnTo>
                    <a:pt x="18" y="139"/>
                  </a:lnTo>
                  <a:lnTo>
                    <a:pt x="6" y="136"/>
                  </a:lnTo>
                  <a:lnTo>
                    <a:pt x="0" y="129"/>
                  </a:lnTo>
                  <a:lnTo>
                    <a:pt x="1" y="124"/>
                  </a:lnTo>
                  <a:lnTo>
                    <a:pt x="3" y="121"/>
                  </a:lnTo>
                  <a:lnTo>
                    <a:pt x="6" y="118"/>
                  </a:lnTo>
                  <a:lnTo>
                    <a:pt x="11" y="114"/>
                  </a:lnTo>
                  <a:lnTo>
                    <a:pt x="14" y="111"/>
                  </a:lnTo>
                  <a:lnTo>
                    <a:pt x="16" y="108"/>
                  </a:lnTo>
                  <a:lnTo>
                    <a:pt x="16" y="103"/>
                  </a:lnTo>
                  <a:lnTo>
                    <a:pt x="14" y="98"/>
                  </a:lnTo>
                  <a:lnTo>
                    <a:pt x="14" y="93"/>
                  </a:lnTo>
                  <a:lnTo>
                    <a:pt x="13" y="90"/>
                  </a:lnTo>
                  <a:lnTo>
                    <a:pt x="14" y="85"/>
                  </a:lnTo>
                  <a:lnTo>
                    <a:pt x="16" y="82"/>
                  </a:lnTo>
                  <a:lnTo>
                    <a:pt x="19" y="82"/>
                  </a:lnTo>
                  <a:lnTo>
                    <a:pt x="23" y="82"/>
                  </a:lnTo>
                  <a:lnTo>
                    <a:pt x="24" y="83"/>
                  </a:lnTo>
                  <a:lnTo>
                    <a:pt x="27" y="85"/>
                  </a:lnTo>
                  <a:lnTo>
                    <a:pt x="29" y="87"/>
                  </a:lnTo>
                  <a:lnTo>
                    <a:pt x="32" y="87"/>
                  </a:lnTo>
                  <a:lnTo>
                    <a:pt x="31" y="75"/>
                  </a:lnTo>
                  <a:lnTo>
                    <a:pt x="31" y="64"/>
                  </a:lnTo>
                  <a:lnTo>
                    <a:pt x="34" y="54"/>
                  </a:lnTo>
                  <a:lnTo>
                    <a:pt x="42" y="49"/>
                  </a:lnTo>
                  <a:lnTo>
                    <a:pt x="42" y="46"/>
                  </a:lnTo>
                  <a:lnTo>
                    <a:pt x="41" y="44"/>
                  </a:lnTo>
                  <a:lnTo>
                    <a:pt x="37" y="43"/>
                  </a:lnTo>
                  <a:lnTo>
                    <a:pt x="36" y="41"/>
                  </a:lnTo>
                  <a:lnTo>
                    <a:pt x="32" y="41"/>
                  </a:lnTo>
                  <a:lnTo>
                    <a:pt x="31" y="39"/>
                  </a:lnTo>
                  <a:lnTo>
                    <a:pt x="31" y="25"/>
                  </a:lnTo>
                  <a:lnTo>
                    <a:pt x="32" y="10"/>
                  </a:lnTo>
                  <a:lnTo>
                    <a:pt x="37" y="2"/>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grpSp>
      <p:sp>
        <p:nvSpPr>
          <p:cNvPr id="89" name="object 154">
            <a:extLst>
              <a:ext uri="{FF2B5EF4-FFF2-40B4-BE49-F238E27FC236}">
                <a16:creationId xmlns:a16="http://schemas.microsoft.com/office/drawing/2014/main" id="{5904A6B1-5035-4AE8-8F99-BB648C568A06}"/>
              </a:ext>
            </a:extLst>
          </p:cNvPr>
          <p:cNvSpPr txBox="1"/>
          <p:nvPr/>
        </p:nvSpPr>
        <p:spPr>
          <a:xfrm>
            <a:off x="4162703" y="2892532"/>
            <a:ext cx="3965297"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SAMPLING</a:t>
            </a:r>
          </a:p>
          <a:p>
            <a:pPr marL="144145" marR="133985">
              <a:spcBef>
                <a:spcPts val="600"/>
              </a:spcBef>
            </a:pPr>
            <a:r>
              <a:rPr lang="en-NZ" sz="1100" spc="-5" dirty="0">
                <a:solidFill>
                  <a:schemeClr val="tx1">
                    <a:lumMod val="95000"/>
                    <a:lumOff val="5000"/>
                  </a:schemeClr>
                </a:solidFill>
                <a:latin typeface="+mj-lt"/>
                <a:cs typeface="Calibri Light"/>
              </a:rPr>
              <a:t>At a national level quotas (or interviewing targets) were set to achieve a nationally representative sample. This included quotas by age and gender within region, as well as ethnicity. Specific quotas were not set on disability as we anticipated this would fall out naturally to be broadly representative of the adult population. </a:t>
            </a:r>
          </a:p>
          <a:p>
            <a:pPr marL="144145" marR="133985">
              <a:spcBef>
                <a:spcPts val="600"/>
              </a:spcBef>
            </a:pPr>
            <a:r>
              <a:rPr lang="en-NZ" sz="1100" spc="-5" dirty="0">
                <a:solidFill>
                  <a:schemeClr val="tx1">
                    <a:lumMod val="95000"/>
                    <a:lumOff val="5000"/>
                  </a:schemeClr>
                </a:solidFill>
                <a:latin typeface="+mj-lt"/>
                <a:cs typeface="Calibri Light"/>
              </a:rPr>
              <a:t>Weighting was also applied to ensure the final sample profile of all respondents was representative of the New Zealand population aged 15+. No weights were applied within disability.</a:t>
            </a:r>
          </a:p>
          <a:p>
            <a:pPr marL="144145" marR="133985">
              <a:spcBef>
                <a:spcPts val="600"/>
              </a:spcBef>
            </a:pPr>
            <a:r>
              <a:rPr lang="en-NZ" sz="1100" spc="-5" dirty="0">
                <a:solidFill>
                  <a:schemeClr val="tx1">
                    <a:lumMod val="95000"/>
                    <a:lumOff val="5000"/>
                  </a:schemeClr>
                </a:solidFill>
                <a:latin typeface="+mj-lt"/>
                <a:cs typeface="Calibri Light"/>
              </a:rPr>
              <a:t>Respondents were asked whether they had difficulty with seeing, hearing, walking or climbing stairs and remembering or concentrating. In total, 710 people with the experience of these disabilities completed the survey.</a:t>
            </a:r>
          </a:p>
          <a:p>
            <a:pPr marL="144145" marR="133985">
              <a:spcBef>
                <a:spcPts val="600"/>
              </a:spcBef>
            </a:pPr>
            <a:endParaRPr lang="en-NZ" sz="1100" spc="-5" dirty="0">
              <a:solidFill>
                <a:schemeClr val="tx1">
                  <a:lumMod val="95000"/>
                  <a:lumOff val="5000"/>
                </a:schemeClr>
              </a:solidFill>
              <a:latin typeface="+mj-lt"/>
              <a:cs typeface="Calibri Light"/>
            </a:endParaRPr>
          </a:p>
        </p:txBody>
      </p:sp>
      <p:grpSp>
        <p:nvGrpSpPr>
          <p:cNvPr id="14" name="Group 13">
            <a:extLst>
              <a:ext uri="{FF2B5EF4-FFF2-40B4-BE49-F238E27FC236}">
                <a16:creationId xmlns:a16="http://schemas.microsoft.com/office/drawing/2014/main" id="{1BDEEF74-C1E2-4E8D-815C-AD0DFA151FDE}"/>
              </a:ext>
            </a:extLst>
          </p:cNvPr>
          <p:cNvGrpSpPr/>
          <p:nvPr/>
        </p:nvGrpSpPr>
        <p:grpSpPr>
          <a:xfrm>
            <a:off x="174233" y="2928257"/>
            <a:ext cx="11843534" cy="3287484"/>
            <a:chOff x="172053" y="2928257"/>
            <a:chExt cx="11843534" cy="3287484"/>
          </a:xfrm>
        </p:grpSpPr>
        <p:sp>
          <p:nvSpPr>
            <p:cNvPr id="154" name="object 154"/>
            <p:cNvSpPr txBox="1"/>
            <p:nvPr/>
          </p:nvSpPr>
          <p:spPr>
            <a:xfrm>
              <a:off x="172053" y="2928257"/>
              <a:ext cx="3780000"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METHOD</a:t>
              </a:r>
            </a:p>
            <a:p>
              <a:pPr marL="144145" marR="133985">
                <a:spcBef>
                  <a:spcPts val="600"/>
                </a:spcBef>
              </a:pPr>
              <a:r>
                <a:rPr lang="en-NZ" sz="1100" spc="-5" dirty="0">
                  <a:solidFill>
                    <a:schemeClr val="tx1">
                      <a:lumMod val="95000"/>
                      <a:lumOff val="5000"/>
                    </a:schemeClr>
                  </a:solidFill>
                  <a:latin typeface="+mj-lt"/>
                  <a:cs typeface="Calibri Light"/>
                </a:rPr>
                <a:t>The survey was completed online, via the Colmar Brunton online panel and the </a:t>
              </a:r>
              <a:r>
                <a:rPr lang="en-NZ" sz="1100" spc="-5" dirty="0" err="1">
                  <a:solidFill>
                    <a:schemeClr val="tx1">
                      <a:lumMod val="95000"/>
                      <a:lumOff val="5000"/>
                    </a:schemeClr>
                  </a:solidFill>
                  <a:latin typeface="+mj-lt"/>
                  <a:cs typeface="Calibri Light"/>
                </a:rPr>
                <a:t>Dynata</a:t>
              </a:r>
              <a:r>
                <a:rPr lang="en-NZ" sz="1100" spc="-5" dirty="0">
                  <a:solidFill>
                    <a:schemeClr val="tx1">
                      <a:lumMod val="95000"/>
                      <a:lumOff val="5000"/>
                    </a:schemeClr>
                  </a:solidFill>
                  <a:latin typeface="+mj-lt"/>
                  <a:cs typeface="Calibri Light"/>
                </a:rPr>
                <a:t> online panel.  </a:t>
              </a:r>
            </a:p>
            <a:p>
              <a:pPr marL="144145" marR="133985">
                <a:spcBef>
                  <a:spcPts val="600"/>
                </a:spcBef>
              </a:pPr>
              <a:r>
                <a:rPr lang="en-NZ" sz="1100" spc="-5" dirty="0">
                  <a:solidFill>
                    <a:schemeClr val="tx1">
                      <a:lumMod val="95000"/>
                      <a:lumOff val="5000"/>
                    </a:schemeClr>
                  </a:solidFill>
                  <a:latin typeface="+mj-lt"/>
                  <a:cs typeface="Calibri Light"/>
                </a:rPr>
                <a:t>Historically </a:t>
              </a:r>
              <a:r>
                <a:rPr lang="en-NZ" sz="1100" i="1" spc="-5" dirty="0">
                  <a:solidFill>
                    <a:schemeClr val="tx1">
                      <a:lumMod val="95000"/>
                      <a:lumOff val="5000"/>
                    </a:schemeClr>
                  </a:solidFill>
                  <a:latin typeface="+mj-lt"/>
                  <a:cs typeface="Calibri Light"/>
                </a:rPr>
                <a:t>New Zealanders and the Arts </a:t>
              </a:r>
              <a:r>
                <a:rPr lang="en-NZ" sz="1100" spc="-5" dirty="0">
                  <a:solidFill>
                    <a:schemeClr val="tx1">
                      <a:lumMod val="95000"/>
                      <a:lumOff val="5000"/>
                    </a:schemeClr>
                  </a:solidFill>
                  <a:latin typeface="+mj-lt"/>
                  <a:cs typeface="Calibri Light"/>
                </a:rPr>
                <a:t>has been conducted using a telephone survey. In 2017 the decision was made to shift the survey to an online panel. The rationale for this was to future-proof the survey and to make it more affordable to increase the sample size to facilitate greater analysis of key groups of interest, including Māori, Pacific Peoples, Asian New Zealanders and the regions.</a:t>
              </a:r>
            </a:p>
            <a:p>
              <a:pPr marL="144145" marR="133985">
                <a:spcBef>
                  <a:spcPts val="600"/>
                </a:spcBef>
              </a:pPr>
              <a:r>
                <a:rPr lang="en-NZ" sz="1100" spc="-5" dirty="0">
                  <a:solidFill>
                    <a:schemeClr val="tx1">
                      <a:lumMod val="95000"/>
                      <a:lumOff val="5000"/>
                    </a:schemeClr>
                  </a:solidFill>
                  <a:latin typeface="+mj-lt"/>
                  <a:cs typeface="Calibri Light"/>
                </a:rPr>
                <a:t>Please note the online survey was not compatible with screen reading software, so it is unlikely anyone with a severe visual impairment completed the survey.</a:t>
              </a:r>
            </a:p>
            <a:p>
              <a:pPr marL="315595" marR="133985" indent="-171450" algn="ctr">
                <a:spcBef>
                  <a:spcPts val="455"/>
                </a:spcBef>
                <a:buFont typeface="Arial" panose="020B0604020202020204" pitchFamily="34" charset="0"/>
                <a:buChar char="•"/>
              </a:pPr>
              <a:endParaRPr lang="en-NZ" sz="1100" spc="-5" dirty="0">
                <a:solidFill>
                  <a:schemeClr val="tx1">
                    <a:lumMod val="95000"/>
                    <a:lumOff val="5000"/>
                  </a:schemeClr>
                </a:solidFill>
                <a:latin typeface="+mj-lt"/>
                <a:cs typeface="Calibri Light"/>
              </a:endParaRPr>
            </a:p>
            <a:p>
              <a:pPr marL="144145" marR="133985" algn="ctr">
                <a:lnSpc>
                  <a:spcPct val="80000"/>
                </a:lnSpc>
                <a:spcBef>
                  <a:spcPts val="455"/>
                </a:spcBef>
              </a:pPr>
              <a:endParaRPr lang="en-NZ" sz="1100" spc="-5" dirty="0">
                <a:solidFill>
                  <a:schemeClr val="tx1">
                    <a:lumMod val="65000"/>
                    <a:lumOff val="35000"/>
                  </a:schemeClr>
                </a:solidFill>
                <a:latin typeface="+mj-lt"/>
                <a:cs typeface="Calibri Light"/>
              </a:endParaRPr>
            </a:p>
          </p:txBody>
        </p:sp>
        <p:sp>
          <p:nvSpPr>
            <p:cNvPr id="91" name="object 154">
              <a:extLst>
                <a:ext uri="{FF2B5EF4-FFF2-40B4-BE49-F238E27FC236}">
                  <a16:creationId xmlns:a16="http://schemas.microsoft.com/office/drawing/2014/main" id="{93BAE72D-84A1-467A-A105-D3D55AEA8845}"/>
                </a:ext>
              </a:extLst>
            </p:cNvPr>
            <p:cNvSpPr txBox="1"/>
            <p:nvPr/>
          </p:nvSpPr>
          <p:spPr>
            <a:xfrm>
              <a:off x="8235587" y="2928257"/>
              <a:ext cx="3780000"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SIGNIFICANCE TESTING</a:t>
              </a:r>
            </a:p>
            <a:p>
              <a:pPr marL="144145" marR="133985">
                <a:spcBef>
                  <a:spcPts val="455"/>
                </a:spcBef>
              </a:pPr>
              <a:r>
                <a:rPr lang="en-NZ" sz="1100" spc="-5" dirty="0">
                  <a:solidFill>
                    <a:schemeClr val="tx1">
                      <a:lumMod val="95000"/>
                      <a:lumOff val="5000"/>
                    </a:schemeClr>
                  </a:solidFill>
                  <a:latin typeface="+mj-lt"/>
                  <a:cs typeface="Calibri Light"/>
                </a:rPr>
                <a:t>There is a margin of error associated with any survey sample. Based on a sample size of </a:t>
              </a:r>
              <a:r>
                <a:rPr lang="en-NZ" sz="1100" spc="-5">
                  <a:solidFill>
                    <a:schemeClr val="tx1">
                      <a:lumMod val="95000"/>
                      <a:lumOff val="5000"/>
                    </a:schemeClr>
                  </a:solidFill>
                  <a:latin typeface="+mj-lt"/>
                  <a:cs typeface="Calibri Light"/>
                </a:rPr>
                <a:t>710 respondents, </a:t>
              </a:r>
              <a:r>
                <a:rPr lang="en-NZ" sz="1100" spc="-5" dirty="0">
                  <a:solidFill>
                    <a:schemeClr val="tx1">
                      <a:lumMod val="95000"/>
                      <a:lumOff val="5000"/>
                    </a:schemeClr>
                  </a:solidFill>
                  <a:latin typeface="+mj-lt"/>
                  <a:cs typeface="Calibri Light"/>
                </a:rPr>
                <a:t>the margin of error is up to +/- 3.7 percentage points.</a:t>
              </a:r>
            </a:p>
            <a:p>
              <a:pPr marL="144145" marR="133985">
                <a:spcBef>
                  <a:spcPts val="455"/>
                </a:spcBef>
              </a:pPr>
              <a:r>
                <a:rPr lang="en-NZ" sz="1100" spc="-5" dirty="0">
                  <a:solidFill>
                    <a:schemeClr val="tx1">
                      <a:lumMod val="95000"/>
                      <a:lumOff val="5000"/>
                    </a:schemeClr>
                  </a:solidFill>
                  <a:latin typeface="+mj-lt"/>
                  <a:cs typeface="Calibri Light"/>
                </a:rPr>
                <a:t>We have used statistical tests to determine: whether any differences between the survey findings for people with lived experience of disability in 2020 and all New Zealanders (aged 15+) are statistically significant. This is indicated on charts by grey triangles.</a:t>
              </a:r>
            </a:p>
            <a:p>
              <a:pPr marL="315595" marR="133985" indent="-171450">
                <a:spcBef>
                  <a:spcPts val="1200"/>
                </a:spcBef>
                <a:buFont typeface="Arial" panose="020B0604020202020204" pitchFamily="34" charset="0"/>
                <a:buChar char="-"/>
              </a:pPr>
              <a:endParaRPr lang="en-NZ" sz="1100" spc="-5" dirty="0">
                <a:solidFill>
                  <a:schemeClr val="tx1">
                    <a:lumMod val="95000"/>
                    <a:lumOff val="5000"/>
                  </a:schemeClr>
                </a:solidFill>
                <a:latin typeface="+mj-lt"/>
                <a:cs typeface="Calibri Light"/>
              </a:endParaRPr>
            </a:p>
            <a:p>
              <a:pPr marL="144145" marR="133985">
                <a:spcBef>
                  <a:spcPts val="1200"/>
                </a:spcBef>
              </a:pPr>
              <a:r>
                <a:rPr lang="en-NZ" sz="1100" spc="-5" dirty="0">
                  <a:solidFill>
                    <a:schemeClr val="tx1">
                      <a:lumMod val="95000"/>
                      <a:lumOff val="5000"/>
                    </a:schemeClr>
                  </a:solidFill>
                  <a:latin typeface="+mj-lt"/>
                  <a:cs typeface="Calibri Light"/>
                </a:rPr>
                <a:t>Please note this is the first time questions on disability have been included in the survey and so there are no trends shown with 2017 for people with lived experience of disability.</a:t>
              </a:r>
            </a:p>
            <a:p>
              <a:pPr marL="315595" marR="133985" indent="-171450">
                <a:spcBef>
                  <a:spcPts val="1200"/>
                </a:spcBef>
                <a:buFont typeface="Arial" panose="020B0604020202020204" pitchFamily="34" charset="0"/>
                <a:buChar char="-"/>
              </a:pPr>
              <a:endParaRPr lang="en-NZ" sz="1100" spc="-5" dirty="0">
                <a:solidFill>
                  <a:schemeClr val="tx1">
                    <a:lumMod val="95000"/>
                    <a:lumOff val="5000"/>
                  </a:schemeClr>
                </a:solidFill>
                <a:latin typeface="+mj-lt"/>
                <a:cs typeface="Calibri Light"/>
              </a:endParaRPr>
            </a:p>
          </p:txBody>
        </p:sp>
      </p:grpSp>
      <p:grpSp>
        <p:nvGrpSpPr>
          <p:cNvPr id="50" name="Group 49">
            <a:extLst>
              <a:ext uri="{FF2B5EF4-FFF2-40B4-BE49-F238E27FC236}">
                <a16:creationId xmlns:a16="http://schemas.microsoft.com/office/drawing/2014/main" id="{9A56BDE2-6F71-4C85-833F-E18149DA4042}"/>
              </a:ext>
            </a:extLst>
          </p:cNvPr>
          <p:cNvGrpSpPr/>
          <p:nvPr/>
        </p:nvGrpSpPr>
        <p:grpSpPr>
          <a:xfrm>
            <a:off x="8394839" y="4787013"/>
            <a:ext cx="3465856" cy="246221"/>
            <a:chOff x="163092" y="5772628"/>
            <a:chExt cx="3465856" cy="246221"/>
          </a:xfrm>
        </p:grpSpPr>
        <p:sp>
          <p:nvSpPr>
            <p:cNvPr id="51" name="TextBox 50">
              <a:extLst>
                <a:ext uri="{FF2B5EF4-FFF2-40B4-BE49-F238E27FC236}">
                  <a16:creationId xmlns:a16="http://schemas.microsoft.com/office/drawing/2014/main" id="{E27FA3C9-BA8D-41C2-9BB5-19EDD6C359A4}"/>
                </a:ext>
              </a:extLst>
            </p:cNvPr>
            <p:cNvSpPr txBox="1"/>
            <p:nvPr/>
          </p:nvSpPr>
          <p:spPr>
            <a:xfrm>
              <a:off x="461093" y="5772628"/>
              <a:ext cx="3167855" cy="246221"/>
            </a:xfrm>
            <a:prstGeom prst="rect">
              <a:avLst/>
            </a:prstGeom>
            <a:noFill/>
          </p:spPr>
          <p:txBody>
            <a:bodyPr wrap="none" rtlCol="0">
              <a:spAutoFit/>
            </a:bodyPr>
            <a:lstStyle/>
            <a:p>
              <a:r>
                <a:rPr lang="en-NZ" sz="10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2" name="Isosceles Triangle 51">
              <a:extLst>
                <a:ext uri="{FF2B5EF4-FFF2-40B4-BE49-F238E27FC236}">
                  <a16:creationId xmlns:a16="http://schemas.microsoft.com/office/drawing/2014/main" id="{AE6F27C6-8573-4BC0-A425-19E098712AE6}"/>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Isosceles Triangle 52">
              <a:extLst>
                <a:ext uri="{FF2B5EF4-FFF2-40B4-BE49-F238E27FC236}">
                  <a16:creationId xmlns:a16="http://schemas.microsoft.com/office/drawing/2014/main" id="{DD330726-34C6-44CC-835E-45AA49CDFE8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cxnSp>
        <p:nvCxnSpPr>
          <p:cNvPr id="54" name="Straight Connector 53">
            <a:extLst>
              <a:ext uri="{FF2B5EF4-FFF2-40B4-BE49-F238E27FC236}">
                <a16:creationId xmlns:a16="http://schemas.microsoft.com/office/drawing/2014/main" id="{87FFF3A8-4CF4-4DAF-A676-9B80B0A1B49F}"/>
              </a:ext>
            </a:extLst>
          </p:cNvPr>
          <p:cNvCxnSpPr/>
          <p:nvPr/>
        </p:nvCxnSpPr>
        <p:spPr>
          <a:xfrm>
            <a:off x="4064000" y="1231372"/>
            <a:ext cx="0" cy="1371600"/>
          </a:xfrm>
          <a:prstGeom prst="line">
            <a:avLst/>
          </a:prstGeom>
          <a:ln>
            <a:solidFill>
              <a:srgbClr val="DAAB2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972AFE7-53CD-46F9-9770-4CB81F169124}"/>
              </a:ext>
            </a:extLst>
          </p:cNvPr>
          <p:cNvCxnSpPr/>
          <p:nvPr/>
        </p:nvCxnSpPr>
        <p:spPr>
          <a:xfrm>
            <a:off x="8128000" y="1231372"/>
            <a:ext cx="0" cy="1371600"/>
          </a:xfrm>
          <a:prstGeom prst="line">
            <a:avLst/>
          </a:prstGeom>
          <a:ln>
            <a:solidFill>
              <a:srgbClr val="DAAB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184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7398" y="126512"/>
            <a:ext cx="10228293" cy="714828"/>
          </a:xfrm>
        </p:spPr>
        <p:txBody>
          <a:bodyPr/>
          <a:lstStyle/>
          <a:p>
            <a:r>
              <a:rPr lang="en-NZ" dirty="0">
                <a:solidFill>
                  <a:schemeClr val="tx1">
                    <a:lumMod val="65000"/>
                    <a:lumOff val="35000"/>
                  </a:schemeClr>
                </a:solidFill>
              </a:rPr>
              <a:t>Craft and object art participation</a:t>
            </a:r>
          </a:p>
        </p:txBody>
      </p:sp>
      <p:sp>
        <p:nvSpPr>
          <p:cNvPr id="62" name="Text Placeholder 6">
            <a:extLst>
              <a:ext uri="{FF2B5EF4-FFF2-40B4-BE49-F238E27FC236}">
                <a16:creationId xmlns:a16="http://schemas.microsoft.com/office/drawing/2014/main" id="{B7C1CEC7-80F6-4882-BD7A-BF1E81566FD6}"/>
              </a:ext>
            </a:extLst>
          </p:cNvPr>
          <p:cNvSpPr>
            <a:spLocks noGrp="1"/>
          </p:cNvSpPr>
          <p:nvPr>
            <p:ph type="body" sz="quarter" idx="10"/>
          </p:nvPr>
        </p:nvSpPr>
        <p:spPr>
          <a:xfrm>
            <a:off x="758825" y="1196818"/>
            <a:ext cx="6953250" cy="419100"/>
          </a:xfrm>
        </p:spPr>
        <p:txBody>
          <a:bodyPr/>
          <a:lstStyle/>
          <a:p>
            <a:r>
              <a:rPr lang="en-NZ" dirty="0"/>
              <a:t>Thinking again about craft and object art, have you created anything in the last 12 months?</a:t>
            </a:r>
          </a:p>
        </p:txBody>
      </p:sp>
      <p:graphicFrame>
        <p:nvGraphicFramePr>
          <p:cNvPr id="67" name="Chart 66">
            <a:extLst>
              <a:ext uri="{FF2B5EF4-FFF2-40B4-BE49-F238E27FC236}">
                <a16:creationId xmlns:a16="http://schemas.microsoft.com/office/drawing/2014/main" id="{C0969EDA-C412-499F-AC3A-FE89B506808E}"/>
              </a:ext>
            </a:extLst>
          </p:cNvPr>
          <p:cNvGraphicFramePr/>
          <p:nvPr>
            <p:extLst>
              <p:ext uri="{D42A27DB-BD31-4B8C-83A1-F6EECF244321}">
                <p14:modId xmlns:p14="http://schemas.microsoft.com/office/powerpoint/2010/main" val="3448680289"/>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a:extLst>
              <a:ext uri="{FF2B5EF4-FFF2-40B4-BE49-F238E27FC236}">
                <a16:creationId xmlns:a16="http://schemas.microsoft.com/office/drawing/2014/main" id="{DD82EC1A-7C63-4EED-99F6-84B029607AB8}"/>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craft and object arts 2020 (n=202)</a:t>
            </a:r>
          </a:p>
        </p:txBody>
      </p:sp>
      <p:sp>
        <p:nvSpPr>
          <p:cNvPr id="69" name="Rectangle 68">
            <a:extLst>
              <a:ext uri="{FF2B5EF4-FFF2-40B4-BE49-F238E27FC236}">
                <a16:creationId xmlns:a16="http://schemas.microsoft.com/office/drawing/2014/main" id="{C1F0D8D7-7CF6-4744-BD34-6BF32E10082A}"/>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25A3E074-8944-43FD-BB53-3F5490EB808B}"/>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FA1F4351-6970-465D-9D19-D5B463D5B3B1}"/>
              </a:ext>
            </a:extLst>
          </p:cNvPr>
          <p:cNvGrpSpPr/>
          <p:nvPr/>
        </p:nvGrpSpPr>
        <p:grpSpPr>
          <a:xfrm>
            <a:off x="441623" y="3885690"/>
            <a:ext cx="431322" cy="480358"/>
            <a:chOff x="-420060" y="172"/>
            <a:chExt cx="431322" cy="480358"/>
          </a:xfrm>
        </p:grpSpPr>
        <p:sp>
          <p:nvSpPr>
            <p:cNvPr id="72" name="Rectangle 71">
              <a:extLst>
                <a:ext uri="{FF2B5EF4-FFF2-40B4-BE49-F238E27FC236}">
                  <a16:creationId xmlns:a16="http://schemas.microsoft.com/office/drawing/2014/main" id="{C99BAF6D-9073-465D-8772-9179A55FF1FA}"/>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0D19063A-71D8-45D3-9259-47B1534F69E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4" name="Text Placeholder 17">
            <a:extLst>
              <a:ext uri="{FF2B5EF4-FFF2-40B4-BE49-F238E27FC236}">
                <a16:creationId xmlns:a16="http://schemas.microsoft.com/office/drawing/2014/main" id="{04255EA3-9843-49DD-9F0A-6FA34DFB03F8}"/>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75" name="Rectangle 74">
            <a:extLst>
              <a:ext uri="{FF2B5EF4-FFF2-40B4-BE49-F238E27FC236}">
                <a16:creationId xmlns:a16="http://schemas.microsoft.com/office/drawing/2014/main" id="{F02A180F-EF97-4E95-8EA7-864D69655AE5}"/>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0" name="Chart 79">
            <a:extLst>
              <a:ext uri="{FF2B5EF4-FFF2-40B4-BE49-F238E27FC236}">
                <a16:creationId xmlns:a16="http://schemas.microsoft.com/office/drawing/2014/main" id="{C09461D1-26F8-40F6-92CD-A762ED316396}"/>
              </a:ext>
            </a:extLst>
          </p:cNvPr>
          <p:cNvGraphicFramePr/>
          <p:nvPr>
            <p:extLst>
              <p:ext uri="{D42A27DB-BD31-4B8C-83A1-F6EECF244321}">
                <p14:modId xmlns:p14="http://schemas.microsoft.com/office/powerpoint/2010/main" val="1716328649"/>
              </p:ext>
            </p:extLst>
          </p:nvPr>
        </p:nvGraphicFramePr>
        <p:xfrm>
          <a:off x="909362" y="1828152"/>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81" name="Rectangle 80">
            <a:extLst>
              <a:ext uri="{FF2B5EF4-FFF2-40B4-BE49-F238E27FC236}">
                <a16:creationId xmlns:a16="http://schemas.microsoft.com/office/drawing/2014/main" id="{AD889C42-C0C7-4840-B65C-AC1EDA508051}"/>
              </a:ext>
            </a:extLst>
          </p:cNvPr>
          <p:cNvSpPr/>
          <p:nvPr/>
        </p:nvSpPr>
        <p:spPr>
          <a:xfrm>
            <a:off x="1758879" y="2590211"/>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28</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83" name="TextBox 82">
            <a:extLst>
              <a:ext uri="{FF2B5EF4-FFF2-40B4-BE49-F238E27FC236}">
                <a16:creationId xmlns:a16="http://schemas.microsoft.com/office/drawing/2014/main" id="{9FE5EC85-F094-428D-82F4-92E3AB5D8D9A}"/>
              </a:ext>
            </a:extLst>
          </p:cNvPr>
          <p:cNvSpPr txBox="1"/>
          <p:nvPr/>
        </p:nvSpPr>
        <p:spPr>
          <a:xfrm>
            <a:off x="260522" y="3421199"/>
            <a:ext cx="58354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sp>
        <p:nvSpPr>
          <p:cNvPr id="85" name="Rectangle 84">
            <a:extLst>
              <a:ext uri="{FF2B5EF4-FFF2-40B4-BE49-F238E27FC236}">
                <a16:creationId xmlns:a16="http://schemas.microsoft.com/office/drawing/2014/main" id="{F2B2960B-5F55-493B-9551-0BD24661AB6E}"/>
              </a:ext>
            </a:extLst>
          </p:cNvPr>
          <p:cNvSpPr/>
          <p:nvPr/>
        </p:nvSpPr>
        <p:spPr>
          <a:xfrm>
            <a:off x="8202675" y="1945470"/>
            <a:ext cx="3771373" cy="2431435"/>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Twenty-eight percent of people with lived experience of disability have participated in craft and object art in the last 12 months. This is higher than the national average (24%).</a:t>
            </a:r>
          </a:p>
          <a:p>
            <a:pPr lvl="0">
              <a:spcBef>
                <a:spcPts val="600"/>
              </a:spcBef>
            </a:pPr>
            <a:r>
              <a:rPr lang="en-NZ" sz="1100" dirty="0">
                <a:solidFill>
                  <a:schemeClr val="tx1">
                    <a:lumMod val="85000"/>
                    <a:lumOff val="15000"/>
                  </a:schemeClr>
                </a:solidFill>
              </a:rPr>
              <a:t>Of those who have participated, 29% are doing so on a regular basis (at least nine times in the last 12 months).</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Women (35%) and people aged 15-17 (52%) are more likely than average (28%) to have participated in craft and object art in the last 12 months.</a:t>
            </a:r>
          </a:p>
        </p:txBody>
      </p:sp>
      <p:sp>
        <p:nvSpPr>
          <p:cNvPr id="86" name="Oval 85">
            <a:extLst>
              <a:ext uri="{FF2B5EF4-FFF2-40B4-BE49-F238E27FC236}">
                <a16:creationId xmlns:a16="http://schemas.microsoft.com/office/drawing/2014/main" id="{C024D55D-BDF1-45F4-93E8-ADA6AB73372A}"/>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D4B1C1BE-A11E-4607-8A1B-129AC72A943B}"/>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7" name="TextBox 26">
            <a:extLst>
              <a:ext uri="{FF2B5EF4-FFF2-40B4-BE49-F238E27FC236}">
                <a16:creationId xmlns:a16="http://schemas.microsoft.com/office/drawing/2014/main" id="{F32A663D-2FED-4BD6-BC2C-107B13504D71}"/>
              </a:ext>
            </a:extLst>
          </p:cNvPr>
          <p:cNvSpPr txBox="1"/>
          <p:nvPr/>
        </p:nvSpPr>
        <p:spPr>
          <a:xfrm>
            <a:off x="731185" y="1641076"/>
            <a:ext cx="2949921" cy="430887"/>
          </a:xfrm>
          <a:prstGeom prst="rect">
            <a:avLst/>
          </a:prstGeom>
          <a:noFill/>
        </p:spPr>
        <p:txBody>
          <a:bodyPr wrap="square" rtlCol="0">
            <a:spAutoFit/>
          </a:bodyPr>
          <a:lstStyle/>
          <a:p>
            <a:pPr algn="ctr"/>
            <a:r>
              <a:rPr lang="en-NZ" sz="1100" b="1" spc="300" dirty="0">
                <a:solidFill>
                  <a:schemeClr val="tx1">
                    <a:lumMod val="65000"/>
                    <a:lumOff val="35000"/>
                  </a:schemeClr>
                </a:solidFill>
                <a:latin typeface="+mj-lt"/>
              </a:rPr>
              <a:t>People with lived experience of disability</a:t>
            </a:r>
            <a:endParaRPr lang="en-US" sz="1100" b="1" spc="300" dirty="0">
              <a:solidFill>
                <a:schemeClr val="tx1">
                  <a:lumMod val="65000"/>
                  <a:lumOff val="35000"/>
                </a:schemeClr>
              </a:solidFill>
              <a:latin typeface="+mj-lt"/>
            </a:endParaRPr>
          </a:p>
        </p:txBody>
      </p:sp>
      <p:graphicFrame>
        <p:nvGraphicFramePr>
          <p:cNvPr id="20" name="Chart 19">
            <a:extLst>
              <a:ext uri="{FF2B5EF4-FFF2-40B4-BE49-F238E27FC236}">
                <a16:creationId xmlns:a16="http://schemas.microsoft.com/office/drawing/2014/main" id="{4071F057-26BA-446D-9E07-5A1B8F937BC8}"/>
              </a:ext>
            </a:extLst>
          </p:cNvPr>
          <p:cNvGraphicFramePr/>
          <p:nvPr>
            <p:extLst>
              <p:ext uri="{D42A27DB-BD31-4B8C-83A1-F6EECF244321}">
                <p14:modId xmlns:p14="http://schemas.microsoft.com/office/powerpoint/2010/main" val="3885214875"/>
              </p:ext>
            </p:extLst>
          </p:nvPr>
        </p:nvGraphicFramePr>
        <p:xfrm>
          <a:off x="4750797" y="1801110"/>
          <a:ext cx="2390190" cy="1819753"/>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a:extLst>
              <a:ext uri="{FF2B5EF4-FFF2-40B4-BE49-F238E27FC236}">
                <a16:creationId xmlns:a16="http://schemas.microsoft.com/office/drawing/2014/main" id="{3AC8778A-BA30-469C-9EF7-BCD78F13C600}"/>
              </a:ext>
            </a:extLst>
          </p:cNvPr>
          <p:cNvSpPr/>
          <p:nvPr/>
        </p:nvSpPr>
        <p:spPr>
          <a:xfrm>
            <a:off x="5600314" y="2563169"/>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24</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22" name="TextBox 21">
            <a:extLst>
              <a:ext uri="{FF2B5EF4-FFF2-40B4-BE49-F238E27FC236}">
                <a16:creationId xmlns:a16="http://schemas.microsoft.com/office/drawing/2014/main" id="{3EDBE8BA-04A3-4E95-BB55-FAE8AB720E03}"/>
              </a:ext>
            </a:extLst>
          </p:cNvPr>
          <p:cNvSpPr txBox="1"/>
          <p:nvPr/>
        </p:nvSpPr>
        <p:spPr>
          <a:xfrm>
            <a:off x="4572620" y="1614034"/>
            <a:ext cx="2949921" cy="261610"/>
          </a:xfrm>
          <a:prstGeom prst="rect">
            <a:avLst/>
          </a:prstGeom>
          <a:noFill/>
        </p:spPr>
        <p:txBody>
          <a:bodyPr wrap="square" rtlCol="0">
            <a:spAutoFit/>
          </a:bodyPr>
          <a:lstStyle/>
          <a:p>
            <a:pPr algn="ctr"/>
            <a:r>
              <a:rPr lang="en-NZ" sz="1100" b="1" spc="300" dirty="0">
                <a:solidFill>
                  <a:schemeClr val="tx1">
                    <a:lumMod val="65000"/>
                    <a:lumOff val="35000"/>
                  </a:schemeClr>
                </a:solidFill>
                <a:latin typeface="+mj-lt"/>
              </a:rPr>
              <a:t>New Zealand</a:t>
            </a:r>
            <a:endParaRPr lang="en-US" sz="1100" b="1" spc="300" dirty="0">
              <a:solidFill>
                <a:schemeClr val="tx1">
                  <a:lumMod val="65000"/>
                  <a:lumOff val="35000"/>
                </a:schemeClr>
              </a:solidFill>
              <a:latin typeface="+mj-lt"/>
            </a:endParaRPr>
          </a:p>
        </p:txBody>
      </p:sp>
      <p:grpSp>
        <p:nvGrpSpPr>
          <p:cNvPr id="23" name="Group 22">
            <a:extLst>
              <a:ext uri="{FF2B5EF4-FFF2-40B4-BE49-F238E27FC236}">
                <a16:creationId xmlns:a16="http://schemas.microsoft.com/office/drawing/2014/main" id="{4A599A50-ED0B-4930-AAD6-0D1C541BDFB0}"/>
              </a:ext>
            </a:extLst>
          </p:cNvPr>
          <p:cNvGrpSpPr/>
          <p:nvPr/>
        </p:nvGrpSpPr>
        <p:grpSpPr>
          <a:xfrm>
            <a:off x="5136705" y="6527172"/>
            <a:ext cx="2891981" cy="215444"/>
            <a:chOff x="163092" y="5772628"/>
            <a:chExt cx="2891981" cy="215444"/>
          </a:xfrm>
        </p:grpSpPr>
        <p:sp>
          <p:nvSpPr>
            <p:cNvPr id="24" name="TextBox 23">
              <a:extLst>
                <a:ext uri="{FF2B5EF4-FFF2-40B4-BE49-F238E27FC236}">
                  <a16:creationId xmlns:a16="http://schemas.microsoft.com/office/drawing/2014/main" id="{16CADCBF-FAD6-4F42-9778-04432D8CC1D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5" name="Isosceles Triangle 24">
              <a:extLst>
                <a:ext uri="{FF2B5EF4-FFF2-40B4-BE49-F238E27FC236}">
                  <a16:creationId xmlns:a16="http://schemas.microsoft.com/office/drawing/2014/main" id="{DBD73E93-CF83-495E-938F-83299B9EB6C4}"/>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6" name="Isosceles Triangle 25">
              <a:extLst>
                <a:ext uri="{FF2B5EF4-FFF2-40B4-BE49-F238E27FC236}">
                  <a16:creationId xmlns:a16="http://schemas.microsoft.com/office/drawing/2014/main" id="{591EB653-319C-419F-A8AE-62B780BAB7A7}"/>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9" name="Isosceles Triangle 28">
            <a:extLst>
              <a:ext uri="{FF2B5EF4-FFF2-40B4-BE49-F238E27FC236}">
                <a16:creationId xmlns:a16="http://schemas.microsoft.com/office/drawing/2014/main" id="{D8E424BF-B21A-4CF7-BE9A-44920BE85F54}"/>
              </a:ext>
            </a:extLst>
          </p:cNvPr>
          <p:cNvSpPr>
            <a:spLocks noChangeAspect="1"/>
          </p:cNvSpPr>
          <p:nvPr/>
        </p:nvSpPr>
        <p:spPr>
          <a:xfrm>
            <a:off x="2062145" y="2421305"/>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4055880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Literary arts participation</a:t>
            </a:r>
          </a:p>
        </p:txBody>
      </p:sp>
      <p:sp>
        <p:nvSpPr>
          <p:cNvPr id="32" name="Text Placeholder 6">
            <a:extLst>
              <a:ext uri="{FF2B5EF4-FFF2-40B4-BE49-F238E27FC236}">
                <a16:creationId xmlns:a16="http://schemas.microsoft.com/office/drawing/2014/main" id="{86E7CA53-1DA8-4F1D-AE9A-CDBC1D069E28}"/>
              </a:ext>
            </a:extLst>
          </p:cNvPr>
          <p:cNvSpPr>
            <a:spLocks noGrp="1"/>
          </p:cNvSpPr>
          <p:nvPr>
            <p:ph type="body" sz="quarter" idx="10"/>
          </p:nvPr>
        </p:nvSpPr>
        <p:spPr>
          <a:xfrm>
            <a:off x="758825" y="1118441"/>
            <a:ext cx="6953250" cy="419100"/>
          </a:xfrm>
        </p:spPr>
        <p:txBody>
          <a:bodyPr/>
          <a:lstStyle/>
          <a:p>
            <a:r>
              <a:rPr lang="en-NZ" dirty="0"/>
              <a:t>Still thinking about literature, in the last 12 months have you taken part in a writing workshop or literary event, or done any creative writing of your own, for example poetry, fiction or non-fiction?</a:t>
            </a:r>
          </a:p>
        </p:txBody>
      </p:sp>
      <p:graphicFrame>
        <p:nvGraphicFramePr>
          <p:cNvPr id="37" name="Chart 36">
            <a:extLst>
              <a:ext uri="{FF2B5EF4-FFF2-40B4-BE49-F238E27FC236}">
                <a16:creationId xmlns:a16="http://schemas.microsoft.com/office/drawing/2014/main" id="{31928C61-A977-4EBD-94D7-F04AE598ECCC}"/>
              </a:ext>
            </a:extLst>
          </p:cNvPr>
          <p:cNvGraphicFramePr/>
          <p:nvPr>
            <p:extLst>
              <p:ext uri="{D42A27DB-BD31-4B8C-83A1-F6EECF244321}">
                <p14:modId xmlns:p14="http://schemas.microsoft.com/office/powerpoint/2010/main" val="308686836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a:extLst>
              <a:ext uri="{FF2B5EF4-FFF2-40B4-BE49-F238E27FC236}">
                <a16:creationId xmlns:a16="http://schemas.microsoft.com/office/drawing/2014/main" id="{B5EB2776-1AEF-4C07-BB0E-8E7B45F2E487}"/>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literary arts 2020 (n=149)</a:t>
            </a:r>
          </a:p>
        </p:txBody>
      </p:sp>
      <p:sp>
        <p:nvSpPr>
          <p:cNvPr id="41" name="Rectangle 40">
            <a:extLst>
              <a:ext uri="{FF2B5EF4-FFF2-40B4-BE49-F238E27FC236}">
                <a16:creationId xmlns:a16="http://schemas.microsoft.com/office/drawing/2014/main" id="{B0E2C313-64A5-4C76-A960-548FF6BCA580}"/>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92F0A9A-A08F-4332-9B91-56A887E10041}"/>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6B56512B-B259-477E-B6E0-C85259B6944C}"/>
              </a:ext>
            </a:extLst>
          </p:cNvPr>
          <p:cNvGrpSpPr/>
          <p:nvPr/>
        </p:nvGrpSpPr>
        <p:grpSpPr>
          <a:xfrm>
            <a:off x="441623" y="3885690"/>
            <a:ext cx="431322" cy="480358"/>
            <a:chOff x="-420060" y="172"/>
            <a:chExt cx="431322" cy="480358"/>
          </a:xfrm>
        </p:grpSpPr>
        <p:sp>
          <p:nvSpPr>
            <p:cNvPr id="45" name="Rectangle 44">
              <a:extLst>
                <a:ext uri="{FF2B5EF4-FFF2-40B4-BE49-F238E27FC236}">
                  <a16:creationId xmlns:a16="http://schemas.microsoft.com/office/drawing/2014/main" id="{96F26D96-98B0-488A-8448-A155B2E5608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E467C082-4840-4CBC-8449-896B5476F2FA}"/>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7" name="Text Placeholder 17">
            <a:extLst>
              <a:ext uri="{FF2B5EF4-FFF2-40B4-BE49-F238E27FC236}">
                <a16:creationId xmlns:a16="http://schemas.microsoft.com/office/drawing/2014/main" id="{358BA086-71D3-41A9-A24D-2CF3C03BA85B}"/>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8" name="Rectangle 47">
            <a:extLst>
              <a:ext uri="{FF2B5EF4-FFF2-40B4-BE49-F238E27FC236}">
                <a16:creationId xmlns:a16="http://schemas.microsoft.com/office/drawing/2014/main" id="{18BE7A55-C8C9-4AC0-B0CA-6DF70C935709}"/>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3" name="Chart 52">
            <a:extLst>
              <a:ext uri="{FF2B5EF4-FFF2-40B4-BE49-F238E27FC236}">
                <a16:creationId xmlns:a16="http://schemas.microsoft.com/office/drawing/2014/main" id="{E2094EAD-1C2A-4441-AC0A-E052044133A3}"/>
              </a:ext>
            </a:extLst>
          </p:cNvPr>
          <p:cNvGraphicFramePr/>
          <p:nvPr>
            <p:extLst>
              <p:ext uri="{D42A27DB-BD31-4B8C-83A1-F6EECF244321}">
                <p14:modId xmlns:p14="http://schemas.microsoft.com/office/powerpoint/2010/main" val="2021135771"/>
              </p:ext>
            </p:extLst>
          </p:nvPr>
        </p:nvGraphicFramePr>
        <p:xfrm>
          <a:off x="758825" y="1836202"/>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4" name="Rectangle 53">
            <a:extLst>
              <a:ext uri="{FF2B5EF4-FFF2-40B4-BE49-F238E27FC236}">
                <a16:creationId xmlns:a16="http://schemas.microsoft.com/office/drawing/2014/main" id="{2E48B128-FA0C-4C10-A79C-9F9286DAB066}"/>
              </a:ext>
            </a:extLst>
          </p:cNvPr>
          <p:cNvSpPr/>
          <p:nvPr/>
        </p:nvSpPr>
        <p:spPr>
          <a:xfrm>
            <a:off x="1608342" y="2598261"/>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20</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56" name="TextBox 55">
            <a:extLst>
              <a:ext uri="{FF2B5EF4-FFF2-40B4-BE49-F238E27FC236}">
                <a16:creationId xmlns:a16="http://schemas.microsoft.com/office/drawing/2014/main" id="{DB09EF19-40CC-4E82-97D5-21536748BFB7}"/>
              </a:ext>
            </a:extLst>
          </p:cNvPr>
          <p:cNvSpPr txBox="1"/>
          <p:nvPr/>
        </p:nvSpPr>
        <p:spPr>
          <a:xfrm>
            <a:off x="260522" y="3421199"/>
            <a:ext cx="551463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sp>
        <p:nvSpPr>
          <p:cNvPr id="58" name="Rectangle 57">
            <a:extLst>
              <a:ext uri="{FF2B5EF4-FFF2-40B4-BE49-F238E27FC236}">
                <a16:creationId xmlns:a16="http://schemas.microsoft.com/office/drawing/2014/main" id="{88742A58-950A-4B45-83BF-E124E229A005}"/>
              </a:ext>
            </a:extLst>
          </p:cNvPr>
          <p:cNvSpPr/>
          <p:nvPr/>
        </p:nvSpPr>
        <p:spPr>
          <a:xfrm>
            <a:off x="8215927" y="1945470"/>
            <a:ext cx="3758122" cy="2846933"/>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 percent of people with lived experience of disability have participated in literary arts in the last 12 months. This is higher than the national average (13%).</a:t>
            </a:r>
          </a:p>
          <a:p>
            <a:pPr>
              <a:spcBef>
                <a:spcPts val="600"/>
              </a:spcBef>
            </a:pPr>
            <a:r>
              <a:rPr lang="en-NZ" sz="1100" dirty="0">
                <a:solidFill>
                  <a:schemeClr val="tx1">
                    <a:lumMod val="85000"/>
                    <a:lumOff val="15000"/>
                  </a:schemeClr>
                </a:solidFill>
              </a:rPr>
              <a:t>Of those who have participated, 23% are doing so on a regular basis (at least nine times in the last 12 months).</a:t>
            </a:r>
          </a:p>
          <a:p>
            <a:pPr>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Men (24%), people aged 15-17 (42%) and aged 30-39 (28%) are more likely than average (20%) to have participated in literary arts in the last 12 months.</a:t>
            </a:r>
          </a:p>
          <a:p>
            <a:pPr lvl="0">
              <a:spcBef>
                <a:spcPts val="600"/>
              </a:spcBef>
            </a:pPr>
            <a:r>
              <a:rPr lang="en-NZ" sz="1100" dirty="0">
                <a:solidFill>
                  <a:schemeClr val="tx1">
                    <a:lumMod val="85000"/>
                    <a:lumOff val="15000"/>
                  </a:schemeClr>
                </a:solidFill>
              </a:rPr>
              <a:t>People aged 50-59 (4%) and 60-69 (9%) are less likely than average (20%) to have participated in literary arts in the last 12 months.</a:t>
            </a:r>
          </a:p>
        </p:txBody>
      </p:sp>
      <p:sp>
        <p:nvSpPr>
          <p:cNvPr id="59" name="Oval 58">
            <a:extLst>
              <a:ext uri="{FF2B5EF4-FFF2-40B4-BE49-F238E27FC236}">
                <a16:creationId xmlns:a16="http://schemas.microsoft.com/office/drawing/2014/main" id="{4446E4ED-E12B-419D-A194-94FCCB869460}"/>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E0AAF4C0-B0F7-4101-8196-82B9C83CAC0E}"/>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4" name="TextBox 23">
            <a:extLst>
              <a:ext uri="{FF2B5EF4-FFF2-40B4-BE49-F238E27FC236}">
                <a16:creationId xmlns:a16="http://schemas.microsoft.com/office/drawing/2014/main" id="{F9E0D667-198C-4F59-A9AE-DFAE50F4D0CA}"/>
              </a:ext>
            </a:extLst>
          </p:cNvPr>
          <p:cNvSpPr txBox="1"/>
          <p:nvPr/>
        </p:nvSpPr>
        <p:spPr>
          <a:xfrm>
            <a:off x="622395" y="1686936"/>
            <a:ext cx="3011992" cy="430887"/>
          </a:xfrm>
          <a:prstGeom prst="rect">
            <a:avLst/>
          </a:prstGeom>
          <a:noFill/>
        </p:spPr>
        <p:txBody>
          <a:bodyPr wrap="square" rtlCol="0">
            <a:spAutoFit/>
          </a:bodyPr>
          <a:lstStyle/>
          <a:p>
            <a:pPr algn="ctr"/>
            <a:r>
              <a:rPr lang="en-NZ" sz="1100" b="1" spc="300" dirty="0">
                <a:solidFill>
                  <a:schemeClr val="tx1">
                    <a:lumMod val="65000"/>
                    <a:lumOff val="35000"/>
                  </a:schemeClr>
                </a:solidFill>
                <a:latin typeface="+mj-lt"/>
              </a:rPr>
              <a:t>People with lived experience of disability</a:t>
            </a:r>
            <a:endParaRPr lang="en-US" sz="1100" b="1" spc="300" dirty="0">
              <a:solidFill>
                <a:schemeClr val="tx1">
                  <a:lumMod val="65000"/>
                  <a:lumOff val="35000"/>
                </a:schemeClr>
              </a:solidFill>
              <a:latin typeface="+mj-lt"/>
            </a:endParaRPr>
          </a:p>
        </p:txBody>
      </p:sp>
      <p:graphicFrame>
        <p:nvGraphicFramePr>
          <p:cNvPr id="25" name="Chart 24">
            <a:extLst>
              <a:ext uri="{FF2B5EF4-FFF2-40B4-BE49-F238E27FC236}">
                <a16:creationId xmlns:a16="http://schemas.microsoft.com/office/drawing/2014/main" id="{DF7870B7-73E4-4D1F-9D8A-FBF11DFBC663}"/>
              </a:ext>
            </a:extLst>
          </p:cNvPr>
          <p:cNvGraphicFramePr/>
          <p:nvPr>
            <p:extLst>
              <p:ext uri="{D42A27DB-BD31-4B8C-83A1-F6EECF244321}">
                <p14:modId xmlns:p14="http://schemas.microsoft.com/office/powerpoint/2010/main" val="3864491902"/>
              </p:ext>
            </p:extLst>
          </p:nvPr>
        </p:nvGraphicFramePr>
        <p:xfrm>
          <a:off x="4572620" y="1823011"/>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a:extLst>
              <a:ext uri="{FF2B5EF4-FFF2-40B4-BE49-F238E27FC236}">
                <a16:creationId xmlns:a16="http://schemas.microsoft.com/office/drawing/2014/main" id="{E31B0FF2-DEE3-4F2B-9A1F-0530C10CADC6}"/>
              </a:ext>
            </a:extLst>
          </p:cNvPr>
          <p:cNvSpPr/>
          <p:nvPr/>
        </p:nvSpPr>
        <p:spPr>
          <a:xfrm>
            <a:off x="5422137" y="2585070"/>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13</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27" name="TextBox 26">
            <a:extLst>
              <a:ext uri="{FF2B5EF4-FFF2-40B4-BE49-F238E27FC236}">
                <a16:creationId xmlns:a16="http://schemas.microsoft.com/office/drawing/2014/main" id="{0A566A47-54BC-4FF9-93AD-BEEBE0607E18}"/>
              </a:ext>
            </a:extLst>
          </p:cNvPr>
          <p:cNvSpPr txBox="1"/>
          <p:nvPr/>
        </p:nvSpPr>
        <p:spPr>
          <a:xfrm>
            <a:off x="4436190" y="1673745"/>
            <a:ext cx="3011992" cy="261610"/>
          </a:xfrm>
          <a:prstGeom prst="rect">
            <a:avLst/>
          </a:prstGeom>
          <a:noFill/>
        </p:spPr>
        <p:txBody>
          <a:bodyPr wrap="square" rtlCol="0">
            <a:spAutoFit/>
          </a:bodyPr>
          <a:lstStyle/>
          <a:p>
            <a:pPr algn="ctr"/>
            <a:r>
              <a:rPr lang="mi-NZ" sz="1100" b="1" spc="300" dirty="0">
                <a:solidFill>
                  <a:schemeClr val="tx1">
                    <a:lumMod val="65000"/>
                    <a:lumOff val="35000"/>
                  </a:schemeClr>
                </a:solidFill>
                <a:latin typeface="+mj-lt"/>
              </a:rPr>
              <a:t>N</a:t>
            </a:r>
            <a:r>
              <a:rPr lang="en-NZ" sz="1100" b="1" spc="300" dirty="0" err="1">
                <a:solidFill>
                  <a:schemeClr val="tx1">
                    <a:lumMod val="65000"/>
                    <a:lumOff val="35000"/>
                  </a:schemeClr>
                </a:solidFill>
                <a:latin typeface="+mj-lt"/>
              </a:rPr>
              <a:t>ew</a:t>
            </a:r>
            <a:r>
              <a:rPr lang="en-NZ" sz="1100" b="1" spc="300" dirty="0">
                <a:solidFill>
                  <a:schemeClr val="tx1">
                    <a:lumMod val="65000"/>
                    <a:lumOff val="35000"/>
                  </a:schemeClr>
                </a:solidFill>
                <a:latin typeface="+mj-lt"/>
              </a:rPr>
              <a:t> Zealand</a:t>
            </a:r>
            <a:endParaRPr lang="en-US" sz="1100" b="1" spc="300" dirty="0">
              <a:solidFill>
                <a:schemeClr val="tx1">
                  <a:lumMod val="65000"/>
                  <a:lumOff val="35000"/>
                </a:schemeClr>
              </a:solidFill>
              <a:latin typeface="+mj-lt"/>
            </a:endParaRPr>
          </a:p>
        </p:txBody>
      </p:sp>
      <p:grpSp>
        <p:nvGrpSpPr>
          <p:cNvPr id="40" name="Group 39">
            <a:extLst>
              <a:ext uri="{FF2B5EF4-FFF2-40B4-BE49-F238E27FC236}">
                <a16:creationId xmlns:a16="http://schemas.microsoft.com/office/drawing/2014/main" id="{D2ED6D47-604F-47E3-A973-C8A820BD035F}"/>
              </a:ext>
            </a:extLst>
          </p:cNvPr>
          <p:cNvGrpSpPr/>
          <p:nvPr/>
        </p:nvGrpSpPr>
        <p:grpSpPr>
          <a:xfrm>
            <a:off x="5136705" y="6527172"/>
            <a:ext cx="2891981" cy="215444"/>
            <a:chOff x="163092" y="5772628"/>
            <a:chExt cx="2891981" cy="215444"/>
          </a:xfrm>
        </p:grpSpPr>
        <p:sp>
          <p:nvSpPr>
            <p:cNvPr id="43" name="TextBox 42">
              <a:extLst>
                <a:ext uri="{FF2B5EF4-FFF2-40B4-BE49-F238E27FC236}">
                  <a16:creationId xmlns:a16="http://schemas.microsoft.com/office/drawing/2014/main" id="{ABB5A262-C6E1-4604-B476-D71A08698A44}"/>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9" name="Isosceles Triangle 48">
              <a:extLst>
                <a:ext uri="{FF2B5EF4-FFF2-40B4-BE49-F238E27FC236}">
                  <a16:creationId xmlns:a16="http://schemas.microsoft.com/office/drawing/2014/main" id="{3F405E8F-8924-440D-8750-977D094E893D}"/>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Isosceles Triangle 49">
              <a:extLst>
                <a:ext uri="{FF2B5EF4-FFF2-40B4-BE49-F238E27FC236}">
                  <a16:creationId xmlns:a16="http://schemas.microsoft.com/office/drawing/2014/main" id="{3273EEBF-EA7F-4C04-B22A-D6FD03DA047B}"/>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1" name="Isosceles Triangle 50">
            <a:extLst>
              <a:ext uri="{FF2B5EF4-FFF2-40B4-BE49-F238E27FC236}">
                <a16:creationId xmlns:a16="http://schemas.microsoft.com/office/drawing/2014/main" id="{1360634D-BE69-4CA1-BB2F-A588A8F15244}"/>
              </a:ext>
            </a:extLst>
          </p:cNvPr>
          <p:cNvSpPr>
            <a:spLocks noChangeAspect="1"/>
          </p:cNvSpPr>
          <p:nvPr/>
        </p:nvSpPr>
        <p:spPr>
          <a:xfrm>
            <a:off x="1927570" y="244548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43873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pc="149" dirty="0">
                <a:solidFill>
                  <a:schemeClr val="tx1">
                    <a:lumMod val="65000"/>
                    <a:lumOff val="35000"/>
                  </a:schemeClr>
                </a:solidFill>
              </a:rPr>
              <a:t>Ngā Toi Māori </a:t>
            </a:r>
            <a:r>
              <a:rPr lang="en-NZ" dirty="0">
                <a:solidFill>
                  <a:schemeClr val="tx1">
                    <a:lumMod val="65000"/>
                    <a:lumOff val="35000"/>
                  </a:schemeClr>
                </a:solidFill>
              </a:rPr>
              <a:t>participation</a:t>
            </a:r>
          </a:p>
        </p:txBody>
      </p:sp>
      <p:sp>
        <p:nvSpPr>
          <p:cNvPr id="28" name="Text Placeholder 6">
            <a:extLst>
              <a:ext uri="{FF2B5EF4-FFF2-40B4-BE49-F238E27FC236}">
                <a16:creationId xmlns:a16="http://schemas.microsoft.com/office/drawing/2014/main" id="{E04D73AC-BA45-4F25-A74A-10D22E6C3FF0}"/>
              </a:ext>
            </a:extLst>
          </p:cNvPr>
          <p:cNvSpPr>
            <a:spLocks noGrp="1"/>
          </p:cNvSpPr>
          <p:nvPr>
            <p:ph type="body" sz="quarter" idx="10"/>
          </p:nvPr>
        </p:nvSpPr>
        <p:spPr>
          <a:xfrm>
            <a:off x="758825" y="1196819"/>
            <a:ext cx="6953250" cy="419100"/>
          </a:xfrm>
        </p:spPr>
        <p:txBody>
          <a:bodyPr/>
          <a:lstStyle/>
          <a:p>
            <a:r>
              <a:rPr lang="en-NZ" dirty="0"/>
              <a:t>In the last 12 months have you taken part in any </a:t>
            </a:r>
            <a:r>
              <a:rPr lang="en-NZ" dirty="0" err="1"/>
              <a:t>Ngā</a:t>
            </a:r>
            <a:r>
              <a:rPr lang="en-NZ" dirty="0"/>
              <a:t> Toi Māori (Māori arts)?</a:t>
            </a:r>
          </a:p>
        </p:txBody>
      </p:sp>
      <p:graphicFrame>
        <p:nvGraphicFramePr>
          <p:cNvPr id="37" name="Chart 36">
            <a:extLst>
              <a:ext uri="{FF2B5EF4-FFF2-40B4-BE49-F238E27FC236}">
                <a16:creationId xmlns:a16="http://schemas.microsoft.com/office/drawing/2014/main" id="{3E54B055-FDDE-4AB3-8992-D93EEEAF5405}"/>
              </a:ext>
            </a:extLst>
          </p:cNvPr>
          <p:cNvGraphicFramePr/>
          <p:nvPr>
            <p:extLst>
              <p:ext uri="{D42A27DB-BD31-4B8C-83A1-F6EECF244321}">
                <p14:modId xmlns:p14="http://schemas.microsoft.com/office/powerpoint/2010/main" val="904151041"/>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a:extLst>
              <a:ext uri="{FF2B5EF4-FFF2-40B4-BE49-F238E27FC236}">
                <a16:creationId xmlns:a16="http://schemas.microsoft.com/office/drawing/2014/main" id="{89CC09CC-8F72-48FF-8B52-7ECCA6A0B896}"/>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Ngā Toi Māori 2020 (n=213)</a:t>
            </a:r>
          </a:p>
        </p:txBody>
      </p:sp>
      <p:sp>
        <p:nvSpPr>
          <p:cNvPr id="40" name="Rectangle 39">
            <a:extLst>
              <a:ext uri="{FF2B5EF4-FFF2-40B4-BE49-F238E27FC236}">
                <a16:creationId xmlns:a16="http://schemas.microsoft.com/office/drawing/2014/main" id="{513EEECF-F5B1-4B0D-9B42-1A3AFFFDDC04}"/>
              </a:ext>
            </a:extLst>
          </p:cNvPr>
          <p:cNvSpPr/>
          <p:nvPr/>
        </p:nvSpPr>
        <p:spPr>
          <a:xfrm>
            <a:off x="869116" y="4155659"/>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35C9E6D6-9168-4BBC-91E7-285ED6E1BBC8}"/>
              </a:ext>
            </a:extLst>
          </p:cNvPr>
          <p:cNvGrpSpPr/>
          <p:nvPr/>
        </p:nvGrpSpPr>
        <p:grpSpPr>
          <a:xfrm>
            <a:off x="441623" y="4155659"/>
            <a:ext cx="431322" cy="480358"/>
            <a:chOff x="-420060" y="172"/>
            <a:chExt cx="431322" cy="480358"/>
          </a:xfrm>
        </p:grpSpPr>
        <p:sp>
          <p:nvSpPr>
            <p:cNvPr id="42" name="Rectangle 41">
              <a:extLst>
                <a:ext uri="{FF2B5EF4-FFF2-40B4-BE49-F238E27FC236}">
                  <a16:creationId xmlns:a16="http://schemas.microsoft.com/office/drawing/2014/main" id="{65BB72B1-141C-44EA-831D-A1BC8C25FBE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CB3DDC77-7418-4793-A9CD-5852057D075E}"/>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5" name="Text Placeholder 17">
            <a:extLst>
              <a:ext uri="{FF2B5EF4-FFF2-40B4-BE49-F238E27FC236}">
                <a16:creationId xmlns:a16="http://schemas.microsoft.com/office/drawing/2014/main" id="{ED691B49-2E36-449B-9C87-966B3FB1C18F}"/>
              </a:ext>
            </a:extLst>
          </p:cNvPr>
          <p:cNvSpPr txBox="1">
            <a:spLocks/>
          </p:cNvSpPr>
          <p:nvPr/>
        </p:nvSpPr>
        <p:spPr>
          <a:xfrm>
            <a:off x="887013" y="4307676"/>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6" name="Rectangle 45">
            <a:extLst>
              <a:ext uri="{FF2B5EF4-FFF2-40B4-BE49-F238E27FC236}">
                <a16:creationId xmlns:a16="http://schemas.microsoft.com/office/drawing/2014/main" id="{694F7955-DD5A-4290-A8D1-8B51988ADA20}"/>
              </a:ext>
            </a:extLst>
          </p:cNvPr>
          <p:cNvSpPr/>
          <p:nvPr/>
        </p:nvSpPr>
        <p:spPr>
          <a:xfrm>
            <a:off x="217952" y="1665214"/>
            <a:ext cx="7649670" cy="2275006"/>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95C0CD6F-4355-4D03-9258-94B0976EFD47}"/>
              </a:ext>
            </a:extLst>
          </p:cNvPr>
          <p:cNvSpPr/>
          <p:nvPr/>
        </p:nvSpPr>
        <p:spPr>
          <a:xfrm>
            <a:off x="8145116" y="1682781"/>
            <a:ext cx="3784046" cy="4401205"/>
          </a:xfrm>
          <a:prstGeom prst="rect">
            <a:avLst/>
          </a:prstGeom>
        </p:spPr>
        <p:txBody>
          <a:bodyPr wrap="square">
            <a:spAutoFit/>
          </a:bodyPr>
          <a:lstStyle/>
          <a:p>
            <a:pPr lvl="0">
              <a:spcBef>
                <a:spcPts val="600"/>
              </a:spcBef>
            </a:pPr>
            <a:r>
              <a:rPr lang="en-NZ" sz="1000" dirty="0">
                <a:solidFill>
                  <a:schemeClr val="tx1">
                    <a:lumMod val="85000"/>
                    <a:lumOff val="15000"/>
                  </a:schemeClr>
                </a:solidFill>
              </a:rPr>
              <a:t>Twenty-eight percent of people with lived experience of disability have participated in Ngā Toi Māori in the last 12 months. This is higher than the national average (19%).</a:t>
            </a:r>
          </a:p>
          <a:p>
            <a:pPr marL="0" indent="0">
              <a:spcBef>
                <a:spcPts val="600"/>
              </a:spcBef>
              <a:buNone/>
            </a:pPr>
            <a:r>
              <a:rPr lang="en-NZ" sz="1000" dirty="0"/>
              <a:t>The most popular Ngā Toi Māori activity is puoro (music), followed by kai mā te whatu (visual arts and crafts), </a:t>
            </a:r>
            <a:r>
              <a:rPr lang="en-NZ" sz="1000" dirty="0">
                <a:solidFill>
                  <a:schemeClr val="tx1">
                    <a:lumMod val="85000"/>
                    <a:lumOff val="15000"/>
                  </a:schemeClr>
                </a:solidFill>
              </a:rPr>
              <a:t>Māori </a:t>
            </a:r>
            <a:r>
              <a:rPr lang="en-NZ" sz="1000" dirty="0"/>
              <a:t>arts and cultural events, and </a:t>
            </a:r>
            <a:r>
              <a:rPr lang="en-NZ" sz="1000" dirty="0">
                <a:solidFill>
                  <a:schemeClr val="tx1">
                    <a:lumMod val="85000"/>
                    <a:lumOff val="15000"/>
                  </a:schemeClr>
                </a:solidFill>
              </a:rPr>
              <a:t>Māori </a:t>
            </a:r>
            <a:r>
              <a:rPr lang="en-NZ" sz="1000" dirty="0"/>
              <a:t>digital arts.</a:t>
            </a:r>
          </a:p>
          <a:p>
            <a:pPr marL="0" indent="0">
              <a:spcBef>
                <a:spcPts val="600"/>
              </a:spcBef>
              <a:buNone/>
            </a:pPr>
            <a:r>
              <a:rPr lang="en-NZ" sz="1000" dirty="0"/>
              <a:t>Thirty-seven percent of Māori with lived experience of disability have participated in Ngā Toi Māori. Participation is by no means confined to Māori, with 39% of Asian New Zealanders and 41% of Pacific peoples having participated.</a:t>
            </a:r>
          </a:p>
          <a:p>
            <a:pPr marL="0" indent="0">
              <a:spcBef>
                <a:spcPts val="600"/>
              </a:spcBef>
              <a:buNone/>
            </a:pPr>
            <a:r>
              <a:rPr lang="en-NZ" sz="1000" dirty="0"/>
              <a:t>Of those who participate, 23% do so on a regular basis (at least nine times in the last 12 months).</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The following groups are more likely than average (28%) to have participated in Ngā Toi Māori in the last 12 months:</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15-17 (65%)</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18-29 (42%)</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30-39 (38%)</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with household incomes of $80,001-$120,000 (42%).</a:t>
            </a:r>
          </a:p>
          <a:p>
            <a:pPr lvl="0">
              <a:spcBef>
                <a:spcPts val="600"/>
              </a:spcBef>
            </a:pPr>
            <a:r>
              <a:rPr lang="en-NZ" sz="1000" dirty="0">
                <a:solidFill>
                  <a:schemeClr val="tx1">
                    <a:lumMod val="85000"/>
                    <a:lumOff val="15000"/>
                  </a:schemeClr>
                </a:solidFill>
              </a:rPr>
              <a:t>Older people (aged 50+) and those on incomes up to $50,000 are less likely than average to have participated in Ngā Toi Māori in the last 12 months.</a:t>
            </a:r>
          </a:p>
        </p:txBody>
      </p:sp>
      <p:sp>
        <p:nvSpPr>
          <p:cNvPr id="49" name="Rectangle 48">
            <a:extLst>
              <a:ext uri="{FF2B5EF4-FFF2-40B4-BE49-F238E27FC236}">
                <a16:creationId xmlns:a16="http://schemas.microsoft.com/office/drawing/2014/main" id="{8271951D-9934-4E08-B84B-A49EC9560CF6}"/>
              </a:ext>
            </a:extLst>
          </p:cNvPr>
          <p:cNvSpPr/>
          <p:nvPr/>
        </p:nvSpPr>
        <p:spPr>
          <a:xfrm>
            <a:off x="217950" y="4030572"/>
            <a:ext cx="7649672" cy="2196964"/>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1" name="Chart 50">
            <a:extLst>
              <a:ext uri="{FF2B5EF4-FFF2-40B4-BE49-F238E27FC236}">
                <a16:creationId xmlns:a16="http://schemas.microsoft.com/office/drawing/2014/main" id="{EF645FAC-7BD0-4C9E-B599-54A6D14D5101}"/>
              </a:ext>
            </a:extLst>
          </p:cNvPr>
          <p:cNvGraphicFramePr/>
          <p:nvPr>
            <p:extLst>
              <p:ext uri="{D42A27DB-BD31-4B8C-83A1-F6EECF244321}">
                <p14:modId xmlns:p14="http://schemas.microsoft.com/office/powerpoint/2010/main" val="1862871807"/>
              </p:ext>
            </p:extLst>
          </p:nvPr>
        </p:nvGraphicFramePr>
        <p:xfrm>
          <a:off x="5244101" y="1745591"/>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01CE0155-7EF4-4B20-B135-EC1BC161C9C4}"/>
              </a:ext>
            </a:extLst>
          </p:cNvPr>
          <p:cNvSpPr/>
          <p:nvPr/>
        </p:nvSpPr>
        <p:spPr>
          <a:xfrm>
            <a:off x="6093618" y="2507650"/>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28</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53" name="TextBox 52">
            <a:extLst>
              <a:ext uri="{FF2B5EF4-FFF2-40B4-BE49-F238E27FC236}">
                <a16:creationId xmlns:a16="http://schemas.microsoft.com/office/drawing/2014/main" id="{445DB24C-D76C-4303-A0E0-01CAECBFB0C1}"/>
              </a:ext>
            </a:extLst>
          </p:cNvPr>
          <p:cNvSpPr txBox="1"/>
          <p:nvPr/>
        </p:nvSpPr>
        <p:spPr>
          <a:xfrm>
            <a:off x="4912983" y="3427077"/>
            <a:ext cx="3052438" cy="415498"/>
          </a:xfrm>
          <a:prstGeom prst="rect">
            <a:avLst/>
          </a:prstGeom>
          <a:noFill/>
        </p:spPr>
        <p:txBody>
          <a:bodyPr wrap="none" rtlCol="0">
            <a:spAutoFit/>
          </a:bodyPr>
          <a:lstStyle/>
          <a:p>
            <a:pPr algn="ctr"/>
            <a:r>
              <a:rPr lang="en-US" sz="1100" b="1" spc="300" dirty="0" err="1">
                <a:solidFill>
                  <a:schemeClr val="tx1">
                    <a:lumMod val="65000"/>
                    <a:lumOff val="35000"/>
                  </a:schemeClr>
                </a:solidFill>
                <a:latin typeface="+mj-lt"/>
              </a:rPr>
              <a:t>Nett</a:t>
            </a:r>
            <a:r>
              <a:rPr lang="en-US" sz="1100" b="1" spc="300" dirty="0">
                <a:solidFill>
                  <a:schemeClr val="tx1">
                    <a:lumMod val="65000"/>
                    <a:lumOff val="35000"/>
                  </a:schemeClr>
                </a:solidFill>
                <a:latin typeface="+mj-lt"/>
              </a:rPr>
              <a:t> participated</a:t>
            </a:r>
          </a:p>
          <a:p>
            <a:pPr algn="ctr"/>
            <a:r>
              <a:rPr lang="en-US" sz="1000" b="1" spc="300" dirty="0">
                <a:solidFill>
                  <a:schemeClr val="tx1">
                    <a:lumMod val="65000"/>
                    <a:lumOff val="35000"/>
                  </a:schemeClr>
                </a:solidFill>
                <a:latin typeface="+mj-lt"/>
              </a:rPr>
              <a:t>(vs. national average of 19%)</a:t>
            </a:r>
          </a:p>
        </p:txBody>
      </p:sp>
      <p:sp>
        <p:nvSpPr>
          <p:cNvPr id="54" name="TextBox 53">
            <a:extLst>
              <a:ext uri="{FF2B5EF4-FFF2-40B4-BE49-F238E27FC236}">
                <a16:creationId xmlns:a16="http://schemas.microsoft.com/office/drawing/2014/main" id="{F87A607D-5DEE-4645-9C34-817FE5A038BF}"/>
              </a:ext>
            </a:extLst>
          </p:cNvPr>
          <p:cNvSpPr txBox="1"/>
          <p:nvPr/>
        </p:nvSpPr>
        <p:spPr>
          <a:xfrm>
            <a:off x="260521" y="3715230"/>
            <a:ext cx="4852899"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aphicFrame>
        <p:nvGraphicFramePr>
          <p:cNvPr id="55" name="Chart 54">
            <a:extLst>
              <a:ext uri="{FF2B5EF4-FFF2-40B4-BE49-F238E27FC236}">
                <a16:creationId xmlns:a16="http://schemas.microsoft.com/office/drawing/2014/main" id="{87EDF7AD-A3B4-4EE9-A334-0C38AE0CC4AD}"/>
              </a:ext>
            </a:extLst>
          </p:cNvPr>
          <p:cNvGraphicFramePr/>
          <p:nvPr>
            <p:extLst>
              <p:ext uri="{D42A27DB-BD31-4B8C-83A1-F6EECF244321}">
                <p14:modId xmlns:p14="http://schemas.microsoft.com/office/powerpoint/2010/main" val="2991717458"/>
              </p:ext>
            </p:extLst>
          </p:nvPr>
        </p:nvGraphicFramePr>
        <p:xfrm>
          <a:off x="217950" y="1737322"/>
          <a:ext cx="4982495" cy="197651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B688BB67-6350-46E0-BB7C-78AD44F0E47C}"/>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30" name="Oval 29">
            <a:extLst>
              <a:ext uri="{FF2B5EF4-FFF2-40B4-BE49-F238E27FC236}">
                <a16:creationId xmlns:a16="http://schemas.microsoft.com/office/drawing/2014/main" id="{F52416A6-7091-471F-A6B1-7D209BADBA52}"/>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Tree>
    <p:extLst>
      <p:ext uri="{BB962C8B-B14F-4D97-AF65-F5344CB8AC3E}">
        <p14:creationId xmlns:p14="http://schemas.microsoft.com/office/powerpoint/2010/main" val="371905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pc="149" dirty="0">
                <a:solidFill>
                  <a:schemeClr val="tx1">
                    <a:lumMod val="65000"/>
                    <a:lumOff val="35000"/>
                  </a:schemeClr>
                </a:solidFill>
              </a:rPr>
              <a:t>Pacific arts </a:t>
            </a:r>
            <a:r>
              <a:rPr lang="en-NZ" dirty="0">
                <a:solidFill>
                  <a:schemeClr val="tx1">
                    <a:lumMod val="65000"/>
                    <a:lumOff val="35000"/>
                  </a:schemeClr>
                </a:solidFill>
              </a:rPr>
              <a:t>participation</a:t>
            </a:r>
          </a:p>
        </p:txBody>
      </p:sp>
      <p:sp>
        <p:nvSpPr>
          <p:cNvPr id="31" name="Text Placeholder 6">
            <a:extLst>
              <a:ext uri="{FF2B5EF4-FFF2-40B4-BE49-F238E27FC236}">
                <a16:creationId xmlns:a16="http://schemas.microsoft.com/office/drawing/2014/main" id="{8429E473-2243-4C29-ADA0-9D93B2C54349}"/>
              </a:ext>
            </a:extLst>
          </p:cNvPr>
          <p:cNvSpPr>
            <a:spLocks noGrp="1"/>
          </p:cNvSpPr>
          <p:nvPr>
            <p:ph type="body" sz="quarter" idx="10"/>
          </p:nvPr>
        </p:nvSpPr>
        <p:spPr>
          <a:xfrm>
            <a:off x="758825" y="1196819"/>
            <a:ext cx="6953250" cy="419100"/>
          </a:xfrm>
        </p:spPr>
        <p:txBody>
          <a:bodyPr/>
          <a:lstStyle/>
          <a:p>
            <a:r>
              <a:rPr lang="en-NZ" dirty="0"/>
              <a:t>In the last 12 months have you taken part in any of the following Pacific arts?</a:t>
            </a:r>
          </a:p>
        </p:txBody>
      </p:sp>
      <p:graphicFrame>
        <p:nvGraphicFramePr>
          <p:cNvPr id="38" name="Chart 37">
            <a:extLst>
              <a:ext uri="{FF2B5EF4-FFF2-40B4-BE49-F238E27FC236}">
                <a16:creationId xmlns:a16="http://schemas.microsoft.com/office/drawing/2014/main" id="{790F3E09-A690-4C00-A48D-DA9B303F766E}"/>
              </a:ext>
            </a:extLst>
          </p:cNvPr>
          <p:cNvGraphicFramePr/>
          <p:nvPr>
            <p:extLst>
              <p:ext uri="{D42A27DB-BD31-4B8C-83A1-F6EECF244321}">
                <p14:modId xmlns:p14="http://schemas.microsoft.com/office/powerpoint/2010/main" val="1364589502"/>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BF9F5381-8330-4B3D-916C-7A0D210ED46B}"/>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Pacific arts 2020 (n=201)</a:t>
            </a:r>
          </a:p>
        </p:txBody>
      </p:sp>
      <p:sp>
        <p:nvSpPr>
          <p:cNvPr id="41" name="Rectangle 40">
            <a:extLst>
              <a:ext uri="{FF2B5EF4-FFF2-40B4-BE49-F238E27FC236}">
                <a16:creationId xmlns:a16="http://schemas.microsoft.com/office/drawing/2014/main" id="{48F0B200-3CB1-4AD9-B8E1-CD2E023E23AF}"/>
              </a:ext>
            </a:extLst>
          </p:cNvPr>
          <p:cNvSpPr/>
          <p:nvPr/>
        </p:nvSpPr>
        <p:spPr>
          <a:xfrm>
            <a:off x="869116" y="4155659"/>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80D2B829-5D1A-4DA3-A91D-4AA6827E9213}"/>
              </a:ext>
            </a:extLst>
          </p:cNvPr>
          <p:cNvGrpSpPr/>
          <p:nvPr/>
        </p:nvGrpSpPr>
        <p:grpSpPr>
          <a:xfrm>
            <a:off x="441623" y="4155659"/>
            <a:ext cx="431322" cy="480358"/>
            <a:chOff x="-420060" y="172"/>
            <a:chExt cx="431322" cy="480358"/>
          </a:xfrm>
        </p:grpSpPr>
        <p:sp>
          <p:nvSpPr>
            <p:cNvPr id="44" name="Rectangle 43">
              <a:extLst>
                <a:ext uri="{FF2B5EF4-FFF2-40B4-BE49-F238E27FC236}">
                  <a16:creationId xmlns:a16="http://schemas.microsoft.com/office/drawing/2014/main" id="{2FE95577-6EA7-4F98-B559-A810D6713D6B}"/>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980261BC-0417-44A6-B6CC-6C14D4615BC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6" name="Text Placeholder 17">
            <a:extLst>
              <a:ext uri="{FF2B5EF4-FFF2-40B4-BE49-F238E27FC236}">
                <a16:creationId xmlns:a16="http://schemas.microsoft.com/office/drawing/2014/main" id="{003D6564-424B-4444-83A8-06F36C478B48}"/>
              </a:ext>
            </a:extLst>
          </p:cNvPr>
          <p:cNvSpPr txBox="1">
            <a:spLocks/>
          </p:cNvSpPr>
          <p:nvPr/>
        </p:nvSpPr>
        <p:spPr>
          <a:xfrm>
            <a:off x="887013" y="4307676"/>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7" name="Rectangle 46">
            <a:extLst>
              <a:ext uri="{FF2B5EF4-FFF2-40B4-BE49-F238E27FC236}">
                <a16:creationId xmlns:a16="http://schemas.microsoft.com/office/drawing/2014/main" id="{5D85A230-F083-4803-97AD-1618F3B89D35}"/>
              </a:ext>
            </a:extLst>
          </p:cNvPr>
          <p:cNvSpPr/>
          <p:nvPr/>
        </p:nvSpPr>
        <p:spPr>
          <a:xfrm>
            <a:off x="217952" y="1665214"/>
            <a:ext cx="7649670" cy="2275006"/>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849DD7A1-002E-4851-9253-DC4D399EF96F}"/>
              </a:ext>
            </a:extLst>
          </p:cNvPr>
          <p:cNvSpPr/>
          <p:nvPr/>
        </p:nvSpPr>
        <p:spPr>
          <a:xfrm>
            <a:off x="8131591" y="1703480"/>
            <a:ext cx="3862746" cy="4478149"/>
          </a:xfrm>
          <a:prstGeom prst="rect">
            <a:avLst/>
          </a:prstGeom>
        </p:spPr>
        <p:txBody>
          <a:bodyPr wrap="square">
            <a:spAutoFit/>
          </a:bodyPr>
          <a:lstStyle/>
          <a:p>
            <a:pPr lvl="0">
              <a:spcBef>
                <a:spcPts val="600"/>
              </a:spcBef>
            </a:pPr>
            <a:r>
              <a:rPr lang="en-NZ" sz="1000" dirty="0">
                <a:solidFill>
                  <a:schemeClr val="tx1">
                    <a:lumMod val="85000"/>
                    <a:lumOff val="15000"/>
                  </a:schemeClr>
                </a:solidFill>
              </a:rPr>
              <a:t>Twenty-seven percent of people with lived experience of disability have participated in Pacific arts in the last 12 months. This is higher than the national average (13%).</a:t>
            </a:r>
          </a:p>
          <a:p>
            <a:pPr marL="0" indent="0">
              <a:spcBef>
                <a:spcPts val="600"/>
              </a:spcBef>
              <a:buNone/>
            </a:pPr>
            <a:r>
              <a:rPr lang="en-NZ" sz="1000" dirty="0"/>
              <a:t>The most popular Pacific arts activity is Pacific music, followed by Pacific visual arts and craft and digital Pacific arts.</a:t>
            </a:r>
          </a:p>
          <a:p>
            <a:pPr marL="0" indent="0">
              <a:spcBef>
                <a:spcPts val="600"/>
              </a:spcBef>
              <a:buNone/>
            </a:pPr>
            <a:r>
              <a:rPr lang="en-NZ" sz="1000" dirty="0"/>
              <a:t>Sixty-two percent of Pacific peoples with lived experience of disability have participated in Pacific arts. Participation is by no means confined to Pacific peoples, with 47% of Asian New Zealanders having also participated.</a:t>
            </a:r>
          </a:p>
          <a:p>
            <a:pPr marL="0" indent="0">
              <a:spcBef>
                <a:spcPts val="600"/>
              </a:spcBef>
              <a:buNone/>
            </a:pPr>
            <a:r>
              <a:rPr lang="en-NZ" sz="1000" dirty="0"/>
              <a:t>Of those who participate, one-in-five do so on a regular basis (at least nine times in the last 12 months).</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The following groups are more likely than average (27%) to have participated in Pacific arts in the last 12 months:</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Men (32%)</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15-17 (62%)</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18-29 (40%)</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30-39 (43%)</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with household incomes of $80,001-$120,000 (38%).</a:t>
            </a:r>
          </a:p>
          <a:p>
            <a:pPr lvl="0">
              <a:spcBef>
                <a:spcPts val="600"/>
              </a:spcBef>
            </a:pPr>
            <a:r>
              <a:rPr lang="en-NZ" sz="1000" dirty="0">
                <a:solidFill>
                  <a:schemeClr val="tx1">
                    <a:lumMod val="85000"/>
                    <a:lumOff val="15000"/>
                  </a:schemeClr>
                </a:solidFill>
              </a:rPr>
              <a:t>Older people (aged 50+) and those on incomes up to $50,000 are less likely than average to have participated in Pacific arts in the last 12 months.</a:t>
            </a:r>
          </a:p>
        </p:txBody>
      </p:sp>
      <p:sp>
        <p:nvSpPr>
          <p:cNvPr id="50" name="Rectangle 49">
            <a:extLst>
              <a:ext uri="{FF2B5EF4-FFF2-40B4-BE49-F238E27FC236}">
                <a16:creationId xmlns:a16="http://schemas.microsoft.com/office/drawing/2014/main" id="{240EA546-1BDF-4273-87F0-49A7402C1385}"/>
              </a:ext>
            </a:extLst>
          </p:cNvPr>
          <p:cNvSpPr/>
          <p:nvPr/>
        </p:nvSpPr>
        <p:spPr>
          <a:xfrm>
            <a:off x="217950" y="4030572"/>
            <a:ext cx="7649672" cy="2196964"/>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 name="Chart 51">
            <a:extLst>
              <a:ext uri="{FF2B5EF4-FFF2-40B4-BE49-F238E27FC236}">
                <a16:creationId xmlns:a16="http://schemas.microsoft.com/office/drawing/2014/main" id="{9F71964E-B215-487C-AEAC-CD94E333D8D5}"/>
              </a:ext>
            </a:extLst>
          </p:cNvPr>
          <p:cNvGraphicFramePr/>
          <p:nvPr>
            <p:extLst>
              <p:ext uri="{D42A27DB-BD31-4B8C-83A1-F6EECF244321}">
                <p14:modId xmlns:p14="http://schemas.microsoft.com/office/powerpoint/2010/main" val="3333669368"/>
              </p:ext>
            </p:extLst>
          </p:nvPr>
        </p:nvGraphicFramePr>
        <p:xfrm>
          <a:off x="5244101" y="1745591"/>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3056A17A-0A0A-46B4-95AE-14D10E1AEF2D}"/>
              </a:ext>
            </a:extLst>
          </p:cNvPr>
          <p:cNvSpPr/>
          <p:nvPr/>
        </p:nvSpPr>
        <p:spPr>
          <a:xfrm>
            <a:off x="6093618" y="2507650"/>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27</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54" name="TextBox 53">
            <a:extLst>
              <a:ext uri="{FF2B5EF4-FFF2-40B4-BE49-F238E27FC236}">
                <a16:creationId xmlns:a16="http://schemas.microsoft.com/office/drawing/2014/main" id="{16E3B6D4-B41A-4CD1-A369-CA1681A33B29}"/>
              </a:ext>
            </a:extLst>
          </p:cNvPr>
          <p:cNvSpPr txBox="1"/>
          <p:nvPr/>
        </p:nvSpPr>
        <p:spPr>
          <a:xfrm>
            <a:off x="4912980" y="3427077"/>
            <a:ext cx="3052438" cy="415498"/>
          </a:xfrm>
          <a:prstGeom prst="rect">
            <a:avLst/>
          </a:prstGeom>
          <a:noFill/>
        </p:spPr>
        <p:txBody>
          <a:bodyPr wrap="none" rtlCol="0">
            <a:spAutoFit/>
          </a:bodyPr>
          <a:lstStyle/>
          <a:p>
            <a:pPr algn="ctr"/>
            <a:r>
              <a:rPr lang="en-US" sz="1100" b="1" spc="300" dirty="0" err="1">
                <a:solidFill>
                  <a:schemeClr val="tx1">
                    <a:lumMod val="65000"/>
                    <a:lumOff val="35000"/>
                  </a:schemeClr>
                </a:solidFill>
                <a:latin typeface="+mj-lt"/>
              </a:rPr>
              <a:t>Nett</a:t>
            </a:r>
            <a:r>
              <a:rPr lang="en-US" sz="1100" b="1" spc="300" dirty="0">
                <a:solidFill>
                  <a:schemeClr val="tx1">
                    <a:lumMod val="65000"/>
                    <a:lumOff val="35000"/>
                  </a:schemeClr>
                </a:solidFill>
                <a:latin typeface="+mj-lt"/>
              </a:rPr>
              <a:t> participated</a:t>
            </a:r>
          </a:p>
          <a:p>
            <a:pPr algn="ctr"/>
            <a:r>
              <a:rPr lang="en-US" sz="1000" b="1" spc="300" dirty="0">
                <a:solidFill>
                  <a:schemeClr val="tx1">
                    <a:lumMod val="65000"/>
                    <a:lumOff val="35000"/>
                  </a:schemeClr>
                </a:solidFill>
                <a:latin typeface="+mj-lt"/>
              </a:rPr>
              <a:t>(vs. national average of 13%)</a:t>
            </a:r>
          </a:p>
        </p:txBody>
      </p:sp>
      <p:sp>
        <p:nvSpPr>
          <p:cNvPr id="55" name="TextBox 54">
            <a:extLst>
              <a:ext uri="{FF2B5EF4-FFF2-40B4-BE49-F238E27FC236}">
                <a16:creationId xmlns:a16="http://schemas.microsoft.com/office/drawing/2014/main" id="{73176C89-6301-425F-A28E-4AB039871FA3}"/>
              </a:ext>
            </a:extLst>
          </p:cNvPr>
          <p:cNvSpPr txBox="1"/>
          <p:nvPr/>
        </p:nvSpPr>
        <p:spPr>
          <a:xfrm>
            <a:off x="260522" y="3715230"/>
            <a:ext cx="465245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aphicFrame>
        <p:nvGraphicFramePr>
          <p:cNvPr id="56" name="Chart 55">
            <a:extLst>
              <a:ext uri="{FF2B5EF4-FFF2-40B4-BE49-F238E27FC236}">
                <a16:creationId xmlns:a16="http://schemas.microsoft.com/office/drawing/2014/main" id="{B836399B-4B0D-40F9-9B0D-29434AA0F9A2}"/>
              </a:ext>
            </a:extLst>
          </p:cNvPr>
          <p:cNvGraphicFramePr/>
          <p:nvPr>
            <p:extLst>
              <p:ext uri="{D42A27DB-BD31-4B8C-83A1-F6EECF244321}">
                <p14:modId xmlns:p14="http://schemas.microsoft.com/office/powerpoint/2010/main" val="2790505468"/>
              </p:ext>
            </p:extLst>
          </p:nvPr>
        </p:nvGraphicFramePr>
        <p:xfrm>
          <a:off x="217950" y="1737322"/>
          <a:ext cx="4982495" cy="1976510"/>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27">
            <a:extLst>
              <a:ext uri="{FF2B5EF4-FFF2-40B4-BE49-F238E27FC236}">
                <a16:creationId xmlns:a16="http://schemas.microsoft.com/office/drawing/2014/main" id="{4C5F5365-A363-483D-8B01-D8FE35DF3F3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9" name="Oval 28">
            <a:extLst>
              <a:ext uri="{FF2B5EF4-FFF2-40B4-BE49-F238E27FC236}">
                <a16:creationId xmlns:a16="http://schemas.microsoft.com/office/drawing/2014/main" id="{7EB6F811-E438-4E70-8EE5-A71135EC10E0}"/>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Tree>
    <p:extLst>
      <p:ext uri="{BB962C8B-B14F-4D97-AF65-F5344CB8AC3E}">
        <p14:creationId xmlns:p14="http://schemas.microsoft.com/office/powerpoint/2010/main" val="4151030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9E861CB8-538A-4C00-B418-A286ADBEAE48}"/>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Rectangle: Rounded Corners 88">
            <a:extLst>
              <a:ext uri="{FF2B5EF4-FFF2-40B4-BE49-F238E27FC236}">
                <a16:creationId xmlns:a16="http://schemas.microsoft.com/office/drawing/2014/main" id="{97FEF169-A1EE-4F38-83E5-C8AECF3C236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E0E3CDDB-3AC8-497C-BEC4-8E8A3102E33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5" name="Title 4"/>
          <p:cNvSpPr>
            <a:spLocks noGrp="1"/>
          </p:cNvSpPr>
          <p:nvPr>
            <p:ph type="title"/>
          </p:nvPr>
        </p:nvSpPr>
        <p:spPr>
          <a:xfrm>
            <a:off x="217950" y="78538"/>
            <a:ext cx="10228293" cy="714828"/>
          </a:xfrm>
        </p:spPr>
        <p:txBody>
          <a:bodyPr/>
          <a:lstStyle/>
          <a:p>
            <a:r>
              <a:rPr lang="en-NZ" dirty="0">
                <a:solidFill>
                  <a:schemeClr val="tx1">
                    <a:lumMod val="65000"/>
                    <a:lumOff val="35000"/>
                  </a:schemeClr>
                </a:solidFill>
              </a:rPr>
              <a:t>Performing arts participation</a:t>
            </a:r>
          </a:p>
        </p:txBody>
      </p:sp>
      <p:graphicFrame>
        <p:nvGraphicFramePr>
          <p:cNvPr id="68" name="Chart 67">
            <a:extLst>
              <a:ext uri="{FF2B5EF4-FFF2-40B4-BE49-F238E27FC236}">
                <a16:creationId xmlns:a16="http://schemas.microsoft.com/office/drawing/2014/main" id="{3711B8B0-1EB2-4DB2-8287-CBD9512D8DE8}"/>
              </a:ext>
            </a:extLst>
          </p:cNvPr>
          <p:cNvGraphicFramePr/>
          <p:nvPr>
            <p:extLst>
              <p:ext uri="{D42A27DB-BD31-4B8C-83A1-F6EECF244321}">
                <p14:modId xmlns:p14="http://schemas.microsoft.com/office/powerpoint/2010/main" val="315769552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E281505E-8723-443D-BEF0-63CFD68C95C5}"/>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the performing arts 2020 (n=170)</a:t>
            </a:r>
          </a:p>
        </p:txBody>
      </p:sp>
      <p:sp>
        <p:nvSpPr>
          <p:cNvPr id="70" name="Rectangle 69">
            <a:extLst>
              <a:ext uri="{FF2B5EF4-FFF2-40B4-BE49-F238E27FC236}">
                <a16:creationId xmlns:a16="http://schemas.microsoft.com/office/drawing/2014/main" id="{3E9AA204-BAC3-47F0-AC95-8310DD2C95F7}"/>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FADCD296-F06E-4806-A93B-E4511172BC25}"/>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E288C147-8B1F-4583-AFD2-A23951F03B65}"/>
              </a:ext>
            </a:extLst>
          </p:cNvPr>
          <p:cNvGrpSpPr/>
          <p:nvPr/>
        </p:nvGrpSpPr>
        <p:grpSpPr>
          <a:xfrm>
            <a:off x="441623" y="3885690"/>
            <a:ext cx="431322" cy="480358"/>
            <a:chOff x="-420060" y="172"/>
            <a:chExt cx="431322" cy="480358"/>
          </a:xfrm>
        </p:grpSpPr>
        <p:sp>
          <p:nvSpPr>
            <p:cNvPr id="73" name="Rectangle 72">
              <a:extLst>
                <a:ext uri="{FF2B5EF4-FFF2-40B4-BE49-F238E27FC236}">
                  <a16:creationId xmlns:a16="http://schemas.microsoft.com/office/drawing/2014/main" id="{E8FE98DD-BE77-4D04-86F3-D85C8BB90F2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2349A8A7-CC34-4977-AC5D-7B1468D45B8D}"/>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5" name="Text Placeholder 17">
            <a:extLst>
              <a:ext uri="{FF2B5EF4-FFF2-40B4-BE49-F238E27FC236}">
                <a16:creationId xmlns:a16="http://schemas.microsoft.com/office/drawing/2014/main" id="{95280BFD-26D3-441A-A356-55DF6218D394}"/>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6" name="Rectangle 85">
            <a:extLst>
              <a:ext uri="{FF2B5EF4-FFF2-40B4-BE49-F238E27FC236}">
                <a16:creationId xmlns:a16="http://schemas.microsoft.com/office/drawing/2014/main" id="{4DA1BBE7-E3EA-46F4-AB53-8DBC1E4D2EB8}"/>
              </a:ext>
            </a:extLst>
          </p:cNvPr>
          <p:cNvSpPr/>
          <p:nvPr/>
        </p:nvSpPr>
        <p:spPr>
          <a:xfrm>
            <a:off x="8199179" y="1701772"/>
            <a:ext cx="3841930" cy="4585871"/>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Twenty-three percent of people with lived experience of disability have participated in performing arts in the last 12 months. This is higher than the national average (16%).</a:t>
            </a:r>
          </a:p>
          <a:p>
            <a:pPr lvl="0">
              <a:spcBef>
                <a:spcPts val="600"/>
              </a:spcBef>
            </a:pPr>
            <a:r>
              <a:rPr lang="en-NZ" sz="1100" dirty="0">
                <a:solidFill>
                  <a:schemeClr val="tx1">
                    <a:lumMod val="85000"/>
                    <a:lumOff val="15000"/>
                  </a:schemeClr>
                </a:solidFill>
              </a:rPr>
              <a:t>Singing or music-making is the most popular art form followed by theatre and dance. Participation in singing / music-making and theatre is higher than the national average.</a:t>
            </a:r>
          </a:p>
          <a:p>
            <a:pPr>
              <a:spcBef>
                <a:spcPts val="600"/>
              </a:spcBef>
            </a:pPr>
            <a:r>
              <a:rPr lang="en-NZ" sz="1100" dirty="0">
                <a:solidFill>
                  <a:schemeClr val="tx1">
                    <a:lumMod val="85000"/>
                    <a:lumOff val="15000"/>
                  </a:schemeClr>
                </a:solidFill>
              </a:rPr>
              <a:t>Of those who have participated, 18% are doing so on a regular basis (at least nine times in the last 12 months).</a:t>
            </a: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are more likely than average (23%) to have participated in performing arts in the last 12 months:</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Men (27%)</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aged 15-17 (51%)</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aged 30-39 (30%)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Pacific peoples (40%)</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(35%).</a:t>
            </a:r>
          </a:p>
          <a:p>
            <a:pPr lvl="0">
              <a:spcBef>
                <a:spcPts val="600"/>
              </a:spcBef>
            </a:pPr>
            <a:r>
              <a:rPr lang="en-NZ" sz="1100" dirty="0">
                <a:solidFill>
                  <a:schemeClr val="tx1">
                    <a:lumMod val="85000"/>
                    <a:lumOff val="15000"/>
                  </a:schemeClr>
                </a:solidFill>
              </a:rPr>
              <a:t>People aged 50-59 (9%) and 70+ (14%) are less likely than average to have participated in performing arts in the last 12 months.</a:t>
            </a:r>
          </a:p>
        </p:txBody>
      </p:sp>
      <p:grpSp>
        <p:nvGrpSpPr>
          <p:cNvPr id="106" name="Group 105">
            <a:extLst>
              <a:ext uri="{FF2B5EF4-FFF2-40B4-BE49-F238E27FC236}">
                <a16:creationId xmlns:a16="http://schemas.microsoft.com/office/drawing/2014/main" id="{C0530026-0170-42C5-882E-2CA73697CF27}"/>
              </a:ext>
            </a:extLst>
          </p:cNvPr>
          <p:cNvGrpSpPr/>
          <p:nvPr/>
        </p:nvGrpSpPr>
        <p:grpSpPr>
          <a:xfrm>
            <a:off x="441623" y="1322093"/>
            <a:ext cx="3547043" cy="480358"/>
            <a:chOff x="441623" y="1312661"/>
            <a:chExt cx="3547043" cy="480358"/>
          </a:xfrm>
        </p:grpSpPr>
        <p:sp>
          <p:nvSpPr>
            <p:cNvPr id="107" name="Rectangle 106">
              <a:extLst>
                <a:ext uri="{FF2B5EF4-FFF2-40B4-BE49-F238E27FC236}">
                  <a16:creationId xmlns:a16="http://schemas.microsoft.com/office/drawing/2014/main" id="{B6813E52-AFC1-4FCC-9333-2DFA401C0FD8}"/>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E05FD735-E6FE-4287-B2F1-B0BBF5C4CCA6}"/>
                </a:ext>
              </a:extLst>
            </p:cNvPr>
            <p:cNvGrpSpPr/>
            <p:nvPr/>
          </p:nvGrpSpPr>
          <p:grpSpPr>
            <a:xfrm>
              <a:off x="441623" y="1312661"/>
              <a:ext cx="431322" cy="480358"/>
              <a:chOff x="-420060" y="172"/>
              <a:chExt cx="431322" cy="480358"/>
            </a:xfrm>
          </p:grpSpPr>
          <p:sp>
            <p:nvSpPr>
              <p:cNvPr id="110" name="Rectangle 109">
                <a:extLst>
                  <a:ext uri="{FF2B5EF4-FFF2-40B4-BE49-F238E27FC236}">
                    <a16:creationId xmlns:a16="http://schemas.microsoft.com/office/drawing/2014/main" id="{33F1DFC6-5061-4C18-B1EB-0B29C24D1400}"/>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2A72B471-405B-4945-8660-E3922F694745}"/>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109" name="Text Placeholder 17">
              <a:extLst>
                <a:ext uri="{FF2B5EF4-FFF2-40B4-BE49-F238E27FC236}">
                  <a16:creationId xmlns:a16="http://schemas.microsoft.com/office/drawing/2014/main" id="{F4B30BBD-D565-4EAC-ADD0-D72176107D6B}"/>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Still thinking about the performing arts, have you taken part in this in the last 12 months?</a:t>
              </a:r>
            </a:p>
          </p:txBody>
        </p:sp>
      </p:grpSp>
      <p:sp>
        <p:nvSpPr>
          <p:cNvPr id="112" name="Rectangle 111">
            <a:extLst>
              <a:ext uri="{FF2B5EF4-FFF2-40B4-BE49-F238E27FC236}">
                <a16:creationId xmlns:a16="http://schemas.microsoft.com/office/drawing/2014/main" id="{6B880A67-10F9-4FA3-A36C-362A4838B09A}"/>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D006CE08-E2DE-4333-9634-3463A82CFFE2}"/>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14" name="Rectangle 113">
            <a:extLst>
              <a:ext uri="{FF2B5EF4-FFF2-40B4-BE49-F238E27FC236}">
                <a16:creationId xmlns:a16="http://schemas.microsoft.com/office/drawing/2014/main" id="{FC961FDA-E836-42C4-BBFB-79FF364C14A1}"/>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51288832-0C13-4A8B-85FF-C69A21F44D37}"/>
              </a:ext>
            </a:extLst>
          </p:cNvPr>
          <p:cNvGrpSpPr/>
          <p:nvPr/>
        </p:nvGrpSpPr>
        <p:grpSpPr>
          <a:xfrm>
            <a:off x="4404507" y="1318492"/>
            <a:ext cx="3370675" cy="483959"/>
            <a:chOff x="441623" y="1309060"/>
            <a:chExt cx="3370675" cy="483959"/>
          </a:xfrm>
        </p:grpSpPr>
        <p:sp>
          <p:nvSpPr>
            <p:cNvPr id="116" name="Rectangle 115">
              <a:extLst>
                <a:ext uri="{FF2B5EF4-FFF2-40B4-BE49-F238E27FC236}">
                  <a16:creationId xmlns:a16="http://schemas.microsoft.com/office/drawing/2014/main" id="{F8AF756F-8411-494D-B730-F9B8D36D47B6}"/>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7" name="Group 116">
              <a:extLst>
                <a:ext uri="{FF2B5EF4-FFF2-40B4-BE49-F238E27FC236}">
                  <a16:creationId xmlns:a16="http://schemas.microsoft.com/office/drawing/2014/main" id="{9B86CA42-AE91-4341-AA49-B219EFFAC92B}"/>
                </a:ext>
              </a:extLst>
            </p:cNvPr>
            <p:cNvGrpSpPr/>
            <p:nvPr/>
          </p:nvGrpSpPr>
          <p:grpSpPr>
            <a:xfrm>
              <a:off x="441623" y="1312661"/>
              <a:ext cx="431322" cy="480358"/>
              <a:chOff x="-420060" y="172"/>
              <a:chExt cx="431322" cy="480358"/>
            </a:xfrm>
          </p:grpSpPr>
          <p:sp>
            <p:nvSpPr>
              <p:cNvPr id="119" name="Rectangle 118">
                <a:extLst>
                  <a:ext uri="{FF2B5EF4-FFF2-40B4-BE49-F238E27FC236}">
                    <a16:creationId xmlns:a16="http://schemas.microsoft.com/office/drawing/2014/main" id="{F9A42FC2-E47A-405B-808A-F3381B821BBB}"/>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DA0D56B1-552B-4D9F-A249-CF6EC1E49FE1}"/>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118" name="Text Placeholder 17">
              <a:extLst>
                <a:ext uri="{FF2B5EF4-FFF2-40B4-BE49-F238E27FC236}">
                  <a16:creationId xmlns:a16="http://schemas.microsoft.com/office/drawing/2014/main" id="{12FB8F96-7FE0-492B-8021-23E2A1724D46}"/>
                </a:ext>
              </a:extLst>
            </p:cNvPr>
            <p:cNvSpPr txBox="1">
              <a:spLocks/>
            </p:cNvSpPr>
            <p:nvPr/>
          </p:nvSpPr>
          <p:spPr>
            <a:xfrm>
              <a:off x="869115" y="1309060"/>
              <a:ext cx="2939688"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Which of these were you actively involved in?</a:t>
              </a:r>
            </a:p>
          </p:txBody>
        </p:sp>
      </p:grpSp>
      <p:sp>
        <p:nvSpPr>
          <p:cNvPr id="134" name="TextBox 133">
            <a:extLst>
              <a:ext uri="{FF2B5EF4-FFF2-40B4-BE49-F238E27FC236}">
                <a16:creationId xmlns:a16="http://schemas.microsoft.com/office/drawing/2014/main" id="{2D87F34C-627E-4D14-B9EB-4D8B7C7EFB1A}"/>
              </a:ext>
            </a:extLst>
          </p:cNvPr>
          <p:cNvSpPr txBox="1"/>
          <p:nvPr/>
        </p:nvSpPr>
        <p:spPr>
          <a:xfrm>
            <a:off x="260522" y="3336979"/>
            <a:ext cx="3632209"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sp>
        <p:nvSpPr>
          <p:cNvPr id="44" name="TextBox 43">
            <a:extLst>
              <a:ext uri="{FF2B5EF4-FFF2-40B4-BE49-F238E27FC236}">
                <a16:creationId xmlns:a16="http://schemas.microsoft.com/office/drawing/2014/main" id="{56765B54-061B-49C6-9C62-03D74113935A}"/>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aphicFrame>
        <p:nvGraphicFramePr>
          <p:cNvPr id="40" name="Chart 39">
            <a:extLst>
              <a:ext uri="{FF2B5EF4-FFF2-40B4-BE49-F238E27FC236}">
                <a16:creationId xmlns:a16="http://schemas.microsoft.com/office/drawing/2014/main" id="{FFBB8291-1FD7-4A0D-9B38-AAC26D874BF2}"/>
              </a:ext>
            </a:extLst>
          </p:cNvPr>
          <p:cNvGraphicFramePr/>
          <p:nvPr>
            <p:extLst>
              <p:ext uri="{D42A27DB-BD31-4B8C-83A1-F6EECF244321}">
                <p14:modId xmlns:p14="http://schemas.microsoft.com/office/powerpoint/2010/main" val="2224271294"/>
              </p:ext>
            </p:extLst>
          </p:nvPr>
        </p:nvGraphicFramePr>
        <p:xfrm>
          <a:off x="499293" y="1918370"/>
          <a:ext cx="4120875" cy="14455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383710C8-733B-4308-A6C1-FE5B7EB6517D}"/>
              </a:ext>
            </a:extLst>
          </p:cNvPr>
          <p:cNvGraphicFramePr/>
          <p:nvPr>
            <p:extLst>
              <p:ext uri="{D42A27DB-BD31-4B8C-83A1-F6EECF244321}">
                <p14:modId xmlns:p14="http://schemas.microsoft.com/office/powerpoint/2010/main" val="1012541702"/>
              </p:ext>
            </p:extLst>
          </p:nvPr>
        </p:nvGraphicFramePr>
        <p:xfrm>
          <a:off x="4437863" y="1825115"/>
          <a:ext cx="3333823" cy="1762361"/>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a:extLst>
              <a:ext uri="{FF2B5EF4-FFF2-40B4-BE49-F238E27FC236}">
                <a16:creationId xmlns:a16="http://schemas.microsoft.com/office/drawing/2014/main" id="{8CD6BEDD-9E2D-4CB2-BF53-A65D21E37AAC}"/>
              </a:ext>
            </a:extLst>
          </p:cNvPr>
          <p:cNvSpPr txBox="1"/>
          <p:nvPr/>
        </p:nvSpPr>
        <p:spPr>
          <a:xfrm>
            <a:off x="4279896" y="3334297"/>
            <a:ext cx="3632209"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42" name="Group 41">
            <a:extLst>
              <a:ext uri="{FF2B5EF4-FFF2-40B4-BE49-F238E27FC236}">
                <a16:creationId xmlns:a16="http://schemas.microsoft.com/office/drawing/2014/main" id="{68015BCB-7EEE-4E70-8962-5DEEE527E26E}"/>
              </a:ext>
            </a:extLst>
          </p:cNvPr>
          <p:cNvGrpSpPr/>
          <p:nvPr/>
        </p:nvGrpSpPr>
        <p:grpSpPr>
          <a:xfrm>
            <a:off x="5136705" y="6527172"/>
            <a:ext cx="2891981" cy="215444"/>
            <a:chOff x="163092" y="5772628"/>
            <a:chExt cx="2891981" cy="215444"/>
          </a:xfrm>
        </p:grpSpPr>
        <p:sp>
          <p:nvSpPr>
            <p:cNvPr id="43" name="TextBox 42">
              <a:extLst>
                <a:ext uri="{FF2B5EF4-FFF2-40B4-BE49-F238E27FC236}">
                  <a16:creationId xmlns:a16="http://schemas.microsoft.com/office/drawing/2014/main" id="{13DA074B-9A8E-421E-89D8-78F5FAEFF86F}"/>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5" name="Isosceles Triangle 44">
              <a:extLst>
                <a:ext uri="{FF2B5EF4-FFF2-40B4-BE49-F238E27FC236}">
                  <a16:creationId xmlns:a16="http://schemas.microsoft.com/office/drawing/2014/main" id="{4F0BC198-7DC7-42ED-929E-59908416A38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Isosceles Triangle 45">
              <a:extLst>
                <a:ext uri="{FF2B5EF4-FFF2-40B4-BE49-F238E27FC236}">
                  <a16:creationId xmlns:a16="http://schemas.microsoft.com/office/drawing/2014/main" id="{0ECDEACB-525D-4E2A-AEB1-92866C3D0D6C}"/>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7" name="Isosceles Triangle 46">
            <a:extLst>
              <a:ext uri="{FF2B5EF4-FFF2-40B4-BE49-F238E27FC236}">
                <a16:creationId xmlns:a16="http://schemas.microsoft.com/office/drawing/2014/main" id="{B709817E-B9FA-439F-A55F-63CBD0F48800}"/>
              </a:ext>
            </a:extLst>
          </p:cNvPr>
          <p:cNvSpPr>
            <a:spLocks noChangeAspect="1"/>
          </p:cNvSpPr>
          <p:nvPr/>
        </p:nvSpPr>
        <p:spPr>
          <a:xfrm>
            <a:off x="3423890" y="228522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Isosceles Triangle 47">
            <a:extLst>
              <a:ext uri="{FF2B5EF4-FFF2-40B4-BE49-F238E27FC236}">
                <a16:creationId xmlns:a16="http://schemas.microsoft.com/office/drawing/2014/main" id="{202ACBC7-BDBE-41FC-A206-1615A627AE0D}"/>
              </a:ext>
            </a:extLst>
          </p:cNvPr>
          <p:cNvSpPr>
            <a:spLocks noChangeAspect="1"/>
          </p:cNvSpPr>
          <p:nvPr/>
        </p:nvSpPr>
        <p:spPr>
          <a:xfrm>
            <a:off x="7302846" y="229816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Isosceles Triangle 49">
            <a:extLst>
              <a:ext uri="{FF2B5EF4-FFF2-40B4-BE49-F238E27FC236}">
                <a16:creationId xmlns:a16="http://schemas.microsoft.com/office/drawing/2014/main" id="{53880947-B0D5-45B2-9C1E-8702E21A7036}"/>
              </a:ext>
            </a:extLst>
          </p:cNvPr>
          <p:cNvSpPr>
            <a:spLocks noChangeAspect="1"/>
          </p:cNvSpPr>
          <p:nvPr/>
        </p:nvSpPr>
        <p:spPr>
          <a:xfrm>
            <a:off x="6659696" y="268114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714090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Visual arts participation</a:t>
            </a:r>
          </a:p>
        </p:txBody>
      </p:sp>
      <p:sp>
        <p:nvSpPr>
          <p:cNvPr id="7" name="Text Placeholder 6">
            <a:extLst>
              <a:ext uri="{FF2B5EF4-FFF2-40B4-BE49-F238E27FC236}">
                <a16:creationId xmlns:a16="http://schemas.microsoft.com/office/drawing/2014/main" id="{347602E9-2EE9-414A-9515-392CA6666260}"/>
              </a:ext>
            </a:extLst>
          </p:cNvPr>
          <p:cNvSpPr>
            <a:spLocks noGrp="1"/>
          </p:cNvSpPr>
          <p:nvPr>
            <p:ph type="body" sz="quarter" idx="10"/>
          </p:nvPr>
        </p:nvSpPr>
        <p:spPr>
          <a:xfrm>
            <a:off x="758825" y="1196818"/>
            <a:ext cx="6953250" cy="419100"/>
          </a:xfrm>
        </p:spPr>
        <p:txBody>
          <a:bodyPr/>
          <a:lstStyle/>
          <a:p>
            <a:r>
              <a:rPr lang="en-NZ" dirty="0"/>
              <a:t>Have you created any visual artworks in the last 12 months?</a:t>
            </a:r>
          </a:p>
        </p:txBody>
      </p:sp>
      <p:graphicFrame>
        <p:nvGraphicFramePr>
          <p:cNvPr id="28" name="Chart 27">
            <a:extLst>
              <a:ext uri="{FF2B5EF4-FFF2-40B4-BE49-F238E27FC236}">
                <a16:creationId xmlns:a16="http://schemas.microsoft.com/office/drawing/2014/main" id="{9BA74021-EA6B-40BA-8FDC-C194F82B77DD}"/>
              </a:ext>
            </a:extLst>
          </p:cNvPr>
          <p:cNvGraphicFramePr/>
          <p:nvPr>
            <p:extLst>
              <p:ext uri="{D42A27DB-BD31-4B8C-83A1-F6EECF244321}">
                <p14:modId xmlns:p14="http://schemas.microsoft.com/office/powerpoint/2010/main" val="1431666263"/>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a:extLst>
              <a:ext uri="{FF2B5EF4-FFF2-40B4-BE49-F238E27FC236}">
                <a16:creationId xmlns:a16="http://schemas.microsoft.com/office/drawing/2014/main" id="{1C17D757-5DEC-42CB-83FD-54C5BC8EFB2C}"/>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the visual arts 2020 (n=196)</a:t>
            </a:r>
          </a:p>
        </p:txBody>
      </p:sp>
      <p:sp>
        <p:nvSpPr>
          <p:cNvPr id="33" name="Rectangle 32">
            <a:extLst>
              <a:ext uri="{FF2B5EF4-FFF2-40B4-BE49-F238E27FC236}">
                <a16:creationId xmlns:a16="http://schemas.microsoft.com/office/drawing/2014/main" id="{0165264E-7F72-4D74-837A-E974385A25B1}"/>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63A4563-9158-427B-91CB-CFFA46B46239}"/>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FD9511A5-C9E3-45D8-A8A2-0620D6FD3A7F}"/>
              </a:ext>
            </a:extLst>
          </p:cNvPr>
          <p:cNvGrpSpPr/>
          <p:nvPr/>
        </p:nvGrpSpPr>
        <p:grpSpPr>
          <a:xfrm>
            <a:off x="441623" y="3885690"/>
            <a:ext cx="431322" cy="480358"/>
            <a:chOff x="-420060" y="172"/>
            <a:chExt cx="431322" cy="480358"/>
          </a:xfrm>
        </p:grpSpPr>
        <p:sp>
          <p:nvSpPr>
            <p:cNvPr id="36" name="Rectangle 35">
              <a:extLst>
                <a:ext uri="{FF2B5EF4-FFF2-40B4-BE49-F238E27FC236}">
                  <a16:creationId xmlns:a16="http://schemas.microsoft.com/office/drawing/2014/main" id="{4D87752B-62B9-4292-81A0-1550D1B7E1A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F5A4ACC5-9B3C-45F0-A58E-7B38F3AF86E7}"/>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38" name="Text Placeholder 17">
            <a:extLst>
              <a:ext uri="{FF2B5EF4-FFF2-40B4-BE49-F238E27FC236}">
                <a16:creationId xmlns:a16="http://schemas.microsoft.com/office/drawing/2014/main" id="{2FB709B2-7484-4D34-86E6-5907E2628235}"/>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0" name="Rectangle 39">
            <a:extLst>
              <a:ext uri="{FF2B5EF4-FFF2-40B4-BE49-F238E27FC236}">
                <a16:creationId xmlns:a16="http://schemas.microsoft.com/office/drawing/2014/main" id="{6CD8FB7D-F2C2-45E6-8C1B-8AE1478DF8F2}"/>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 name="Chart 51">
            <a:extLst>
              <a:ext uri="{FF2B5EF4-FFF2-40B4-BE49-F238E27FC236}">
                <a16:creationId xmlns:a16="http://schemas.microsoft.com/office/drawing/2014/main" id="{471ED699-196F-4986-B0FF-B36B39014110}"/>
              </a:ext>
            </a:extLst>
          </p:cNvPr>
          <p:cNvGraphicFramePr/>
          <p:nvPr>
            <p:extLst>
              <p:ext uri="{D42A27DB-BD31-4B8C-83A1-F6EECF244321}">
                <p14:modId xmlns:p14="http://schemas.microsoft.com/office/powerpoint/2010/main" val="652532795"/>
              </p:ext>
            </p:extLst>
          </p:nvPr>
        </p:nvGraphicFramePr>
        <p:xfrm>
          <a:off x="1467179" y="1921580"/>
          <a:ext cx="2152319" cy="1638652"/>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a:extLst>
              <a:ext uri="{FF2B5EF4-FFF2-40B4-BE49-F238E27FC236}">
                <a16:creationId xmlns:a16="http://schemas.microsoft.com/office/drawing/2014/main" id="{240D669B-F190-41D7-8C1F-5020C4A481EF}"/>
              </a:ext>
            </a:extLst>
          </p:cNvPr>
          <p:cNvSpPr/>
          <p:nvPr/>
        </p:nvSpPr>
        <p:spPr>
          <a:xfrm>
            <a:off x="2069432" y="2542356"/>
            <a:ext cx="953411" cy="400110"/>
          </a:xfrm>
          <a:prstGeom prst="rect">
            <a:avLst/>
          </a:prstGeom>
        </p:spPr>
        <p:txBody>
          <a:bodyPr wrap="square">
            <a:spAutoFit/>
          </a:bodyPr>
          <a:lstStyle/>
          <a:p>
            <a:pPr algn="ctr"/>
            <a:r>
              <a:rPr lang="mi-NZ" sz="2000" dirty="0">
                <a:solidFill>
                  <a:srgbClr val="414141"/>
                </a:solidFill>
                <a:latin typeface="Arial Black" panose="020B0A04020102020204" pitchFamily="34" charset="0"/>
              </a:rPr>
              <a:t>27</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57" name="TextBox 56">
            <a:extLst>
              <a:ext uri="{FF2B5EF4-FFF2-40B4-BE49-F238E27FC236}">
                <a16:creationId xmlns:a16="http://schemas.microsoft.com/office/drawing/2014/main" id="{34F0FD32-9B08-4C62-8A52-E87CB805A80F}"/>
              </a:ext>
            </a:extLst>
          </p:cNvPr>
          <p:cNvSpPr txBox="1"/>
          <p:nvPr/>
        </p:nvSpPr>
        <p:spPr>
          <a:xfrm>
            <a:off x="260522" y="3421199"/>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a:t>
            </a:r>
          </a:p>
        </p:txBody>
      </p:sp>
      <p:sp>
        <p:nvSpPr>
          <p:cNvPr id="59" name="Rectangle 58">
            <a:extLst>
              <a:ext uri="{FF2B5EF4-FFF2-40B4-BE49-F238E27FC236}">
                <a16:creationId xmlns:a16="http://schemas.microsoft.com/office/drawing/2014/main" id="{BEED44AA-DEED-45D3-AE4B-5928236A1E66}"/>
              </a:ext>
            </a:extLst>
          </p:cNvPr>
          <p:cNvSpPr/>
          <p:nvPr/>
        </p:nvSpPr>
        <p:spPr>
          <a:xfrm>
            <a:off x="8202675" y="1945470"/>
            <a:ext cx="3771373" cy="2677656"/>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Twenty-seven percent of people with lived experience of disability have participated in visual arts in the last 12 months.</a:t>
            </a:r>
          </a:p>
          <a:p>
            <a:pPr>
              <a:spcBef>
                <a:spcPts val="600"/>
              </a:spcBef>
            </a:pPr>
            <a:r>
              <a:rPr lang="en-NZ" sz="1100" dirty="0">
                <a:solidFill>
                  <a:schemeClr val="tx1">
                    <a:lumMod val="85000"/>
                    <a:lumOff val="15000"/>
                  </a:schemeClr>
                </a:solidFill>
              </a:rPr>
              <a:t>Of those who have participated, 29% are doing so on a regular basis (at least nine times in the last 12 months).</a:t>
            </a:r>
          </a:p>
          <a:p>
            <a:pPr>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People aged 15-17 (46%) and 30-39 (34%) are more likely than average (27%) to have participated in visual arts in the last 12 months.</a:t>
            </a:r>
          </a:p>
          <a:p>
            <a:pPr lvl="0">
              <a:spcBef>
                <a:spcPts val="600"/>
              </a:spcBef>
            </a:pPr>
            <a:r>
              <a:rPr lang="en-NZ" sz="1100" dirty="0">
                <a:solidFill>
                  <a:schemeClr val="tx1">
                    <a:lumMod val="85000"/>
                    <a:lumOff val="15000"/>
                  </a:schemeClr>
                </a:solidFill>
              </a:rPr>
              <a:t>People aged 70+ are less likely than average to have participated (17% vs. 27%).</a:t>
            </a:r>
          </a:p>
        </p:txBody>
      </p:sp>
      <p:sp>
        <p:nvSpPr>
          <p:cNvPr id="60" name="Oval 59">
            <a:extLst>
              <a:ext uri="{FF2B5EF4-FFF2-40B4-BE49-F238E27FC236}">
                <a16:creationId xmlns:a16="http://schemas.microsoft.com/office/drawing/2014/main" id="{CA3DB368-AC9C-4ADA-9F63-F3DBCC86FBFB}"/>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9" name="TextBox 28">
            <a:extLst>
              <a:ext uri="{FF2B5EF4-FFF2-40B4-BE49-F238E27FC236}">
                <a16:creationId xmlns:a16="http://schemas.microsoft.com/office/drawing/2014/main" id="{38CF00EA-F6A3-4882-879F-B698A686B592}"/>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0" name="TextBox 19">
            <a:extLst>
              <a:ext uri="{FF2B5EF4-FFF2-40B4-BE49-F238E27FC236}">
                <a16:creationId xmlns:a16="http://schemas.microsoft.com/office/drawing/2014/main" id="{3421EE29-CC53-417B-B028-8910FE0282C0}"/>
              </a:ext>
            </a:extLst>
          </p:cNvPr>
          <p:cNvSpPr txBox="1"/>
          <p:nvPr/>
        </p:nvSpPr>
        <p:spPr>
          <a:xfrm>
            <a:off x="869116" y="1714404"/>
            <a:ext cx="3503265" cy="430887"/>
          </a:xfrm>
          <a:prstGeom prst="rect">
            <a:avLst/>
          </a:prstGeom>
          <a:noFill/>
        </p:spPr>
        <p:txBody>
          <a:bodyPr wrap="square" rtlCol="0">
            <a:spAutoFit/>
          </a:bodyPr>
          <a:lstStyle/>
          <a:p>
            <a:pPr algn="ctr"/>
            <a:r>
              <a:rPr lang="en-NZ" sz="1100" b="1" spc="300" dirty="0">
                <a:solidFill>
                  <a:schemeClr val="tx1">
                    <a:lumMod val="65000"/>
                    <a:lumOff val="35000"/>
                  </a:schemeClr>
                </a:solidFill>
                <a:latin typeface="+mj-lt"/>
              </a:rPr>
              <a:t>People with lived experience of disability</a:t>
            </a:r>
            <a:endParaRPr lang="en-US" sz="1100" b="1" spc="300" dirty="0">
              <a:solidFill>
                <a:schemeClr val="tx1">
                  <a:lumMod val="65000"/>
                  <a:lumOff val="35000"/>
                </a:schemeClr>
              </a:solidFill>
              <a:latin typeface="+mj-lt"/>
            </a:endParaRPr>
          </a:p>
        </p:txBody>
      </p:sp>
      <p:graphicFrame>
        <p:nvGraphicFramePr>
          <p:cNvPr id="22" name="Chart 21">
            <a:extLst>
              <a:ext uri="{FF2B5EF4-FFF2-40B4-BE49-F238E27FC236}">
                <a16:creationId xmlns:a16="http://schemas.microsoft.com/office/drawing/2014/main" id="{A9929ECC-5058-4CCF-B509-3614373E983A}"/>
              </a:ext>
            </a:extLst>
          </p:cNvPr>
          <p:cNvGraphicFramePr/>
          <p:nvPr>
            <p:extLst>
              <p:ext uri="{D42A27DB-BD31-4B8C-83A1-F6EECF244321}">
                <p14:modId xmlns:p14="http://schemas.microsoft.com/office/powerpoint/2010/main" val="3201952155"/>
              </p:ext>
            </p:extLst>
          </p:nvPr>
        </p:nvGraphicFramePr>
        <p:xfrm>
          <a:off x="4744810" y="1940504"/>
          <a:ext cx="2152319" cy="1638652"/>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F66D38B3-57E5-4F73-933D-7EE04FCE718B}"/>
              </a:ext>
            </a:extLst>
          </p:cNvPr>
          <p:cNvSpPr/>
          <p:nvPr/>
        </p:nvSpPr>
        <p:spPr>
          <a:xfrm>
            <a:off x="5347063" y="2561280"/>
            <a:ext cx="953411" cy="400110"/>
          </a:xfrm>
          <a:prstGeom prst="rect">
            <a:avLst/>
          </a:prstGeom>
        </p:spPr>
        <p:txBody>
          <a:bodyPr wrap="square">
            <a:spAutoFit/>
          </a:bodyPr>
          <a:lstStyle/>
          <a:p>
            <a:pPr algn="ctr"/>
            <a:r>
              <a:rPr lang="mi-NZ" sz="2000" dirty="0">
                <a:solidFill>
                  <a:srgbClr val="414141"/>
                </a:solidFill>
                <a:latin typeface="Arial Black" panose="020B0A04020102020204" pitchFamily="34" charset="0"/>
              </a:rPr>
              <a:t>23</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24" name="TextBox 23">
            <a:extLst>
              <a:ext uri="{FF2B5EF4-FFF2-40B4-BE49-F238E27FC236}">
                <a16:creationId xmlns:a16="http://schemas.microsoft.com/office/drawing/2014/main" id="{DF471AA7-248B-4D18-86B5-B0C4C093C2FE}"/>
              </a:ext>
            </a:extLst>
          </p:cNvPr>
          <p:cNvSpPr txBox="1"/>
          <p:nvPr/>
        </p:nvSpPr>
        <p:spPr>
          <a:xfrm>
            <a:off x="4146747" y="1733328"/>
            <a:ext cx="3503265" cy="261610"/>
          </a:xfrm>
          <a:prstGeom prst="rect">
            <a:avLst/>
          </a:prstGeom>
          <a:noFill/>
        </p:spPr>
        <p:txBody>
          <a:bodyPr wrap="square" rtlCol="0">
            <a:spAutoFit/>
          </a:bodyPr>
          <a:lstStyle/>
          <a:p>
            <a:pPr algn="ctr"/>
            <a:r>
              <a:rPr lang="en-NZ" sz="1100" b="1" spc="300" dirty="0">
                <a:solidFill>
                  <a:schemeClr val="tx1">
                    <a:lumMod val="65000"/>
                    <a:lumOff val="35000"/>
                  </a:schemeClr>
                </a:solidFill>
                <a:latin typeface="+mj-lt"/>
              </a:rPr>
              <a:t>New Zealand</a:t>
            </a:r>
            <a:endParaRPr lang="en-US" sz="1100" b="1" spc="300" dirty="0">
              <a:solidFill>
                <a:schemeClr val="tx1">
                  <a:lumMod val="65000"/>
                  <a:lumOff val="35000"/>
                </a:schemeClr>
              </a:solidFill>
              <a:latin typeface="+mj-lt"/>
            </a:endParaRPr>
          </a:p>
        </p:txBody>
      </p:sp>
      <p:grpSp>
        <p:nvGrpSpPr>
          <p:cNvPr id="25" name="Group 24">
            <a:extLst>
              <a:ext uri="{FF2B5EF4-FFF2-40B4-BE49-F238E27FC236}">
                <a16:creationId xmlns:a16="http://schemas.microsoft.com/office/drawing/2014/main" id="{35267931-442D-4089-B888-EF6E7A79EDED}"/>
              </a:ext>
            </a:extLst>
          </p:cNvPr>
          <p:cNvGrpSpPr/>
          <p:nvPr/>
        </p:nvGrpSpPr>
        <p:grpSpPr>
          <a:xfrm>
            <a:off x="5136705" y="6527172"/>
            <a:ext cx="2891981" cy="215444"/>
            <a:chOff x="163092" y="5772628"/>
            <a:chExt cx="2891981" cy="215444"/>
          </a:xfrm>
        </p:grpSpPr>
        <p:sp>
          <p:nvSpPr>
            <p:cNvPr id="26" name="TextBox 25">
              <a:extLst>
                <a:ext uri="{FF2B5EF4-FFF2-40B4-BE49-F238E27FC236}">
                  <a16:creationId xmlns:a16="http://schemas.microsoft.com/office/drawing/2014/main" id="{32E7832F-1C72-4346-AA09-EE6E3C67436A}"/>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7E44EA5A-240D-4813-856E-17CA82685B7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Isosceles Triangle 29">
              <a:extLst>
                <a:ext uri="{FF2B5EF4-FFF2-40B4-BE49-F238E27FC236}">
                  <a16:creationId xmlns:a16="http://schemas.microsoft.com/office/drawing/2014/main" id="{011C4493-DB72-4907-B9ED-EB85507839D7}"/>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1" name="Isosceles Triangle 30">
            <a:extLst>
              <a:ext uri="{FF2B5EF4-FFF2-40B4-BE49-F238E27FC236}">
                <a16:creationId xmlns:a16="http://schemas.microsoft.com/office/drawing/2014/main" id="{3A7A63D3-201D-40F1-BC97-1F23F53EFB62}"/>
              </a:ext>
            </a:extLst>
          </p:cNvPr>
          <p:cNvSpPr>
            <a:spLocks noChangeAspect="1"/>
          </p:cNvSpPr>
          <p:nvPr/>
        </p:nvSpPr>
        <p:spPr>
          <a:xfrm>
            <a:off x="2512285" y="294427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418731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Use of digital technology for arts activities</a:t>
            </a:r>
          </a:p>
        </p:txBody>
      </p:sp>
      <p:sp>
        <p:nvSpPr>
          <p:cNvPr id="39" name="Text Placeholder 6">
            <a:extLst>
              <a:ext uri="{FF2B5EF4-FFF2-40B4-BE49-F238E27FC236}">
                <a16:creationId xmlns:a16="http://schemas.microsoft.com/office/drawing/2014/main" id="{38ED060F-DBD9-4A34-B48A-EF981E831D15}"/>
              </a:ext>
            </a:extLst>
          </p:cNvPr>
          <p:cNvSpPr>
            <a:spLocks noGrp="1"/>
          </p:cNvSpPr>
          <p:nvPr>
            <p:ph type="body" sz="quarter" idx="10"/>
          </p:nvPr>
        </p:nvSpPr>
        <p:spPr>
          <a:xfrm>
            <a:off x="758825" y="1326791"/>
            <a:ext cx="6953250" cy="419100"/>
          </a:xfrm>
        </p:spPr>
        <p:txBody>
          <a:bodyPr/>
          <a:lstStyle/>
          <a:p>
            <a:r>
              <a:rPr lang="en-NZ" dirty="0"/>
              <a:t>In the last 12 months have you used the internet or digital technology to do any of the following? </a:t>
            </a:r>
          </a:p>
        </p:txBody>
      </p:sp>
      <p:sp>
        <p:nvSpPr>
          <p:cNvPr id="47" name="Rectangle 46">
            <a:extLst>
              <a:ext uri="{FF2B5EF4-FFF2-40B4-BE49-F238E27FC236}">
                <a16:creationId xmlns:a16="http://schemas.microsoft.com/office/drawing/2014/main" id="{39583A11-ABD6-48D8-B83B-7842B8B010AA}"/>
              </a:ext>
            </a:extLst>
          </p:cNvPr>
          <p:cNvSpPr/>
          <p:nvPr/>
        </p:nvSpPr>
        <p:spPr>
          <a:xfrm>
            <a:off x="8152482" y="1730353"/>
            <a:ext cx="3870082" cy="4862870"/>
          </a:xfrm>
          <a:prstGeom prst="rect">
            <a:avLst/>
          </a:prstGeom>
        </p:spPr>
        <p:txBody>
          <a:bodyPr wrap="square">
            <a:spAutoFit/>
          </a:bodyPr>
          <a:lstStyle/>
          <a:p>
            <a:pPr lvl="0">
              <a:spcBef>
                <a:spcPts val="600"/>
              </a:spcBef>
            </a:pPr>
            <a:r>
              <a:rPr lang="en-NZ" sz="1100" dirty="0">
                <a:solidFill>
                  <a:schemeClr val="tx1">
                    <a:lumMod val="85000"/>
                    <a:lumOff val="15000"/>
                  </a:schemeClr>
                </a:solidFill>
              </a:rPr>
              <a:t>Forty-eight percent of people with lived experience of disability have used technology for arts activities in the last 12 months. This is significantly higher than the national average of 41%.</a:t>
            </a:r>
          </a:p>
          <a:p>
            <a:pPr lvl="0">
              <a:spcBef>
                <a:spcPts val="600"/>
              </a:spcBef>
            </a:pPr>
            <a:r>
              <a:rPr lang="en-NZ" sz="1100" dirty="0">
                <a:solidFill>
                  <a:schemeClr val="tx1">
                    <a:lumMod val="85000"/>
                    <a:lumOff val="15000"/>
                  </a:schemeClr>
                </a:solidFill>
              </a:rPr>
              <a:t>The most popular activities are following or interacting with an artist or arts organisation (19%), sharing art others have created (17%) and researching or reviewing the arts or artists (16%).</a:t>
            </a: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Younger people are more likely than average (48%) to use technology for a range of arts activities. 88% of 15-17 year olds use technology for art and 64% of 18-29 year olds do so. </a:t>
            </a:r>
          </a:p>
          <a:p>
            <a:pPr lvl="0">
              <a:spcBef>
                <a:spcPts val="600"/>
              </a:spcBef>
            </a:pPr>
            <a:r>
              <a:rPr lang="en-NZ" sz="1100" dirty="0">
                <a:solidFill>
                  <a:schemeClr val="tx1">
                    <a:lumMod val="85000"/>
                    <a:lumOff val="15000"/>
                  </a:schemeClr>
                </a:solidFill>
              </a:rPr>
              <a:t>Similarly Pacific peoples (66%) and Asian New Zealanders (58%) are also more likely than average (48%) to use technology for art activities. In particular Asian New Zealanders are more likely than average to sell artwork online (13% vs. 6%).</a:t>
            </a:r>
          </a:p>
          <a:p>
            <a:pPr lvl="0">
              <a:spcBef>
                <a:spcPts val="600"/>
              </a:spcBef>
            </a:pPr>
            <a:r>
              <a:rPr lang="en-NZ" sz="1100" dirty="0">
                <a:solidFill>
                  <a:schemeClr val="tx1">
                    <a:lumMod val="85000"/>
                    <a:lumOff val="15000"/>
                  </a:schemeClr>
                </a:solidFill>
              </a:rPr>
              <a:t>Women are more likely than average to follow or interact with an artist or arts organisation (26% vs. 19%), while men are less likely to (13%).</a:t>
            </a:r>
          </a:p>
          <a:p>
            <a:pPr lvl="0">
              <a:spcBef>
                <a:spcPts val="600"/>
              </a:spcBef>
            </a:pPr>
            <a:r>
              <a:rPr lang="en-NZ" sz="1100" dirty="0">
                <a:solidFill>
                  <a:schemeClr val="tx1">
                    <a:lumMod val="85000"/>
                    <a:lumOff val="15000"/>
                  </a:schemeClr>
                </a:solidFill>
              </a:rPr>
              <a:t>People aged 50+ are less likely than average to use technology for arts activities.</a:t>
            </a:r>
          </a:p>
          <a:p>
            <a:pPr lvl="0">
              <a:spcBef>
                <a:spcPts val="600"/>
              </a:spcBef>
            </a:pPr>
            <a:endParaRPr lang="en-NZ" sz="1100" dirty="0">
              <a:solidFill>
                <a:schemeClr val="tx1">
                  <a:lumMod val="85000"/>
                  <a:lumOff val="15000"/>
                </a:schemeClr>
              </a:solidFill>
            </a:endParaRPr>
          </a:p>
        </p:txBody>
      </p:sp>
      <p:sp>
        <p:nvSpPr>
          <p:cNvPr id="48" name="Oval 47">
            <a:extLst>
              <a:ext uri="{FF2B5EF4-FFF2-40B4-BE49-F238E27FC236}">
                <a16:creationId xmlns:a16="http://schemas.microsoft.com/office/drawing/2014/main" id="{5A815477-2C60-4520-856F-5C60E5C84209}"/>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4" name="TextBox 13">
            <a:extLst>
              <a:ext uri="{FF2B5EF4-FFF2-40B4-BE49-F238E27FC236}">
                <a16:creationId xmlns:a16="http://schemas.microsoft.com/office/drawing/2014/main" id="{1A688EA2-0ADE-463C-B6B8-FE6F328ED6D3}"/>
              </a:ext>
            </a:extLst>
          </p:cNvPr>
          <p:cNvSpPr txBox="1"/>
          <p:nvPr/>
        </p:nvSpPr>
        <p:spPr>
          <a:xfrm>
            <a:off x="77057" y="6503364"/>
            <a:ext cx="520364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aphicFrame>
        <p:nvGraphicFramePr>
          <p:cNvPr id="4" name="Chart 3">
            <a:extLst>
              <a:ext uri="{FF2B5EF4-FFF2-40B4-BE49-F238E27FC236}">
                <a16:creationId xmlns:a16="http://schemas.microsoft.com/office/drawing/2014/main" id="{710A45D9-D714-4476-98CC-D1FE1B3F10F6}"/>
              </a:ext>
            </a:extLst>
          </p:cNvPr>
          <p:cNvGraphicFramePr/>
          <p:nvPr>
            <p:extLst>
              <p:ext uri="{D42A27DB-BD31-4B8C-83A1-F6EECF244321}">
                <p14:modId xmlns:p14="http://schemas.microsoft.com/office/powerpoint/2010/main" val="2545615021"/>
              </p:ext>
            </p:extLst>
          </p:nvPr>
        </p:nvGraphicFramePr>
        <p:xfrm>
          <a:off x="-1251451" y="2256527"/>
          <a:ext cx="8963526" cy="3815590"/>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a:extLst>
              <a:ext uri="{FF2B5EF4-FFF2-40B4-BE49-F238E27FC236}">
                <a16:creationId xmlns:a16="http://schemas.microsoft.com/office/drawing/2014/main" id="{7381655B-E603-4BBA-920E-99ABC945CF8E}"/>
              </a:ext>
            </a:extLst>
          </p:cNvPr>
          <p:cNvGrpSpPr/>
          <p:nvPr/>
        </p:nvGrpSpPr>
        <p:grpSpPr>
          <a:xfrm>
            <a:off x="5136705" y="6527172"/>
            <a:ext cx="2891981" cy="215444"/>
            <a:chOff x="163092" y="5772628"/>
            <a:chExt cx="2891981" cy="215444"/>
          </a:xfrm>
        </p:grpSpPr>
        <p:sp>
          <p:nvSpPr>
            <p:cNvPr id="20" name="TextBox 19">
              <a:extLst>
                <a:ext uri="{FF2B5EF4-FFF2-40B4-BE49-F238E27FC236}">
                  <a16:creationId xmlns:a16="http://schemas.microsoft.com/office/drawing/2014/main" id="{0F90026F-B458-440F-A55E-5AA6CCE9D3B4}"/>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1" name="Isosceles Triangle 20">
              <a:extLst>
                <a:ext uri="{FF2B5EF4-FFF2-40B4-BE49-F238E27FC236}">
                  <a16:creationId xmlns:a16="http://schemas.microsoft.com/office/drawing/2014/main" id="{26339306-C4BF-484B-AE4F-FB7EF77F151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Isosceles Triangle 21">
              <a:extLst>
                <a:ext uri="{FF2B5EF4-FFF2-40B4-BE49-F238E27FC236}">
                  <a16:creationId xmlns:a16="http://schemas.microsoft.com/office/drawing/2014/main" id="{48564EF4-D7D9-4829-87D2-F26F28EDB5EE}"/>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4" name="Isosceles Triangle 23">
            <a:extLst>
              <a:ext uri="{FF2B5EF4-FFF2-40B4-BE49-F238E27FC236}">
                <a16:creationId xmlns:a16="http://schemas.microsoft.com/office/drawing/2014/main" id="{76D60F93-877E-44A8-B586-2F2F827FB35E}"/>
              </a:ext>
            </a:extLst>
          </p:cNvPr>
          <p:cNvSpPr>
            <a:spLocks noChangeAspect="1"/>
          </p:cNvSpPr>
          <p:nvPr/>
        </p:nvSpPr>
        <p:spPr>
          <a:xfrm>
            <a:off x="1258526" y="3188992"/>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Isosceles Triangle 24">
            <a:extLst>
              <a:ext uri="{FF2B5EF4-FFF2-40B4-BE49-F238E27FC236}">
                <a16:creationId xmlns:a16="http://schemas.microsoft.com/office/drawing/2014/main" id="{C3591BC3-5702-4D71-B6F9-7EC922E06AC1}"/>
              </a:ext>
            </a:extLst>
          </p:cNvPr>
          <p:cNvSpPr>
            <a:spLocks noChangeAspect="1"/>
          </p:cNvSpPr>
          <p:nvPr/>
        </p:nvSpPr>
        <p:spPr>
          <a:xfrm>
            <a:off x="2758462" y="356034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6" name="Isosceles Triangle 25">
            <a:extLst>
              <a:ext uri="{FF2B5EF4-FFF2-40B4-BE49-F238E27FC236}">
                <a16:creationId xmlns:a16="http://schemas.microsoft.com/office/drawing/2014/main" id="{0BF1302C-B64C-45FA-9834-DEBB5038F906}"/>
              </a:ext>
            </a:extLst>
          </p:cNvPr>
          <p:cNvSpPr>
            <a:spLocks noChangeAspect="1"/>
          </p:cNvSpPr>
          <p:nvPr/>
        </p:nvSpPr>
        <p:spPr>
          <a:xfrm>
            <a:off x="4208655" y="3855557"/>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7" name="Isosceles Triangle 26">
            <a:extLst>
              <a:ext uri="{FF2B5EF4-FFF2-40B4-BE49-F238E27FC236}">
                <a16:creationId xmlns:a16="http://schemas.microsoft.com/office/drawing/2014/main" id="{8443B712-ED9F-433D-BEE3-9F003A9075A9}"/>
              </a:ext>
            </a:extLst>
          </p:cNvPr>
          <p:cNvSpPr>
            <a:spLocks noChangeAspect="1"/>
          </p:cNvSpPr>
          <p:nvPr/>
        </p:nvSpPr>
        <p:spPr>
          <a:xfrm>
            <a:off x="6418457" y="4122763"/>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8" name="Isosceles Triangle 27">
            <a:extLst>
              <a:ext uri="{FF2B5EF4-FFF2-40B4-BE49-F238E27FC236}">
                <a16:creationId xmlns:a16="http://schemas.microsoft.com/office/drawing/2014/main" id="{B4546E58-9E9D-4DF5-8274-0E3CBE34EF99}"/>
              </a:ext>
            </a:extLst>
          </p:cNvPr>
          <p:cNvSpPr>
            <a:spLocks noChangeAspect="1"/>
          </p:cNvSpPr>
          <p:nvPr/>
        </p:nvSpPr>
        <p:spPr>
          <a:xfrm>
            <a:off x="7148371" y="4275163"/>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012120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Perceived impact on wellbeing and society</a:t>
            </a:r>
          </a:p>
        </p:txBody>
      </p:sp>
      <p:sp>
        <p:nvSpPr>
          <p:cNvPr id="3" name="Subtitle 2">
            <a:extLst>
              <a:ext uri="{FF2B5EF4-FFF2-40B4-BE49-F238E27FC236}">
                <a16:creationId xmlns:a16="http://schemas.microsoft.com/office/drawing/2014/main" id="{3B220C76-DF57-45AC-9CD3-BE98A714593E}"/>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178845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Importance of the arts to wellbeing</a:t>
            </a:r>
          </a:p>
        </p:txBody>
      </p:sp>
      <p:sp>
        <p:nvSpPr>
          <p:cNvPr id="20" name="Text Placeholder 6">
            <a:extLst>
              <a:ext uri="{FF2B5EF4-FFF2-40B4-BE49-F238E27FC236}">
                <a16:creationId xmlns:a16="http://schemas.microsoft.com/office/drawing/2014/main" id="{874B7610-1DA2-492A-8706-617368445307}"/>
              </a:ext>
            </a:extLst>
          </p:cNvPr>
          <p:cNvSpPr>
            <a:spLocks noGrp="1"/>
          </p:cNvSpPr>
          <p:nvPr>
            <p:ph type="body" sz="quarter" idx="10"/>
          </p:nvPr>
        </p:nvSpPr>
        <p:spPr>
          <a:xfrm>
            <a:off x="758825" y="1196818"/>
            <a:ext cx="6953250" cy="419100"/>
          </a:xfrm>
        </p:spPr>
        <p:txBody>
          <a:bodyPr/>
          <a:lstStyle/>
          <a:p>
            <a:r>
              <a:rPr lang="en-NZ" dirty="0"/>
              <a:t>How important is the arts to your personal wellbeing?</a:t>
            </a:r>
          </a:p>
        </p:txBody>
      </p:sp>
      <p:graphicFrame>
        <p:nvGraphicFramePr>
          <p:cNvPr id="25" name="Chart 24">
            <a:extLst>
              <a:ext uri="{FF2B5EF4-FFF2-40B4-BE49-F238E27FC236}">
                <a16:creationId xmlns:a16="http://schemas.microsoft.com/office/drawing/2014/main" id="{D6240688-AC0B-41C7-84F9-2FC7DBDA9602}"/>
              </a:ext>
            </a:extLst>
          </p:cNvPr>
          <p:cNvGraphicFramePr/>
          <p:nvPr>
            <p:extLst>
              <p:ext uri="{D42A27DB-BD31-4B8C-83A1-F6EECF244321}">
                <p14:modId xmlns:p14="http://schemas.microsoft.com/office/powerpoint/2010/main" val="1442173860"/>
              </p:ext>
            </p:extLst>
          </p:nvPr>
        </p:nvGraphicFramePr>
        <p:xfrm>
          <a:off x="329868" y="4301763"/>
          <a:ext cx="7387755" cy="1911476"/>
        </p:xfrm>
        <a:graphic>
          <a:graphicData uri="http://schemas.openxmlformats.org/drawingml/2006/chart">
            <c:chart xmlns:c="http://schemas.openxmlformats.org/drawingml/2006/chart" xmlns:r="http://schemas.openxmlformats.org/officeDocument/2006/relationships" r:id="rId2"/>
          </a:graphicData>
        </a:graphic>
      </p:graphicFrame>
      <p:sp>
        <p:nvSpPr>
          <p:cNvPr id="28" name="Rectangle 27">
            <a:extLst>
              <a:ext uri="{FF2B5EF4-FFF2-40B4-BE49-F238E27FC236}">
                <a16:creationId xmlns:a16="http://schemas.microsoft.com/office/drawing/2014/main" id="{09066B81-1968-419B-A3F0-EF9CD3A712C9}"/>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41B0016-5B03-4816-BBC4-0375F922547A}"/>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F774457C-2210-4E7F-9013-B126C7E0A80F}"/>
              </a:ext>
            </a:extLst>
          </p:cNvPr>
          <p:cNvGrpSpPr/>
          <p:nvPr/>
        </p:nvGrpSpPr>
        <p:grpSpPr>
          <a:xfrm>
            <a:off x="441623" y="3885690"/>
            <a:ext cx="431322" cy="480358"/>
            <a:chOff x="-420060" y="172"/>
            <a:chExt cx="431322" cy="480358"/>
          </a:xfrm>
        </p:grpSpPr>
        <p:sp>
          <p:nvSpPr>
            <p:cNvPr id="31" name="Rectangle 30">
              <a:extLst>
                <a:ext uri="{FF2B5EF4-FFF2-40B4-BE49-F238E27FC236}">
                  <a16:creationId xmlns:a16="http://schemas.microsoft.com/office/drawing/2014/main" id="{A2CC8EF9-F1C6-46E2-97BE-52E52E10A77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63CAFF8-114D-4902-B809-6667ADE8881E}"/>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33" name="Text Placeholder 17">
            <a:extLst>
              <a:ext uri="{FF2B5EF4-FFF2-40B4-BE49-F238E27FC236}">
                <a16:creationId xmlns:a16="http://schemas.microsoft.com/office/drawing/2014/main" id="{F3A5C6E1-26D3-4120-A633-9853AF29EEC5}"/>
              </a:ext>
            </a:extLst>
          </p:cNvPr>
          <p:cNvSpPr txBox="1">
            <a:spLocks/>
          </p:cNvSpPr>
          <p:nvPr/>
        </p:nvSpPr>
        <p:spPr>
          <a:xfrm>
            <a:off x="887013" y="3959329"/>
            <a:ext cx="6358518"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Would you say the arts have become more or less important to your wellbeing since COVID-19 arrived in New Zealand?</a:t>
            </a:r>
          </a:p>
        </p:txBody>
      </p:sp>
      <p:sp>
        <p:nvSpPr>
          <p:cNvPr id="35" name="Rectangle 34">
            <a:extLst>
              <a:ext uri="{FF2B5EF4-FFF2-40B4-BE49-F238E27FC236}">
                <a16:creationId xmlns:a16="http://schemas.microsoft.com/office/drawing/2014/main" id="{B57135B6-5F07-4673-A2CF-3BE1EE7CA591}"/>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D60E4C5-393A-4B93-87FA-B511F8F225B7}"/>
              </a:ext>
            </a:extLst>
          </p:cNvPr>
          <p:cNvSpPr/>
          <p:nvPr/>
        </p:nvSpPr>
        <p:spPr>
          <a:xfrm>
            <a:off x="8202676" y="1696455"/>
            <a:ext cx="3837168" cy="3939540"/>
          </a:xfrm>
          <a:prstGeom prst="rect">
            <a:avLst/>
          </a:prstGeom>
        </p:spPr>
        <p:txBody>
          <a:bodyPr wrap="square">
            <a:spAutoFit/>
          </a:bodyPr>
          <a:lstStyle/>
          <a:p>
            <a:pPr>
              <a:spcBef>
                <a:spcPts val="600"/>
              </a:spcBef>
            </a:pPr>
            <a:r>
              <a:rPr lang="en-NZ" sz="1000" dirty="0"/>
              <a:t>In 2020 the survey further explored the impact of the arts on wellbeing with the two questions opposite. </a:t>
            </a:r>
          </a:p>
          <a:p>
            <a:pPr lvl="0">
              <a:spcBef>
                <a:spcPts val="600"/>
              </a:spcBef>
            </a:pPr>
            <a:r>
              <a:rPr lang="en-NZ" sz="1000" dirty="0">
                <a:solidFill>
                  <a:schemeClr val="tx1">
                    <a:lumMod val="85000"/>
                    <a:lumOff val="15000"/>
                  </a:schemeClr>
                </a:solidFill>
              </a:rPr>
              <a:t>Forty-three percent of people with lived experience of disability feel the arts is important to their personal wellbeing. This is broadly consistent with the national average (40%). Conversely, the proportion of people with lived experience of disability who feel the arts is unimportant to their personal wellbeing is lower than the national average (17% vs. 24%).</a:t>
            </a:r>
          </a:p>
          <a:p>
            <a:pPr lvl="0">
              <a:spcBef>
                <a:spcPts val="600"/>
              </a:spcBef>
            </a:pPr>
            <a:r>
              <a:rPr lang="en-NZ" sz="1000" dirty="0">
                <a:solidFill>
                  <a:schemeClr val="tx1">
                    <a:lumMod val="85000"/>
                    <a:lumOff val="15000"/>
                  </a:schemeClr>
                </a:solidFill>
              </a:rPr>
              <a:t>On balance people with lived experience of disability are more likely to say the arts have become more important (29%) to their wellbeing since COVID-19 arrived in New Zealand, than less important (15%). However the proportion who say it is less important is lower than the national average (15% vs. 11%). </a:t>
            </a:r>
          </a:p>
          <a:p>
            <a:pPr lvl="0">
              <a:spcBef>
                <a:spcPts val="600"/>
              </a:spcBef>
            </a:pPr>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People aged 30-39 (50%), 40-49 (62%), Pacific peoples (57%) and Asian New Zealanders (53%) are more likely than average (43%) to say the arts is important to their wellbeing.</a:t>
            </a:r>
          </a:p>
          <a:p>
            <a:pPr lvl="0">
              <a:spcBef>
                <a:spcPts val="600"/>
              </a:spcBef>
            </a:pPr>
            <a:r>
              <a:rPr lang="en-NZ" sz="1000" dirty="0">
                <a:solidFill>
                  <a:schemeClr val="tx1">
                    <a:lumMod val="85000"/>
                    <a:lumOff val="15000"/>
                  </a:schemeClr>
                </a:solidFill>
              </a:rPr>
              <a:t>Asian New Zealanders (35%) and people on incomes $80,001-$120,000 (38%) are more likely than average (29%) to say the arts are more important to them since COVID-19. </a:t>
            </a:r>
          </a:p>
        </p:txBody>
      </p:sp>
      <p:sp>
        <p:nvSpPr>
          <p:cNvPr id="47" name="Oval 46">
            <a:extLst>
              <a:ext uri="{FF2B5EF4-FFF2-40B4-BE49-F238E27FC236}">
                <a16:creationId xmlns:a16="http://schemas.microsoft.com/office/drawing/2014/main" id="{12A69477-0B5D-4F38-B2DF-442DCFAEBFF2}"/>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50" name="Chart 49">
            <a:extLst>
              <a:ext uri="{FF2B5EF4-FFF2-40B4-BE49-F238E27FC236}">
                <a16:creationId xmlns:a16="http://schemas.microsoft.com/office/drawing/2014/main" id="{0E27CECD-C824-4368-99A0-27372F2C52E1}"/>
              </a:ext>
            </a:extLst>
          </p:cNvPr>
          <p:cNvGraphicFramePr/>
          <p:nvPr>
            <p:extLst>
              <p:ext uri="{D42A27DB-BD31-4B8C-83A1-F6EECF244321}">
                <p14:modId xmlns:p14="http://schemas.microsoft.com/office/powerpoint/2010/main" val="3915811679"/>
              </p:ext>
            </p:extLst>
          </p:nvPr>
        </p:nvGraphicFramePr>
        <p:xfrm>
          <a:off x="329868" y="1696455"/>
          <a:ext cx="7387755" cy="18999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2828BEA-63A6-4EB6-8C9B-A29531AE037C}"/>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23" name="Group 22">
            <a:extLst>
              <a:ext uri="{FF2B5EF4-FFF2-40B4-BE49-F238E27FC236}">
                <a16:creationId xmlns:a16="http://schemas.microsoft.com/office/drawing/2014/main" id="{DD443DF2-99C0-4A2A-9E46-462200402369}"/>
              </a:ext>
            </a:extLst>
          </p:cNvPr>
          <p:cNvGrpSpPr/>
          <p:nvPr/>
        </p:nvGrpSpPr>
        <p:grpSpPr>
          <a:xfrm>
            <a:off x="5136705" y="6508981"/>
            <a:ext cx="2891981" cy="215444"/>
            <a:chOff x="163092" y="5772628"/>
            <a:chExt cx="2891981" cy="215444"/>
          </a:xfrm>
        </p:grpSpPr>
        <p:sp>
          <p:nvSpPr>
            <p:cNvPr id="24" name="TextBox 23">
              <a:extLst>
                <a:ext uri="{FF2B5EF4-FFF2-40B4-BE49-F238E27FC236}">
                  <a16:creationId xmlns:a16="http://schemas.microsoft.com/office/drawing/2014/main" id="{CAB4F6AA-8690-4BE5-AB55-D5DC9A9ED8BD}"/>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8A3F94B5-B0AB-4F58-98B2-461B3C3FB47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A6FB60ED-BE61-4C9C-854D-DCDD82B666B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21" name="Isosceles Triangle 20">
            <a:extLst>
              <a:ext uri="{FF2B5EF4-FFF2-40B4-BE49-F238E27FC236}">
                <a16:creationId xmlns:a16="http://schemas.microsoft.com/office/drawing/2014/main" id="{FF46CECE-0FAF-44E9-A70C-8C4EBF925298}"/>
              </a:ext>
            </a:extLst>
          </p:cNvPr>
          <p:cNvSpPr>
            <a:spLocks noChangeAspect="1"/>
          </p:cNvSpPr>
          <p:nvPr/>
        </p:nvSpPr>
        <p:spPr>
          <a:xfrm rot="10800000">
            <a:off x="7245531" y="2182638"/>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Isosceles Triangle 21">
            <a:extLst>
              <a:ext uri="{FF2B5EF4-FFF2-40B4-BE49-F238E27FC236}">
                <a16:creationId xmlns:a16="http://schemas.microsoft.com/office/drawing/2014/main" id="{7665DBF1-3EED-4746-8816-26A46D5F3C87}"/>
              </a:ext>
            </a:extLst>
          </p:cNvPr>
          <p:cNvSpPr>
            <a:spLocks noChangeAspect="1"/>
          </p:cNvSpPr>
          <p:nvPr/>
        </p:nvSpPr>
        <p:spPr>
          <a:xfrm>
            <a:off x="6876605" y="4781298"/>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D8AF1D74-3433-457D-AC37-81BD7A751719}"/>
              </a:ext>
            </a:extLst>
          </p:cNvPr>
          <p:cNvSpPr>
            <a:spLocks noChangeAspect="1"/>
          </p:cNvSpPr>
          <p:nvPr/>
        </p:nvSpPr>
        <p:spPr>
          <a:xfrm rot="10800000">
            <a:off x="4937642" y="4780217"/>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85246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Reasons why the arts are important to personal wellbeing</a:t>
            </a:r>
          </a:p>
        </p:txBody>
      </p:sp>
      <p:sp>
        <p:nvSpPr>
          <p:cNvPr id="3" name="Text Placeholder 2">
            <a:extLst>
              <a:ext uri="{FF2B5EF4-FFF2-40B4-BE49-F238E27FC236}">
                <a16:creationId xmlns:a16="http://schemas.microsoft.com/office/drawing/2014/main" id="{5C9FE983-F3D5-4EAE-A34A-BF7417855DAE}"/>
              </a:ext>
            </a:extLst>
          </p:cNvPr>
          <p:cNvSpPr>
            <a:spLocks noGrp="1"/>
          </p:cNvSpPr>
          <p:nvPr>
            <p:ph type="body" sz="quarter" idx="10"/>
          </p:nvPr>
        </p:nvSpPr>
        <p:spPr>
          <a:xfrm>
            <a:off x="758825" y="1326789"/>
            <a:ext cx="6953250" cy="419100"/>
          </a:xfrm>
        </p:spPr>
        <p:txBody>
          <a:bodyPr/>
          <a:lstStyle/>
          <a:p>
            <a:r>
              <a:rPr lang="en-NZ" dirty="0"/>
              <a:t>For what reasons do you say that? </a:t>
            </a:r>
          </a:p>
        </p:txBody>
      </p:sp>
      <p:sp>
        <p:nvSpPr>
          <p:cNvPr id="22" name="TextBox 21">
            <a:extLst>
              <a:ext uri="{FF2B5EF4-FFF2-40B4-BE49-F238E27FC236}">
                <a16:creationId xmlns:a16="http://schemas.microsoft.com/office/drawing/2014/main" id="{D81AD99E-13F3-40C0-8D40-790ED8721E30}"/>
              </a:ext>
            </a:extLst>
          </p:cNvPr>
          <p:cNvSpPr txBox="1"/>
          <p:nvPr/>
        </p:nvSpPr>
        <p:spPr>
          <a:xfrm>
            <a:off x="88901" y="6577003"/>
            <a:ext cx="56845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themes mentioned by fewer than 4% of respondents have been suppressed</a:t>
            </a:r>
          </a:p>
        </p:txBody>
      </p:sp>
      <p:sp>
        <p:nvSpPr>
          <p:cNvPr id="29" name="Oval 28">
            <a:extLst>
              <a:ext uri="{FF2B5EF4-FFF2-40B4-BE49-F238E27FC236}">
                <a16:creationId xmlns:a16="http://schemas.microsoft.com/office/drawing/2014/main" id="{AA1F6604-7BC5-4CA9-88F5-B9F672278768}"/>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 name="Rectangle 5">
            <a:extLst>
              <a:ext uri="{FF2B5EF4-FFF2-40B4-BE49-F238E27FC236}">
                <a16:creationId xmlns:a16="http://schemas.microsoft.com/office/drawing/2014/main" id="{26C256A3-0613-409A-890F-89B3D8C500F5}"/>
              </a:ext>
            </a:extLst>
          </p:cNvPr>
          <p:cNvSpPr/>
          <p:nvPr/>
        </p:nvSpPr>
        <p:spPr>
          <a:xfrm>
            <a:off x="8046721" y="3823063"/>
            <a:ext cx="4158000" cy="2551613"/>
          </a:xfrm>
          <a:prstGeom prst="rect">
            <a:avLst/>
          </a:prstGeom>
          <a:solidFill>
            <a:schemeClr val="bg1">
              <a:lumMod val="8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237C68B-CF3F-42A8-ACB5-7BAF237FBBCC}"/>
              </a:ext>
            </a:extLst>
          </p:cNvPr>
          <p:cNvSpPr/>
          <p:nvPr/>
        </p:nvSpPr>
        <p:spPr>
          <a:xfrm>
            <a:off x="8466982" y="3659703"/>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3EDB70C-82B6-4B22-8EFC-77107C8BA083}"/>
              </a:ext>
            </a:extLst>
          </p:cNvPr>
          <p:cNvSpPr/>
          <p:nvPr/>
        </p:nvSpPr>
        <p:spPr>
          <a:xfrm>
            <a:off x="9550015" y="3684515"/>
            <a:ext cx="992579" cy="307777"/>
          </a:xfrm>
          <a:prstGeom prst="rect">
            <a:avLst/>
          </a:prstGeom>
        </p:spPr>
        <p:txBody>
          <a:bodyPr wrap="none">
            <a:spAutoFit/>
          </a:bodyPr>
          <a:lstStyle/>
          <a:p>
            <a:pPr lvl="0">
              <a:spcBef>
                <a:spcPts val="1000"/>
              </a:spcBef>
              <a:defRPr/>
            </a:pPr>
            <a:r>
              <a:rPr lang="en-NZ" sz="1400" spc="300" dirty="0">
                <a:solidFill>
                  <a:srgbClr val="7ED2BB"/>
                </a:solidFill>
                <a:latin typeface="+mj-lt"/>
              </a:rPr>
              <a:t>Quotes</a:t>
            </a:r>
          </a:p>
        </p:txBody>
      </p:sp>
      <p:sp>
        <p:nvSpPr>
          <p:cNvPr id="32" name="Title 1">
            <a:extLst>
              <a:ext uri="{FF2B5EF4-FFF2-40B4-BE49-F238E27FC236}">
                <a16:creationId xmlns:a16="http://schemas.microsoft.com/office/drawing/2014/main" id="{546847F3-9044-4AB3-980D-AB179006C826}"/>
              </a:ext>
            </a:extLst>
          </p:cNvPr>
          <p:cNvSpPr txBox="1">
            <a:spLocks/>
          </p:cNvSpPr>
          <p:nvPr/>
        </p:nvSpPr>
        <p:spPr>
          <a:xfrm>
            <a:off x="9349617" y="3816808"/>
            <a:ext cx="696687" cy="292812"/>
          </a:xfrm>
          <a:prstGeom prst="rect">
            <a:avLst/>
          </a:prstGeom>
        </p:spPr>
        <p:txBody>
          <a:bodyPr vert="horz" wrap="square" lIns="0" tIns="0" rIns="0" bIns="0" rtlCol="0" anchor="ctr">
            <a:noAutofit/>
          </a:bodyPr>
          <a:lstStyle>
            <a:lvl1pPr algn="l" defTabSz="914400" rtl="0" eaLnBrk="1" latinLnBrk="0" hangingPunct="1">
              <a:lnSpc>
                <a:spcPct val="80000"/>
              </a:lnSpc>
              <a:spcBef>
                <a:spcPct val="0"/>
              </a:spcBef>
              <a:buNone/>
              <a:defRPr lang="en-NZ" sz="2000" b="0" i="0" kern="1200">
                <a:solidFill>
                  <a:schemeClr val="tx1">
                    <a:lumMod val="65000"/>
                    <a:lumOff val="35000"/>
                  </a:schemeClr>
                </a:solidFill>
                <a:latin typeface="Calibri Light"/>
                <a:ea typeface="+mj-ea"/>
                <a:cs typeface="Calibri Light"/>
              </a:defRPr>
            </a:lvl1pPr>
          </a:lstStyle>
          <a:p>
            <a:r>
              <a:rPr sz="3200" b="1" cap="all" spc="300" dirty="0">
                <a:solidFill>
                  <a:prstClr val="white"/>
                </a:solidFill>
                <a:latin typeface="Arial Black" panose="020B0A04020102020204" pitchFamily="34" charset="0"/>
              </a:rPr>
              <a:t>“</a:t>
            </a:r>
          </a:p>
        </p:txBody>
      </p:sp>
      <p:sp>
        <p:nvSpPr>
          <p:cNvPr id="33" name="TextBox 32">
            <a:extLst>
              <a:ext uri="{FF2B5EF4-FFF2-40B4-BE49-F238E27FC236}">
                <a16:creationId xmlns:a16="http://schemas.microsoft.com/office/drawing/2014/main" id="{A970448E-7097-42A8-9E23-4D95DE5101DE}"/>
              </a:ext>
            </a:extLst>
          </p:cNvPr>
          <p:cNvSpPr txBox="1"/>
          <p:nvPr/>
        </p:nvSpPr>
        <p:spPr>
          <a:xfrm>
            <a:off x="2791077" y="1831491"/>
            <a:ext cx="2658295" cy="276999"/>
          </a:xfrm>
          <a:prstGeom prst="rect">
            <a:avLst/>
          </a:prstGeom>
          <a:noFill/>
        </p:spPr>
        <p:txBody>
          <a:bodyPr wrap="square" rtlCol="0">
            <a:spAutoFit/>
          </a:bodyPr>
          <a:lstStyle/>
          <a:p>
            <a:pPr algn="ctr"/>
            <a:r>
              <a:rPr lang="en-NZ" sz="1200" dirty="0">
                <a:solidFill>
                  <a:schemeClr val="tx1">
                    <a:lumMod val="65000"/>
                    <a:lumOff val="35000"/>
                  </a:schemeClr>
                </a:solidFill>
                <a:latin typeface="Arial" panose="020B0604020202020204" pitchFamily="34" charset="0"/>
                <a:ea typeface="+mj-ea"/>
                <a:cs typeface="+mj-cs"/>
              </a:rPr>
              <a:t>LEADING RESPONSES</a:t>
            </a:r>
          </a:p>
        </p:txBody>
      </p:sp>
      <p:graphicFrame>
        <p:nvGraphicFramePr>
          <p:cNvPr id="34" name="Chart 33">
            <a:extLst>
              <a:ext uri="{FF2B5EF4-FFF2-40B4-BE49-F238E27FC236}">
                <a16:creationId xmlns:a16="http://schemas.microsoft.com/office/drawing/2014/main" id="{EDC9D73D-AAA3-4693-ADFD-F6A70E817CE4}"/>
              </a:ext>
            </a:extLst>
          </p:cNvPr>
          <p:cNvGraphicFramePr/>
          <p:nvPr>
            <p:extLst>
              <p:ext uri="{D42A27DB-BD31-4B8C-83A1-F6EECF244321}">
                <p14:modId xmlns:p14="http://schemas.microsoft.com/office/powerpoint/2010/main" val="2967698035"/>
              </p:ext>
            </p:extLst>
          </p:nvPr>
        </p:nvGraphicFramePr>
        <p:xfrm>
          <a:off x="297960" y="2156408"/>
          <a:ext cx="7574484" cy="412366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46BF517A-20A1-46DB-9F71-2270D79FC2E0}"/>
              </a:ext>
            </a:extLst>
          </p:cNvPr>
          <p:cNvSpPr txBox="1"/>
          <p:nvPr/>
        </p:nvSpPr>
        <p:spPr>
          <a:xfrm>
            <a:off x="88901" y="6435827"/>
            <a:ext cx="56845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feel the arts is important for their wellbeing (n=307)</a:t>
            </a:r>
          </a:p>
        </p:txBody>
      </p:sp>
      <p:sp>
        <p:nvSpPr>
          <p:cNvPr id="14" name="Content Placeholder 20">
            <a:extLst>
              <a:ext uri="{FF2B5EF4-FFF2-40B4-BE49-F238E27FC236}">
                <a16:creationId xmlns:a16="http://schemas.microsoft.com/office/drawing/2014/main" id="{C9E8FFA0-493C-4045-BAD6-AC9028E49A74}"/>
              </a:ext>
            </a:extLst>
          </p:cNvPr>
          <p:cNvSpPr txBox="1">
            <a:spLocks/>
          </p:cNvSpPr>
          <p:nvPr/>
        </p:nvSpPr>
        <p:spPr>
          <a:xfrm>
            <a:off x="8215508" y="1745891"/>
            <a:ext cx="3756351" cy="4421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100" dirty="0"/>
              <a:t>Forty-three percent of people with lived experience of disability feel the arts are important to their personal wellbeing. We asked these respondents an open-ended question as to why this is. The chart opposite shows the leading reasons given. </a:t>
            </a:r>
          </a:p>
          <a:p>
            <a:pPr marL="0" indent="0">
              <a:buNone/>
            </a:pPr>
            <a:r>
              <a:rPr lang="en-NZ" sz="1100" dirty="0"/>
              <a:t>These reasons relate to positive emotions such as feeling good or happy, as well as providing a source of self-expression. Some respondents talked about the therapeutic benefits of the arts and associated positive impacts on mental health.</a:t>
            </a:r>
          </a:p>
        </p:txBody>
      </p:sp>
      <p:sp>
        <p:nvSpPr>
          <p:cNvPr id="15" name="Rectangle 14">
            <a:extLst>
              <a:ext uri="{FF2B5EF4-FFF2-40B4-BE49-F238E27FC236}">
                <a16:creationId xmlns:a16="http://schemas.microsoft.com/office/drawing/2014/main" id="{FCEE2F31-723B-4BAA-999B-35491B59E0C9}"/>
              </a:ext>
            </a:extLst>
          </p:cNvPr>
          <p:cNvSpPr/>
          <p:nvPr/>
        </p:nvSpPr>
        <p:spPr>
          <a:xfrm>
            <a:off x="8215508" y="4149397"/>
            <a:ext cx="3756351" cy="1640449"/>
          </a:xfrm>
          <a:prstGeom prst="rect">
            <a:avLst/>
          </a:prstGeom>
        </p:spPr>
        <p:txBody>
          <a:bodyPr wrap="square">
            <a:spAutoFit/>
          </a:bodyPr>
          <a:lstStyle/>
          <a:p>
            <a:pPr>
              <a:lnSpc>
                <a:spcPct val="90000"/>
              </a:lnSpc>
              <a:spcBef>
                <a:spcPts val="1000"/>
              </a:spcBef>
            </a:pPr>
            <a:r>
              <a:rPr lang="en-US" sz="1100" i="1" dirty="0"/>
              <a:t>The arts is a way to unwind and be creative with no bounds, you don't have to conform and can simply be who you are</a:t>
            </a:r>
            <a:r>
              <a:rPr lang="en-NZ" sz="1100" i="1" dirty="0"/>
              <a:t>.</a:t>
            </a:r>
          </a:p>
          <a:p>
            <a:pPr algn="r">
              <a:lnSpc>
                <a:spcPct val="90000"/>
              </a:lnSpc>
              <a:spcBef>
                <a:spcPts val="1000"/>
              </a:spcBef>
            </a:pPr>
            <a:r>
              <a:rPr lang="en-NZ" sz="900" dirty="0"/>
              <a:t>Woman, 15-17, New Zealand European, Manawatū-Whanganui </a:t>
            </a:r>
          </a:p>
          <a:p>
            <a:pPr>
              <a:lnSpc>
                <a:spcPct val="90000"/>
              </a:lnSpc>
              <a:spcBef>
                <a:spcPts val="1000"/>
              </a:spcBef>
            </a:pPr>
            <a:r>
              <a:rPr lang="en-US" sz="1100" i="1" dirty="0"/>
              <a:t>I write poems and make music as a way to process my emotions and express how I am feeling. It is also an outlet for my mental illness</a:t>
            </a:r>
            <a:r>
              <a:rPr lang="en-NZ" sz="1100" i="1" dirty="0"/>
              <a:t>.</a:t>
            </a:r>
          </a:p>
          <a:p>
            <a:pPr algn="r">
              <a:lnSpc>
                <a:spcPct val="90000"/>
              </a:lnSpc>
              <a:spcBef>
                <a:spcPts val="1000"/>
              </a:spcBef>
            </a:pPr>
            <a:r>
              <a:rPr lang="en-NZ" sz="900" dirty="0"/>
              <a:t>Man, 30-39, New Zealand European and Māori, Canterbury</a:t>
            </a:r>
          </a:p>
        </p:txBody>
      </p:sp>
    </p:spTree>
    <p:extLst>
      <p:ext uri="{BB962C8B-B14F-4D97-AF65-F5344CB8AC3E}">
        <p14:creationId xmlns:p14="http://schemas.microsoft.com/office/powerpoint/2010/main" val="38737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Summary</a:t>
            </a:r>
          </a:p>
        </p:txBody>
      </p:sp>
    </p:spTree>
    <p:extLst>
      <p:ext uri="{BB962C8B-B14F-4D97-AF65-F5344CB8AC3E}">
        <p14:creationId xmlns:p14="http://schemas.microsoft.com/office/powerpoint/2010/main" val="1214207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Reasons why the arts improve society</a:t>
            </a:r>
          </a:p>
        </p:txBody>
      </p:sp>
      <p:sp>
        <p:nvSpPr>
          <p:cNvPr id="22" name="Text Placeholder 6">
            <a:extLst>
              <a:ext uri="{FF2B5EF4-FFF2-40B4-BE49-F238E27FC236}">
                <a16:creationId xmlns:a16="http://schemas.microsoft.com/office/drawing/2014/main" id="{CB4991EB-D560-4ECA-A6D8-9BFCB7E351D8}"/>
              </a:ext>
            </a:extLst>
          </p:cNvPr>
          <p:cNvSpPr>
            <a:spLocks noGrp="1"/>
          </p:cNvSpPr>
          <p:nvPr>
            <p:ph type="body" sz="quarter" idx="10"/>
          </p:nvPr>
        </p:nvSpPr>
        <p:spPr>
          <a:xfrm>
            <a:off x="758825" y="1326791"/>
            <a:ext cx="6953250" cy="419100"/>
          </a:xfrm>
        </p:spPr>
        <p:txBody>
          <a:bodyPr/>
          <a:lstStyle/>
          <a:p>
            <a:r>
              <a:rPr lang="en-NZ" dirty="0"/>
              <a:t>For what reasons do you feel the arts help improve society? </a:t>
            </a:r>
          </a:p>
        </p:txBody>
      </p:sp>
      <p:sp>
        <p:nvSpPr>
          <p:cNvPr id="24" name="TextBox 23">
            <a:extLst>
              <a:ext uri="{FF2B5EF4-FFF2-40B4-BE49-F238E27FC236}">
                <a16:creationId xmlns:a16="http://schemas.microsoft.com/office/drawing/2014/main" id="{EDDAF9DB-C588-4AB2-8F64-D6737350D53B}"/>
              </a:ext>
            </a:extLst>
          </p:cNvPr>
          <p:cNvSpPr txBox="1"/>
          <p:nvPr/>
        </p:nvSpPr>
        <p:spPr>
          <a:xfrm>
            <a:off x="11498" y="6639307"/>
            <a:ext cx="653652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themes mentioned by fewer than 6% of respondents have been suppressed</a:t>
            </a:r>
          </a:p>
        </p:txBody>
      </p:sp>
      <p:sp>
        <p:nvSpPr>
          <p:cNvPr id="29" name="Oval 28">
            <a:extLst>
              <a:ext uri="{FF2B5EF4-FFF2-40B4-BE49-F238E27FC236}">
                <a16:creationId xmlns:a16="http://schemas.microsoft.com/office/drawing/2014/main" id="{3A9BEBD2-7428-4487-B3D3-B10042DC2BF1}"/>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30" name="Chart 29">
            <a:extLst>
              <a:ext uri="{FF2B5EF4-FFF2-40B4-BE49-F238E27FC236}">
                <a16:creationId xmlns:a16="http://schemas.microsoft.com/office/drawing/2014/main" id="{6CC509D4-7DAC-4C7F-8C64-32C2C496D439}"/>
              </a:ext>
            </a:extLst>
          </p:cNvPr>
          <p:cNvGraphicFramePr/>
          <p:nvPr>
            <p:extLst>
              <p:ext uri="{D42A27DB-BD31-4B8C-83A1-F6EECF244321}">
                <p14:modId xmlns:p14="http://schemas.microsoft.com/office/powerpoint/2010/main" val="2795866422"/>
              </p:ext>
            </p:extLst>
          </p:nvPr>
        </p:nvGraphicFramePr>
        <p:xfrm>
          <a:off x="166536" y="2233348"/>
          <a:ext cx="7690924" cy="378114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a:extLst>
              <a:ext uri="{FF2B5EF4-FFF2-40B4-BE49-F238E27FC236}">
                <a16:creationId xmlns:a16="http://schemas.microsoft.com/office/drawing/2014/main" id="{6DC147BE-EDBC-4B97-A887-9902904F77AE}"/>
              </a:ext>
            </a:extLst>
          </p:cNvPr>
          <p:cNvSpPr/>
          <p:nvPr/>
        </p:nvSpPr>
        <p:spPr>
          <a:xfrm>
            <a:off x="8046721" y="3465049"/>
            <a:ext cx="4158000" cy="2909627"/>
          </a:xfrm>
          <a:prstGeom prst="rect">
            <a:avLst/>
          </a:prstGeom>
          <a:solidFill>
            <a:schemeClr val="bg1">
              <a:lumMod val="8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860CD95D-713F-4A87-A612-7004F86A6773}"/>
              </a:ext>
            </a:extLst>
          </p:cNvPr>
          <p:cNvSpPr/>
          <p:nvPr/>
        </p:nvSpPr>
        <p:spPr>
          <a:xfrm>
            <a:off x="8466982" y="3402528"/>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376AE12-B3A4-490C-B5A1-20576E7F2153}"/>
              </a:ext>
            </a:extLst>
          </p:cNvPr>
          <p:cNvSpPr/>
          <p:nvPr/>
        </p:nvSpPr>
        <p:spPr>
          <a:xfrm>
            <a:off x="9550015" y="3427340"/>
            <a:ext cx="992579" cy="307777"/>
          </a:xfrm>
          <a:prstGeom prst="rect">
            <a:avLst/>
          </a:prstGeom>
        </p:spPr>
        <p:txBody>
          <a:bodyPr wrap="none">
            <a:spAutoFit/>
          </a:bodyPr>
          <a:lstStyle/>
          <a:p>
            <a:pPr lvl="0">
              <a:spcBef>
                <a:spcPts val="1000"/>
              </a:spcBef>
              <a:defRPr/>
            </a:pPr>
            <a:r>
              <a:rPr lang="en-NZ" sz="1400" spc="300" dirty="0">
                <a:solidFill>
                  <a:srgbClr val="7ED2BB"/>
                </a:solidFill>
                <a:latin typeface="+mj-lt"/>
              </a:rPr>
              <a:t>Quotes</a:t>
            </a:r>
          </a:p>
        </p:txBody>
      </p:sp>
      <p:sp>
        <p:nvSpPr>
          <p:cNvPr id="35" name="Title 1">
            <a:extLst>
              <a:ext uri="{FF2B5EF4-FFF2-40B4-BE49-F238E27FC236}">
                <a16:creationId xmlns:a16="http://schemas.microsoft.com/office/drawing/2014/main" id="{B3B49497-B7E5-4F15-9B57-CF3117EE9EF2}"/>
              </a:ext>
            </a:extLst>
          </p:cNvPr>
          <p:cNvSpPr txBox="1">
            <a:spLocks/>
          </p:cNvSpPr>
          <p:nvPr/>
        </p:nvSpPr>
        <p:spPr>
          <a:xfrm>
            <a:off x="9349617" y="3559633"/>
            <a:ext cx="696687" cy="292812"/>
          </a:xfrm>
          <a:prstGeom prst="rect">
            <a:avLst/>
          </a:prstGeom>
        </p:spPr>
        <p:txBody>
          <a:bodyPr vert="horz" wrap="square" lIns="0" tIns="0" rIns="0" bIns="0" rtlCol="0" anchor="ctr">
            <a:noAutofit/>
          </a:bodyPr>
          <a:lstStyle>
            <a:lvl1pPr algn="l" defTabSz="914400" rtl="0" eaLnBrk="1" latinLnBrk="0" hangingPunct="1">
              <a:lnSpc>
                <a:spcPct val="80000"/>
              </a:lnSpc>
              <a:spcBef>
                <a:spcPct val="0"/>
              </a:spcBef>
              <a:buNone/>
              <a:defRPr lang="en-NZ" sz="2000" b="0" i="0" kern="1200">
                <a:solidFill>
                  <a:schemeClr val="tx1">
                    <a:lumMod val="65000"/>
                    <a:lumOff val="35000"/>
                  </a:schemeClr>
                </a:solidFill>
                <a:latin typeface="Calibri Light"/>
                <a:ea typeface="+mj-ea"/>
                <a:cs typeface="Calibri Light"/>
              </a:defRPr>
            </a:lvl1pPr>
          </a:lstStyle>
          <a:p>
            <a:r>
              <a:rPr sz="3200" b="1" cap="all" spc="300" dirty="0">
                <a:solidFill>
                  <a:prstClr val="white"/>
                </a:solidFill>
                <a:latin typeface="Arial Black" panose="020B0A04020102020204" pitchFamily="34" charset="0"/>
              </a:rPr>
              <a:t>“</a:t>
            </a:r>
          </a:p>
        </p:txBody>
      </p:sp>
      <p:sp>
        <p:nvSpPr>
          <p:cNvPr id="36" name="TextBox 35">
            <a:extLst>
              <a:ext uri="{FF2B5EF4-FFF2-40B4-BE49-F238E27FC236}">
                <a16:creationId xmlns:a16="http://schemas.microsoft.com/office/drawing/2014/main" id="{D936951F-B6D8-424C-9715-8F33BCEF3A39}"/>
              </a:ext>
            </a:extLst>
          </p:cNvPr>
          <p:cNvSpPr txBox="1"/>
          <p:nvPr/>
        </p:nvSpPr>
        <p:spPr>
          <a:xfrm>
            <a:off x="2721052" y="1944795"/>
            <a:ext cx="2658295" cy="276999"/>
          </a:xfrm>
          <a:prstGeom prst="rect">
            <a:avLst/>
          </a:prstGeom>
          <a:noFill/>
        </p:spPr>
        <p:txBody>
          <a:bodyPr wrap="square" rtlCol="0">
            <a:spAutoFit/>
          </a:bodyPr>
          <a:lstStyle/>
          <a:p>
            <a:pPr algn="ctr"/>
            <a:r>
              <a:rPr lang="en-NZ" sz="1200" dirty="0">
                <a:solidFill>
                  <a:schemeClr val="tx1">
                    <a:lumMod val="65000"/>
                    <a:lumOff val="35000"/>
                  </a:schemeClr>
                </a:solidFill>
                <a:latin typeface="Arial" panose="020B0604020202020204" pitchFamily="34" charset="0"/>
                <a:ea typeface="+mj-ea"/>
                <a:cs typeface="+mj-cs"/>
              </a:rPr>
              <a:t>LEADING RESPONSES</a:t>
            </a:r>
          </a:p>
        </p:txBody>
      </p:sp>
      <p:sp>
        <p:nvSpPr>
          <p:cNvPr id="13" name="TextBox 12">
            <a:extLst>
              <a:ext uri="{FF2B5EF4-FFF2-40B4-BE49-F238E27FC236}">
                <a16:creationId xmlns:a16="http://schemas.microsoft.com/office/drawing/2014/main" id="{C25E3CCD-F985-4497-9358-7B6B8BD7DC71}"/>
              </a:ext>
            </a:extLst>
          </p:cNvPr>
          <p:cNvSpPr txBox="1"/>
          <p:nvPr/>
        </p:nvSpPr>
        <p:spPr>
          <a:xfrm>
            <a:off x="15952" y="6448807"/>
            <a:ext cx="653652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agree the arts help improve New Zealand society (n=419)</a:t>
            </a:r>
          </a:p>
        </p:txBody>
      </p:sp>
      <p:sp>
        <p:nvSpPr>
          <p:cNvPr id="14" name="Content Placeholder 20">
            <a:extLst>
              <a:ext uri="{FF2B5EF4-FFF2-40B4-BE49-F238E27FC236}">
                <a16:creationId xmlns:a16="http://schemas.microsoft.com/office/drawing/2014/main" id="{0B24EF80-CCBB-4634-B89E-8C6DA7898AC0}"/>
              </a:ext>
            </a:extLst>
          </p:cNvPr>
          <p:cNvSpPr txBox="1">
            <a:spLocks/>
          </p:cNvSpPr>
          <p:nvPr/>
        </p:nvSpPr>
        <p:spPr>
          <a:xfrm>
            <a:off x="8215508" y="1745891"/>
            <a:ext cx="3756351" cy="4421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100" dirty="0"/>
              <a:t>Fifty-nine percent of people with lived experience of disability feel the arts improve New Zealand society. We asked these respondents an open-ended question as to why this is. The chart opposite shows the leading reasons given. </a:t>
            </a:r>
          </a:p>
          <a:p>
            <a:pPr marL="0" indent="0">
              <a:buNone/>
            </a:pPr>
            <a:r>
              <a:rPr lang="en-NZ" sz="1100" dirty="0"/>
              <a:t>Key themes include self-expression, understanding their own and other cultures, social cohesion and acceptance.</a:t>
            </a:r>
          </a:p>
        </p:txBody>
      </p:sp>
      <p:sp>
        <p:nvSpPr>
          <p:cNvPr id="15" name="Rectangle 14">
            <a:extLst>
              <a:ext uri="{FF2B5EF4-FFF2-40B4-BE49-F238E27FC236}">
                <a16:creationId xmlns:a16="http://schemas.microsoft.com/office/drawing/2014/main" id="{390DEA41-9B5F-42FE-9984-370525D5EAD3}"/>
              </a:ext>
            </a:extLst>
          </p:cNvPr>
          <p:cNvSpPr/>
          <p:nvPr/>
        </p:nvSpPr>
        <p:spPr>
          <a:xfrm>
            <a:off x="8247545" y="3834044"/>
            <a:ext cx="3756351" cy="1668149"/>
          </a:xfrm>
          <a:prstGeom prst="rect">
            <a:avLst/>
          </a:prstGeom>
        </p:spPr>
        <p:txBody>
          <a:bodyPr wrap="square">
            <a:spAutoFit/>
          </a:bodyPr>
          <a:lstStyle/>
          <a:p>
            <a:pPr>
              <a:lnSpc>
                <a:spcPct val="90000"/>
              </a:lnSpc>
              <a:spcBef>
                <a:spcPts val="1000"/>
              </a:spcBef>
            </a:pPr>
            <a:r>
              <a:rPr lang="en-US" sz="1100" i="1" dirty="0"/>
              <a:t>They give people an outlet to demonstrate their talent. The less academic students might be more talented in the arts so find success. They improve the aesthetic of places/spaces.</a:t>
            </a:r>
            <a:endParaRPr lang="en-NZ" sz="1100" i="1" dirty="0"/>
          </a:p>
          <a:p>
            <a:pPr algn="r">
              <a:lnSpc>
                <a:spcPct val="90000"/>
              </a:lnSpc>
              <a:spcBef>
                <a:spcPts val="1000"/>
              </a:spcBef>
            </a:pPr>
            <a:r>
              <a:rPr lang="en-NZ" sz="900" dirty="0"/>
              <a:t>Woman, 40-49, New Zealand European and </a:t>
            </a:r>
            <a:r>
              <a:rPr lang="en-NZ" sz="900" dirty="0">
                <a:solidFill>
                  <a:schemeClr val="tx1">
                    <a:lumMod val="85000"/>
                    <a:lumOff val="15000"/>
                  </a:schemeClr>
                </a:solidFill>
              </a:rPr>
              <a:t>Māori</a:t>
            </a:r>
            <a:r>
              <a:rPr lang="en-NZ" sz="900" dirty="0"/>
              <a:t>, Marlborough</a:t>
            </a:r>
          </a:p>
          <a:p>
            <a:pPr>
              <a:lnSpc>
                <a:spcPct val="90000"/>
              </a:lnSpc>
              <a:spcBef>
                <a:spcPts val="1000"/>
              </a:spcBef>
            </a:pPr>
            <a:r>
              <a:rPr lang="en-US" sz="1100" i="1" dirty="0"/>
              <a:t>Arts talk about social problems, brings people together, illuminates any social discrimination</a:t>
            </a:r>
            <a:r>
              <a:rPr lang="en-NZ" sz="1100" i="1" dirty="0"/>
              <a:t>.”</a:t>
            </a:r>
          </a:p>
          <a:p>
            <a:pPr algn="r">
              <a:lnSpc>
                <a:spcPct val="90000"/>
              </a:lnSpc>
              <a:spcBef>
                <a:spcPts val="1000"/>
              </a:spcBef>
            </a:pPr>
            <a:r>
              <a:rPr lang="en-NZ" sz="900" dirty="0"/>
              <a:t>Man, 30-39, Asian New Zealander, Auckland</a:t>
            </a:r>
          </a:p>
        </p:txBody>
      </p:sp>
    </p:spTree>
    <p:extLst>
      <p:ext uri="{BB962C8B-B14F-4D97-AF65-F5344CB8AC3E}">
        <p14:creationId xmlns:p14="http://schemas.microsoft.com/office/powerpoint/2010/main" val="881401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Impact of </a:t>
            </a:r>
            <a:br>
              <a:rPr lang="en-NZ" sz="4000" dirty="0">
                <a:latin typeface="Georgia" panose="02040502050405020303" pitchFamily="18" charset="0"/>
              </a:rPr>
            </a:br>
            <a:r>
              <a:rPr lang="en-NZ" sz="4000" dirty="0">
                <a:latin typeface="Georgia" panose="02040502050405020303" pitchFamily="18" charset="0"/>
              </a:rPr>
              <a:t>COVID-19</a:t>
            </a:r>
          </a:p>
        </p:txBody>
      </p:sp>
    </p:spTree>
    <p:extLst>
      <p:ext uri="{BB962C8B-B14F-4D97-AF65-F5344CB8AC3E}">
        <p14:creationId xmlns:p14="http://schemas.microsoft.com/office/powerpoint/2010/main" val="4005777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Getting through COVID-19</a:t>
            </a:r>
          </a:p>
        </p:txBody>
      </p:sp>
      <p:sp>
        <p:nvSpPr>
          <p:cNvPr id="8" name="Text Placeholder 7">
            <a:extLst>
              <a:ext uri="{FF2B5EF4-FFF2-40B4-BE49-F238E27FC236}">
                <a16:creationId xmlns:a16="http://schemas.microsoft.com/office/drawing/2014/main" id="{61082248-7070-4FDF-A9CF-3634BE787AB3}"/>
              </a:ext>
            </a:extLst>
          </p:cNvPr>
          <p:cNvSpPr>
            <a:spLocks noGrp="1"/>
          </p:cNvSpPr>
          <p:nvPr>
            <p:ph type="body" sz="quarter" idx="10"/>
          </p:nvPr>
        </p:nvSpPr>
        <p:spPr>
          <a:xfrm>
            <a:off x="758825" y="1344207"/>
            <a:ext cx="6953250" cy="419100"/>
          </a:xfrm>
        </p:spPr>
        <p:txBody>
          <a:bodyPr/>
          <a:lstStyle/>
          <a:p>
            <a:r>
              <a:rPr lang="en-NZ" dirty="0"/>
              <a:t>How much do you agree or disagree with the following?</a:t>
            </a:r>
          </a:p>
          <a:p>
            <a:endParaRPr lang="en-NZ" dirty="0"/>
          </a:p>
        </p:txBody>
      </p:sp>
      <p:graphicFrame>
        <p:nvGraphicFramePr>
          <p:cNvPr id="7" name="Chart 6"/>
          <p:cNvGraphicFramePr/>
          <p:nvPr>
            <p:extLst>
              <p:ext uri="{D42A27DB-BD31-4B8C-83A1-F6EECF244321}">
                <p14:modId xmlns:p14="http://schemas.microsoft.com/office/powerpoint/2010/main" val="982095080"/>
              </p:ext>
            </p:extLst>
          </p:nvPr>
        </p:nvGraphicFramePr>
        <p:xfrm>
          <a:off x="2175154" y="1734433"/>
          <a:ext cx="5724525" cy="449508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BE2116B-6534-489F-BD19-C6E4150B4B7A}"/>
              </a:ext>
            </a:extLst>
          </p:cNvPr>
          <p:cNvSpPr txBox="1"/>
          <p:nvPr/>
        </p:nvSpPr>
        <p:spPr>
          <a:xfrm>
            <a:off x="689154" y="4971239"/>
            <a:ext cx="1893905"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 have attended or participated in new arts and culture activities because of COVID-19</a:t>
            </a:r>
          </a:p>
        </p:txBody>
      </p:sp>
      <p:sp>
        <p:nvSpPr>
          <p:cNvPr id="19" name="TextBox 18">
            <a:extLst>
              <a:ext uri="{FF2B5EF4-FFF2-40B4-BE49-F238E27FC236}">
                <a16:creationId xmlns:a16="http://schemas.microsoft.com/office/drawing/2014/main" id="{89EC127D-4B28-4E2B-AE02-156D2BCB91D7}"/>
              </a:ext>
            </a:extLst>
          </p:cNvPr>
          <p:cNvSpPr txBox="1"/>
          <p:nvPr/>
        </p:nvSpPr>
        <p:spPr>
          <a:xfrm>
            <a:off x="689154" y="2388185"/>
            <a:ext cx="1759152" cy="707886"/>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supported my wellbeing during the COVID-19 crisis</a:t>
            </a:r>
          </a:p>
        </p:txBody>
      </p:sp>
      <p:sp>
        <p:nvSpPr>
          <p:cNvPr id="20" name="TextBox 19">
            <a:extLst>
              <a:ext uri="{FF2B5EF4-FFF2-40B4-BE49-F238E27FC236}">
                <a16:creationId xmlns:a16="http://schemas.microsoft.com/office/drawing/2014/main" id="{CD74BB66-AA2B-4A8B-B894-976B303FF74C}"/>
              </a:ext>
            </a:extLst>
          </p:cNvPr>
          <p:cNvSpPr txBox="1"/>
          <p:nvPr/>
        </p:nvSpPr>
        <p:spPr>
          <a:xfrm>
            <a:off x="689154" y="3652587"/>
            <a:ext cx="1759151"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 have watched more arts and culture activities online since the March lockdown</a:t>
            </a:r>
          </a:p>
        </p:txBody>
      </p:sp>
      <p:sp>
        <p:nvSpPr>
          <p:cNvPr id="21" name="Rectangle 20">
            <a:extLst>
              <a:ext uri="{FF2B5EF4-FFF2-40B4-BE49-F238E27FC236}">
                <a16:creationId xmlns:a16="http://schemas.microsoft.com/office/drawing/2014/main" id="{C3144B9F-8AC8-4C6B-A21F-AF2CA40252B5}"/>
              </a:ext>
            </a:extLst>
          </p:cNvPr>
          <p:cNvSpPr/>
          <p:nvPr/>
        </p:nvSpPr>
        <p:spPr>
          <a:xfrm>
            <a:off x="8182687" y="1734433"/>
            <a:ext cx="3932257" cy="5539978"/>
          </a:xfrm>
          <a:prstGeom prst="rect">
            <a:avLst/>
          </a:prstGeom>
        </p:spPr>
        <p:txBody>
          <a:bodyPr wrap="square">
            <a:spAutoFit/>
          </a:bodyPr>
          <a:lstStyle/>
          <a:p>
            <a:pPr marL="0" indent="0">
              <a:buNone/>
            </a:pPr>
            <a:r>
              <a:rPr lang="en-NZ" sz="1100" dirty="0"/>
              <a:t>A third of people with lived experience of disability say the arts has supported their wellbeing through COVID-19. The pandemic has also pushed people to watch more activities online since the lockdown (32%). These views are broadly consistent with the national average.</a:t>
            </a:r>
          </a:p>
          <a:p>
            <a:pPr marL="0" indent="0">
              <a:buNone/>
            </a:pPr>
            <a:endParaRPr lang="en-NZ" sz="1100" dirty="0"/>
          </a:p>
          <a:p>
            <a:pPr marL="0" indent="0">
              <a:buNone/>
            </a:pPr>
            <a:r>
              <a:rPr lang="en-NZ" sz="1100" dirty="0"/>
              <a:t>Finally, the pandemic has provided a spur for some to engage in new cultural activities (17%). People with lived experience of disability are more likely to agree with this than New Zealanders overall. </a:t>
            </a:r>
          </a:p>
          <a:p>
            <a:pPr marL="0" indent="0">
              <a:buNone/>
            </a:pPr>
            <a:endParaRPr lang="en-NZ" sz="1100" dirty="0"/>
          </a:p>
          <a:p>
            <a:pPr lvl="0">
              <a:spcBef>
                <a:spcPts val="600"/>
              </a:spcBef>
            </a:pPr>
            <a:r>
              <a:rPr lang="en-NZ" sz="1100" b="1" dirty="0">
                <a:solidFill>
                  <a:schemeClr val="tx1">
                    <a:lumMod val="85000"/>
                    <a:lumOff val="15000"/>
                  </a:schemeClr>
                </a:solidFill>
              </a:rPr>
              <a:t>Sub-group differences in people with lived experience of disability:</a:t>
            </a:r>
          </a:p>
          <a:p>
            <a:pPr>
              <a:spcBef>
                <a:spcPts val="600"/>
              </a:spcBef>
            </a:pPr>
            <a:r>
              <a:rPr lang="en-NZ" sz="1100" dirty="0">
                <a:solidFill>
                  <a:schemeClr val="tx1">
                    <a:lumMod val="85000"/>
                    <a:lumOff val="15000"/>
                  </a:schemeClr>
                </a:solidFill>
              </a:rPr>
              <a:t>The following groups are more likely than average (33%) to say that arts and culture supported their wellbeing during the COVID-19 crisis: Asian New Zealanders (40%), and people aged 40-49 (50%).</a:t>
            </a:r>
          </a:p>
          <a:p>
            <a:pPr>
              <a:spcBef>
                <a:spcPts val="600"/>
              </a:spcBef>
            </a:pPr>
            <a:r>
              <a:rPr lang="en-NZ" sz="1100" dirty="0">
                <a:solidFill>
                  <a:schemeClr val="tx1">
                    <a:lumMod val="85000"/>
                    <a:lumOff val="15000"/>
                  </a:schemeClr>
                </a:solidFill>
              </a:rPr>
              <a:t>Those aged 15-17 (53%) and Pacific peoples and Asian New Zealanders (both 44%) are more likely than average (32%) to have watched more arts and cultural activities online since the March lockdown.</a:t>
            </a:r>
          </a:p>
          <a:p>
            <a:pPr>
              <a:spcBef>
                <a:spcPts val="600"/>
              </a:spcBef>
            </a:pPr>
            <a:r>
              <a:rPr lang="en-NZ" sz="1100" dirty="0">
                <a:solidFill>
                  <a:schemeClr val="tx1">
                    <a:lumMod val="85000"/>
                    <a:lumOff val="15000"/>
                  </a:schemeClr>
                </a:solidFill>
              </a:rPr>
              <a:t>The following groups are more likely than average (17%) to have engaged in new arts activities because of COVID-19: Asian New Zealanders (35%), and people aged 15-17 (35%).</a:t>
            </a:r>
          </a:p>
          <a:p>
            <a:pPr>
              <a:spcBef>
                <a:spcPts val="600"/>
              </a:spcBef>
            </a:pPr>
            <a:r>
              <a:rPr lang="en-NZ" sz="1100" dirty="0">
                <a:solidFill>
                  <a:schemeClr val="tx1">
                    <a:lumMod val="85000"/>
                    <a:lumOff val="15000"/>
                  </a:schemeClr>
                </a:solidFill>
              </a:rPr>
              <a:t> </a:t>
            </a:r>
            <a:endParaRPr lang="en-NZ" sz="1100" dirty="0"/>
          </a:p>
          <a:p>
            <a:pPr>
              <a:spcBef>
                <a:spcPts val="600"/>
              </a:spcBef>
            </a:pPr>
            <a:endParaRPr lang="en-NZ" sz="1100" dirty="0">
              <a:solidFill>
                <a:schemeClr val="tx1">
                  <a:lumMod val="85000"/>
                  <a:lumOff val="15000"/>
                </a:schemeClr>
              </a:solidFill>
            </a:endParaRPr>
          </a:p>
          <a:p>
            <a:pPr lvl="0">
              <a:spcBef>
                <a:spcPts val="600"/>
              </a:spcBef>
            </a:pPr>
            <a:endParaRPr lang="en-NZ" sz="1100" b="1" dirty="0">
              <a:solidFill>
                <a:schemeClr val="tx1">
                  <a:lumMod val="85000"/>
                  <a:lumOff val="15000"/>
                </a:schemeClr>
              </a:solidFill>
            </a:endParaRPr>
          </a:p>
        </p:txBody>
      </p:sp>
      <p:sp>
        <p:nvSpPr>
          <p:cNvPr id="22" name="Oval 21">
            <a:extLst>
              <a:ext uri="{FF2B5EF4-FFF2-40B4-BE49-F238E27FC236}">
                <a16:creationId xmlns:a16="http://schemas.microsoft.com/office/drawing/2014/main" id="{25DE0D4C-F99B-49F0-B70D-90B23AA1C77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cxnSp>
        <p:nvCxnSpPr>
          <p:cNvPr id="23" name="Straight Connector 22">
            <a:extLst>
              <a:ext uri="{FF2B5EF4-FFF2-40B4-BE49-F238E27FC236}">
                <a16:creationId xmlns:a16="http://schemas.microsoft.com/office/drawing/2014/main" id="{E9409B35-D0A7-4B20-B44D-AA3ECA95BF32}"/>
              </a:ext>
            </a:extLst>
          </p:cNvPr>
          <p:cNvCxnSpPr>
            <a:cxnSpLocks/>
          </p:cNvCxnSpPr>
          <p:nvPr/>
        </p:nvCxnSpPr>
        <p:spPr>
          <a:xfrm>
            <a:off x="175248" y="3376511"/>
            <a:ext cx="76893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F7A1EA-BC83-46FA-8B5B-0568C6BD580F}"/>
              </a:ext>
            </a:extLst>
          </p:cNvPr>
          <p:cNvCxnSpPr>
            <a:cxnSpLocks/>
          </p:cNvCxnSpPr>
          <p:nvPr/>
        </p:nvCxnSpPr>
        <p:spPr>
          <a:xfrm>
            <a:off x="175248" y="4700213"/>
            <a:ext cx="76893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C48125F-0963-4472-83CD-DC24B870C564}"/>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16" name="Group 15">
            <a:extLst>
              <a:ext uri="{FF2B5EF4-FFF2-40B4-BE49-F238E27FC236}">
                <a16:creationId xmlns:a16="http://schemas.microsoft.com/office/drawing/2014/main" id="{EB273646-AE36-4C96-B5B8-D74940350774}"/>
              </a:ext>
            </a:extLst>
          </p:cNvPr>
          <p:cNvGrpSpPr/>
          <p:nvPr/>
        </p:nvGrpSpPr>
        <p:grpSpPr>
          <a:xfrm>
            <a:off x="5136705" y="6508981"/>
            <a:ext cx="2891981" cy="215444"/>
            <a:chOff x="163092" y="5772628"/>
            <a:chExt cx="2891981" cy="215444"/>
          </a:xfrm>
        </p:grpSpPr>
        <p:sp>
          <p:nvSpPr>
            <p:cNvPr id="17" name="TextBox 16">
              <a:extLst>
                <a:ext uri="{FF2B5EF4-FFF2-40B4-BE49-F238E27FC236}">
                  <a16:creationId xmlns:a16="http://schemas.microsoft.com/office/drawing/2014/main" id="{3515F64D-2248-4C16-9440-AFC65AE794AA}"/>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8" name="Isosceles Triangle 17">
              <a:extLst>
                <a:ext uri="{FF2B5EF4-FFF2-40B4-BE49-F238E27FC236}">
                  <a16:creationId xmlns:a16="http://schemas.microsoft.com/office/drawing/2014/main" id="{1AAD4E85-8917-4A7D-8375-89CC759F51B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Isosceles Triangle 24">
              <a:extLst>
                <a:ext uri="{FF2B5EF4-FFF2-40B4-BE49-F238E27FC236}">
                  <a16:creationId xmlns:a16="http://schemas.microsoft.com/office/drawing/2014/main" id="{6E8B26F9-49EA-47D2-9872-A53216FF61D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 name="SigDiff">
            <a:extLst>
              <a:ext uri="{FF2B5EF4-FFF2-40B4-BE49-F238E27FC236}">
                <a16:creationId xmlns:a16="http://schemas.microsoft.com/office/drawing/2014/main" id="{2CCBA144-3980-492E-BAA4-1743D9B83259}"/>
              </a:ext>
            </a:extLst>
          </p:cNvPr>
          <p:cNvSpPr/>
          <p:nvPr/>
        </p:nvSpPr>
        <p:spPr>
          <a:xfrm>
            <a:off x="4848977" y="4945477"/>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09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After COVID-19</a:t>
            </a:r>
          </a:p>
        </p:txBody>
      </p:sp>
      <p:sp>
        <p:nvSpPr>
          <p:cNvPr id="8" name="Text Placeholder 7">
            <a:extLst>
              <a:ext uri="{FF2B5EF4-FFF2-40B4-BE49-F238E27FC236}">
                <a16:creationId xmlns:a16="http://schemas.microsoft.com/office/drawing/2014/main" id="{362C52EF-321F-4867-9271-5C0A5F9710BF}"/>
              </a:ext>
            </a:extLst>
          </p:cNvPr>
          <p:cNvSpPr>
            <a:spLocks noGrp="1"/>
          </p:cNvSpPr>
          <p:nvPr>
            <p:ph type="body" sz="quarter" idx="10"/>
          </p:nvPr>
        </p:nvSpPr>
        <p:spPr>
          <a:xfrm>
            <a:off x="758825" y="1309372"/>
            <a:ext cx="6953250" cy="419100"/>
          </a:xfrm>
        </p:spPr>
        <p:txBody>
          <a:bodyPr/>
          <a:lstStyle/>
          <a:p>
            <a:r>
              <a:rPr lang="en-NZ" dirty="0"/>
              <a:t>How much do you agree or disagree with the following?</a:t>
            </a:r>
          </a:p>
        </p:txBody>
      </p:sp>
      <p:graphicFrame>
        <p:nvGraphicFramePr>
          <p:cNvPr id="7" name="Chart 6"/>
          <p:cNvGraphicFramePr/>
          <p:nvPr/>
        </p:nvGraphicFramePr>
        <p:xfrm>
          <a:off x="1505224" y="1699601"/>
          <a:ext cx="5724525" cy="470119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89EC127D-4B28-4E2B-AE02-156D2BCB91D7}"/>
              </a:ext>
            </a:extLst>
          </p:cNvPr>
          <p:cNvSpPr txBox="1"/>
          <p:nvPr/>
        </p:nvSpPr>
        <p:spPr>
          <a:xfrm>
            <a:off x="161790" y="2602282"/>
            <a:ext cx="1143135" cy="1015663"/>
          </a:xfrm>
          <a:prstGeom prst="rect">
            <a:avLst/>
          </a:prstGeom>
          <a:noFill/>
        </p:spPr>
        <p:txBody>
          <a:bodyPr wrap="square" rtlCol="0">
            <a:spAutoFit/>
          </a:bodyPr>
          <a:lstStyle/>
          <a:p>
            <a:r>
              <a:rPr lang="en-NZ" sz="1000" b="1" dirty="0">
                <a:solidFill>
                  <a:schemeClr val="tx1">
                    <a:lumMod val="65000"/>
                    <a:lumOff val="35000"/>
                  </a:schemeClr>
                </a:solidFill>
                <a:latin typeface="+mj-lt"/>
              </a:rPr>
              <a:t>I’d like to have the choice of attending the arts in person or watching online</a:t>
            </a:r>
          </a:p>
        </p:txBody>
      </p:sp>
      <p:sp>
        <p:nvSpPr>
          <p:cNvPr id="20" name="TextBox 19">
            <a:extLst>
              <a:ext uri="{FF2B5EF4-FFF2-40B4-BE49-F238E27FC236}">
                <a16:creationId xmlns:a16="http://schemas.microsoft.com/office/drawing/2014/main" id="{CD74BB66-AA2B-4A8B-B894-976B303FF74C}"/>
              </a:ext>
            </a:extLst>
          </p:cNvPr>
          <p:cNvSpPr txBox="1"/>
          <p:nvPr/>
        </p:nvSpPr>
        <p:spPr>
          <a:xfrm>
            <a:off x="161790" y="4061505"/>
            <a:ext cx="1216025" cy="1015663"/>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a vital role to play in re-building New Zealand after the COVID-19 crisis</a:t>
            </a:r>
          </a:p>
        </p:txBody>
      </p:sp>
      <p:cxnSp>
        <p:nvCxnSpPr>
          <p:cNvPr id="21" name="Straight Connector 20">
            <a:extLst>
              <a:ext uri="{FF2B5EF4-FFF2-40B4-BE49-F238E27FC236}">
                <a16:creationId xmlns:a16="http://schemas.microsoft.com/office/drawing/2014/main" id="{52E35B55-EE4D-4644-A3C0-64A6A7CDFB71}"/>
              </a:ext>
            </a:extLst>
          </p:cNvPr>
          <p:cNvCxnSpPr>
            <a:cxnSpLocks/>
          </p:cNvCxnSpPr>
          <p:nvPr/>
        </p:nvCxnSpPr>
        <p:spPr>
          <a:xfrm>
            <a:off x="221877" y="3817826"/>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9972F5A0-1DA3-4B5A-BAA9-998777CAEAD6}"/>
              </a:ext>
            </a:extLst>
          </p:cNvPr>
          <p:cNvGraphicFramePr>
            <a:graphicFrameLocks noGrp="1"/>
          </p:cNvGraphicFramePr>
          <p:nvPr/>
        </p:nvGraphicFramePr>
        <p:xfrm>
          <a:off x="7327594" y="2068998"/>
          <a:ext cx="527855" cy="3199689"/>
        </p:xfrm>
        <a:graphic>
          <a:graphicData uri="http://schemas.openxmlformats.org/drawingml/2006/table">
            <a:tbl>
              <a:tblPr firstRow="1" bandRow="1">
                <a:tableStyleId>{5C22544A-7EE6-4342-B048-85BDC9FD1C3A}</a:tableStyleId>
              </a:tblPr>
              <a:tblGrid>
                <a:gridCol w="527855">
                  <a:extLst>
                    <a:ext uri="{9D8B030D-6E8A-4147-A177-3AD203B41FA5}">
                      <a16:colId xmlns:a16="http://schemas.microsoft.com/office/drawing/2014/main" val="2520513731"/>
                    </a:ext>
                  </a:extLst>
                </a:gridCol>
              </a:tblGrid>
              <a:tr h="313699">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9870753"/>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51</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6435131"/>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52</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0711227"/>
                  </a:ext>
                </a:extLst>
              </a:tr>
              <a:tr h="577198">
                <a:tc>
                  <a:txBody>
                    <a:bodyPr/>
                    <a:lstStyle/>
                    <a:p>
                      <a:pPr algn="ct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6248346"/>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47</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434710"/>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48</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57190"/>
                  </a:ext>
                </a:extLst>
              </a:tr>
            </a:tbl>
          </a:graphicData>
        </a:graphic>
      </p:graphicFrame>
      <p:sp>
        <p:nvSpPr>
          <p:cNvPr id="24" name="TextBox 23">
            <a:extLst>
              <a:ext uri="{FF2B5EF4-FFF2-40B4-BE49-F238E27FC236}">
                <a16:creationId xmlns:a16="http://schemas.microsoft.com/office/drawing/2014/main" id="{D5216A89-2C6B-4485-87E1-22AC5847AD85}"/>
              </a:ext>
            </a:extLst>
          </p:cNvPr>
          <p:cNvSpPr txBox="1"/>
          <p:nvPr/>
        </p:nvSpPr>
        <p:spPr>
          <a:xfrm>
            <a:off x="7254522" y="1847029"/>
            <a:ext cx="631299" cy="369332"/>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agree</a:t>
            </a:r>
          </a:p>
        </p:txBody>
      </p:sp>
      <p:sp>
        <p:nvSpPr>
          <p:cNvPr id="25" name="Rectangle 24">
            <a:extLst>
              <a:ext uri="{FF2B5EF4-FFF2-40B4-BE49-F238E27FC236}">
                <a16:creationId xmlns:a16="http://schemas.microsoft.com/office/drawing/2014/main" id="{283BBAD7-00CF-4382-A80A-DA4FB5ACEC7B}"/>
              </a:ext>
            </a:extLst>
          </p:cNvPr>
          <p:cNvSpPr/>
          <p:nvPr/>
        </p:nvSpPr>
        <p:spPr>
          <a:xfrm>
            <a:off x="8198497" y="1945470"/>
            <a:ext cx="3831713" cy="2677656"/>
          </a:xfrm>
          <a:prstGeom prst="rect">
            <a:avLst/>
          </a:prstGeom>
        </p:spPr>
        <p:txBody>
          <a:bodyPr wrap="square">
            <a:spAutoFit/>
          </a:bodyPr>
          <a:lstStyle/>
          <a:p>
            <a:pPr marL="0" indent="0">
              <a:spcBef>
                <a:spcPts val="600"/>
              </a:spcBef>
              <a:buNone/>
            </a:pPr>
            <a:r>
              <a:rPr lang="en-NZ" sz="1100" dirty="0"/>
              <a:t>Forty-seven percent of people with lived experience of disability see the arts playing a vital role in the COVID-19 recovery.</a:t>
            </a:r>
          </a:p>
          <a:p>
            <a:pPr marL="0" indent="0">
              <a:spcBef>
                <a:spcPts val="600"/>
              </a:spcBef>
              <a:buNone/>
            </a:pPr>
            <a:r>
              <a:rPr lang="en-NZ" sz="1100" dirty="0"/>
              <a:t>There is also an appetite to retain online access to the arts. Looking forward, 51% would like to have the choice of attending the arts in person or watching them online. </a:t>
            </a:r>
          </a:p>
          <a:p>
            <a:pPr lvl="0">
              <a:spcBef>
                <a:spcPts val="600"/>
              </a:spcBef>
            </a:pPr>
            <a:r>
              <a:rPr lang="en-NZ" sz="1100" dirty="0">
                <a:solidFill>
                  <a:schemeClr val="tx1">
                    <a:lumMod val="85000"/>
                    <a:lumOff val="15000"/>
                  </a:schemeClr>
                </a:solidFill>
              </a:rPr>
              <a:t>Both of these views are in line with the national average.</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Those aged 40-49 (69%) and women (58%) are more likely than average (51%) to want the choice of attending the arts in person or watching online.</a:t>
            </a:r>
          </a:p>
        </p:txBody>
      </p:sp>
      <p:sp>
        <p:nvSpPr>
          <p:cNvPr id="13" name="TextBox 12">
            <a:extLst>
              <a:ext uri="{FF2B5EF4-FFF2-40B4-BE49-F238E27FC236}">
                <a16:creationId xmlns:a16="http://schemas.microsoft.com/office/drawing/2014/main" id="{8EB4B549-84AC-432F-A8F0-50AA2E0B3BE3}"/>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14" name="Group 13">
            <a:extLst>
              <a:ext uri="{FF2B5EF4-FFF2-40B4-BE49-F238E27FC236}">
                <a16:creationId xmlns:a16="http://schemas.microsoft.com/office/drawing/2014/main" id="{BFF15F46-B26A-4FBE-A938-8DF7BDA5BA20}"/>
              </a:ext>
            </a:extLst>
          </p:cNvPr>
          <p:cNvGrpSpPr/>
          <p:nvPr/>
        </p:nvGrpSpPr>
        <p:grpSpPr>
          <a:xfrm>
            <a:off x="5136705" y="6508981"/>
            <a:ext cx="2891981" cy="215444"/>
            <a:chOff x="163092" y="5772628"/>
            <a:chExt cx="2891981" cy="215444"/>
          </a:xfrm>
        </p:grpSpPr>
        <p:sp>
          <p:nvSpPr>
            <p:cNvPr id="15" name="TextBox 14">
              <a:extLst>
                <a:ext uri="{FF2B5EF4-FFF2-40B4-BE49-F238E27FC236}">
                  <a16:creationId xmlns:a16="http://schemas.microsoft.com/office/drawing/2014/main" id="{14F3B3ED-5291-4183-8D9B-2C56C1D8090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6" name="Isosceles Triangle 15">
              <a:extLst>
                <a:ext uri="{FF2B5EF4-FFF2-40B4-BE49-F238E27FC236}">
                  <a16:creationId xmlns:a16="http://schemas.microsoft.com/office/drawing/2014/main" id="{DFE16927-5ABB-48E1-8EEC-9334CA1C596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C8634863-9073-4FC5-AF44-DDF078BA7430}"/>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894433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4E33C63-F573-4348-9293-466E77071C65}"/>
              </a:ext>
            </a:extLst>
          </p:cNvPr>
          <p:cNvSpPr txBox="1">
            <a:spLocks/>
          </p:cNvSpPr>
          <p:nvPr/>
        </p:nvSpPr>
        <p:spPr>
          <a:xfrm>
            <a:off x="3188368" y="4154868"/>
            <a:ext cx="5715000" cy="501650"/>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Calibri Light" panose="020F030202020403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dirty="0">
                <a:solidFill>
                  <a:sysClr val="window" lastClr="FFFFFF"/>
                </a:solidFill>
              </a:rPr>
              <a:t>EDWARD LANGLEY or KATELYNN FULLER</a:t>
            </a:r>
          </a:p>
        </p:txBody>
      </p:sp>
    </p:spTree>
    <p:extLst>
      <p:ext uri="{BB962C8B-B14F-4D97-AF65-F5344CB8AC3E}">
        <p14:creationId xmlns:p14="http://schemas.microsoft.com/office/powerpoint/2010/main" val="239079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23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AD2960-2BCF-452D-8696-B737BC3F965C}"/>
              </a:ext>
            </a:extLst>
          </p:cNvPr>
          <p:cNvSpPr/>
          <p:nvPr/>
        </p:nvSpPr>
        <p:spPr>
          <a:xfrm>
            <a:off x="12032" y="6220326"/>
            <a:ext cx="12168000" cy="230551"/>
          </a:xfrm>
          <a:prstGeom prst="rect">
            <a:avLst/>
          </a:prstGeom>
          <a:solidFill>
            <a:schemeClr val="bg1"/>
          </a:solidFill>
          <a:ln w="12700" cap="flat" cmpd="sng" algn="ctr">
            <a:solidFill>
              <a:schemeClr val="bg1"/>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object 154">
            <a:extLst>
              <a:ext uri="{FF2B5EF4-FFF2-40B4-BE49-F238E27FC236}">
                <a16:creationId xmlns:a16="http://schemas.microsoft.com/office/drawing/2014/main" id="{E2FBAAA0-98D5-4DA5-9FA9-FABED492A2D1}"/>
              </a:ext>
            </a:extLst>
          </p:cNvPr>
          <p:cNvSpPr txBox="1"/>
          <p:nvPr/>
        </p:nvSpPr>
        <p:spPr>
          <a:xfrm>
            <a:off x="143068" y="1509685"/>
            <a:ext cx="6416600" cy="4891116"/>
          </a:xfrm>
          <a:prstGeom prst="rect">
            <a:avLst/>
          </a:prstGeom>
          <a:solidFill>
            <a:srgbClr val="E7E6E6"/>
          </a:solidFill>
        </p:spPr>
        <p:txBody>
          <a:bodyPr vert="horz" wrap="square" lIns="0" tIns="72000" rIns="0" bIns="0" rtlCol="0">
            <a:noAutofit/>
          </a:bodyPr>
          <a:lstStyle/>
          <a:p>
            <a:pPr marL="2540" algn="ctr">
              <a:lnSpc>
                <a:spcPct val="80000"/>
              </a:lnSpc>
            </a:pPr>
            <a:endParaRPr lang="en-NZ" sz="1200" spc="-5" dirty="0">
              <a:solidFill>
                <a:schemeClr val="tx1">
                  <a:lumMod val="65000"/>
                  <a:lumOff val="35000"/>
                </a:schemeClr>
              </a:solidFill>
              <a:latin typeface="Calibri Light"/>
              <a:cs typeface="Calibri Light"/>
            </a:endParaRPr>
          </a:p>
        </p:txBody>
      </p:sp>
      <p:sp>
        <p:nvSpPr>
          <p:cNvPr id="25" name="TextBox 24">
            <a:extLst>
              <a:ext uri="{FF2B5EF4-FFF2-40B4-BE49-F238E27FC236}">
                <a16:creationId xmlns:a16="http://schemas.microsoft.com/office/drawing/2014/main" id="{2E79382E-4008-4D10-8D4F-7615BCDF9627}"/>
              </a:ext>
            </a:extLst>
          </p:cNvPr>
          <p:cNvSpPr txBox="1"/>
          <p:nvPr/>
        </p:nvSpPr>
        <p:spPr>
          <a:xfrm rot="10800000" flipV="1">
            <a:off x="139321" y="1240379"/>
            <a:ext cx="6420347" cy="261610"/>
          </a:xfrm>
          <a:prstGeom prst="rect">
            <a:avLst/>
          </a:prstGeom>
          <a:solidFill>
            <a:srgbClr val="DAAB2D"/>
          </a:solidFill>
        </p:spPr>
        <p:txBody>
          <a:bodyPr wrap="square" rtlCol="0">
            <a:spAutoFit/>
          </a:bodyPr>
          <a:lstStyle/>
          <a:p>
            <a:r>
              <a:rPr lang="en-NZ" sz="1100" b="1" dirty="0">
                <a:solidFill>
                  <a:srgbClr val="282D41"/>
                </a:solidFill>
              </a:rPr>
              <a:t>ENGAGEMENT WITH THE ARTS FOR PEOPLE WITH LIVED EXPERIENCE OF DISABILITY</a:t>
            </a:r>
          </a:p>
        </p:txBody>
      </p:sp>
      <p:graphicFrame>
        <p:nvGraphicFramePr>
          <p:cNvPr id="29" name="Chart 28">
            <a:extLst>
              <a:ext uri="{FF2B5EF4-FFF2-40B4-BE49-F238E27FC236}">
                <a16:creationId xmlns:a16="http://schemas.microsoft.com/office/drawing/2014/main" id="{68DC7610-4D29-421C-ACFE-10048AC1E915}"/>
              </a:ext>
            </a:extLst>
          </p:cNvPr>
          <p:cNvGraphicFramePr/>
          <p:nvPr/>
        </p:nvGraphicFramePr>
        <p:xfrm>
          <a:off x="4752430" y="1724686"/>
          <a:ext cx="1800770" cy="194006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a:extLst>
              <a:ext uri="{FF2B5EF4-FFF2-40B4-BE49-F238E27FC236}">
                <a16:creationId xmlns:a16="http://schemas.microsoft.com/office/drawing/2014/main" id="{2E6F79C3-A151-40C2-8B5E-C36341C20939}"/>
              </a:ext>
            </a:extLst>
          </p:cNvPr>
          <p:cNvSpPr/>
          <p:nvPr/>
        </p:nvSpPr>
        <p:spPr>
          <a:xfrm>
            <a:off x="0" y="792207"/>
            <a:ext cx="12192000" cy="289604"/>
          </a:xfrm>
          <a:prstGeom prst="rect">
            <a:avLst/>
          </a:pr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AA7FB02F-86E6-4164-AA1A-CF2BFE4C303D}"/>
              </a:ext>
            </a:extLst>
          </p:cNvPr>
          <p:cNvSpPr>
            <a:spLocks noGrp="1"/>
          </p:cNvSpPr>
          <p:nvPr>
            <p:ph type="title"/>
          </p:nvPr>
        </p:nvSpPr>
        <p:spPr>
          <a:xfrm>
            <a:off x="166536" y="39915"/>
            <a:ext cx="10228293" cy="714828"/>
          </a:xfrm>
        </p:spPr>
        <p:txBody>
          <a:bodyPr/>
          <a:lstStyle/>
          <a:p>
            <a:r>
              <a:rPr lang="en-NZ" dirty="0"/>
              <a:t>Executive Summary: People with lived experience of disability and the Arts</a:t>
            </a:r>
          </a:p>
        </p:txBody>
      </p:sp>
      <p:sp>
        <p:nvSpPr>
          <p:cNvPr id="4" name="TextBox 3">
            <a:extLst>
              <a:ext uri="{FF2B5EF4-FFF2-40B4-BE49-F238E27FC236}">
                <a16:creationId xmlns:a16="http://schemas.microsoft.com/office/drawing/2014/main" id="{0A74DA00-A02E-459C-BAD2-2E3D42EDEC7E}"/>
              </a:ext>
            </a:extLst>
          </p:cNvPr>
          <p:cNvSpPr txBox="1"/>
          <p:nvPr/>
        </p:nvSpPr>
        <p:spPr>
          <a:xfrm>
            <a:off x="166536" y="813899"/>
            <a:ext cx="7432992" cy="246221"/>
          </a:xfrm>
          <a:prstGeom prst="rect">
            <a:avLst/>
          </a:prstGeom>
          <a:noFill/>
        </p:spPr>
        <p:txBody>
          <a:bodyPr wrap="square" rtlCol="0">
            <a:spAutoFit/>
          </a:bodyPr>
          <a:lstStyle/>
          <a:p>
            <a:r>
              <a:rPr lang="en-NZ" sz="1000" b="1" dirty="0">
                <a:solidFill>
                  <a:srgbClr val="DAAB2D"/>
                </a:solidFill>
              </a:rPr>
              <a:t>Method: </a:t>
            </a:r>
            <a:r>
              <a:rPr lang="en-NZ" sz="1000" dirty="0">
                <a:solidFill>
                  <a:schemeClr val="bg1"/>
                </a:solidFill>
              </a:rPr>
              <a:t>Online survey of 6,263 New Zealanders aged 15+ including 710 people with lived experience of disability</a:t>
            </a:r>
          </a:p>
        </p:txBody>
      </p:sp>
      <p:sp>
        <p:nvSpPr>
          <p:cNvPr id="5" name="TextBox 4">
            <a:extLst>
              <a:ext uri="{FF2B5EF4-FFF2-40B4-BE49-F238E27FC236}">
                <a16:creationId xmlns:a16="http://schemas.microsoft.com/office/drawing/2014/main" id="{7845F969-8DA2-4177-91B5-229A757460CE}"/>
              </a:ext>
            </a:extLst>
          </p:cNvPr>
          <p:cNvSpPr txBox="1"/>
          <p:nvPr/>
        </p:nvSpPr>
        <p:spPr>
          <a:xfrm>
            <a:off x="7697641" y="813899"/>
            <a:ext cx="4053772" cy="246221"/>
          </a:xfrm>
          <a:prstGeom prst="rect">
            <a:avLst/>
          </a:prstGeom>
          <a:noFill/>
        </p:spPr>
        <p:txBody>
          <a:bodyPr wrap="square" rtlCol="0">
            <a:spAutoFit/>
          </a:bodyPr>
          <a:lstStyle/>
          <a:p>
            <a:r>
              <a:rPr lang="en-NZ" sz="1000" b="1" dirty="0">
                <a:solidFill>
                  <a:srgbClr val="DAAB2D"/>
                </a:solidFill>
              </a:rPr>
              <a:t>Fieldwork: </a:t>
            </a:r>
            <a:r>
              <a:rPr lang="en-NZ" sz="1000" dirty="0">
                <a:solidFill>
                  <a:schemeClr val="bg1"/>
                </a:solidFill>
              </a:rPr>
              <a:t>2 October to 2 November 2020</a:t>
            </a:r>
          </a:p>
        </p:txBody>
      </p:sp>
      <p:sp>
        <p:nvSpPr>
          <p:cNvPr id="6" name="TextBox 5">
            <a:extLst>
              <a:ext uri="{FF2B5EF4-FFF2-40B4-BE49-F238E27FC236}">
                <a16:creationId xmlns:a16="http://schemas.microsoft.com/office/drawing/2014/main" id="{44DFA346-8CB7-4E48-84B1-98E7CB9DA4AF}"/>
              </a:ext>
            </a:extLst>
          </p:cNvPr>
          <p:cNvSpPr txBox="1"/>
          <p:nvPr/>
        </p:nvSpPr>
        <p:spPr>
          <a:xfrm>
            <a:off x="10513983" y="813899"/>
            <a:ext cx="2829698" cy="246221"/>
          </a:xfrm>
          <a:prstGeom prst="rect">
            <a:avLst/>
          </a:prstGeom>
          <a:noFill/>
        </p:spPr>
        <p:txBody>
          <a:bodyPr wrap="square" rtlCol="0">
            <a:spAutoFit/>
          </a:bodyPr>
          <a:lstStyle/>
          <a:p>
            <a:r>
              <a:rPr lang="en-NZ" sz="1000" b="1" dirty="0">
                <a:solidFill>
                  <a:srgbClr val="DAAB2D"/>
                </a:solidFill>
              </a:rPr>
              <a:t>Margin of error: </a:t>
            </a:r>
            <a:r>
              <a:rPr lang="en-NZ" sz="1000" dirty="0">
                <a:solidFill>
                  <a:schemeClr val="bg1"/>
                </a:solidFill>
              </a:rPr>
              <a:t>+/- 3.7%</a:t>
            </a:r>
          </a:p>
        </p:txBody>
      </p:sp>
      <p:graphicFrame>
        <p:nvGraphicFramePr>
          <p:cNvPr id="11" name="Chart 10">
            <a:extLst>
              <a:ext uri="{FF2B5EF4-FFF2-40B4-BE49-F238E27FC236}">
                <a16:creationId xmlns:a16="http://schemas.microsoft.com/office/drawing/2014/main" id="{ED22625C-B2B0-4FBC-B558-76510EEAB572}"/>
              </a:ext>
            </a:extLst>
          </p:cNvPr>
          <p:cNvGraphicFramePr/>
          <p:nvPr>
            <p:extLst>
              <p:ext uri="{D42A27DB-BD31-4B8C-83A1-F6EECF244321}">
                <p14:modId xmlns:p14="http://schemas.microsoft.com/office/powerpoint/2010/main" val="54520587"/>
              </p:ext>
            </p:extLst>
          </p:nvPr>
        </p:nvGraphicFramePr>
        <p:xfrm>
          <a:off x="2760126" y="2023249"/>
          <a:ext cx="1901152" cy="1364956"/>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C16C2CFF-5D5C-49A6-BABD-6BEDDCC7574A}"/>
              </a:ext>
            </a:extLst>
          </p:cNvPr>
          <p:cNvSpPr/>
          <p:nvPr/>
        </p:nvSpPr>
        <p:spPr>
          <a:xfrm>
            <a:off x="3352058" y="2446187"/>
            <a:ext cx="723275" cy="369332"/>
          </a:xfrm>
          <a:prstGeom prst="rect">
            <a:avLst/>
          </a:prstGeom>
        </p:spPr>
        <p:txBody>
          <a:bodyPr wrap="none" anchor="ctr">
            <a:spAutoFit/>
          </a:bodyPr>
          <a:lstStyle/>
          <a:p>
            <a:pPr algn="ctr"/>
            <a:r>
              <a:rPr lang="mi-NZ" dirty="0">
                <a:solidFill>
                  <a:srgbClr val="414141"/>
                </a:solidFill>
                <a:latin typeface="Arial Black" panose="020B0A04020102020204" pitchFamily="34" charset="0"/>
              </a:rPr>
              <a:t>76</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17" name="TextBox 16">
            <a:extLst>
              <a:ext uri="{FF2B5EF4-FFF2-40B4-BE49-F238E27FC236}">
                <a16:creationId xmlns:a16="http://schemas.microsoft.com/office/drawing/2014/main" id="{6A0329AC-CB66-4C4A-BA08-69F2B42F079A}"/>
              </a:ext>
            </a:extLst>
          </p:cNvPr>
          <p:cNvSpPr txBox="1"/>
          <p:nvPr/>
        </p:nvSpPr>
        <p:spPr>
          <a:xfrm>
            <a:off x="3403500" y="2786064"/>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sp>
        <p:nvSpPr>
          <p:cNvPr id="19" name="Rectangle 18">
            <a:extLst>
              <a:ext uri="{FF2B5EF4-FFF2-40B4-BE49-F238E27FC236}">
                <a16:creationId xmlns:a16="http://schemas.microsoft.com/office/drawing/2014/main" id="{173A63BF-B179-4DB8-ABA7-5F3EE4915DA2}"/>
              </a:ext>
            </a:extLst>
          </p:cNvPr>
          <p:cNvSpPr/>
          <p:nvPr/>
        </p:nvSpPr>
        <p:spPr>
          <a:xfrm>
            <a:off x="5324567" y="2436860"/>
            <a:ext cx="723275" cy="369332"/>
          </a:xfrm>
          <a:prstGeom prst="rect">
            <a:avLst/>
          </a:prstGeom>
        </p:spPr>
        <p:txBody>
          <a:bodyPr wrap="none" anchor="ctr">
            <a:spAutoFit/>
          </a:bodyPr>
          <a:lstStyle/>
          <a:p>
            <a:pPr algn="ctr"/>
            <a:r>
              <a:rPr lang="en-US" dirty="0">
                <a:solidFill>
                  <a:srgbClr val="414141"/>
                </a:solidFill>
                <a:latin typeface="Arial Black" panose="020B0A04020102020204" pitchFamily="34" charset="0"/>
              </a:rPr>
              <a:t>75%</a:t>
            </a:r>
            <a:endParaRPr lang="en-NZ" dirty="0">
              <a:solidFill>
                <a:srgbClr val="414141"/>
              </a:solidFill>
              <a:latin typeface="Arial Black" panose="020B0A04020102020204" pitchFamily="34" charset="0"/>
            </a:endParaRPr>
          </a:p>
        </p:txBody>
      </p:sp>
      <p:sp>
        <p:nvSpPr>
          <p:cNvPr id="20" name="TextBox 19">
            <a:extLst>
              <a:ext uri="{FF2B5EF4-FFF2-40B4-BE49-F238E27FC236}">
                <a16:creationId xmlns:a16="http://schemas.microsoft.com/office/drawing/2014/main" id="{98AECFAF-5D75-40D6-8B7F-E50CD02BE120}"/>
              </a:ext>
            </a:extLst>
          </p:cNvPr>
          <p:cNvSpPr txBox="1"/>
          <p:nvPr/>
        </p:nvSpPr>
        <p:spPr>
          <a:xfrm>
            <a:off x="5374298"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sp>
        <p:nvSpPr>
          <p:cNvPr id="46" name="Oval 45">
            <a:extLst>
              <a:ext uri="{FF2B5EF4-FFF2-40B4-BE49-F238E27FC236}">
                <a16:creationId xmlns:a16="http://schemas.microsoft.com/office/drawing/2014/main" id="{B0ED4284-321F-404F-9F4C-550D2318592B}"/>
              </a:ext>
            </a:extLst>
          </p:cNvPr>
          <p:cNvSpPr/>
          <p:nvPr/>
        </p:nvSpPr>
        <p:spPr>
          <a:xfrm>
            <a:off x="399890" y="4073327"/>
            <a:ext cx="165301" cy="199238"/>
          </a:xfrm>
          <a:prstGeom prst="ellipse">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effectLst/>
                <a:uLnTx/>
                <a:uFillTx/>
                <a:latin typeface="+mj-lt"/>
                <a:ea typeface="+mn-ea"/>
                <a:cs typeface="+mn-cs"/>
              </a:rPr>
              <a:t>%</a:t>
            </a:r>
          </a:p>
        </p:txBody>
      </p:sp>
      <p:sp>
        <p:nvSpPr>
          <p:cNvPr id="49" name="TextBox 48">
            <a:extLst>
              <a:ext uri="{FF2B5EF4-FFF2-40B4-BE49-F238E27FC236}">
                <a16:creationId xmlns:a16="http://schemas.microsoft.com/office/drawing/2014/main" id="{A626FB2A-8A15-4499-A2BF-9B31F7541010}"/>
              </a:ext>
            </a:extLst>
          </p:cNvPr>
          <p:cNvSpPr txBox="1"/>
          <p:nvPr/>
        </p:nvSpPr>
        <p:spPr>
          <a:xfrm>
            <a:off x="822978" y="4034447"/>
            <a:ext cx="1952285" cy="276999"/>
          </a:xfrm>
          <a:prstGeom prst="rect">
            <a:avLst/>
          </a:prstGeom>
          <a:noFill/>
        </p:spPr>
        <p:txBody>
          <a:bodyPr wrap="square" rtlCol="0">
            <a:spAutoFit/>
          </a:bodyPr>
          <a:lstStyle/>
          <a:p>
            <a:pPr algn="ctr"/>
            <a:r>
              <a:rPr lang="en-NZ" sz="1200" b="1" dirty="0">
                <a:latin typeface="+mj-lt"/>
              </a:rPr>
              <a:t>Attendance</a:t>
            </a:r>
          </a:p>
        </p:txBody>
      </p:sp>
      <p:graphicFrame>
        <p:nvGraphicFramePr>
          <p:cNvPr id="45" name="Chart 44">
            <a:extLst>
              <a:ext uri="{FF2B5EF4-FFF2-40B4-BE49-F238E27FC236}">
                <a16:creationId xmlns:a16="http://schemas.microsoft.com/office/drawing/2014/main" id="{51EB28F3-6E66-4559-A791-17228829A518}"/>
              </a:ext>
            </a:extLst>
          </p:cNvPr>
          <p:cNvGraphicFramePr/>
          <p:nvPr/>
        </p:nvGraphicFramePr>
        <p:xfrm>
          <a:off x="219494" y="3886192"/>
          <a:ext cx="3028620" cy="21380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Chart 57">
            <a:extLst>
              <a:ext uri="{FF2B5EF4-FFF2-40B4-BE49-F238E27FC236}">
                <a16:creationId xmlns:a16="http://schemas.microsoft.com/office/drawing/2014/main" id="{9C4423C2-3CEE-456C-A92A-816E6D1FE3C7}"/>
              </a:ext>
            </a:extLst>
          </p:cNvPr>
          <p:cNvGraphicFramePr/>
          <p:nvPr/>
        </p:nvGraphicFramePr>
        <p:xfrm>
          <a:off x="3359432" y="3873492"/>
          <a:ext cx="3118217" cy="2155379"/>
        </p:xfrm>
        <a:graphic>
          <a:graphicData uri="http://schemas.openxmlformats.org/drawingml/2006/chart">
            <c:chart xmlns:c="http://schemas.openxmlformats.org/drawingml/2006/chart" xmlns:r="http://schemas.openxmlformats.org/officeDocument/2006/relationships" r:id="rId6"/>
          </a:graphicData>
        </a:graphic>
      </p:graphicFrame>
      <p:sp>
        <p:nvSpPr>
          <p:cNvPr id="60" name="TextBox 59">
            <a:extLst>
              <a:ext uri="{FF2B5EF4-FFF2-40B4-BE49-F238E27FC236}">
                <a16:creationId xmlns:a16="http://schemas.microsoft.com/office/drawing/2014/main" id="{DF56AF22-AC1A-4D77-8AE5-4251CC8BA955}"/>
              </a:ext>
            </a:extLst>
          </p:cNvPr>
          <p:cNvSpPr txBox="1"/>
          <p:nvPr/>
        </p:nvSpPr>
        <p:spPr>
          <a:xfrm>
            <a:off x="3995695" y="4034447"/>
            <a:ext cx="1952285" cy="276999"/>
          </a:xfrm>
          <a:prstGeom prst="rect">
            <a:avLst/>
          </a:prstGeom>
          <a:noFill/>
        </p:spPr>
        <p:txBody>
          <a:bodyPr wrap="square" rtlCol="0">
            <a:spAutoFit/>
          </a:bodyPr>
          <a:lstStyle/>
          <a:p>
            <a:pPr algn="ctr"/>
            <a:r>
              <a:rPr lang="en-NZ" sz="1200" b="1" dirty="0">
                <a:latin typeface="+mj-lt"/>
              </a:rPr>
              <a:t>Participation</a:t>
            </a:r>
          </a:p>
        </p:txBody>
      </p:sp>
      <p:sp>
        <p:nvSpPr>
          <p:cNvPr id="55" name="object 154">
            <a:extLst>
              <a:ext uri="{FF2B5EF4-FFF2-40B4-BE49-F238E27FC236}">
                <a16:creationId xmlns:a16="http://schemas.microsoft.com/office/drawing/2014/main" id="{33A8AA5C-FE1E-4277-ACC5-D7491DEE83CD}"/>
              </a:ext>
            </a:extLst>
          </p:cNvPr>
          <p:cNvSpPr txBox="1"/>
          <p:nvPr/>
        </p:nvSpPr>
        <p:spPr>
          <a:xfrm>
            <a:off x="6683829" y="1488993"/>
            <a:ext cx="5364066" cy="4911807"/>
          </a:xfrm>
          <a:prstGeom prst="rect">
            <a:avLst/>
          </a:prstGeom>
          <a:solidFill>
            <a:srgbClr val="E7E6E6"/>
          </a:solidFill>
        </p:spPr>
        <p:txBody>
          <a:bodyPr vert="horz" wrap="square" lIns="0" tIns="72000" rIns="0" bIns="0" rtlCol="0">
            <a:noAutofit/>
          </a:bodyPr>
          <a:lstStyle/>
          <a:p>
            <a:pPr marL="2540" algn="ctr">
              <a:lnSpc>
                <a:spcPct val="80000"/>
              </a:lnSpc>
            </a:pPr>
            <a:endParaRPr lang="en-NZ" sz="1200" spc="-5" dirty="0">
              <a:solidFill>
                <a:schemeClr val="tx1">
                  <a:lumMod val="65000"/>
                  <a:lumOff val="35000"/>
                </a:schemeClr>
              </a:solidFill>
              <a:latin typeface="Calibri Light"/>
              <a:cs typeface="Calibri Light"/>
            </a:endParaRPr>
          </a:p>
        </p:txBody>
      </p:sp>
      <p:sp>
        <p:nvSpPr>
          <p:cNvPr id="61" name="TextBox 60">
            <a:extLst>
              <a:ext uri="{FF2B5EF4-FFF2-40B4-BE49-F238E27FC236}">
                <a16:creationId xmlns:a16="http://schemas.microsoft.com/office/drawing/2014/main" id="{7738E800-5E5C-4421-9A48-300E43DDB092}"/>
              </a:ext>
            </a:extLst>
          </p:cNvPr>
          <p:cNvSpPr txBox="1"/>
          <p:nvPr/>
        </p:nvSpPr>
        <p:spPr>
          <a:xfrm rot="10800000" flipV="1">
            <a:off x="6698344" y="1243229"/>
            <a:ext cx="5364066" cy="430887"/>
          </a:xfrm>
          <a:prstGeom prst="rect">
            <a:avLst/>
          </a:prstGeom>
          <a:solidFill>
            <a:srgbClr val="DAAB2D"/>
          </a:solidFill>
        </p:spPr>
        <p:txBody>
          <a:bodyPr wrap="square" rtlCol="0">
            <a:spAutoFit/>
          </a:bodyPr>
          <a:lstStyle/>
          <a:p>
            <a:r>
              <a:rPr lang="en-NZ" sz="1100" b="1" dirty="0">
                <a:solidFill>
                  <a:srgbClr val="282D41"/>
                </a:solidFill>
              </a:rPr>
              <a:t>PEOPLE WITH LIVED EXPERIENCE OF DISABILITY’S RELATIONSHIP WITH THE ARTS</a:t>
            </a:r>
          </a:p>
        </p:txBody>
      </p:sp>
      <p:graphicFrame>
        <p:nvGraphicFramePr>
          <p:cNvPr id="64" name="Chart 63">
            <a:extLst>
              <a:ext uri="{FF2B5EF4-FFF2-40B4-BE49-F238E27FC236}">
                <a16:creationId xmlns:a16="http://schemas.microsoft.com/office/drawing/2014/main" id="{832FF8D8-51E7-48AD-9E86-C79CA114B6E4}"/>
              </a:ext>
            </a:extLst>
          </p:cNvPr>
          <p:cNvGraphicFramePr/>
          <p:nvPr/>
        </p:nvGraphicFramePr>
        <p:xfrm>
          <a:off x="9254062" y="4762437"/>
          <a:ext cx="1686080" cy="1816506"/>
        </p:xfrm>
        <a:graphic>
          <a:graphicData uri="http://schemas.openxmlformats.org/drawingml/2006/chart">
            <c:chart xmlns:c="http://schemas.openxmlformats.org/drawingml/2006/chart" xmlns:r="http://schemas.openxmlformats.org/officeDocument/2006/relationships" r:id="rId7"/>
          </a:graphicData>
        </a:graphic>
      </p:graphicFrame>
      <p:sp>
        <p:nvSpPr>
          <p:cNvPr id="65" name="Rectangle 64">
            <a:extLst>
              <a:ext uri="{FF2B5EF4-FFF2-40B4-BE49-F238E27FC236}">
                <a16:creationId xmlns:a16="http://schemas.microsoft.com/office/drawing/2014/main" id="{F59AC8BA-65B6-4D13-973D-9F207F6556F2}"/>
              </a:ext>
            </a:extLst>
          </p:cNvPr>
          <p:cNvSpPr/>
          <p:nvPr/>
        </p:nvSpPr>
        <p:spPr>
          <a:xfrm>
            <a:off x="9758990" y="5520299"/>
            <a:ext cx="723276" cy="369332"/>
          </a:xfrm>
          <a:prstGeom prst="rect">
            <a:avLst/>
          </a:prstGeom>
        </p:spPr>
        <p:txBody>
          <a:bodyPr wrap="none">
            <a:spAutoFit/>
          </a:bodyPr>
          <a:lstStyle/>
          <a:p>
            <a:pPr algn="ctr"/>
            <a:r>
              <a:rPr lang="en-NZ" dirty="0">
                <a:solidFill>
                  <a:srgbClr val="414141"/>
                </a:solidFill>
                <a:latin typeface="Arial Black" panose="020B0A04020102020204" pitchFamily="34" charset="0"/>
              </a:rPr>
              <a:t>5</a:t>
            </a:r>
            <a:r>
              <a:rPr lang="mi-NZ" dirty="0">
                <a:solidFill>
                  <a:srgbClr val="414141"/>
                </a:solidFill>
                <a:latin typeface="Arial Black" panose="020B0A04020102020204" pitchFamily="34" charset="0"/>
              </a:rPr>
              <a:t>1</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66" name="Content Placeholder 2">
            <a:extLst>
              <a:ext uri="{FF2B5EF4-FFF2-40B4-BE49-F238E27FC236}">
                <a16:creationId xmlns:a16="http://schemas.microsoft.com/office/drawing/2014/main" id="{DBD53BA5-4194-435F-AACB-C8CCF1D10B20}"/>
              </a:ext>
            </a:extLst>
          </p:cNvPr>
          <p:cNvSpPr txBox="1">
            <a:spLocks/>
          </p:cNvSpPr>
          <p:nvPr/>
        </p:nvSpPr>
        <p:spPr>
          <a:xfrm>
            <a:off x="10645286" y="5297890"/>
            <a:ext cx="1316333" cy="10158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NZ" sz="1000" dirty="0"/>
              <a:t>would like the choice of attending the arts in person or watching online</a:t>
            </a:r>
          </a:p>
          <a:p>
            <a:pPr>
              <a:lnSpc>
                <a:spcPct val="120000"/>
              </a:lnSpc>
              <a:spcBef>
                <a:spcPts val="300"/>
              </a:spcBef>
            </a:pPr>
            <a:endParaRPr lang="en-NZ" sz="1000" dirty="0">
              <a:latin typeface="Arial" panose="020B0604020202020204" pitchFamily="34" charset="0"/>
              <a:cs typeface="Arial" panose="020B0604020202020204" pitchFamily="34" charset="0"/>
            </a:endParaRPr>
          </a:p>
        </p:txBody>
      </p:sp>
      <p:graphicFrame>
        <p:nvGraphicFramePr>
          <p:cNvPr id="69" name="Chart 68">
            <a:extLst>
              <a:ext uri="{FF2B5EF4-FFF2-40B4-BE49-F238E27FC236}">
                <a16:creationId xmlns:a16="http://schemas.microsoft.com/office/drawing/2014/main" id="{CA03834E-D0AF-4225-AA03-1F3F0D374A43}"/>
              </a:ext>
            </a:extLst>
          </p:cNvPr>
          <p:cNvGraphicFramePr/>
          <p:nvPr>
            <p:extLst>
              <p:ext uri="{D42A27DB-BD31-4B8C-83A1-F6EECF244321}">
                <p14:modId xmlns:p14="http://schemas.microsoft.com/office/powerpoint/2010/main" val="2786180036"/>
              </p:ext>
            </p:extLst>
          </p:nvPr>
        </p:nvGraphicFramePr>
        <p:xfrm>
          <a:off x="7399370" y="2210980"/>
          <a:ext cx="4162214" cy="920632"/>
        </p:xfrm>
        <a:graphic>
          <a:graphicData uri="http://schemas.openxmlformats.org/drawingml/2006/chart">
            <c:chart xmlns:c="http://schemas.openxmlformats.org/drawingml/2006/chart" xmlns:r="http://schemas.openxmlformats.org/officeDocument/2006/relationships" r:id="rId8"/>
          </a:graphicData>
        </a:graphic>
      </p:graphicFrame>
      <p:sp>
        <p:nvSpPr>
          <p:cNvPr id="85" name="Content Placeholder 2">
            <a:extLst>
              <a:ext uri="{FF2B5EF4-FFF2-40B4-BE49-F238E27FC236}">
                <a16:creationId xmlns:a16="http://schemas.microsoft.com/office/drawing/2014/main" id="{AEB21228-664D-44FD-9926-649D3CC76FDE}"/>
              </a:ext>
            </a:extLst>
          </p:cNvPr>
          <p:cNvSpPr txBox="1">
            <a:spLocks/>
          </p:cNvSpPr>
          <p:nvPr/>
        </p:nvSpPr>
        <p:spPr>
          <a:xfrm>
            <a:off x="7999198" y="2101615"/>
            <a:ext cx="3700485"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000" b="1" i="1" dirty="0"/>
              <a:t>Has your view of the arts changed in the last 12 months?</a:t>
            </a:r>
          </a:p>
          <a:p>
            <a:pPr>
              <a:spcBef>
                <a:spcPts val="300"/>
              </a:spcBef>
            </a:pPr>
            <a:endParaRPr lang="en-NZ" sz="900" b="1" dirty="0">
              <a:latin typeface="Arial" panose="020B0604020202020204" pitchFamily="34" charset="0"/>
              <a:cs typeface="Arial" panose="020B0604020202020204" pitchFamily="34" charset="0"/>
            </a:endParaRPr>
          </a:p>
        </p:txBody>
      </p:sp>
      <p:sp>
        <p:nvSpPr>
          <p:cNvPr id="86" name="Content Placeholder 2">
            <a:extLst>
              <a:ext uri="{FF2B5EF4-FFF2-40B4-BE49-F238E27FC236}">
                <a16:creationId xmlns:a16="http://schemas.microsoft.com/office/drawing/2014/main" id="{27F1B190-D22F-44A9-A9B5-999472587FDB}"/>
              </a:ext>
            </a:extLst>
          </p:cNvPr>
          <p:cNvSpPr txBox="1">
            <a:spLocks/>
          </p:cNvSpPr>
          <p:nvPr/>
        </p:nvSpPr>
        <p:spPr>
          <a:xfrm>
            <a:off x="6686923" y="2307681"/>
            <a:ext cx="1495295" cy="32745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NZ" sz="1000" dirty="0"/>
              <a:t>People with lived experience of disability</a:t>
            </a:r>
          </a:p>
        </p:txBody>
      </p:sp>
      <p:sp>
        <p:nvSpPr>
          <p:cNvPr id="88" name="Oval 87">
            <a:extLst>
              <a:ext uri="{FF2B5EF4-FFF2-40B4-BE49-F238E27FC236}">
                <a16:creationId xmlns:a16="http://schemas.microsoft.com/office/drawing/2014/main" id="{665AE1EA-2987-4995-9AED-5C5A63EA7157}"/>
              </a:ext>
            </a:extLst>
          </p:cNvPr>
          <p:cNvSpPr/>
          <p:nvPr/>
        </p:nvSpPr>
        <p:spPr>
          <a:xfrm>
            <a:off x="6836656" y="1761643"/>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1</a:t>
            </a:r>
          </a:p>
        </p:txBody>
      </p:sp>
      <p:sp>
        <p:nvSpPr>
          <p:cNvPr id="89" name="TextBox 88">
            <a:extLst>
              <a:ext uri="{FF2B5EF4-FFF2-40B4-BE49-F238E27FC236}">
                <a16:creationId xmlns:a16="http://schemas.microsoft.com/office/drawing/2014/main" id="{7E17D67E-6FEB-4CC7-AE08-97841ECCA488}"/>
              </a:ext>
            </a:extLst>
          </p:cNvPr>
          <p:cNvSpPr txBox="1"/>
          <p:nvPr/>
        </p:nvSpPr>
        <p:spPr>
          <a:xfrm>
            <a:off x="7155498" y="1690836"/>
            <a:ext cx="4906912" cy="400110"/>
          </a:xfrm>
          <a:prstGeom prst="rect">
            <a:avLst/>
          </a:prstGeom>
          <a:noFill/>
        </p:spPr>
        <p:txBody>
          <a:bodyPr wrap="square" rtlCol="0">
            <a:spAutoFit/>
          </a:bodyPr>
          <a:lstStyle/>
          <a:p>
            <a:r>
              <a:rPr lang="en-NZ" sz="1000" dirty="0"/>
              <a:t>The overall impact of COVID-19 is an increase in positive feelings towards the arts, even more so than the national average</a:t>
            </a:r>
          </a:p>
        </p:txBody>
      </p:sp>
      <p:sp>
        <p:nvSpPr>
          <p:cNvPr id="90" name="Oval 89">
            <a:extLst>
              <a:ext uri="{FF2B5EF4-FFF2-40B4-BE49-F238E27FC236}">
                <a16:creationId xmlns:a16="http://schemas.microsoft.com/office/drawing/2014/main" id="{956F1795-3504-4D2F-AA55-F22203FF32C8}"/>
              </a:ext>
            </a:extLst>
          </p:cNvPr>
          <p:cNvSpPr/>
          <p:nvPr/>
        </p:nvSpPr>
        <p:spPr>
          <a:xfrm>
            <a:off x="6836656" y="3256203"/>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NZ" sz="1200" b="1" kern="0" dirty="0">
                <a:solidFill>
                  <a:schemeClr val="bg1"/>
                </a:solidFill>
                <a:latin typeface="+mj-lt"/>
              </a:rPr>
              <a:t>2</a:t>
            </a:r>
            <a:endParaRPr kumimoji="0" lang="en-NZ" sz="1200" b="1" i="0" u="none" strike="noStrike" kern="0" cap="none" spc="0" normalizeH="0" baseline="0" noProof="0" dirty="0">
              <a:ln>
                <a:noFill/>
              </a:ln>
              <a:solidFill>
                <a:schemeClr val="bg1"/>
              </a:solidFill>
              <a:effectLst/>
              <a:uLnTx/>
              <a:uFillTx/>
              <a:latin typeface="+mj-lt"/>
            </a:endParaRPr>
          </a:p>
        </p:txBody>
      </p:sp>
      <p:sp>
        <p:nvSpPr>
          <p:cNvPr id="91" name="TextBox 90">
            <a:extLst>
              <a:ext uri="{FF2B5EF4-FFF2-40B4-BE49-F238E27FC236}">
                <a16:creationId xmlns:a16="http://schemas.microsoft.com/office/drawing/2014/main" id="{C13C44C4-1818-48FF-A222-5EE7CF79F6BD}"/>
              </a:ext>
            </a:extLst>
          </p:cNvPr>
          <p:cNvSpPr txBox="1"/>
          <p:nvPr/>
        </p:nvSpPr>
        <p:spPr>
          <a:xfrm>
            <a:off x="7140982" y="3242506"/>
            <a:ext cx="4906913" cy="400110"/>
          </a:xfrm>
          <a:prstGeom prst="rect">
            <a:avLst/>
          </a:prstGeom>
          <a:noFill/>
        </p:spPr>
        <p:txBody>
          <a:bodyPr wrap="square" rtlCol="0">
            <a:spAutoFit/>
          </a:bodyPr>
          <a:lstStyle/>
          <a:p>
            <a:r>
              <a:rPr lang="en-NZ" sz="1000" dirty="0"/>
              <a:t>For some the arts are critical at a personal level, while the majority recognise the wider societal benefits</a:t>
            </a:r>
          </a:p>
        </p:txBody>
      </p:sp>
      <p:graphicFrame>
        <p:nvGraphicFramePr>
          <p:cNvPr id="95" name="Chart 94">
            <a:extLst>
              <a:ext uri="{FF2B5EF4-FFF2-40B4-BE49-F238E27FC236}">
                <a16:creationId xmlns:a16="http://schemas.microsoft.com/office/drawing/2014/main" id="{DD7902BD-9120-4DF9-B085-B6C1D78EAF42}"/>
              </a:ext>
            </a:extLst>
          </p:cNvPr>
          <p:cNvGraphicFramePr/>
          <p:nvPr>
            <p:extLst>
              <p:ext uri="{D42A27DB-BD31-4B8C-83A1-F6EECF244321}">
                <p14:modId xmlns:p14="http://schemas.microsoft.com/office/powerpoint/2010/main" val="2427769565"/>
              </p:ext>
            </p:extLst>
          </p:nvPr>
        </p:nvGraphicFramePr>
        <p:xfrm>
          <a:off x="7577516" y="3642716"/>
          <a:ext cx="4145918" cy="1195381"/>
        </p:xfrm>
        <a:graphic>
          <a:graphicData uri="http://schemas.openxmlformats.org/drawingml/2006/chart">
            <c:chart xmlns:c="http://schemas.openxmlformats.org/drawingml/2006/chart" xmlns:r="http://schemas.openxmlformats.org/officeDocument/2006/relationships" r:id="rId9"/>
          </a:graphicData>
        </a:graphic>
      </p:graphicFrame>
      <p:sp>
        <p:nvSpPr>
          <p:cNvPr id="97" name="Oval 96">
            <a:extLst>
              <a:ext uri="{FF2B5EF4-FFF2-40B4-BE49-F238E27FC236}">
                <a16:creationId xmlns:a16="http://schemas.microsoft.com/office/drawing/2014/main" id="{E30DDC28-75B3-47BB-8C4E-EE4C3084B38A}"/>
              </a:ext>
            </a:extLst>
          </p:cNvPr>
          <p:cNvSpPr/>
          <p:nvPr/>
        </p:nvSpPr>
        <p:spPr>
          <a:xfrm>
            <a:off x="6836656" y="4734414"/>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3</a:t>
            </a:r>
          </a:p>
        </p:txBody>
      </p:sp>
      <p:sp>
        <p:nvSpPr>
          <p:cNvPr id="98" name="TextBox 97">
            <a:extLst>
              <a:ext uri="{FF2B5EF4-FFF2-40B4-BE49-F238E27FC236}">
                <a16:creationId xmlns:a16="http://schemas.microsoft.com/office/drawing/2014/main" id="{BAF95CFE-19EC-40B1-8E25-5C2BCC91EEC4}"/>
              </a:ext>
            </a:extLst>
          </p:cNvPr>
          <p:cNvSpPr txBox="1"/>
          <p:nvPr/>
        </p:nvSpPr>
        <p:spPr>
          <a:xfrm>
            <a:off x="7151869" y="4662971"/>
            <a:ext cx="2238483" cy="707886"/>
          </a:xfrm>
          <a:prstGeom prst="rect">
            <a:avLst/>
          </a:prstGeom>
          <a:noFill/>
        </p:spPr>
        <p:txBody>
          <a:bodyPr wrap="square" rtlCol="0">
            <a:spAutoFit/>
          </a:bodyPr>
          <a:lstStyle/>
          <a:p>
            <a:r>
              <a:rPr lang="en-NZ" sz="1000" dirty="0"/>
              <a:t>This recognition means the majority of people with lived experience of disability support public funding of the arts</a:t>
            </a:r>
          </a:p>
        </p:txBody>
      </p:sp>
      <p:graphicFrame>
        <p:nvGraphicFramePr>
          <p:cNvPr id="99" name="Chart 98">
            <a:extLst>
              <a:ext uri="{FF2B5EF4-FFF2-40B4-BE49-F238E27FC236}">
                <a16:creationId xmlns:a16="http://schemas.microsoft.com/office/drawing/2014/main" id="{3E4F5EC7-1BD7-417A-B362-86CC27E36807}"/>
              </a:ext>
            </a:extLst>
          </p:cNvPr>
          <p:cNvGraphicFramePr/>
          <p:nvPr>
            <p:extLst>
              <p:ext uri="{D42A27DB-BD31-4B8C-83A1-F6EECF244321}">
                <p14:modId xmlns:p14="http://schemas.microsoft.com/office/powerpoint/2010/main" val="2948886314"/>
              </p:ext>
            </p:extLst>
          </p:nvPr>
        </p:nvGraphicFramePr>
        <p:xfrm>
          <a:off x="7207646" y="5429449"/>
          <a:ext cx="1949144" cy="1013731"/>
        </p:xfrm>
        <a:graphic>
          <a:graphicData uri="http://schemas.openxmlformats.org/drawingml/2006/chart">
            <c:chart xmlns:c="http://schemas.openxmlformats.org/drawingml/2006/chart" xmlns:r="http://schemas.openxmlformats.org/officeDocument/2006/relationships" r:id="rId10"/>
          </a:graphicData>
        </a:graphic>
      </p:graphicFrame>
      <p:sp>
        <p:nvSpPr>
          <p:cNvPr id="100" name="Oval 99">
            <a:extLst>
              <a:ext uri="{FF2B5EF4-FFF2-40B4-BE49-F238E27FC236}">
                <a16:creationId xmlns:a16="http://schemas.microsoft.com/office/drawing/2014/main" id="{B1017EFA-12A1-4AA7-9F5D-89AB2EA17979}"/>
              </a:ext>
            </a:extLst>
          </p:cNvPr>
          <p:cNvSpPr/>
          <p:nvPr/>
        </p:nvSpPr>
        <p:spPr>
          <a:xfrm>
            <a:off x="9608954" y="4734414"/>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4</a:t>
            </a:r>
          </a:p>
        </p:txBody>
      </p:sp>
      <p:sp>
        <p:nvSpPr>
          <p:cNvPr id="101" name="TextBox 100">
            <a:extLst>
              <a:ext uri="{FF2B5EF4-FFF2-40B4-BE49-F238E27FC236}">
                <a16:creationId xmlns:a16="http://schemas.microsoft.com/office/drawing/2014/main" id="{E73746DA-E7B7-470D-A87A-1E90C7CBFF0A}"/>
              </a:ext>
            </a:extLst>
          </p:cNvPr>
          <p:cNvSpPr txBox="1"/>
          <p:nvPr/>
        </p:nvSpPr>
        <p:spPr>
          <a:xfrm>
            <a:off x="9906912" y="4685785"/>
            <a:ext cx="2140983" cy="400110"/>
          </a:xfrm>
          <a:prstGeom prst="rect">
            <a:avLst/>
          </a:prstGeom>
          <a:noFill/>
        </p:spPr>
        <p:txBody>
          <a:bodyPr wrap="square" rtlCol="0">
            <a:spAutoFit/>
          </a:bodyPr>
          <a:lstStyle/>
          <a:p>
            <a:r>
              <a:rPr lang="en-NZ" sz="1000" dirty="0"/>
              <a:t>And over half would like greater choice in how they attend the arts.</a:t>
            </a:r>
          </a:p>
        </p:txBody>
      </p:sp>
      <p:sp>
        <p:nvSpPr>
          <p:cNvPr id="102" name="TextBox 101">
            <a:extLst>
              <a:ext uri="{FF2B5EF4-FFF2-40B4-BE49-F238E27FC236}">
                <a16:creationId xmlns:a16="http://schemas.microsoft.com/office/drawing/2014/main" id="{9B06372B-E1AE-4D43-B4EF-579C68CAA2DD}"/>
              </a:ext>
            </a:extLst>
          </p:cNvPr>
          <p:cNvSpPr txBox="1"/>
          <p:nvPr/>
        </p:nvSpPr>
        <p:spPr>
          <a:xfrm>
            <a:off x="213590" y="1663840"/>
            <a:ext cx="2228434" cy="1061829"/>
          </a:xfrm>
          <a:prstGeom prst="rect">
            <a:avLst/>
          </a:prstGeom>
          <a:noFill/>
        </p:spPr>
        <p:txBody>
          <a:bodyPr wrap="square" rtlCol="0">
            <a:spAutoFit/>
          </a:bodyPr>
          <a:lstStyle/>
          <a:p>
            <a:r>
              <a:rPr lang="en-NZ" sz="1050" dirty="0"/>
              <a:t>76% of people with lived experience of disability have attended or participated in the arts in the last 12 months. This is consistent with the national average (75%). </a:t>
            </a:r>
          </a:p>
        </p:txBody>
      </p:sp>
      <p:sp>
        <p:nvSpPr>
          <p:cNvPr id="103" name="Rectangle 102">
            <a:extLst>
              <a:ext uri="{FF2B5EF4-FFF2-40B4-BE49-F238E27FC236}">
                <a16:creationId xmlns:a16="http://schemas.microsoft.com/office/drawing/2014/main" id="{58A8C2C1-EB19-40B3-A6D4-AC4D3C9AE735}"/>
              </a:ext>
            </a:extLst>
          </p:cNvPr>
          <p:cNvSpPr/>
          <p:nvPr/>
        </p:nvSpPr>
        <p:spPr>
          <a:xfrm>
            <a:off x="218216" y="2725669"/>
            <a:ext cx="3088154" cy="1223412"/>
          </a:xfrm>
          <a:prstGeom prst="rect">
            <a:avLst/>
          </a:prstGeom>
        </p:spPr>
        <p:txBody>
          <a:bodyPr wrap="square">
            <a:spAutoFit/>
          </a:bodyPr>
          <a:lstStyle/>
          <a:p>
            <a:r>
              <a:rPr lang="en-NZ" sz="1050" dirty="0"/>
              <a:t>Although overall engagement is in line with the national average, people with lived experience of disability have higher levels of participation across all art forms (with the exception of visual arts). They are also more likely than all New Zealanders to have attended Pacific arts and literary arts.</a:t>
            </a:r>
          </a:p>
        </p:txBody>
      </p:sp>
      <p:graphicFrame>
        <p:nvGraphicFramePr>
          <p:cNvPr id="52" name="Chart 51">
            <a:extLst>
              <a:ext uri="{FF2B5EF4-FFF2-40B4-BE49-F238E27FC236}">
                <a16:creationId xmlns:a16="http://schemas.microsoft.com/office/drawing/2014/main" id="{C58DE1D6-CB58-4082-848F-C7C47BFBCED7}"/>
              </a:ext>
            </a:extLst>
          </p:cNvPr>
          <p:cNvGraphicFramePr/>
          <p:nvPr/>
        </p:nvGraphicFramePr>
        <p:xfrm>
          <a:off x="750774" y="5982096"/>
          <a:ext cx="5689964" cy="428172"/>
        </p:xfrm>
        <a:graphic>
          <a:graphicData uri="http://schemas.openxmlformats.org/drawingml/2006/chart">
            <c:chart xmlns:c="http://schemas.openxmlformats.org/drawingml/2006/chart" xmlns:r="http://schemas.openxmlformats.org/officeDocument/2006/relationships" r:id="rId11"/>
          </a:graphicData>
        </a:graphic>
      </p:graphicFrame>
      <p:sp>
        <p:nvSpPr>
          <p:cNvPr id="7" name="TextBox 6">
            <a:extLst>
              <a:ext uri="{FF2B5EF4-FFF2-40B4-BE49-F238E27FC236}">
                <a16:creationId xmlns:a16="http://schemas.microsoft.com/office/drawing/2014/main" id="{213B5BC8-1B26-4C61-9670-90CD4E19AA81}"/>
              </a:ext>
            </a:extLst>
          </p:cNvPr>
          <p:cNvSpPr txBox="1"/>
          <p:nvPr/>
        </p:nvSpPr>
        <p:spPr>
          <a:xfrm>
            <a:off x="2411960" y="1644817"/>
            <a:ext cx="2569049" cy="461665"/>
          </a:xfrm>
          <a:prstGeom prst="rect">
            <a:avLst/>
          </a:prstGeom>
          <a:noFill/>
        </p:spPr>
        <p:txBody>
          <a:bodyPr wrap="square" rtlCol="0">
            <a:spAutoFit/>
          </a:bodyPr>
          <a:lstStyle/>
          <a:p>
            <a:pPr algn="ctr"/>
            <a:r>
              <a:rPr lang="en-US" sz="1200" b="1" spc="150" dirty="0">
                <a:solidFill>
                  <a:srgbClr val="282D41"/>
                </a:solidFill>
                <a:latin typeface="+mj-lt"/>
              </a:rPr>
              <a:t>People with lived experience of disability</a:t>
            </a:r>
          </a:p>
        </p:txBody>
      </p:sp>
      <p:sp>
        <p:nvSpPr>
          <p:cNvPr id="9" name="TextBox 8">
            <a:extLst>
              <a:ext uri="{FF2B5EF4-FFF2-40B4-BE49-F238E27FC236}">
                <a16:creationId xmlns:a16="http://schemas.microsoft.com/office/drawing/2014/main" id="{6FE0FEEA-AADB-4D3A-8015-B873DE52F251}"/>
              </a:ext>
            </a:extLst>
          </p:cNvPr>
          <p:cNvSpPr txBox="1"/>
          <p:nvPr/>
        </p:nvSpPr>
        <p:spPr>
          <a:xfrm>
            <a:off x="4987477" y="1663840"/>
            <a:ext cx="1374219" cy="276999"/>
          </a:xfrm>
          <a:prstGeom prst="rect">
            <a:avLst/>
          </a:prstGeom>
          <a:noFill/>
        </p:spPr>
        <p:txBody>
          <a:bodyPr wrap="none" rtlCol="0">
            <a:spAutoFit/>
          </a:bodyPr>
          <a:lstStyle/>
          <a:p>
            <a:pPr algn="ctr"/>
            <a:r>
              <a:rPr lang="en-US" sz="1200" b="1" spc="150" dirty="0">
                <a:solidFill>
                  <a:srgbClr val="282D41"/>
                </a:solidFill>
                <a:latin typeface="+mj-lt"/>
              </a:rPr>
              <a:t>New Zealand</a:t>
            </a:r>
          </a:p>
        </p:txBody>
      </p:sp>
      <p:cxnSp>
        <p:nvCxnSpPr>
          <p:cNvPr id="28" name="Straight Connector 27">
            <a:extLst>
              <a:ext uri="{FF2B5EF4-FFF2-40B4-BE49-F238E27FC236}">
                <a16:creationId xmlns:a16="http://schemas.microsoft.com/office/drawing/2014/main" id="{A46B1301-E077-4857-8ABD-49229E488E99}"/>
              </a:ext>
            </a:extLst>
          </p:cNvPr>
          <p:cNvCxnSpPr/>
          <p:nvPr/>
        </p:nvCxnSpPr>
        <p:spPr>
          <a:xfrm>
            <a:off x="6789688" y="3137764"/>
            <a:ext cx="51523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C076A34-9708-417D-AB0B-4E0A727D5251}"/>
              </a:ext>
            </a:extLst>
          </p:cNvPr>
          <p:cNvCxnSpPr/>
          <p:nvPr/>
        </p:nvCxnSpPr>
        <p:spPr>
          <a:xfrm>
            <a:off x="6789688" y="4588009"/>
            <a:ext cx="51523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Table 31">
            <a:extLst>
              <a:ext uri="{FF2B5EF4-FFF2-40B4-BE49-F238E27FC236}">
                <a16:creationId xmlns:a16="http://schemas.microsoft.com/office/drawing/2014/main" id="{DC7D4209-1604-4753-B99A-4BFC14A4474C}"/>
              </a:ext>
            </a:extLst>
          </p:cNvPr>
          <p:cNvGraphicFramePr>
            <a:graphicFrameLocks noGrp="1"/>
          </p:cNvGraphicFramePr>
          <p:nvPr>
            <p:extLst>
              <p:ext uri="{D42A27DB-BD31-4B8C-83A1-F6EECF244321}">
                <p14:modId xmlns:p14="http://schemas.microsoft.com/office/powerpoint/2010/main" val="3462950132"/>
              </p:ext>
            </p:extLst>
          </p:nvPr>
        </p:nvGraphicFramePr>
        <p:xfrm>
          <a:off x="6748736" y="3609875"/>
          <a:ext cx="1768645" cy="898625"/>
        </p:xfrm>
        <a:graphic>
          <a:graphicData uri="http://schemas.openxmlformats.org/drawingml/2006/table">
            <a:tbl>
              <a:tblPr firstRow="1" bandRow="1">
                <a:tableStyleId>{5C22544A-7EE6-4342-B048-85BDC9FD1C3A}</a:tableStyleId>
              </a:tblPr>
              <a:tblGrid>
                <a:gridCol w="1768645">
                  <a:extLst>
                    <a:ext uri="{9D8B030D-6E8A-4147-A177-3AD203B41FA5}">
                      <a16:colId xmlns:a16="http://schemas.microsoft.com/office/drawing/2014/main" val="3546568670"/>
                    </a:ext>
                  </a:extLst>
                </a:gridCol>
              </a:tblGrid>
              <a:tr h="521782">
                <a:tc>
                  <a:txBody>
                    <a:bodyPr/>
                    <a:lstStyle/>
                    <a:p>
                      <a:pPr algn="r"/>
                      <a:r>
                        <a:rPr lang="en-US" sz="900" b="0" i="0" u="none" strike="noStrike" kern="1200" baseline="0" dirty="0">
                          <a:solidFill>
                            <a:schemeClr val="tx1"/>
                          </a:solidFill>
                          <a:latin typeface="+mn-lt"/>
                          <a:ea typeface="+mn-ea"/>
                          <a:cs typeface="+mn-cs"/>
                        </a:rPr>
                        <a:t>Arts and culture have supported my wellbeing since the COVID-19 crisis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8810661"/>
                  </a:ext>
                </a:extLst>
              </a:tr>
              <a:tr h="3768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The arts help improve New Zealand society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1219243"/>
                  </a:ext>
                </a:extLst>
              </a:tr>
            </a:tbl>
          </a:graphicData>
        </a:graphic>
      </p:graphicFrame>
      <p:cxnSp>
        <p:nvCxnSpPr>
          <p:cNvPr id="34" name="Straight Connector 33">
            <a:extLst>
              <a:ext uri="{FF2B5EF4-FFF2-40B4-BE49-F238E27FC236}">
                <a16:creationId xmlns:a16="http://schemas.microsoft.com/office/drawing/2014/main" id="{AFC31F21-C82E-4919-BB3E-22C2A97B815E}"/>
              </a:ext>
            </a:extLst>
          </p:cNvPr>
          <p:cNvCxnSpPr>
            <a:cxnSpLocks/>
          </p:cNvCxnSpPr>
          <p:nvPr/>
        </p:nvCxnSpPr>
        <p:spPr>
          <a:xfrm>
            <a:off x="3307990" y="4073327"/>
            <a:ext cx="0" cy="191154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EC606C1-6341-49D6-8CB5-DDAE5186C8C3}"/>
              </a:ext>
            </a:extLst>
          </p:cNvPr>
          <p:cNvCxnSpPr>
            <a:cxnSpLocks/>
          </p:cNvCxnSpPr>
          <p:nvPr/>
        </p:nvCxnSpPr>
        <p:spPr>
          <a:xfrm>
            <a:off x="3434948"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1E6894B-71F9-4064-9465-3F6D556AC2E7}"/>
              </a:ext>
            </a:extLst>
          </p:cNvPr>
          <p:cNvCxnSpPr>
            <a:cxnSpLocks/>
          </p:cNvCxnSpPr>
          <p:nvPr/>
        </p:nvCxnSpPr>
        <p:spPr>
          <a:xfrm>
            <a:off x="5377539"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2031908-8A5A-47D7-A5C7-3503468EE236}"/>
              </a:ext>
            </a:extLst>
          </p:cNvPr>
          <p:cNvCxnSpPr>
            <a:cxnSpLocks/>
          </p:cNvCxnSpPr>
          <p:nvPr/>
        </p:nvCxnSpPr>
        <p:spPr>
          <a:xfrm>
            <a:off x="9365862" y="4663877"/>
            <a:ext cx="0" cy="16511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4">
            <a:extLst>
              <a:ext uri="{FF2B5EF4-FFF2-40B4-BE49-F238E27FC236}">
                <a16:creationId xmlns:a16="http://schemas.microsoft.com/office/drawing/2014/main" id="{BBF92980-9672-4D56-A0EB-2CFB09576681}"/>
              </a:ext>
            </a:extLst>
          </p:cNvPr>
          <p:cNvGrpSpPr>
            <a:grpSpLocks noChangeAspect="1"/>
          </p:cNvGrpSpPr>
          <p:nvPr/>
        </p:nvGrpSpPr>
        <p:grpSpPr bwMode="auto">
          <a:xfrm>
            <a:off x="8558605" y="4234197"/>
            <a:ext cx="190829" cy="268272"/>
            <a:chOff x="3124" y="3042"/>
            <a:chExt cx="446" cy="627"/>
          </a:xfrm>
          <a:solidFill>
            <a:srgbClr val="282D41"/>
          </a:solidFill>
        </p:grpSpPr>
        <p:sp>
          <p:nvSpPr>
            <p:cNvPr id="59" name="Freeform 5">
              <a:extLst>
                <a:ext uri="{FF2B5EF4-FFF2-40B4-BE49-F238E27FC236}">
                  <a16:creationId xmlns:a16="http://schemas.microsoft.com/office/drawing/2014/main" id="{76EDCBD8-E451-470A-BFAC-071382F1C736}"/>
                </a:ext>
              </a:extLst>
            </p:cNvPr>
            <p:cNvSpPr>
              <a:spLocks/>
            </p:cNvSpPr>
            <p:nvPr/>
          </p:nvSpPr>
          <p:spPr bwMode="auto">
            <a:xfrm>
              <a:off x="3347" y="3042"/>
              <a:ext cx="223" cy="341"/>
            </a:xfrm>
            <a:custGeom>
              <a:avLst/>
              <a:gdLst>
                <a:gd name="T0" fmla="*/ 10 w 223"/>
                <a:gd name="T1" fmla="*/ 0 h 341"/>
                <a:gd name="T2" fmla="*/ 26 w 223"/>
                <a:gd name="T3" fmla="*/ 24 h 341"/>
                <a:gd name="T4" fmla="*/ 46 w 223"/>
                <a:gd name="T5" fmla="*/ 24 h 341"/>
                <a:gd name="T6" fmla="*/ 72 w 223"/>
                <a:gd name="T7" fmla="*/ 55 h 341"/>
                <a:gd name="T8" fmla="*/ 84 w 223"/>
                <a:gd name="T9" fmla="*/ 95 h 341"/>
                <a:gd name="T10" fmla="*/ 84 w 223"/>
                <a:gd name="T11" fmla="*/ 114 h 341"/>
                <a:gd name="T12" fmla="*/ 105 w 223"/>
                <a:gd name="T13" fmla="*/ 143 h 341"/>
                <a:gd name="T14" fmla="*/ 101 w 223"/>
                <a:gd name="T15" fmla="*/ 110 h 341"/>
                <a:gd name="T16" fmla="*/ 117 w 223"/>
                <a:gd name="T17" fmla="*/ 110 h 341"/>
                <a:gd name="T18" fmla="*/ 125 w 223"/>
                <a:gd name="T19" fmla="*/ 157 h 341"/>
                <a:gd name="T20" fmla="*/ 173 w 223"/>
                <a:gd name="T21" fmla="*/ 181 h 341"/>
                <a:gd name="T22" fmla="*/ 192 w 223"/>
                <a:gd name="T23" fmla="*/ 162 h 341"/>
                <a:gd name="T24" fmla="*/ 223 w 223"/>
                <a:gd name="T25" fmla="*/ 164 h 341"/>
                <a:gd name="T26" fmla="*/ 223 w 223"/>
                <a:gd name="T27" fmla="*/ 179 h 341"/>
                <a:gd name="T28" fmla="*/ 211 w 223"/>
                <a:gd name="T29" fmla="*/ 219 h 341"/>
                <a:gd name="T30" fmla="*/ 199 w 223"/>
                <a:gd name="T31" fmla="*/ 224 h 341"/>
                <a:gd name="T32" fmla="*/ 199 w 223"/>
                <a:gd name="T33" fmla="*/ 241 h 341"/>
                <a:gd name="T34" fmla="*/ 168 w 223"/>
                <a:gd name="T35" fmla="*/ 236 h 341"/>
                <a:gd name="T36" fmla="*/ 153 w 223"/>
                <a:gd name="T37" fmla="*/ 253 h 341"/>
                <a:gd name="T38" fmla="*/ 161 w 223"/>
                <a:gd name="T39" fmla="*/ 269 h 341"/>
                <a:gd name="T40" fmla="*/ 125 w 223"/>
                <a:gd name="T41" fmla="*/ 324 h 341"/>
                <a:gd name="T42" fmla="*/ 115 w 223"/>
                <a:gd name="T43" fmla="*/ 341 h 341"/>
                <a:gd name="T44" fmla="*/ 65 w 223"/>
                <a:gd name="T45" fmla="*/ 341 h 341"/>
                <a:gd name="T46" fmla="*/ 62 w 223"/>
                <a:gd name="T47" fmla="*/ 324 h 341"/>
                <a:gd name="T48" fmla="*/ 89 w 223"/>
                <a:gd name="T49" fmla="*/ 303 h 341"/>
                <a:gd name="T50" fmla="*/ 86 w 223"/>
                <a:gd name="T51" fmla="*/ 274 h 341"/>
                <a:gd name="T52" fmla="*/ 34 w 223"/>
                <a:gd name="T53" fmla="*/ 246 h 341"/>
                <a:gd name="T54" fmla="*/ 36 w 223"/>
                <a:gd name="T55" fmla="*/ 226 h 341"/>
                <a:gd name="T56" fmla="*/ 58 w 223"/>
                <a:gd name="T57" fmla="*/ 224 h 341"/>
                <a:gd name="T58" fmla="*/ 74 w 223"/>
                <a:gd name="T59" fmla="*/ 176 h 341"/>
                <a:gd name="T60" fmla="*/ 67 w 223"/>
                <a:gd name="T61" fmla="*/ 121 h 341"/>
                <a:gd name="T62" fmla="*/ 48 w 223"/>
                <a:gd name="T63" fmla="*/ 86 h 341"/>
                <a:gd name="T64" fmla="*/ 10 w 223"/>
                <a:gd name="T65" fmla="*/ 38 h 341"/>
                <a:gd name="T66" fmla="*/ 12 w 223"/>
                <a:gd name="T67" fmla="*/ 26 h 341"/>
                <a:gd name="T68" fmla="*/ 0 w 223"/>
                <a:gd name="T69" fmla="*/ 7 h 341"/>
                <a:gd name="T70" fmla="*/ 10 w 223"/>
                <a:gd name="T7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341">
                  <a:moveTo>
                    <a:pt x="10" y="0"/>
                  </a:moveTo>
                  <a:lnTo>
                    <a:pt x="26" y="24"/>
                  </a:lnTo>
                  <a:lnTo>
                    <a:pt x="46" y="24"/>
                  </a:lnTo>
                  <a:lnTo>
                    <a:pt x="72" y="55"/>
                  </a:lnTo>
                  <a:lnTo>
                    <a:pt x="84" y="95"/>
                  </a:lnTo>
                  <a:lnTo>
                    <a:pt x="84" y="114"/>
                  </a:lnTo>
                  <a:lnTo>
                    <a:pt x="105" y="143"/>
                  </a:lnTo>
                  <a:lnTo>
                    <a:pt x="101" y="110"/>
                  </a:lnTo>
                  <a:lnTo>
                    <a:pt x="117" y="110"/>
                  </a:lnTo>
                  <a:lnTo>
                    <a:pt x="125" y="157"/>
                  </a:lnTo>
                  <a:lnTo>
                    <a:pt x="173" y="181"/>
                  </a:lnTo>
                  <a:lnTo>
                    <a:pt x="192" y="162"/>
                  </a:lnTo>
                  <a:lnTo>
                    <a:pt x="223" y="164"/>
                  </a:lnTo>
                  <a:lnTo>
                    <a:pt x="223" y="179"/>
                  </a:lnTo>
                  <a:lnTo>
                    <a:pt x="211" y="219"/>
                  </a:lnTo>
                  <a:lnTo>
                    <a:pt x="199" y="224"/>
                  </a:lnTo>
                  <a:lnTo>
                    <a:pt x="199" y="241"/>
                  </a:lnTo>
                  <a:lnTo>
                    <a:pt x="168" y="236"/>
                  </a:lnTo>
                  <a:lnTo>
                    <a:pt x="153" y="253"/>
                  </a:lnTo>
                  <a:lnTo>
                    <a:pt x="161" y="269"/>
                  </a:lnTo>
                  <a:lnTo>
                    <a:pt x="125" y="324"/>
                  </a:lnTo>
                  <a:lnTo>
                    <a:pt x="115" y="341"/>
                  </a:lnTo>
                  <a:lnTo>
                    <a:pt x="65" y="341"/>
                  </a:lnTo>
                  <a:lnTo>
                    <a:pt x="62" y="324"/>
                  </a:lnTo>
                  <a:lnTo>
                    <a:pt x="89" y="303"/>
                  </a:lnTo>
                  <a:lnTo>
                    <a:pt x="86" y="274"/>
                  </a:lnTo>
                  <a:lnTo>
                    <a:pt x="34" y="246"/>
                  </a:lnTo>
                  <a:lnTo>
                    <a:pt x="36" y="226"/>
                  </a:lnTo>
                  <a:lnTo>
                    <a:pt x="58" y="224"/>
                  </a:lnTo>
                  <a:lnTo>
                    <a:pt x="74" y="176"/>
                  </a:lnTo>
                  <a:lnTo>
                    <a:pt x="67" y="121"/>
                  </a:lnTo>
                  <a:lnTo>
                    <a:pt x="48" y="86"/>
                  </a:lnTo>
                  <a:lnTo>
                    <a:pt x="10" y="38"/>
                  </a:lnTo>
                  <a:lnTo>
                    <a:pt x="12" y="26"/>
                  </a:lnTo>
                  <a:lnTo>
                    <a:pt x="0" y="7"/>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Freeform 6">
              <a:extLst>
                <a:ext uri="{FF2B5EF4-FFF2-40B4-BE49-F238E27FC236}">
                  <a16:creationId xmlns:a16="http://schemas.microsoft.com/office/drawing/2014/main" id="{4DDE4D47-6075-423F-9975-5FE5684557EB}"/>
                </a:ext>
              </a:extLst>
            </p:cNvPr>
            <p:cNvSpPr>
              <a:spLocks/>
            </p:cNvSpPr>
            <p:nvPr/>
          </p:nvSpPr>
          <p:spPr bwMode="auto">
            <a:xfrm>
              <a:off x="3124" y="3345"/>
              <a:ext cx="271" cy="324"/>
            </a:xfrm>
            <a:custGeom>
              <a:avLst/>
              <a:gdLst>
                <a:gd name="T0" fmla="*/ 81 w 113"/>
                <a:gd name="T1" fmla="*/ 2 h 136"/>
                <a:gd name="T2" fmla="*/ 91 w 113"/>
                <a:gd name="T3" fmla="*/ 0 h 136"/>
                <a:gd name="T4" fmla="*/ 95 w 113"/>
                <a:gd name="T5" fmla="*/ 14 h 136"/>
                <a:gd name="T6" fmla="*/ 106 w 113"/>
                <a:gd name="T7" fmla="*/ 6 h 136"/>
                <a:gd name="T8" fmla="*/ 111 w 113"/>
                <a:gd name="T9" fmla="*/ 14 h 136"/>
                <a:gd name="T10" fmla="*/ 108 w 113"/>
                <a:gd name="T11" fmla="*/ 18 h 136"/>
                <a:gd name="T12" fmla="*/ 113 w 113"/>
                <a:gd name="T13" fmla="*/ 24 h 136"/>
                <a:gd name="T14" fmla="*/ 100 w 113"/>
                <a:gd name="T15" fmla="*/ 46 h 136"/>
                <a:gd name="T16" fmla="*/ 89 w 113"/>
                <a:gd name="T17" fmla="*/ 52 h 136"/>
                <a:gd name="T18" fmla="*/ 92 w 113"/>
                <a:gd name="T19" fmla="*/ 64 h 136"/>
                <a:gd name="T20" fmla="*/ 67 w 113"/>
                <a:gd name="T21" fmla="*/ 76 h 136"/>
                <a:gd name="T22" fmla="*/ 58 w 113"/>
                <a:gd name="T23" fmla="*/ 110 h 136"/>
                <a:gd name="T24" fmla="*/ 40 w 113"/>
                <a:gd name="T25" fmla="*/ 126 h 136"/>
                <a:gd name="T26" fmla="*/ 25 w 113"/>
                <a:gd name="T27" fmla="*/ 121 h 136"/>
                <a:gd name="T28" fmla="*/ 25 w 113"/>
                <a:gd name="T29" fmla="*/ 132 h 136"/>
                <a:gd name="T30" fmla="*/ 13 w 113"/>
                <a:gd name="T31" fmla="*/ 136 h 136"/>
                <a:gd name="T32" fmla="*/ 10 w 113"/>
                <a:gd name="T33" fmla="*/ 130 h 136"/>
                <a:gd name="T34" fmla="*/ 17 w 113"/>
                <a:gd name="T35" fmla="*/ 115 h 136"/>
                <a:gd name="T36" fmla="*/ 2 w 113"/>
                <a:gd name="T37" fmla="*/ 113 h 136"/>
                <a:gd name="T38" fmla="*/ 0 w 113"/>
                <a:gd name="T39" fmla="*/ 102 h 136"/>
                <a:gd name="T40" fmla="*/ 25 w 113"/>
                <a:gd name="T41" fmla="*/ 71 h 136"/>
                <a:gd name="T42" fmla="*/ 33 w 113"/>
                <a:gd name="T43" fmla="*/ 68 h 136"/>
                <a:gd name="T44" fmla="*/ 67 w 113"/>
                <a:gd name="T45" fmla="*/ 40 h 136"/>
                <a:gd name="T46" fmla="*/ 70 w 113"/>
                <a:gd name="T47" fmla="*/ 23 h 136"/>
                <a:gd name="T48" fmla="*/ 77 w 113"/>
                <a:gd name="T49" fmla="*/ 22 h 136"/>
                <a:gd name="T50" fmla="*/ 81 w 113"/>
                <a:gd name="T51" fmla="*/ 14 h 136"/>
                <a:gd name="T52" fmla="*/ 81 w 113"/>
                <a:gd name="T5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36">
                  <a:moveTo>
                    <a:pt x="81" y="2"/>
                  </a:moveTo>
                  <a:cubicBezTo>
                    <a:pt x="91" y="0"/>
                    <a:pt x="91" y="0"/>
                    <a:pt x="91" y="0"/>
                  </a:cubicBezTo>
                  <a:cubicBezTo>
                    <a:pt x="95" y="14"/>
                    <a:pt x="95" y="14"/>
                    <a:pt x="95" y="14"/>
                  </a:cubicBezTo>
                  <a:cubicBezTo>
                    <a:pt x="106" y="6"/>
                    <a:pt x="106" y="6"/>
                    <a:pt x="106" y="6"/>
                  </a:cubicBezTo>
                  <a:cubicBezTo>
                    <a:pt x="111" y="14"/>
                    <a:pt x="111" y="14"/>
                    <a:pt x="111" y="14"/>
                  </a:cubicBezTo>
                  <a:cubicBezTo>
                    <a:pt x="108" y="18"/>
                    <a:pt x="108" y="18"/>
                    <a:pt x="108" y="18"/>
                  </a:cubicBezTo>
                  <a:cubicBezTo>
                    <a:pt x="113" y="24"/>
                    <a:pt x="113" y="24"/>
                    <a:pt x="113" y="24"/>
                  </a:cubicBezTo>
                  <a:cubicBezTo>
                    <a:pt x="100" y="46"/>
                    <a:pt x="100" y="46"/>
                    <a:pt x="100" y="46"/>
                  </a:cubicBezTo>
                  <a:cubicBezTo>
                    <a:pt x="89" y="52"/>
                    <a:pt x="89" y="52"/>
                    <a:pt x="89" y="52"/>
                  </a:cubicBezTo>
                  <a:cubicBezTo>
                    <a:pt x="92" y="64"/>
                    <a:pt x="92" y="64"/>
                    <a:pt x="92" y="64"/>
                  </a:cubicBezTo>
                  <a:cubicBezTo>
                    <a:pt x="67" y="76"/>
                    <a:pt x="67" y="76"/>
                    <a:pt x="67" y="76"/>
                  </a:cubicBezTo>
                  <a:cubicBezTo>
                    <a:pt x="58" y="110"/>
                    <a:pt x="58" y="110"/>
                    <a:pt x="58" y="110"/>
                  </a:cubicBezTo>
                  <a:cubicBezTo>
                    <a:pt x="40" y="126"/>
                    <a:pt x="40" y="126"/>
                    <a:pt x="40" y="126"/>
                  </a:cubicBezTo>
                  <a:cubicBezTo>
                    <a:pt x="40" y="126"/>
                    <a:pt x="25" y="120"/>
                    <a:pt x="25" y="121"/>
                  </a:cubicBezTo>
                  <a:cubicBezTo>
                    <a:pt x="24" y="123"/>
                    <a:pt x="25" y="132"/>
                    <a:pt x="25" y="132"/>
                  </a:cubicBezTo>
                  <a:cubicBezTo>
                    <a:pt x="13" y="136"/>
                    <a:pt x="13" y="136"/>
                    <a:pt x="13" y="136"/>
                  </a:cubicBezTo>
                  <a:cubicBezTo>
                    <a:pt x="10" y="130"/>
                    <a:pt x="10" y="130"/>
                    <a:pt x="10" y="130"/>
                  </a:cubicBezTo>
                  <a:cubicBezTo>
                    <a:pt x="17" y="115"/>
                    <a:pt x="17" y="115"/>
                    <a:pt x="17" y="115"/>
                  </a:cubicBezTo>
                  <a:cubicBezTo>
                    <a:pt x="2" y="113"/>
                    <a:pt x="2" y="113"/>
                    <a:pt x="2" y="113"/>
                  </a:cubicBezTo>
                  <a:cubicBezTo>
                    <a:pt x="0" y="102"/>
                    <a:pt x="0" y="102"/>
                    <a:pt x="0" y="102"/>
                  </a:cubicBezTo>
                  <a:cubicBezTo>
                    <a:pt x="25" y="71"/>
                    <a:pt x="25" y="71"/>
                    <a:pt x="25" y="71"/>
                  </a:cubicBezTo>
                  <a:cubicBezTo>
                    <a:pt x="33" y="68"/>
                    <a:pt x="33" y="68"/>
                    <a:pt x="33" y="68"/>
                  </a:cubicBezTo>
                  <a:cubicBezTo>
                    <a:pt x="67" y="40"/>
                    <a:pt x="67" y="40"/>
                    <a:pt x="67" y="40"/>
                  </a:cubicBezTo>
                  <a:cubicBezTo>
                    <a:pt x="70" y="23"/>
                    <a:pt x="70" y="23"/>
                    <a:pt x="70" y="23"/>
                  </a:cubicBezTo>
                  <a:cubicBezTo>
                    <a:pt x="77" y="22"/>
                    <a:pt x="77" y="22"/>
                    <a:pt x="77" y="22"/>
                  </a:cubicBezTo>
                  <a:cubicBezTo>
                    <a:pt x="81" y="14"/>
                    <a:pt x="81" y="14"/>
                    <a:pt x="81" y="14"/>
                  </a:cubicBezTo>
                  <a:lnTo>
                    <a:pt x="8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2" name="Freeform: Shape 71">
            <a:extLst>
              <a:ext uri="{FF2B5EF4-FFF2-40B4-BE49-F238E27FC236}">
                <a16:creationId xmlns:a16="http://schemas.microsoft.com/office/drawing/2014/main" id="{712D577D-3CDC-44E6-8924-8B4F040308F7}"/>
              </a:ext>
            </a:extLst>
          </p:cNvPr>
          <p:cNvSpPr/>
          <p:nvPr/>
        </p:nvSpPr>
        <p:spPr>
          <a:xfrm>
            <a:off x="8548358" y="3808063"/>
            <a:ext cx="211322" cy="211322"/>
          </a:xfrm>
          <a:custGeom>
            <a:avLst/>
            <a:gdLst>
              <a:gd name="connsiteX0" fmla="*/ 416929 w 833856"/>
              <a:gd name="connsiteY0" fmla="*/ 0 h 833857"/>
              <a:gd name="connsiteX1" fmla="*/ 0 w 833856"/>
              <a:gd name="connsiteY1" fmla="*/ 417165 h 833857"/>
              <a:gd name="connsiteX2" fmla="*/ 417165 w 833856"/>
              <a:gd name="connsiteY2" fmla="*/ 834331 h 833857"/>
              <a:gd name="connsiteX3" fmla="*/ 834331 w 833856"/>
              <a:gd name="connsiteY3" fmla="*/ 417165 h 833857"/>
              <a:gd name="connsiteX4" fmla="*/ 416929 w 833856"/>
              <a:gd name="connsiteY4" fmla="*/ 0 h 833857"/>
              <a:gd name="connsiteX5" fmla="*/ 526135 w 833856"/>
              <a:gd name="connsiteY5" fmla="*/ 210833 h 833857"/>
              <a:gd name="connsiteX6" fmla="*/ 575409 w 833856"/>
              <a:gd name="connsiteY6" fmla="*/ 260107 h 833857"/>
              <a:gd name="connsiteX7" fmla="*/ 526135 w 833856"/>
              <a:gd name="connsiteY7" fmla="*/ 309380 h 833857"/>
              <a:gd name="connsiteX8" fmla="*/ 476862 w 833856"/>
              <a:gd name="connsiteY8" fmla="*/ 260107 h 833857"/>
              <a:gd name="connsiteX9" fmla="*/ 526135 w 833856"/>
              <a:gd name="connsiteY9" fmla="*/ 210833 h 833857"/>
              <a:gd name="connsiteX10" fmla="*/ 307722 w 833856"/>
              <a:gd name="connsiteY10" fmla="*/ 210833 h 833857"/>
              <a:gd name="connsiteX11" fmla="*/ 356995 w 833856"/>
              <a:gd name="connsiteY11" fmla="*/ 260107 h 833857"/>
              <a:gd name="connsiteX12" fmla="*/ 307722 w 833856"/>
              <a:gd name="connsiteY12" fmla="*/ 309380 h 833857"/>
              <a:gd name="connsiteX13" fmla="*/ 258448 w 833856"/>
              <a:gd name="connsiteY13" fmla="*/ 260107 h 833857"/>
              <a:gd name="connsiteX14" fmla="*/ 307722 w 833856"/>
              <a:gd name="connsiteY14" fmla="*/ 210833 h 833857"/>
              <a:gd name="connsiteX15" fmla="*/ 629183 w 833856"/>
              <a:gd name="connsiteY15" fmla="*/ 490602 h 833857"/>
              <a:gd name="connsiteX16" fmla="*/ 417165 w 833856"/>
              <a:gd name="connsiteY16" fmla="*/ 623498 h 833857"/>
              <a:gd name="connsiteX17" fmla="*/ 205148 w 833856"/>
              <a:gd name="connsiteY17" fmla="*/ 490602 h 833857"/>
              <a:gd name="connsiteX18" fmla="*/ 254184 w 833856"/>
              <a:gd name="connsiteY18" fmla="*/ 466913 h 833857"/>
              <a:gd name="connsiteX19" fmla="*/ 417402 w 833856"/>
              <a:gd name="connsiteY19" fmla="*/ 569013 h 833857"/>
              <a:gd name="connsiteX20" fmla="*/ 580620 w 833856"/>
              <a:gd name="connsiteY20" fmla="*/ 466913 h 833857"/>
              <a:gd name="connsiteX21" fmla="*/ 629183 w 833856"/>
              <a:gd name="connsiteY21" fmla="*/ 490602 h 83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3856" h="833857">
                <a:moveTo>
                  <a:pt x="416929" y="0"/>
                </a:moveTo>
                <a:cubicBezTo>
                  <a:pt x="186670" y="0"/>
                  <a:pt x="0" y="186907"/>
                  <a:pt x="0" y="417165"/>
                </a:cubicBezTo>
                <a:cubicBezTo>
                  <a:pt x="0" y="647424"/>
                  <a:pt x="186670" y="834331"/>
                  <a:pt x="417165" y="834331"/>
                </a:cubicBezTo>
                <a:cubicBezTo>
                  <a:pt x="647661" y="834331"/>
                  <a:pt x="834331" y="647661"/>
                  <a:pt x="834331" y="417165"/>
                </a:cubicBezTo>
                <a:cubicBezTo>
                  <a:pt x="834094" y="186907"/>
                  <a:pt x="647187" y="0"/>
                  <a:pt x="416929" y="0"/>
                </a:cubicBezTo>
                <a:close/>
                <a:moveTo>
                  <a:pt x="526135" y="210833"/>
                </a:moveTo>
                <a:cubicBezTo>
                  <a:pt x="553378" y="210833"/>
                  <a:pt x="575409" y="232864"/>
                  <a:pt x="575409" y="260107"/>
                </a:cubicBezTo>
                <a:cubicBezTo>
                  <a:pt x="575409" y="287349"/>
                  <a:pt x="553378" y="309380"/>
                  <a:pt x="526135" y="309380"/>
                </a:cubicBezTo>
                <a:cubicBezTo>
                  <a:pt x="498893" y="309380"/>
                  <a:pt x="476862" y="287349"/>
                  <a:pt x="476862" y="260107"/>
                </a:cubicBezTo>
                <a:cubicBezTo>
                  <a:pt x="476862" y="232864"/>
                  <a:pt x="498893" y="210833"/>
                  <a:pt x="526135" y="210833"/>
                </a:cubicBezTo>
                <a:close/>
                <a:moveTo>
                  <a:pt x="307722" y="210833"/>
                </a:moveTo>
                <a:cubicBezTo>
                  <a:pt x="334964" y="210833"/>
                  <a:pt x="356995" y="232864"/>
                  <a:pt x="356995" y="260107"/>
                </a:cubicBezTo>
                <a:cubicBezTo>
                  <a:pt x="356995" y="287349"/>
                  <a:pt x="334964" y="309380"/>
                  <a:pt x="307722" y="309380"/>
                </a:cubicBezTo>
                <a:cubicBezTo>
                  <a:pt x="280479" y="309380"/>
                  <a:pt x="258448" y="287349"/>
                  <a:pt x="258448" y="260107"/>
                </a:cubicBezTo>
                <a:cubicBezTo>
                  <a:pt x="258448" y="232864"/>
                  <a:pt x="280479" y="210833"/>
                  <a:pt x="307722" y="210833"/>
                </a:cubicBezTo>
                <a:close/>
                <a:moveTo>
                  <a:pt x="629183" y="490602"/>
                </a:moveTo>
                <a:cubicBezTo>
                  <a:pt x="591044" y="569250"/>
                  <a:pt x="510501" y="623498"/>
                  <a:pt x="417165" y="623498"/>
                </a:cubicBezTo>
                <a:cubicBezTo>
                  <a:pt x="323830" y="623498"/>
                  <a:pt x="243287" y="569250"/>
                  <a:pt x="205148" y="490602"/>
                </a:cubicBezTo>
                <a:cubicBezTo>
                  <a:pt x="189276" y="457911"/>
                  <a:pt x="238313" y="434222"/>
                  <a:pt x="254184" y="466913"/>
                </a:cubicBezTo>
                <a:cubicBezTo>
                  <a:pt x="283559" y="527557"/>
                  <a:pt x="345624" y="569013"/>
                  <a:pt x="417402" y="569013"/>
                </a:cubicBezTo>
                <a:cubicBezTo>
                  <a:pt x="489180" y="569013"/>
                  <a:pt x="551246" y="527320"/>
                  <a:pt x="580620" y="466913"/>
                </a:cubicBezTo>
                <a:cubicBezTo>
                  <a:pt x="596018" y="434222"/>
                  <a:pt x="645055" y="458148"/>
                  <a:pt x="629183" y="490602"/>
                </a:cubicBezTo>
                <a:close/>
              </a:path>
            </a:pathLst>
          </a:custGeom>
          <a:solidFill>
            <a:srgbClr val="282D41"/>
          </a:solidFill>
          <a:ln w="2369" cap="flat">
            <a:noFill/>
            <a:prstDash val="solid"/>
            <a:miter/>
          </a:ln>
        </p:spPr>
        <p:txBody>
          <a:bodyPr rtlCol="0" anchor="ctr"/>
          <a:lstStyle/>
          <a:p>
            <a:endParaRPr lang="en-NZ"/>
          </a:p>
        </p:txBody>
      </p:sp>
      <p:sp>
        <p:nvSpPr>
          <p:cNvPr id="67" name="Content Placeholder 2">
            <a:extLst>
              <a:ext uri="{FF2B5EF4-FFF2-40B4-BE49-F238E27FC236}">
                <a16:creationId xmlns:a16="http://schemas.microsoft.com/office/drawing/2014/main" id="{D058FB07-FC6B-462C-98A4-6FA50EC3BBC1}"/>
              </a:ext>
            </a:extLst>
          </p:cNvPr>
          <p:cNvSpPr txBox="1">
            <a:spLocks/>
          </p:cNvSpPr>
          <p:nvPr/>
        </p:nvSpPr>
        <p:spPr>
          <a:xfrm>
            <a:off x="6548824" y="2107645"/>
            <a:ext cx="1495295"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NZ" sz="1000" b="1" dirty="0"/>
              <a:t>%</a:t>
            </a:r>
          </a:p>
          <a:p>
            <a:pPr algn="r">
              <a:spcBef>
                <a:spcPts val="300"/>
              </a:spcBef>
            </a:pPr>
            <a:endParaRPr lang="en-NZ" sz="800" dirty="0">
              <a:latin typeface="Arial" panose="020B0604020202020204" pitchFamily="34" charset="0"/>
              <a:cs typeface="Arial" panose="020B0604020202020204" pitchFamily="34" charset="0"/>
            </a:endParaRPr>
          </a:p>
        </p:txBody>
      </p:sp>
      <p:sp>
        <p:nvSpPr>
          <p:cNvPr id="63" name="SigDiff">
            <a:extLst>
              <a:ext uri="{FF2B5EF4-FFF2-40B4-BE49-F238E27FC236}">
                <a16:creationId xmlns:a16="http://schemas.microsoft.com/office/drawing/2014/main" id="{4C870710-9D43-4B44-A63B-F00CDB3BB94E}"/>
              </a:ext>
            </a:extLst>
          </p:cNvPr>
          <p:cNvSpPr/>
          <p:nvPr/>
        </p:nvSpPr>
        <p:spPr>
          <a:xfrm>
            <a:off x="3669138" y="4765001"/>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SigDiff">
            <a:extLst>
              <a:ext uri="{FF2B5EF4-FFF2-40B4-BE49-F238E27FC236}">
                <a16:creationId xmlns:a16="http://schemas.microsoft.com/office/drawing/2014/main" id="{810411AE-2B88-4B6F-A50A-F42A8CCC1812}"/>
              </a:ext>
            </a:extLst>
          </p:cNvPr>
          <p:cNvSpPr/>
          <p:nvPr/>
        </p:nvSpPr>
        <p:spPr>
          <a:xfrm>
            <a:off x="6245361" y="4931641"/>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SigDiff">
            <a:extLst>
              <a:ext uri="{FF2B5EF4-FFF2-40B4-BE49-F238E27FC236}">
                <a16:creationId xmlns:a16="http://schemas.microsoft.com/office/drawing/2014/main" id="{A64927B4-2E1B-41A5-94CD-C03F4CE95E99}"/>
              </a:ext>
            </a:extLst>
          </p:cNvPr>
          <p:cNvSpPr/>
          <p:nvPr/>
        </p:nvSpPr>
        <p:spPr>
          <a:xfrm>
            <a:off x="4690614" y="4811415"/>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SigDiff">
            <a:extLst>
              <a:ext uri="{FF2B5EF4-FFF2-40B4-BE49-F238E27FC236}">
                <a16:creationId xmlns:a16="http://schemas.microsoft.com/office/drawing/2014/main" id="{69A39606-595D-4604-BE4C-AA7AEEF4C6D2}"/>
              </a:ext>
            </a:extLst>
          </p:cNvPr>
          <p:cNvSpPr/>
          <p:nvPr/>
        </p:nvSpPr>
        <p:spPr>
          <a:xfrm>
            <a:off x="5240885" y="4881843"/>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SigDiff">
            <a:extLst>
              <a:ext uri="{FF2B5EF4-FFF2-40B4-BE49-F238E27FC236}">
                <a16:creationId xmlns:a16="http://schemas.microsoft.com/office/drawing/2014/main" id="{3B2CDE07-EDFC-4DE1-BF29-DA2FF95DA6BE}"/>
              </a:ext>
            </a:extLst>
          </p:cNvPr>
          <p:cNvSpPr/>
          <p:nvPr/>
        </p:nvSpPr>
        <p:spPr>
          <a:xfrm>
            <a:off x="5708731" y="4820721"/>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SigDiff">
            <a:extLst>
              <a:ext uri="{FF2B5EF4-FFF2-40B4-BE49-F238E27FC236}">
                <a16:creationId xmlns:a16="http://schemas.microsoft.com/office/drawing/2014/main" id="{59A16B16-1321-478D-9577-2B13EAE07554}"/>
              </a:ext>
            </a:extLst>
          </p:cNvPr>
          <p:cNvSpPr/>
          <p:nvPr/>
        </p:nvSpPr>
        <p:spPr>
          <a:xfrm>
            <a:off x="2529124" y="4888740"/>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SigDiff">
            <a:extLst>
              <a:ext uri="{FF2B5EF4-FFF2-40B4-BE49-F238E27FC236}">
                <a16:creationId xmlns:a16="http://schemas.microsoft.com/office/drawing/2014/main" id="{598B827E-96F2-4EA0-8686-F7C2098F5F10}"/>
              </a:ext>
            </a:extLst>
          </p:cNvPr>
          <p:cNvSpPr/>
          <p:nvPr/>
        </p:nvSpPr>
        <p:spPr>
          <a:xfrm>
            <a:off x="3023797" y="5038829"/>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Content Placeholder 2">
            <a:extLst>
              <a:ext uri="{FF2B5EF4-FFF2-40B4-BE49-F238E27FC236}">
                <a16:creationId xmlns:a16="http://schemas.microsoft.com/office/drawing/2014/main" id="{9EEE51EA-CE31-4FBB-BBAC-7DBB3F4A7713}"/>
              </a:ext>
            </a:extLst>
          </p:cNvPr>
          <p:cNvSpPr txBox="1">
            <a:spLocks/>
          </p:cNvSpPr>
          <p:nvPr/>
        </p:nvSpPr>
        <p:spPr>
          <a:xfrm>
            <a:off x="6691286" y="2630019"/>
            <a:ext cx="1495295"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NZ" sz="1000" dirty="0"/>
              <a:t>New Zealand</a:t>
            </a:r>
          </a:p>
        </p:txBody>
      </p:sp>
      <p:sp>
        <p:nvSpPr>
          <p:cNvPr id="83" name="SigDiff">
            <a:extLst>
              <a:ext uri="{FF2B5EF4-FFF2-40B4-BE49-F238E27FC236}">
                <a16:creationId xmlns:a16="http://schemas.microsoft.com/office/drawing/2014/main" id="{F569626E-BD9B-43DB-944D-CBAF3F507EEB}"/>
              </a:ext>
            </a:extLst>
          </p:cNvPr>
          <p:cNvSpPr/>
          <p:nvPr/>
        </p:nvSpPr>
        <p:spPr>
          <a:xfrm>
            <a:off x="8689466" y="2409884"/>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4" name="Group 83">
            <a:extLst>
              <a:ext uri="{FF2B5EF4-FFF2-40B4-BE49-F238E27FC236}">
                <a16:creationId xmlns:a16="http://schemas.microsoft.com/office/drawing/2014/main" id="{1E9305EC-9E81-442E-BA07-298277B2A2BC}"/>
              </a:ext>
            </a:extLst>
          </p:cNvPr>
          <p:cNvGrpSpPr/>
          <p:nvPr/>
        </p:nvGrpSpPr>
        <p:grpSpPr>
          <a:xfrm>
            <a:off x="267245" y="6519053"/>
            <a:ext cx="2891981" cy="215444"/>
            <a:chOff x="163092" y="5772628"/>
            <a:chExt cx="2891981" cy="215444"/>
          </a:xfrm>
        </p:grpSpPr>
        <p:sp>
          <p:nvSpPr>
            <p:cNvPr id="87" name="TextBox 86">
              <a:extLst>
                <a:ext uri="{FF2B5EF4-FFF2-40B4-BE49-F238E27FC236}">
                  <a16:creationId xmlns:a16="http://schemas.microsoft.com/office/drawing/2014/main" id="{1B434357-5BEB-48A7-94D9-E88BB2ECA15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92" name="Isosceles Triangle 91">
              <a:extLst>
                <a:ext uri="{FF2B5EF4-FFF2-40B4-BE49-F238E27FC236}">
                  <a16:creationId xmlns:a16="http://schemas.microsoft.com/office/drawing/2014/main" id="{3F5E5435-7BB5-4DD9-A695-649084AC92D8}"/>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3" name="Isosceles Triangle 92">
              <a:extLst>
                <a:ext uri="{FF2B5EF4-FFF2-40B4-BE49-F238E27FC236}">
                  <a16:creationId xmlns:a16="http://schemas.microsoft.com/office/drawing/2014/main" id="{484FE97A-5D28-44E1-9047-02839935C63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52057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a:xfrm>
            <a:off x="5932715" y="2150053"/>
            <a:ext cx="5994400" cy="2387600"/>
          </a:xfrm>
        </p:spPr>
        <p:txBody>
          <a:bodyPr>
            <a:noAutofit/>
          </a:bodyPr>
          <a:lstStyle/>
          <a:p>
            <a:r>
              <a:rPr lang="en-NZ" sz="4000" dirty="0">
                <a:latin typeface="Georgia" panose="02040502050405020303" pitchFamily="18" charset="0"/>
              </a:rPr>
              <a:t>Overall engagement, Attendance AND PARTICIPATION</a:t>
            </a:r>
          </a:p>
        </p:txBody>
      </p:sp>
    </p:spTree>
    <p:extLst>
      <p:ext uri="{BB962C8B-B14F-4D97-AF65-F5344CB8AC3E}">
        <p14:creationId xmlns:p14="http://schemas.microsoft.com/office/powerpoint/2010/main" val="87092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engagement</a:t>
            </a:r>
          </a:p>
        </p:txBody>
      </p:sp>
      <p:sp>
        <p:nvSpPr>
          <p:cNvPr id="19" name="TextBox 18"/>
          <p:cNvSpPr txBox="1"/>
          <p:nvPr/>
        </p:nvSpPr>
        <p:spPr>
          <a:xfrm>
            <a:off x="1251284" y="2303033"/>
            <a:ext cx="2658979" cy="738664"/>
          </a:xfrm>
          <a:prstGeom prst="rect">
            <a:avLst/>
          </a:prstGeom>
          <a:noFill/>
        </p:spPr>
        <p:txBody>
          <a:bodyPr wrap="square" rtlCol="0">
            <a:spAutoFit/>
          </a:bodyPr>
          <a:lstStyle/>
          <a:p>
            <a:pPr algn="ctr"/>
            <a:r>
              <a:rPr lang="en-NZ" sz="1400" b="1" spc="300" dirty="0">
                <a:solidFill>
                  <a:schemeClr val="tx1">
                    <a:lumMod val="65000"/>
                    <a:lumOff val="35000"/>
                  </a:schemeClr>
                </a:solidFill>
                <a:latin typeface="+mj-lt"/>
              </a:rPr>
              <a:t>People with lived experience of disability</a:t>
            </a:r>
            <a:endParaRPr lang="en-US" sz="1400" b="1" spc="300" dirty="0">
              <a:solidFill>
                <a:schemeClr val="tx1">
                  <a:lumMod val="65000"/>
                  <a:lumOff val="35000"/>
                </a:schemeClr>
              </a:solidFill>
              <a:latin typeface="+mj-lt"/>
            </a:endParaRPr>
          </a:p>
        </p:txBody>
      </p:sp>
      <p:sp>
        <p:nvSpPr>
          <p:cNvPr id="26" name="TextBox 25"/>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(n=6263)</a:t>
            </a:r>
          </a:p>
        </p:txBody>
      </p:sp>
      <p:sp>
        <p:nvSpPr>
          <p:cNvPr id="40" name="TextBox 39">
            <a:extLst>
              <a:ext uri="{FF2B5EF4-FFF2-40B4-BE49-F238E27FC236}">
                <a16:creationId xmlns:a16="http://schemas.microsoft.com/office/drawing/2014/main" id="{57AEB3CE-51B1-4054-903D-764DE049EEB8}"/>
              </a:ext>
            </a:extLst>
          </p:cNvPr>
          <p:cNvSpPr txBox="1"/>
          <p:nvPr/>
        </p:nvSpPr>
        <p:spPr>
          <a:xfrm>
            <a:off x="5050432"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sp>
        <p:nvSpPr>
          <p:cNvPr id="37" name="Rectangle 36">
            <a:extLst>
              <a:ext uri="{FF2B5EF4-FFF2-40B4-BE49-F238E27FC236}">
                <a16:creationId xmlns:a16="http://schemas.microsoft.com/office/drawing/2014/main" id="{DDF3D444-3542-4BC3-8D24-211D27AB7496}"/>
              </a:ext>
            </a:extLst>
          </p:cNvPr>
          <p:cNvSpPr/>
          <p:nvPr/>
        </p:nvSpPr>
        <p:spPr>
          <a:xfrm>
            <a:off x="710919" y="1118672"/>
            <a:ext cx="7238296" cy="600164"/>
          </a:xfrm>
          <a:prstGeom prst="rect">
            <a:avLst/>
          </a:prstGeom>
        </p:spPr>
        <p:txBody>
          <a:bodyPr wrap="square">
            <a:spAutoFit/>
          </a:bodyPr>
          <a:lstStyle/>
          <a:p>
            <a:pPr lvl="0">
              <a:defRPr/>
            </a:pPr>
            <a:r>
              <a:rPr kumimoji="0" lang="en-NZ" sz="1100" b="1" i="1" u="none" strike="noStrike" kern="1200" cap="none" spc="0" normalizeH="0" baseline="0" noProof="0" dirty="0">
                <a:ln>
                  <a:noFill/>
                </a:ln>
                <a:solidFill>
                  <a:schemeClr val="bg1"/>
                </a:solidFill>
                <a:effectLst/>
                <a:uLnTx/>
                <a:uFillTx/>
                <a:latin typeface="+mj-lt"/>
                <a:ea typeface="+mn-ea"/>
                <a:cs typeface="+mn-cs"/>
              </a:rPr>
              <a:t>Overall engagement is based on all those who have either attended or participated in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p>
        </p:txBody>
      </p:sp>
      <p:sp>
        <p:nvSpPr>
          <p:cNvPr id="7" name="Rectangle 6">
            <a:extLst>
              <a:ext uri="{FF2B5EF4-FFF2-40B4-BE49-F238E27FC236}">
                <a16:creationId xmlns:a16="http://schemas.microsoft.com/office/drawing/2014/main" id="{89A2B7B9-89C5-4ACE-B004-90B34C4819C7}"/>
              </a:ext>
            </a:extLst>
          </p:cNvPr>
          <p:cNvSpPr/>
          <p:nvPr/>
        </p:nvSpPr>
        <p:spPr>
          <a:xfrm>
            <a:off x="8139931" y="1805901"/>
            <a:ext cx="3947889" cy="4278094"/>
          </a:xfrm>
          <a:prstGeom prst="rect">
            <a:avLst/>
          </a:prstGeom>
        </p:spPr>
        <p:txBody>
          <a:bodyPr wrap="square">
            <a:spAutoFit/>
          </a:bodyPr>
          <a:lstStyle/>
          <a:p>
            <a:pPr marL="0" indent="0">
              <a:buNone/>
            </a:pPr>
            <a:r>
              <a:rPr lang="en-NZ" sz="1100" dirty="0"/>
              <a:t>The survey asks respondents about their attendance at, and their participation in, six separate art forms. There are no questions that measure attendance or </a:t>
            </a:r>
            <a:r>
              <a:rPr lang="en-NZ" sz="1100" dirty="0">
                <a:cs typeface="Arial" panose="020B0604020202020204" pitchFamily="34" charset="0"/>
              </a:rPr>
              <a:t>participation</a:t>
            </a:r>
            <a:r>
              <a:rPr lang="en-NZ" sz="1100" dirty="0"/>
              <a:t> in the arts at an overall level.</a:t>
            </a:r>
          </a:p>
          <a:p>
            <a:pPr marL="0" indent="0">
              <a:buNone/>
            </a:pPr>
            <a:endParaRPr lang="en-NZ" sz="1100" dirty="0"/>
          </a:p>
          <a:p>
            <a:pPr marL="0" indent="0">
              <a:buNone/>
            </a:pPr>
            <a:r>
              <a:rPr lang="en-NZ" sz="1100" dirty="0"/>
              <a:t>The results opposite are therefore a nett calculation based on the respondents who said they attended or participated in at least one art form in the last 12 months.</a:t>
            </a:r>
          </a:p>
          <a:p>
            <a:pPr marL="0" indent="0">
              <a:buNone/>
            </a:pPr>
            <a:endParaRPr lang="en-NZ" sz="1100" dirty="0"/>
          </a:p>
          <a:p>
            <a:pPr marL="0" indent="0">
              <a:buNone/>
            </a:pPr>
            <a:r>
              <a:rPr lang="en-NZ" sz="1100" dirty="0"/>
              <a:t>Seventy-six percent of people with lived experience of disability have engaged with the arts in the last 12 months. This is in line with the national average (75%). </a:t>
            </a: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The following groups of people with lived experience of disability are more likely than average (76%) to have engaged with the arts in the last 12 months: </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15-17 (98%) </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on household incomes of $80,001-$120,000 (84%) and over $120,000 (86%)</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Asian New Zealanders (87%).</a:t>
            </a:r>
          </a:p>
          <a:p>
            <a:pPr lvl="0">
              <a:spcBef>
                <a:spcPts val="600"/>
              </a:spcBef>
            </a:pPr>
            <a:r>
              <a:rPr lang="en-NZ" sz="1000" dirty="0">
                <a:solidFill>
                  <a:schemeClr val="tx1">
                    <a:lumMod val="85000"/>
                    <a:lumOff val="15000"/>
                  </a:schemeClr>
                </a:solidFill>
              </a:rPr>
              <a:t>People aged 50-59 with lived experience of disability are less likely than average to be engaged with the arts (64%).</a:t>
            </a:r>
          </a:p>
        </p:txBody>
      </p:sp>
      <p:sp>
        <p:nvSpPr>
          <p:cNvPr id="8" name="Rectangle 7">
            <a:extLst>
              <a:ext uri="{FF2B5EF4-FFF2-40B4-BE49-F238E27FC236}">
                <a16:creationId xmlns:a16="http://schemas.microsoft.com/office/drawing/2014/main" id="{6B3BA0F0-9BAA-45D2-9A17-83B0B62590F8}"/>
              </a:ext>
            </a:extLst>
          </p:cNvPr>
          <p:cNvSpPr/>
          <p:nvPr/>
        </p:nvSpPr>
        <p:spPr>
          <a:xfrm>
            <a:off x="217952" y="2109358"/>
            <a:ext cx="7584928"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8" name="Chart 37">
            <a:extLst>
              <a:ext uri="{FF2B5EF4-FFF2-40B4-BE49-F238E27FC236}">
                <a16:creationId xmlns:a16="http://schemas.microsoft.com/office/drawing/2014/main" id="{13AA6D84-0F96-471C-9ED1-3E4EEB9BC375}"/>
              </a:ext>
            </a:extLst>
          </p:cNvPr>
          <p:cNvGraphicFramePr/>
          <p:nvPr>
            <p:extLst>
              <p:ext uri="{D42A27DB-BD31-4B8C-83A1-F6EECF244321}">
                <p14:modId xmlns:p14="http://schemas.microsoft.com/office/powerpoint/2010/main" val="3721647842"/>
              </p:ext>
            </p:extLst>
          </p:nvPr>
        </p:nvGraphicFramePr>
        <p:xfrm>
          <a:off x="789757"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a:extLst>
              <a:ext uri="{FF2B5EF4-FFF2-40B4-BE49-F238E27FC236}">
                <a16:creationId xmlns:a16="http://schemas.microsoft.com/office/drawing/2014/main" id="{3AE2E25C-8736-41BF-96E2-CE9395685675}"/>
              </a:ext>
            </a:extLst>
          </p:cNvPr>
          <p:cNvGraphicFramePr/>
          <p:nvPr>
            <p:extLst>
              <p:ext uri="{D42A27DB-BD31-4B8C-83A1-F6EECF244321}">
                <p14:modId xmlns:p14="http://schemas.microsoft.com/office/powerpoint/2010/main" val="873792954"/>
              </p:ext>
            </p:extLst>
          </p:nvPr>
        </p:nvGraphicFramePr>
        <p:xfrm>
          <a:off x="4042320"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7" name="Rectangle 46">
            <a:extLst>
              <a:ext uri="{FF2B5EF4-FFF2-40B4-BE49-F238E27FC236}">
                <a16:creationId xmlns:a16="http://schemas.microsoft.com/office/drawing/2014/main" id="{51E7BA00-AC30-4F0D-98E6-875DFEEED6CE}"/>
              </a:ext>
            </a:extLst>
          </p:cNvPr>
          <p:cNvSpPr/>
          <p:nvPr/>
        </p:nvSpPr>
        <p:spPr>
          <a:xfrm>
            <a:off x="2009221" y="3700942"/>
            <a:ext cx="1021433" cy="523220"/>
          </a:xfrm>
          <a:prstGeom prst="rect">
            <a:avLst/>
          </a:prstGeom>
        </p:spPr>
        <p:txBody>
          <a:bodyPr wrap="none">
            <a:spAutoFit/>
          </a:bodyPr>
          <a:lstStyle/>
          <a:p>
            <a:pPr algn="ctr"/>
            <a:r>
              <a:rPr lang="lv-LV" sz="2800" dirty="0">
                <a:solidFill>
                  <a:srgbClr val="414141"/>
                </a:solidFill>
                <a:latin typeface="Arial Black" panose="020B0A04020102020204" pitchFamily="34" charset="0"/>
              </a:rPr>
              <a:t>7</a:t>
            </a:r>
            <a:r>
              <a:rPr lang="mi-NZ" sz="2800" dirty="0">
                <a:solidFill>
                  <a:srgbClr val="414141"/>
                </a:solidFill>
                <a:latin typeface="Arial Black" panose="020B0A04020102020204" pitchFamily="34" charset="0"/>
              </a:rPr>
              <a:t>6</a:t>
            </a:r>
            <a:r>
              <a:rPr lang="lv-LV" sz="2800" dirty="0">
                <a:solidFill>
                  <a:srgbClr val="414141"/>
                </a:solidFill>
                <a:latin typeface="Arial Black" panose="020B0A04020102020204" pitchFamily="34" charset="0"/>
              </a:rPr>
              <a:t>%</a:t>
            </a:r>
            <a:endParaRPr lang="en-NZ" sz="2800" dirty="0">
              <a:solidFill>
                <a:srgbClr val="414141"/>
              </a:solidFill>
              <a:latin typeface="Arial Black" panose="020B0A04020102020204" pitchFamily="34" charset="0"/>
            </a:endParaRPr>
          </a:p>
        </p:txBody>
      </p:sp>
      <p:sp>
        <p:nvSpPr>
          <p:cNvPr id="48" name="TextBox 47">
            <a:extLst>
              <a:ext uri="{FF2B5EF4-FFF2-40B4-BE49-F238E27FC236}">
                <a16:creationId xmlns:a16="http://schemas.microsoft.com/office/drawing/2014/main" id="{199F15A5-395D-43BC-B5EF-F6CD4FED2035}"/>
              </a:ext>
            </a:extLst>
          </p:cNvPr>
          <p:cNvSpPr txBox="1"/>
          <p:nvPr/>
        </p:nvSpPr>
        <p:spPr>
          <a:xfrm>
            <a:off x="2190362"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9" name="Straight Connector 48">
            <a:extLst>
              <a:ext uri="{FF2B5EF4-FFF2-40B4-BE49-F238E27FC236}">
                <a16:creationId xmlns:a16="http://schemas.microsoft.com/office/drawing/2014/main" id="{6515BEF1-A250-4C25-B69E-D4396E1E49C6}"/>
              </a:ext>
            </a:extLst>
          </p:cNvPr>
          <p:cNvCxnSpPr/>
          <p:nvPr/>
        </p:nvCxnSpPr>
        <p:spPr>
          <a:xfrm>
            <a:off x="2141278"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F912064-BE0C-4848-8CC9-D828523653F6}"/>
              </a:ext>
            </a:extLst>
          </p:cNvPr>
          <p:cNvSpPr/>
          <p:nvPr/>
        </p:nvSpPr>
        <p:spPr>
          <a:xfrm>
            <a:off x="5244636"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75%</a:t>
            </a:r>
            <a:endParaRPr lang="en-NZ" sz="2800" dirty="0">
              <a:solidFill>
                <a:srgbClr val="414141"/>
              </a:solidFill>
              <a:latin typeface="Arial Black" panose="020B0A04020102020204" pitchFamily="34" charset="0"/>
            </a:endParaRPr>
          </a:p>
        </p:txBody>
      </p:sp>
      <p:sp>
        <p:nvSpPr>
          <p:cNvPr id="52" name="TextBox 51">
            <a:extLst>
              <a:ext uri="{FF2B5EF4-FFF2-40B4-BE49-F238E27FC236}">
                <a16:creationId xmlns:a16="http://schemas.microsoft.com/office/drawing/2014/main" id="{D4CCC5A9-53B5-4B5A-8F97-9738AE907DB2}"/>
              </a:ext>
            </a:extLst>
          </p:cNvPr>
          <p:cNvSpPr txBox="1"/>
          <p:nvPr/>
        </p:nvSpPr>
        <p:spPr>
          <a:xfrm>
            <a:off x="5425776"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3" name="Straight Connector 52">
            <a:extLst>
              <a:ext uri="{FF2B5EF4-FFF2-40B4-BE49-F238E27FC236}">
                <a16:creationId xmlns:a16="http://schemas.microsoft.com/office/drawing/2014/main" id="{C02DB6AE-707B-4BA3-9D5D-EA6DC4FA4C5E}"/>
              </a:ext>
            </a:extLst>
          </p:cNvPr>
          <p:cNvCxnSpPr/>
          <p:nvPr/>
        </p:nvCxnSpPr>
        <p:spPr>
          <a:xfrm>
            <a:off x="5376692"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426655E1-D578-47AA-908B-C3160F83CD55}"/>
              </a:ext>
            </a:extLst>
          </p:cNvPr>
          <p:cNvGrpSpPr/>
          <p:nvPr/>
        </p:nvGrpSpPr>
        <p:grpSpPr>
          <a:xfrm>
            <a:off x="5136705" y="6519053"/>
            <a:ext cx="2891981" cy="215444"/>
            <a:chOff x="163092" y="5772628"/>
            <a:chExt cx="2891981" cy="215444"/>
          </a:xfrm>
        </p:grpSpPr>
        <p:sp>
          <p:nvSpPr>
            <p:cNvPr id="30" name="TextBox 29">
              <a:extLst>
                <a:ext uri="{FF2B5EF4-FFF2-40B4-BE49-F238E27FC236}">
                  <a16:creationId xmlns:a16="http://schemas.microsoft.com/office/drawing/2014/main" id="{AAE118FF-091B-46F8-8A93-B982336DE0F7}"/>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1" name="Isosceles Triangle 30">
              <a:extLst>
                <a:ext uri="{FF2B5EF4-FFF2-40B4-BE49-F238E27FC236}">
                  <a16:creationId xmlns:a16="http://schemas.microsoft.com/office/drawing/2014/main" id="{E0E4918F-9BD7-4B30-AFED-02A9BBE00F19}"/>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Isosceles Triangle 31">
              <a:extLst>
                <a:ext uri="{FF2B5EF4-FFF2-40B4-BE49-F238E27FC236}">
                  <a16:creationId xmlns:a16="http://schemas.microsoft.com/office/drawing/2014/main" id="{4BF36269-CB0B-4AF8-8F33-0E05AB866C5E}"/>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3" name="Rectangle 32">
            <a:extLst>
              <a:ext uri="{FF2B5EF4-FFF2-40B4-BE49-F238E27FC236}">
                <a16:creationId xmlns:a16="http://schemas.microsoft.com/office/drawing/2014/main" id="{6664D245-96F9-4404-8CC2-5D786AE5E9A6}"/>
              </a:ext>
            </a:extLst>
          </p:cNvPr>
          <p:cNvSpPr/>
          <p:nvPr/>
        </p:nvSpPr>
        <p:spPr>
          <a:xfrm>
            <a:off x="4545058" y="5582325"/>
            <a:ext cx="2454704" cy="436275"/>
          </a:xfrm>
          <a:prstGeom prst="rect">
            <a:avLst/>
          </a:prstGeom>
          <a:solidFill>
            <a:srgbClr val="D9D9D9"/>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000" b="0" i="1" u="none" strike="noStrike" kern="0" cap="none" spc="0" normalizeH="0" baseline="0" noProof="0" dirty="0">
                <a:ln>
                  <a:noFill/>
                </a:ln>
                <a:solidFill>
                  <a:srgbClr val="000000"/>
                </a:solidFill>
                <a:effectLst/>
                <a:uLnTx/>
                <a:uFillTx/>
                <a:latin typeface="Calibri" panose="020F0502020204030204"/>
                <a:ea typeface="+mn-ea"/>
                <a:cs typeface="+mn-cs"/>
              </a:rPr>
              <a:t>Engagement for all New Zealanders has declined significantly since 2017 - was 80%</a:t>
            </a:r>
          </a:p>
        </p:txBody>
      </p:sp>
    </p:spTree>
    <p:extLst>
      <p:ext uri="{BB962C8B-B14F-4D97-AF65-F5344CB8AC3E}">
        <p14:creationId xmlns:p14="http://schemas.microsoft.com/office/powerpoint/2010/main" val="428963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attendance</a:t>
            </a:r>
          </a:p>
        </p:txBody>
      </p:sp>
      <p:sp>
        <p:nvSpPr>
          <p:cNvPr id="35" name="Rectangle 34">
            <a:extLst>
              <a:ext uri="{FF2B5EF4-FFF2-40B4-BE49-F238E27FC236}">
                <a16:creationId xmlns:a16="http://schemas.microsoft.com/office/drawing/2014/main" id="{F2D6255C-BA50-40E6-BA17-8C35161F31F0}"/>
              </a:ext>
            </a:extLst>
          </p:cNvPr>
          <p:cNvSpPr/>
          <p:nvPr/>
        </p:nvSpPr>
        <p:spPr>
          <a:xfrm>
            <a:off x="8252378" y="1945470"/>
            <a:ext cx="3844142" cy="3170099"/>
          </a:xfrm>
          <a:prstGeom prst="rect">
            <a:avLst/>
          </a:prstGeom>
        </p:spPr>
        <p:txBody>
          <a:bodyPr wrap="square">
            <a:spAutoFit/>
          </a:bodyPr>
          <a:lstStyle/>
          <a:p>
            <a:pPr lvl="0">
              <a:spcBef>
                <a:spcPts val="600"/>
              </a:spcBef>
            </a:pPr>
            <a:r>
              <a:rPr lang="en-NZ" sz="1100" dirty="0">
                <a:solidFill>
                  <a:schemeClr val="tx1">
                    <a:lumMod val="85000"/>
                    <a:lumOff val="15000"/>
                  </a:schemeClr>
                </a:solidFill>
              </a:rPr>
              <a:t>Two thirds of people with lived experience of disability have attended the arts in the last 12 months (67%). Again this is in line with the national average.</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of people with lived experience of disability are more likely than average (67%) to have attended the arts in the last 12 months: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aged 15-17 (88%)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on household incomes of $80,001-$120,000 (76%)</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(78%).</a:t>
            </a:r>
          </a:p>
          <a:p>
            <a:pPr lvl="0">
              <a:spcBef>
                <a:spcPts val="600"/>
              </a:spcBef>
            </a:pPr>
            <a:r>
              <a:rPr lang="en-NZ" sz="1100" dirty="0">
                <a:solidFill>
                  <a:schemeClr val="tx1">
                    <a:lumMod val="85000"/>
                    <a:lumOff val="15000"/>
                  </a:schemeClr>
                </a:solidFill>
              </a:rPr>
              <a:t>People aged 50-59 are less likely than average to have attended the arts in the last 12 months (52% vs. 67%).</a:t>
            </a:r>
          </a:p>
        </p:txBody>
      </p:sp>
      <p:sp>
        <p:nvSpPr>
          <p:cNvPr id="36" name="Rectangle 35">
            <a:extLst>
              <a:ext uri="{FF2B5EF4-FFF2-40B4-BE49-F238E27FC236}">
                <a16:creationId xmlns:a16="http://schemas.microsoft.com/office/drawing/2014/main" id="{6BA656FE-9328-41AE-9001-4F823E5863E2}"/>
              </a:ext>
            </a:extLst>
          </p:cNvPr>
          <p:cNvSpPr/>
          <p:nvPr/>
        </p:nvSpPr>
        <p:spPr>
          <a:xfrm>
            <a:off x="217952" y="2109358"/>
            <a:ext cx="7584928"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hart 36">
            <a:extLst>
              <a:ext uri="{FF2B5EF4-FFF2-40B4-BE49-F238E27FC236}">
                <a16:creationId xmlns:a16="http://schemas.microsoft.com/office/drawing/2014/main" id="{2AC48585-0F9A-42E4-BE00-070C014E2E7B}"/>
              </a:ext>
            </a:extLst>
          </p:cNvPr>
          <p:cNvGraphicFramePr/>
          <p:nvPr>
            <p:extLst>
              <p:ext uri="{D42A27DB-BD31-4B8C-83A1-F6EECF244321}">
                <p14:modId xmlns:p14="http://schemas.microsoft.com/office/powerpoint/2010/main" val="3866165886"/>
              </p:ext>
            </p:extLst>
          </p:nvPr>
        </p:nvGraphicFramePr>
        <p:xfrm>
          <a:off x="801786" y="2753940"/>
          <a:ext cx="3371260" cy="2566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a:extLst>
              <a:ext uri="{FF2B5EF4-FFF2-40B4-BE49-F238E27FC236}">
                <a16:creationId xmlns:a16="http://schemas.microsoft.com/office/drawing/2014/main" id="{785A9BCD-4BB8-43BB-8DA7-3429CD4D2540}"/>
              </a:ext>
            </a:extLst>
          </p:cNvPr>
          <p:cNvGraphicFramePr/>
          <p:nvPr>
            <p:extLst>
              <p:ext uri="{D42A27DB-BD31-4B8C-83A1-F6EECF244321}">
                <p14:modId xmlns:p14="http://schemas.microsoft.com/office/powerpoint/2010/main" val="2644426522"/>
              </p:ext>
            </p:extLst>
          </p:nvPr>
        </p:nvGraphicFramePr>
        <p:xfrm>
          <a:off x="4060755"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a:extLst>
              <a:ext uri="{FF2B5EF4-FFF2-40B4-BE49-F238E27FC236}">
                <a16:creationId xmlns:a16="http://schemas.microsoft.com/office/drawing/2014/main" id="{28923AFE-60EF-4B49-B191-41F169240559}"/>
              </a:ext>
            </a:extLst>
          </p:cNvPr>
          <p:cNvSpPr/>
          <p:nvPr/>
        </p:nvSpPr>
        <p:spPr>
          <a:xfrm>
            <a:off x="2021251" y="3700942"/>
            <a:ext cx="1021433" cy="523220"/>
          </a:xfrm>
          <a:prstGeom prst="rect">
            <a:avLst/>
          </a:prstGeom>
        </p:spPr>
        <p:txBody>
          <a:bodyPr wrap="none">
            <a:spAutoFit/>
          </a:bodyPr>
          <a:lstStyle/>
          <a:p>
            <a:pPr algn="ctr"/>
            <a:r>
              <a:rPr lang="lv-LV" sz="2800" dirty="0">
                <a:solidFill>
                  <a:srgbClr val="414141"/>
                </a:solidFill>
                <a:latin typeface="Arial Black" panose="020B0A04020102020204" pitchFamily="34" charset="0"/>
              </a:rPr>
              <a:t>6</a:t>
            </a:r>
            <a:r>
              <a:rPr lang="mi-NZ" sz="2800" dirty="0">
                <a:solidFill>
                  <a:srgbClr val="414141"/>
                </a:solidFill>
                <a:latin typeface="Arial Black" panose="020B0A04020102020204" pitchFamily="34" charset="0"/>
              </a:rPr>
              <a:t>7</a:t>
            </a:r>
            <a:r>
              <a:rPr lang="lv-LV" sz="2800" dirty="0">
                <a:solidFill>
                  <a:srgbClr val="414141"/>
                </a:solidFill>
                <a:latin typeface="Arial Black" panose="020B0A04020102020204" pitchFamily="34" charset="0"/>
              </a:rPr>
              <a:t>%</a:t>
            </a:r>
            <a:endParaRPr lang="en-NZ" sz="2800" dirty="0">
              <a:solidFill>
                <a:srgbClr val="414141"/>
              </a:solidFill>
              <a:latin typeface="Arial Black" panose="020B0A04020102020204" pitchFamily="34" charset="0"/>
            </a:endParaRPr>
          </a:p>
        </p:txBody>
      </p:sp>
      <p:sp>
        <p:nvSpPr>
          <p:cNvPr id="46" name="TextBox 45">
            <a:extLst>
              <a:ext uri="{FF2B5EF4-FFF2-40B4-BE49-F238E27FC236}">
                <a16:creationId xmlns:a16="http://schemas.microsoft.com/office/drawing/2014/main" id="{64D0C48E-4240-4A4D-9ED0-15309CE85EA0}"/>
              </a:ext>
            </a:extLst>
          </p:cNvPr>
          <p:cNvSpPr txBox="1"/>
          <p:nvPr/>
        </p:nvSpPr>
        <p:spPr>
          <a:xfrm>
            <a:off x="2202391"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7" name="Straight Connector 46">
            <a:extLst>
              <a:ext uri="{FF2B5EF4-FFF2-40B4-BE49-F238E27FC236}">
                <a16:creationId xmlns:a16="http://schemas.microsoft.com/office/drawing/2014/main" id="{9B5C588B-B356-4E13-ADDC-E56C9411DF7E}"/>
              </a:ext>
            </a:extLst>
          </p:cNvPr>
          <p:cNvCxnSpPr/>
          <p:nvPr/>
        </p:nvCxnSpPr>
        <p:spPr>
          <a:xfrm>
            <a:off x="2153307"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542EBBF-FEFE-440F-BF05-AE150AFFD9F6}"/>
              </a:ext>
            </a:extLst>
          </p:cNvPr>
          <p:cNvSpPr/>
          <p:nvPr/>
        </p:nvSpPr>
        <p:spPr>
          <a:xfrm>
            <a:off x="5263071"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68%</a:t>
            </a:r>
            <a:endParaRPr lang="en-NZ" sz="2800" dirty="0">
              <a:solidFill>
                <a:srgbClr val="414141"/>
              </a:solidFill>
              <a:latin typeface="Arial Black" panose="020B0A04020102020204" pitchFamily="34" charset="0"/>
            </a:endParaRPr>
          </a:p>
        </p:txBody>
      </p:sp>
      <p:sp>
        <p:nvSpPr>
          <p:cNvPr id="49" name="TextBox 48">
            <a:extLst>
              <a:ext uri="{FF2B5EF4-FFF2-40B4-BE49-F238E27FC236}">
                <a16:creationId xmlns:a16="http://schemas.microsoft.com/office/drawing/2014/main" id="{AE646180-CE69-4DD8-A531-D02285F9821F}"/>
              </a:ext>
            </a:extLst>
          </p:cNvPr>
          <p:cNvSpPr txBox="1"/>
          <p:nvPr/>
        </p:nvSpPr>
        <p:spPr>
          <a:xfrm>
            <a:off x="5444211"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0" name="Straight Connector 49">
            <a:extLst>
              <a:ext uri="{FF2B5EF4-FFF2-40B4-BE49-F238E27FC236}">
                <a16:creationId xmlns:a16="http://schemas.microsoft.com/office/drawing/2014/main" id="{6BDE6BD3-9ED4-4AC0-9D29-3BE4243037B0}"/>
              </a:ext>
            </a:extLst>
          </p:cNvPr>
          <p:cNvCxnSpPr/>
          <p:nvPr/>
        </p:nvCxnSpPr>
        <p:spPr>
          <a:xfrm>
            <a:off x="5395127"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18E9FCD-66A0-4A12-B64B-2C0FB58AB15D}"/>
              </a:ext>
            </a:extLst>
          </p:cNvPr>
          <p:cNvSpPr/>
          <p:nvPr/>
        </p:nvSpPr>
        <p:spPr>
          <a:xfrm>
            <a:off x="710919" y="1240596"/>
            <a:ext cx="7238296" cy="430887"/>
          </a:xfrm>
          <a:prstGeom prst="rect">
            <a:avLst/>
          </a:prstGeom>
        </p:spPr>
        <p:txBody>
          <a:bodyPr wrap="square">
            <a:spAutoFit/>
          </a:bodyPr>
          <a:lstStyle/>
          <a:p>
            <a:pPr lvl="0"/>
            <a:r>
              <a:rPr lang="en-NZ" sz="1100" b="1" i="1" dirty="0">
                <a:solidFill>
                  <a:schemeClr val="bg1"/>
                </a:solidFill>
                <a:latin typeface="+mj-lt"/>
              </a:rPr>
              <a:t>Overall attendance is based on all those who have attended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sz="1100" b="1" i="1" dirty="0">
              <a:solidFill>
                <a:srgbClr val="7ED2BB"/>
              </a:solidFill>
              <a:latin typeface="+mj-lt"/>
            </a:endParaRPr>
          </a:p>
        </p:txBody>
      </p:sp>
      <p:sp>
        <p:nvSpPr>
          <p:cNvPr id="39" name="TextBox 38">
            <a:extLst>
              <a:ext uri="{FF2B5EF4-FFF2-40B4-BE49-F238E27FC236}">
                <a16:creationId xmlns:a16="http://schemas.microsoft.com/office/drawing/2014/main" id="{903F95C3-279E-4AB5-92C4-B5FEEB3E7894}"/>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(n=6263)</a:t>
            </a:r>
          </a:p>
        </p:txBody>
      </p:sp>
      <p:grpSp>
        <p:nvGrpSpPr>
          <p:cNvPr id="60" name="Group 59">
            <a:extLst>
              <a:ext uri="{FF2B5EF4-FFF2-40B4-BE49-F238E27FC236}">
                <a16:creationId xmlns:a16="http://schemas.microsoft.com/office/drawing/2014/main" id="{DF41543D-B520-4ECF-9360-FADD1A1D0BBA}"/>
              </a:ext>
            </a:extLst>
          </p:cNvPr>
          <p:cNvGrpSpPr/>
          <p:nvPr/>
        </p:nvGrpSpPr>
        <p:grpSpPr>
          <a:xfrm>
            <a:off x="5136705" y="6519054"/>
            <a:ext cx="2891981" cy="215444"/>
            <a:chOff x="163092" y="5772628"/>
            <a:chExt cx="2891981" cy="215444"/>
          </a:xfrm>
        </p:grpSpPr>
        <p:sp>
          <p:nvSpPr>
            <p:cNvPr id="61" name="TextBox 60">
              <a:extLst>
                <a:ext uri="{FF2B5EF4-FFF2-40B4-BE49-F238E27FC236}">
                  <a16:creationId xmlns:a16="http://schemas.microsoft.com/office/drawing/2014/main" id="{5D899E3B-87A9-4B78-8D40-B77D90C08F3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2" name="Isosceles Triangle 61">
              <a:extLst>
                <a:ext uri="{FF2B5EF4-FFF2-40B4-BE49-F238E27FC236}">
                  <a16:creationId xmlns:a16="http://schemas.microsoft.com/office/drawing/2014/main" id="{F917124B-2594-4E4B-BEC6-C9EAAB285A0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Isosceles Triangle 62">
              <a:extLst>
                <a:ext uri="{FF2B5EF4-FFF2-40B4-BE49-F238E27FC236}">
                  <a16:creationId xmlns:a16="http://schemas.microsoft.com/office/drawing/2014/main" id="{3160DA20-6C8D-4D37-A5B2-FE5A3ED48F98}"/>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4" name="Rectangle 63">
            <a:extLst>
              <a:ext uri="{FF2B5EF4-FFF2-40B4-BE49-F238E27FC236}">
                <a16:creationId xmlns:a16="http://schemas.microsoft.com/office/drawing/2014/main" id="{E34122AF-F855-4721-81C5-EA2939741EE0}"/>
              </a:ext>
            </a:extLst>
          </p:cNvPr>
          <p:cNvSpPr/>
          <p:nvPr/>
        </p:nvSpPr>
        <p:spPr>
          <a:xfrm>
            <a:off x="4563493" y="5582325"/>
            <a:ext cx="2454704" cy="436275"/>
          </a:xfrm>
          <a:prstGeom prst="rect">
            <a:avLst/>
          </a:prstGeom>
          <a:solidFill>
            <a:srgbClr val="D9D9D9"/>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000" b="0" i="1" u="none" strike="noStrike" kern="0" cap="none" spc="0" normalizeH="0" baseline="0" noProof="0" dirty="0">
                <a:ln>
                  <a:noFill/>
                </a:ln>
                <a:solidFill>
                  <a:srgbClr val="000000"/>
                </a:solidFill>
                <a:effectLst/>
                <a:uLnTx/>
                <a:uFillTx/>
                <a:latin typeface="Calibri" panose="020F0502020204030204"/>
                <a:ea typeface="+mn-ea"/>
                <a:cs typeface="+mn-cs"/>
              </a:rPr>
              <a:t>Attendance for all New Zealanders has declined significantly since 2017 - was 73%</a:t>
            </a:r>
          </a:p>
        </p:txBody>
      </p:sp>
      <p:sp>
        <p:nvSpPr>
          <p:cNvPr id="53" name="TextBox 52">
            <a:extLst>
              <a:ext uri="{FF2B5EF4-FFF2-40B4-BE49-F238E27FC236}">
                <a16:creationId xmlns:a16="http://schemas.microsoft.com/office/drawing/2014/main" id="{EE5EE516-5EC1-4956-B37E-F6A8F4AEF80C}"/>
              </a:ext>
            </a:extLst>
          </p:cNvPr>
          <p:cNvSpPr txBox="1"/>
          <p:nvPr/>
        </p:nvSpPr>
        <p:spPr>
          <a:xfrm>
            <a:off x="1251284" y="2303033"/>
            <a:ext cx="2658979" cy="738664"/>
          </a:xfrm>
          <a:prstGeom prst="rect">
            <a:avLst/>
          </a:prstGeom>
          <a:noFill/>
        </p:spPr>
        <p:txBody>
          <a:bodyPr wrap="square" rtlCol="0">
            <a:spAutoFit/>
          </a:bodyPr>
          <a:lstStyle/>
          <a:p>
            <a:pPr algn="ctr"/>
            <a:r>
              <a:rPr lang="en-NZ" sz="1400" b="1" spc="300" dirty="0">
                <a:solidFill>
                  <a:schemeClr val="tx1">
                    <a:lumMod val="65000"/>
                    <a:lumOff val="35000"/>
                  </a:schemeClr>
                </a:solidFill>
                <a:latin typeface="+mj-lt"/>
              </a:rPr>
              <a:t>People with lived experience of disability</a:t>
            </a:r>
            <a:endParaRPr lang="en-US" sz="1400" b="1" spc="300" dirty="0">
              <a:solidFill>
                <a:schemeClr val="tx1">
                  <a:lumMod val="65000"/>
                  <a:lumOff val="35000"/>
                </a:schemeClr>
              </a:solidFill>
              <a:latin typeface="+mj-lt"/>
            </a:endParaRPr>
          </a:p>
        </p:txBody>
      </p:sp>
      <p:sp>
        <p:nvSpPr>
          <p:cNvPr id="54" name="TextBox 53">
            <a:extLst>
              <a:ext uri="{FF2B5EF4-FFF2-40B4-BE49-F238E27FC236}">
                <a16:creationId xmlns:a16="http://schemas.microsoft.com/office/drawing/2014/main" id="{2D344F56-ABF7-4E04-A6A7-1EC48F01418B}"/>
              </a:ext>
            </a:extLst>
          </p:cNvPr>
          <p:cNvSpPr txBox="1"/>
          <p:nvPr/>
        </p:nvSpPr>
        <p:spPr>
          <a:xfrm>
            <a:off x="5050432"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spTree>
    <p:extLst>
      <p:ext uri="{BB962C8B-B14F-4D97-AF65-F5344CB8AC3E}">
        <p14:creationId xmlns:p14="http://schemas.microsoft.com/office/powerpoint/2010/main" val="1657707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55"/>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CD005F"/>
      </a:accent1>
      <a:accent2>
        <a:srgbClr val="B49B69"/>
      </a:accent2>
      <a:accent3>
        <a:srgbClr val="B4BE23"/>
      </a:accent3>
      <a:accent4>
        <a:srgbClr val="E6E68C"/>
      </a:accent4>
      <a:accent5>
        <a:srgbClr val="FFD965"/>
      </a:accent5>
      <a:accent6>
        <a:srgbClr val="ED7D31"/>
      </a:accent6>
      <a:hlink>
        <a:srgbClr val="000000"/>
      </a:hlink>
      <a:folHlink>
        <a:srgbClr val="000000"/>
      </a:folHlink>
    </a:clrScheme>
    <a:fontScheme name="Kantar Mast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ED2BB"/>
        </a:solidFill>
        <a:ln w="12700" cap="flat" cmpd="sng" algn="ctr">
          <a:noFill/>
          <a:prstDash val="solid"/>
          <a:miter lim="800000"/>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prstClr val="white"/>
            </a:solidFill>
            <a:effectLst/>
            <a:uLnTx/>
            <a:uFillTx/>
            <a:latin typeface="Calibri" panose="020F0502020204030204"/>
            <a:ea typeface="+mn-ea"/>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2053</TotalTime>
  <Words>12381</Words>
  <Application>Microsoft Office PowerPoint</Application>
  <PresentationFormat>Widescreen</PresentationFormat>
  <Paragraphs>1009</Paragraphs>
  <Slides>55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Black</vt:lpstr>
      <vt:lpstr>Arial Narrow</vt:lpstr>
      <vt:lpstr>Calibri</vt:lpstr>
      <vt:lpstr>Calibri Light</vt:lpstr>
      <vt:lpstr>Georgia</vt:lpstr>
      <vt:lpstr>Office Theme</vt:lpstr>
      <vt:lpstr>PowerPoint Presentation</vt:lpstr>
      <vt:lpstr>Introduction</vt:lpstr>
      <vt:lpstr>Background and objectives of the research</vt:lpstr>
      <vt:lpstr>Approach</vt:lpstr>
      <vt:lpstr>Summary</vt:lpstr>
      <vt:lpstr>Executive Summary: People with lived experience of disability and the Arts</vt:lpstr>
      <vt:lpstr>Overall engagement, Attendance AND PARTICIPATION</vt:lpstr>
      <vt:lpstr>Overall engagement</vt:lpstr>
      <vt:lpstr>Overall attendance</vt:lpstr>
      <vt:lpstr>Frequency of attendance</vt:lpstr>
      <vt:lpstr>Overall participation</vt:lpstr>
      <vt:lpstr>Frequency of participation</vt:lpstr>
      <vt:lpstr>Arts attitudes</vt:lpstr>
      <vt:lpstr>Change in overall perception of the arts</vt:lpstr>
      <vt:lpstr>Attitudes towards the arts: Culture and identity</vt:lpstr>
      <vt:lpstr>Attitudes towards the arts: Individual’s relationship with the arts</vt:lpstr>
      <vt:lpstr>Attitudes towards the arts: How the arts benefit New Zealand</vt:lpstr>
      <vt:lpstr>Attitudes towards the arts: Funding support for the arts</vt:lpstr>
      <vt:lpstr>Attitudes towards the arts: New Zealand arts on the international stage</vt:lpstr>
      <vt:lpstr>Attitudes towards the arts: Education and development</vt:lpstr>
      <vt:lpstr>Attitudes towards the arts: Role of the arts in creating communities</vt:lpstr>
      <vt:lpstr>Attitudes towards the arts: Accessibility and inclusiveness</vt:lpstr>
      <vt:lpstr>Attitudes towards Ngā Toi Māori and Pacific arts</vt:lpstr>
      <vt:lpstr>Attitudes towards Ngā Toi Māori (Māori arts)</vt:lpstr>
      <vt:lpstr>Attitudes towards Pacific arts</vt:lpstr>
      <vt:lpstr>Attendance by artform</vt:lpstr>
      <vt:lpstr>Attendance by art form</vt:lpstr>
      <vt:lpstr>Craft and object art attendance</vt:lpstr>
      <vt:lpstr>Literary arts attendance</vt:lpstr>
      <vt:lpstr>Ngā Toi Māori arts attendance</vt:lpstr>
      <vt:lpstr>Pacific arts attendance</vt:lpstr>
      <vt:lpstr>Performing arts attendance</vt:lpstr>
      <vt:lpstr>Performing arts attendance</vt:lpstr>
      <vt:lpstr>Visual arts attendance</vt:lpstr>
      <vt:lpstr>Visual arts attendance: impact of film festivals</vt:lpstr>
      <vt:lpstr>Encouraging greater attendance in the arts</vt:lpstr>
      <vt:lpstr>COVID-19: Impact on willingness to attend arts in person</vt:lpstr>
      <vt:lpstr>PARTICIPATION BY ARTFORM</vt:lpstr>
      <vt:lpstr>Participation by art form</vt:lpstr>
      <vt:lpstr>Craft and object art participation</vt:lpstr>
      <vt:lpstr>Literary arts participation</vt:lpstr>
      <vt:lpstr>Ngā Toi Māori participation</vt:lpstr>
      <vt:lpstr>Pacific arts participation</vt:lpstr>
      <vt:lpstr>Performing arts participation</vt:lpstr>
      <vt:lpstr>Visual arts participation</vt:lpstr>
      <vt:lpstr>Use of digital technology for arts activities</vt:lpstr>
      <vt:lpstr>Perceived impact on wellbeing and society</vt:lpstr>
      <vt:lpstr>Importance of the arts to wellbeing</vt:lpstr>
      <vt:lpstr>Reasons why the arts are important to personal wellbeing</vt:lpstr>
      <vt:lpstr>Reasons why the arts improve society</vt:lpstr>
      <vt:lpstr>Impact of  COVID-19</vt:lpstr>
      <vt:lpstr>Getting through COVID-19</vt:lpstr>
      <vt:lpstr>After COVID-19</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Dillon (MBAKL)</dc:creator>
  <cp:lastModifiedBy>Richard Thompson</cp:lastModifiedBy>
  <cp:revision>802</cp:revision>
  <cp:lastPrinted>2021-03-29T03:22:10Z</cp:lastPrinted>
  <dcterms:created xsi:type="dcterms:W3CDTF">2017-11-15T02:21:19Z</dcterms:created>
  <dcterms:modified xsi:type="dcterms:W3CDTF">2021-06-13T03:01:41Z</dcterms:modified>
</cp:coreProperties>
</file>