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notesSlides/notesSlide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5.xml" ContentType="application/vnd.openxmlformats-officedocument.presentationml.notesSlid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6.xml" ContentType="application/vnd.openxmlformats-officedocument.presentationml.notesSlid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charts/chart2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2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2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2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charts/chart3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3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3.xml" ContentType="application/vnd.openxmlformats-officedocument.presentationml.notesSlide+xml"/>
  <Override PartName="/ppt/charts/chart3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4.xml" ContentType="application/vnd.openxmlformats-officedocument.presentationml.notesSlide+xml"/>
  <Override PartName="/ppt/charts/chart3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5.xml" ContentType="application/vnd.openxmlformats-officedocument.presentationml.notesSlide+xml"/>
  <Override PartName="/ppt/charts/chart3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9.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6.xml" ContentType="application/vnd.openxmlformats-officedocument.presentationml.notesSlide+xml"/>
  <Override PartName="/ppt/charts/chart4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1.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7.xml" ContentType="application/vnd.openxmlformats-officedocument.presentationml.notesSlide+xml"/>
  <Override PartName="/ppt/charts/chart4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3.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8.xml" ContentType="application/vnd.openxmlformats-officedocument.presentationml.notesSlide+xml"/>
  <Override PartName="/ppt/charts/chart44.xml" ContentType="application/vnd.openxmlformats-officedocument.drawingml.chart+xml"/>
  <Override PartName="/ppt/notesSlides/notesSlide19.xml" ContentType="application/vnd.openxmlformats-officedocument.presentationml.notesSlide+xml"/>
  <Override PartName="/ppt/charts/chart4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0.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notesSlides/notesSlide21.xml" ContentType="application/vnd.openxmlformats-officedocument.presentationml.notesSlide+xml"/>
  <Override PartName="/ppt/charts/chart5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61.xml" ContentType="application/vnd.openxmlformats-officedocument.drawingml.chart+xml"/>
  <Override PartName="/ppt/charts/chart62.xml" ContentType="application/vnd.openxmlformats-officedocument.drawingml.chart+xml"/>
  <Override PartName="/ppt/notesSlides/notesSlide22.xml" ContentType="application/vnd.openxmlformats-officedocument.presentationml.notesSlide+xml"/>
  <Override PartName="/ppt/charts/chart63.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64.xml" ContentType="application/vnd.openxmlformats-officedocument.drawingml.chart+xml"/>
  <Override PartName="/ppt/charts/chart65.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3.xml" ContentType="application/vnd.openxmlformats-officedocument.presentationml.notesSlide+xml"/>
  <Override PartName="/ppt/charts/chart66.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67.xml" ContentType="application/vnd.openxmlformats-officedocument.drawingml.chart+xml"/>
  <Override PartName="/ppt/charts/chart68.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24.xml" ContentType="application/vnd.openxmlformats-officedocument.presentationml.notesSlide+xml"/>
  <Override PartName="/ppt/charts/chart6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7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7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7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7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8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8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82.xml" ContentType="application/vnd.openxmlformats-officedocument.drawingml.chart+xml"/>
  <Override PartName="/ppt/charts/style52.xml" ContentType="application/vnd.ms-office.chartstyle+xml"/>
  <Override PartName="/ppt/charts/colors5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5"/>
  </p:sldMasterIdLst>
  <p:notesMasterIdLst>
    <p:notesMasterId r:id="rId61"/>
  </p:notesMasterIdLst>
  <p:handoutMasterIdLst>
    <p:handoutMasterId r:id="rId62"/>
  </p:handoutMasterIdLst>
  <p:sldIdLst>
    <p:sldId id="384" r:id="rId6"/>
    <p:sldId id="374" r:id="rId7"/>
    <p:sldId id="334" r:id="rId8"/>
    <p:sldId id="335" r:id="rId9"/>
    <p:sldId id="375" r:id="rId10"/>
    <p:sldId id="388" r:id="rId11"/>
    <p:sldId id="376" r:id="rId12"/>
    <p:sldId id="272" r:id="rId13"/>
    <p:sldId id="273" r:id="rId14"/>
    <p:sldId id="274" r:id="rId15"/>
    <p:sldId id="275" r:id="rId16"/>
    <p:sldId id="276" r:id="rId17"/>
    <p:sldId id="377" r:id="rId18"/>
    <p:sldId id="353" r:id="rId19"/>
    <p:sldId id="278" r:id="rId20"/>
    <p:sldId id="279" r:id="rId21"/>
    <p:sldId id="281" r:id="rId22"/>
    <p:sldId id="344" r:id="rId23"/>
    <p:sldId id="345" r:id="rId24"/>
    <p:sldId id="346" r:id="rId25"/>
    <p:sldId id="347" r:id="rId26"/>
    <p:sldId id="348" r:id="rId27"/>
    <p:sldId id="378" r:id="rId28"/>
    <p:sldId id="350" r:id="rId29"/>
    <p:sldId id="351" r:id="rId30"/>
    <p:sldId id="379" r:id="rId31"/>
    <p:sldId id="315" r:id="rId32"/>
    <p:sldId id="291" r:id="rId33"/>
    <p:sldId id="295" r:id="rId34"/>
    <p:sldId id="299" r:id="rId35"/>
    <p:sldId id="297" r:id="rId36"/>
    <p:sldId id="318" r:id="rId37"/>
    <p:sldId id="301" r:id="rId38"/>
    <p:sldId id="287" r:id="rId39"/>
    <p:sldId id="289" r:id="rId40"/>
    <p:sldId id="305" r:id="rId41"/>
    <p:sldId id="354" r:id="rId42"/>
    <p:sldId id="380" r:id="rId43"/>
    <p:sldId id="316" r:id="rId44"/>
    <p:sldId id="292" r:id="rId45"/>
    <p:sldId id="312" r:id="rId46"/>
    <p:sldId id="300" r:id="rId47"/>
    <p:sldId id="372" r:id="rId48"/>
    <p:sldId id="319" r:id="rId49"/>
    <p:sldId id="288" r:id="rId50"/>
    <p:sldId id="320" r:id="rId51"/>
    <p:sldId id="381" r:id="rId52"/>
    <p:sldId id="367" r:id="rId53"/>
    <p:sldId id="321" r:id="rId54"/>
    <p:sldId id="317" r:id="rId55"/>
    <p:sldId id="382" r:id="rId56"/>
    <p:sldId id="370" r:id="rId57"/>
    <p:sldId id="371" r:id="rId58"/>
    <p:sldId id="263" r:id="rId59"/>
    <p:sldId id="383" r:id="rId60"/>
  </p:sldIdLst>
  <p:sldSz cx="12192000" cy="6858000"/>
  <p:notesSz cx="9926638" cy="6797675"/>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gley, Edward (MBWCB)" initials="LE(" lastIdx="8" clrIdx="0">
    <p:extLst>
      <p:ext uri="{19B8F6BF-5375-455C-9EA6-DF929625EA0E}">
        <p15:presenceInfo xmlns:p15="http://schemas.microsoft.com/office/powerpoint/2012/main" userId="S-1-5-21-3432221409-3570315047-4101495255-3947384" providerId="AD"/>
      </p:ext>
    </p:extLst>
  </p:cmAuthor>
  <p:cmAuthor id="2" name="Gonzalez, Cristina (MBALK)" initials="GC(" lastIdx="1" clrIdx="1">
    <p:extLst>
      <p:ext uri="{19B8F6BF-5375-455C-9EA6-DF929625EA0E}">
        <p15:presenceInfo xmlns:p15="http://schemas.microsoft.com/office/powerpoint/2012/main" userId="S::Cristina.Gonzalez@colmarbrunton.co.nz::cc2d1970-5e31-4b7f-8ef0-786da2884201" providerId="AD"/>
      </p:ext>
    </p:extLst>
  </p:cmAuthor>
  <p:cmAuthor id="3" name="GIFFORD, JADE ()" initials="GJ(" lastIdx="6" clrIdx="2">
    <p:extLst>
      <p:ext uri="{19B8F6BF-5375-455C-9EA6-DF929625EA0E}">
        <p15:presenceInfo xmlns:p15="http://schemas.microsoft.com/office/powerpoint/2012/main" userId="S::Jade.Gifford@colmarbrunton.co.nz::5c0fd896-18e2-4302-92fe-342ea0483a88" providerId="AD"/>
      </p:ext>
    </p:extLst>
  </p:cmAuthor>
  <p:cmAuthor id="4" name="Langley, Edward (MBWCB)" initials="LE( [2]" lastIdx="3" clrIdx="3">
    <p:extLst>
      <p:ext uri="{19B8F6BF-5375-455C-9EA6-DF929625EA0E}">
        <p15:presenceInfo xmlns:p15="http://schemas.microsoft.com/office/powerpoint/2012/main" userId="S::edward.langley@colmarbrunton.co.nz::36457392-7fdb-420e-b9a6-066fd9490388" providerId="AD"/>
      </p:ext>
    </p:extLst>
  </p:cmAuthor>
  <p:cmAuthor id="5" name="Richard Thompson" initials="RT" lastIdx="47" clrIdx="4">
    <p:extLst>
      <p:ext uri="{19B8F6BF-5375-455C-9EA6-DF929625EA0E}">
        <p15:presenceInfo xmlns:p15="http://schemas.microsoft.com/office/powerpoint/2012/main" userId="S::richardth@creativenz.govt.nz::b1c230d1-8ca9-44a9-8af1-cf68ed22d4e8" providerId="AD"/>
      </p:ext>
    </p:extLst>
  </p:cmAuthor>
  <p:cmAuthor id="6" name="Fuller, Katelynn (MBWCB)" initials="FK(" lastIdx="4" clrIdx="5">
    <p:extLst>
      <p:ext uri="{19B8F6BF-5375-455C-9EA6-DF929625EA0E}">
        <p15:presenceInfo xmlns:p15="http://schemas.microsoft.com/office/powerpoint/2012/main" userId="S::katelynn.fuller@colmarbrunton.co.nz::bdffc180-42f7-4c7e-8853-44dafd4521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05F"/>
    <a:srgbClr val="595959"/>
    <a:srgbClr val="7F7F7F"/>
    <a:srgbClr val="FFD1E6"/>
    <a:srgbClr val="3AA889"/>
    <a:srgbClr val="7ED2BB"/>
    <a:srgbClr val="000000"/>
    <a:srgbClr val="FFBDDB"/>
    <a:srgbClr val="FF9BC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5226" autoAdjust="0"/>
  </p:normalViewPr>
  <p:slideViewPr>
    <p:cSldViewPr snapToGrid="0">
      <p:cViewPr varScale="1">
        <p:scale>
          <a:sx n="80" d="100"/>
          <a:sy n="80" d="100"/>
        </p:scale>
        <p:origin x="660" y="4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79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0.xml"/><Relationship Id="rId1" Type="http://schemas.microsoft.com/office/2011/relationships/chartStyle" Target="style1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1.xml"/><Relationship Id="rId1" Type="http://schemas.microsoft.com/office/2011/relationships/chartStyle" Target="style1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2.xml"/><Relationship Id="rId1" Type="http://schemas.microsoft.com/office/2011/relationships/chartStyle" Target="style1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3.xml"/><Relationship Id="rId1" Type="http://schemas.microsoft.com/office/2011/relationships/chartStyle" Target="style1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4.xml"/><Relationship Id="rId1" Type="http://schemas.microsoft.com/office/2011/relationships/chartStyle" Target="style1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5.xml"/><Relationship Id="rId1" Type="http://schemas.microsoft.com/office/2011/relationships/chartStyle" Target="style1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6.xml"/><Relationship Id="rId1" Type="http://schemas.microsoft.com/office/2011/relationships/chartStyle" Target="style1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7.xml"/><Relationship Id="rId1" Type="http://schemas.microsoft.com/office/2011/relationships/chartStyle" Target="style1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8.xml"/><Relationship Id="rId1" Type="http://schemas.microsoft.com/office/2011/relationships/chartStyle" Target="style1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9.xml"/><Relationship Id="rId1" Type="http://schemas.microsoft.com/office/2011/relationships/chartStyle" Target="style1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0.xml"/><Relationship Id="rId1" Type="http://schemas.microsoft.com/office/2011/relationships/chartStyle" Target="style2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1.xml"/><Relationship Id="rId1" Type="http://schemas.microsoft.com/office/2011/relationships/chartStyle" Target="style2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2.xml"/><Relationship Id="rId1" Type="http://schemas.microsoft.com/office/2011/relationships/chartStyle" Target="style2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3.xml"/><Relationship Id="rId1" Type="http://schemas.microsoft.com/office/2011/relationships/chartStyle" Target="style2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4.xml"/><Relationship Id="rId1" Type="http://schemas.microsoft.com/office/2011/relationships/chartStyle" Target="style2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5.xml"/><Relationship Id="rId1" Type="http://schemas.microsoft.com/office/2011/relationships/chartStyle" Target="style2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6.xml"/><Relationship Id="rId1" Type="http://schemas.microsoft.com/office/2011/relationships/chartStyle" Target="style2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7.xml"/><Relationship Id="rId1" Type="http://schemas.microsoft.com/office/2011/relationships/chartStyle" Target="style2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8.xml"/><Relationship Id="rId1" Type="http://schemas.microsoft.com/office/2011/relationships/chartStyle" Target="style2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9.xml"/><Relationship Id="rId1" Type="http://schemas.microsoft.com/office/2011/relationships/chartStyle" Target="style29.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0.xml"/><Relationship Id="rId1" Type="http://schemas.microsoft.com/office/2011/relationships/chartStyle" Target="style30.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1.xml"/><Relationship Id="rId1" Type="http://schemas.microsoft.com/office/2011/relationships/chartStyle" Target="style31.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2.xml"/><Relationship Id="rId1" Type="http://schemas.microsoft.com/office/2011/relationships/chartStyle" Target="style32.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3.xml"/><Relationship Id="rId1" Type="http://schemas.microsoft.com/office/2011/relationships/chartStyle" Target="style33.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4.xml"/><Relationship Id="rId1" Type="http://schemas.microsoft.com/office/2011/relationships/chartStyle" Target="style3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5.xml"/><Relationship Id="rId1" Type="http://schemas.microsoft.com/office/2011/relationships/chartStyle" Target="style3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36.xml"/><Relationship Id="rId1" Type="http://schemas.microsoft.com/office/2011/relationships/chartStyle" Target="style3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37.xml"/><Relationship Id="rId1" Type="http://schemas.microsoft.com/office/2011/relationships/chartStyle" Target="style37.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38.xml"/><Relationship Id="rId1" Type="http://schemas.microsoft.com/office/2011/relationships/chartStyle" Target="style38.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39.xml"/><Relationship Id="rId1" Type="http://schemas.microsoft.com/office/2011/relationships/chartStyle" Target="style39.xml"/></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0.xml"/><Relationship Id="rId1" Type="http://schemas.microsoft.com/office/2011/relationships/chartStyle" Target="style40.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41.xml"/><Relationship Id="rId1" Type="http://schemas.microsoft.com/office/2011/relationships/chartStyle" Target="style41.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42.xml"/><Relationship Id="rId1" Type="http://schemas.microsoft.com/office/2011/relationships/chartStyle" Target="style4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43.xml"/><Relationship Id="rId1" Type="http://schemas.microsoft.com/office/2011/relationships/chartStyle" Target="style4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44.xml"/><Relationship Id="rId1" Type="http://schemas.microsoft.com/office/2011/relationships/chartStyle" Target="style4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45.xml"/><Relationship Id="rId1" Type="http://schemas.microsoft.com/office/2011/relationships/chartStyle" Target="style45.xml"/></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46.xml"/><Relationship Id="rId1" Type="http://schemas.microsoft.com/office/2011/relationships/chartStyle" Target="style4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47.xml"/><Relationship Id="rId1" Type="http://schemas.microsoft.com/office/2011/relationships/chartStyle" Target="style4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48.xml"/><Relationship Id="rId1" Type="http://schemas.microsoft.com/office/2011/relationships/chartStyle" Target="style4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49.xml"/><Relationship Id="rId1" Type="http://schemas.microsoft.com/office/2011/relationships/chartStyle" Target="style4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50.xml"/><Relationship Id="rId1" Type="http://schemas.microsoft.com/office/2011/relationships/chartStyle" Target="style5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51.xml"/><Relationship Id="rId1" Type="http://schemas.microsoft.com/office/2011/relationships/chartStyle" Target="style5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52.xml"/><Relationship Id="rId1" Type="http://schemas.microsoft.com/office/2011/relationships/chartStyle" Target="style5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070E-4D7D-B5D5-0721227C90CE}"/>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070E-4D7D-B5D5-0721227C90CE}"/>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070E-4D7D-B5D5-0721227C90CE}"/>
              </c:ext>
            </c:extLst>
          </c:dPt>
          <c:cat>
            <c:strRef>
              <c:f>Sheet1!$A$2:$A$3</c:f>
              <c:strCache>
                <c:ptCount val="2"/>
                <c:pt idx="0">
                  <c:v>Engaged</c:v>
                </c:pt>
                <c:pt idx="1">
                  <c:v>Did not engage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6-070E-4D7D-B5D5-0721227C90CE}"/>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1060-4833-917C-525D36BFE48F}"/>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1060-4833-917C-525D36BFE48F}"/>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1060-4833-917C-525D36BFE48F}"/>
              </c:ext>
            </c:extLst>
          </c:dPt>
          <c:cat>
            <c:strRef>
              <c:f>Sheet1!$A$2:$A$3</c:f>
              <c:strCache>
                <c:ptCount val="2"/>
                <c:pt idx="0">
                  <c:v>Engaged</c:v>
                </c:pt>
                <c:pt idx="1">
                  <c:v>Did not engage</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6-1060-4833-917C-525D36BFE48F}"/>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5492-46FB-BFBD-B2CC9ED9F4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92-46FB-BFBD-B2CC9ED9F4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92-46FB-BFBD-B2CC9ED9F4D5}"/>
              </c:ext>
            </c:extLst>
          </c:dPt>
          <c:cat>
            <c:strRef>
              <c:f>Sheet1!$A$2:$A$3</c:f>
              <c:strCache>
                <c:ptCount val="2"/>
                <c:pt idx="0">
                  <c:v>Engaged</c:v>
                </c:pt>
                <c:pt idx="1">
                  <c:v>Did not engage</c:v>
                </c:pt>
              </c:strCache>
            </c:strRef>
          </c:cat>
          <c:val>
            <c:numRef>
              <c:f>Sheet1!$B$2:$B$3</c:f>
              <c:numCache>
                <c:formatCode>0%</c:formatCode>
                <c:ptCount val="2"/>
                <c:pt idx="0">
                  <c:v>0.86</c:v>
                </c:pt>
                <c:pt idx="1">
                  <c:v>0.14000000000000001</c:v>
                </c:pt>
              </c:numCache>
            </c:numRef>
          </c:val>
          <c:extLst>
            <c:ext xmlns:c16="http://schemas.microsoft.com/office/drawing/2014/chart" uri="{C3380CC4-5D6E-409C-BE32-E72D297353CC}">
              <c16:uniqueId val="{00000006-5492-46FB-BFBD-B2CC9ED9F4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5492-46FB-BFBD-B2CC9ED9F4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92-46FB-BFBD-B2CC9ED9F4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92-46FB-BFBD-B2CC9ED9F4D5}"/>
              </c:ext>
            </c:extLst>
          </c:dPt>
          <c:cat>
            <c:strRef>
              <c:f>Sheet1!$A$2:$A$3</c:f>
              <c:strCache>
                <c:ptCount val="2"/>
                <c:pt idx="0">
                  <c:v>Engaged</c:v>
                </c:pt>
                <c:pt idx="1">
                  <c:v>Did not engage</c:v>
                </c:pt>
              </c:strCache>
            </c:strRef>
          </c:cat>
          <c:val>
            <c:numRef>
              <c:f>Sheet1!$B$2:$B$3</c:f>
              <c:numCache>
                <c:formatCode>0%</c:formatCode>
                <c:ptCount val="2"/>
                <c:pt idx="0">
                  <c:v>0.8</c:v>
                </c:pt>
                <c:pt idx="1">
                  <c:v>0.19999999999999996</c:v>
                </c:pt>
              </c:numCache>
            </c:numRef>
          </c:val>
          <c:extLst>
            <c:ext xmlns:c16="http://schemas.microsoft.com/office/drawing/2014/chart" uri="{C3380CC4-5D6E-409C-BE32-E72D297353CC}">
              <c16:uniqueId val="{00000006-5492-46FB-BFBD-B2CC9ED9F4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5492-46FB-BFBD-B2CC9ED9F4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92-46FB-BFBD-B2CC9ED9F4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92-46FB-BFBD-B2CC9ED9F4D5}"/>
              </c:ext>
            </c:extLst>
          </c:dPt>
          <c:cat>
            <c:strRef>
              <c:f>Sheet1!$A$2:$A$3</c:f>
              <c:strCache>
                <c:ptCount val="2"/>
                <c:pt idx="0">
                  <c:v>Engaged</c:v>
                </c:pt>
                <c:pt idx="1">
                  <c:v>Did not engage</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6-5492-46FB-BFBD-B2CC9ED9F4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0A51-415F-B1FB-C16EE68DA3A4}"/>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0A51-415F-B1FB-C16EE68DA3A4}"/>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0A51-415F-B1FB-C16EE68DA3A4}"/>
              </c:ext>
            </c:extLst>
          </c:dPt>
          <c:cat>
            <c:strRef>
              <c:f>Sheet1!$A$2:$A$3</c:f>
              <c:strCache>
                <c:ptCount val="2"/>
                <c:pt idx="0">
                  <c:v>Engaged</c:v>
                </c:pt>
                <c:pt idx="1">
                  <c:v>Did not engage</c:v>
                </c:pt>
              </c:strCache>
            </c:strRef>
          </c:cat>
          <c:val>
            <c:numRef>
              <c:f>Sheet1!$B$2:$B$3</c:f>
              <c:numCache>
                <c:formatCode>0%</c:formatCode>
                <c:ptCount val="2"/>
                <c:pt idx="0">
                  <c:v>0.79</c:v>
                </c:pt>
                <c:pt idx="1">
                  <c:v>0.20999999999999996</c:v>
                </c:pt>
              </c:numCache>
            </c:numRef>
          </c:val>
          <c:extLst>
            <c:ext xmlns:c16="http://schemas.microsoft.com/office/drawing/2014/chart" uri="{C3380CC4-5D6E-409C-BE32-E72D297353CC}">
              <c16:uniqueId val="{00000006-0A51-415F-B1FB-C16EE68DA3A4}"/>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076-448F-9451-1D9EEB241B7D}"/>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076-448F-9451-1D9EEB241B7D}"/>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076-448F-9451-1D9EEB241B7D}"/>
              </c:ext>
            </c:extLst>
          </c:dPt>
          <c:cat>
            <c:strRef>
              <c:f>Sheet1!$A$2:$A$3</c:f>
              <c:strCache>
                <c:ptCount val="2"/>
                <c:pt idx="0">
                  <c:v>Engaged</c:v>
                </c:pt>
                <c:pt idx="1">
                  <c:v>Did not engage</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6-E076-448F-9451-1D9EEB241B7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8BD-44EB-989A-97B3547E90AA}"/>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B8BD-44EB-989A-97B3547E90AA}"/>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B8BD-44EB-989A-97B3547E90AA}"/>
              </c:ext>
            </c:extLst>
          </c:dPt>
          <c:cat>
            <c:strRef>
              <c:f>Sheet1!$A$2:$A$3</c:f>
              <c:strCache>
                <c:ptCount val="2"/>
                <c:pt idx="0">
                  <c:v>Engaged</c:v>
                </c:pt>
                <c:pt idx="1">
                  <c:v>Did not engage</c:v>
                </c:pt>
              </c:strCache>
            </c:strRef>
          </c:cat>
          <c:val>
            <c:numRef>
              <c:f>Sheet1!$B$2:$B$3</c:f>
              <c:numCache>
                <c:formatCode>0%</c:formatCode>
                <c:ptCount val="2"/>
                <c:pt idx="0">
                  <c:v>0.68</c:v>
                </c:pt>
                <c:pt idx="1">
                  <c:v>0.32</c:v>
                </c:pt>
              </c:numCache>
            </c:numRef>
          </c:val>
          <c:extLst>
            <c:ext xmlns:c16="http://schemas.microsoft.com/office/drawing/2014/chart" uri="{C3380CC4-5D6E-409C-BE32-E72D297353CC}">
              <c16:uniqueId val="{00000006-B8BD-44EB-989A-97B3547E90AA}"/>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6673045573749"/>
          <c:y val="0.13089191123836794"/>
          <c:w val="0.81404896300324592"/>
          <c:h val="0.80076250318648046"/>
        </c:manualLayout>
      </c:layout>
      <c:barChart>
        <c:barDir val="bar"/>
        <c:grouping val="percentStacked"/>
        <c:varyColors val="0"/>
        <c:ser>
          <c:idx val="0"/>
          <c:order val="0"/>
          <c:tx>
            <c:strRef>
              <c:f>Sheet1!$B$1</c:f>
              <c:strCache>
                <c:ptCount val="1"/>
                <c:pt idx="0">
                  <c:v>Did not attend</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Māori - 2017</c:v>
                </c:pt>
                <c:pt idx="1">
                  <c:v>Māori - 2020</c:v>
                </c:pt>
                <c:pt idx="2">
                  <c:v>New Zealand</c:v>
                </c:pt>
              </c:strCache>
            </c:strRef>
          </c:cat>
          <c:val>
            <c:numRef>
              <c:f>Sheet1!$B$2:$B$4</c:f>
              <c:numCache>
                <c:formatCode>General</c:formatCode>
                <c:ptCount val="3"/>
                <c:pt idx="0">
                  <c:v>21</c:v>
                </c:pt>
                <c:pt idx="1">
                  <c:v>27</c:v>
                </c:pt>
                <c:pt idx="2">
                  <c:v>32</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Low (1-3 events)</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Māori - 2017</c:v>
                </c:pt>
                <c:pt idx="1">
                  <c:v>Māori - 2020</c:v>
                </c:pt>
                <c:pt idx="2">
                  <c:v>New Zealand</c:v>
                </c:pt>
              </c:strCache>
            </c:strRef>
          </c:cat>
          <c:val>
            <c:numRef>
              <c:f>Sheet1!$C$2:$C$4</c:f>
              <c:numCache>
                <c:formatCode>General</c:formatCode>
                <c:ptCount val="3"/>
                <c:pt idx="0">
                  <c:v>19</c:v>
                </c:pt>
                <c:pt idx="1">
                  <c:v>19</c:v>
                </c:pt>
                <c:pt idx="2">
                  <c:v>20</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Medium (4-10 events)</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Māori - 2017</c:v>
                </c:pt>
                <c:pt idx="1">
                  <c:v>Māori - 2020</c:v>
                </c:pt>
                <c:pt idx="2">
                  <c:v>New Zealand</c:v>
                </c:pt>
              </c:strCache>
            </c:strRef>
          </c:cat>
          <c:val>
            <c:numRef>
              <c:f>Sheet1!$D$2:$D$4</c:f>
              <c:numCache>
                <c:formatCode>General</c:formatCode>
                <c:ptCount val="3"/>
                <c:pt idx="0">
                  <c:v>27</c:v>
                </c:pt>
                <c:pt idx="1">
                  <c:v>24</c:v>
                </c:pt>
                <c:pt idx="2">
                  <c:v>25</c:v>
                </c:pt>
              </c:numCache>
            </c:numRef>
          </c:val>
          <c:extLst>
            <c:ext xmlns:c16="http://schemas.microsoft.com/office/drawing/2014/chart" uri="{C3380CC4-5D6E-409C-BE32-E72D297353CC}">
              <c16:uniqueId val="{00000002-60B1-431E-BB94-781076812C88}"/>
            </c:ext>
          </c:extLst>
        </c:ser>
        <c:ser>
          <c:idx val="3"/>
          <c:order val="3"/>
          <c:tx>
            <c:strRef>
              <c:f>Sheet1!$E$1</c:f>
              <c:strCache>
                <c:ptCount val="1"/>
                <c:pt idx="0">
                  <c:v>High (11+ events)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Māori - 2017</c:v>
                </c:pt>
                <c:pt idx="1">
                  <c:v>Māori - 2020</c:v>
                </c:pt>
                <c:pt idx="2">
                  <c:v>New Zealand</c:v>
                </c:pt>
              </c:strCache>
            </c:strRef>
          </c:cat>
          <c:val>
            <c:numRef>
              <c:f>Sheet1!$E$2:$E$4</c:f>
              <c:numCache>
                <c:formatCode>General</c:formatCode>
                <c:ptCount val="3"/>
                <c:pt idx="0">
                  <c:v>33</c:v>
                </c:pt>
                <c:pt idx="1">
                  <c:v>30</c:v>
                </c:pt>
                <c:pt idx="2">
                  <c:v>24</c:v>
                </c:pt>
              </c:numCache>
            </c:numRef>
          </c:val>
          <c:extLst>
            <c:ext xmlns:c16="http://schemas.microsoft.com/office/drawing/2014/chart" uri="{C3380CC4-5D6E-409C-BE32-E72D297353CC}">
              <c16:uniqueId val="{00000002-0729-4294-AB2B-F4CFB88E82F8}"/>
            </c:ext>
          </c:extLst>
        </c:ser>
        <c:dLbls>
          <c:showLegendKey val="0"/>
          <c:showVal val="0"/>
          <c:showCatName val="0"/>
          <c:showSerName val="0"/>
          <c:showPercent val="0"/>
          <c:showBubbleSize val="0"/>
        </c:dLbls>
        <c:gapWidth val="213"/>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662-4B96-AE30-9719D414406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662-4B96-AE30-9719D414406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662-4B96-AE30-9719D4144065}"/>
              </c:ext>
            </c:extLst>
          </c:dPt>
          <c:cat>
            <c:strRef>
              <c:f>Sheet1!$A$2:$A$3</c:f>
              <c:strCache>
                <c:ptCount val="2"/>
                <c:pt idx="0">
                  <c:v>Engaged</c:v>
                </c:pt>
                <c:pt idx="1">
                  <c:v>Did not engage</c:v>
                </c:pt>
              </c:strCache>
            </c:strRef>
          </c:cat>
          <c:val>
            <c:numRef>
              <c:f>Sheet1!$B$2:$B$3</c:f>
              <c:numCache>
                <c:formatCode>0%</c:formatCode>
                <c:ptCount val="2"/>
                <c:pt idx="0">
                  <c:v>0.68</c:v>
                </c:pt>
                <c:pt idx="1">
                  <c:v>0.31999999999999995</c:v>
                </c:pt>
              </c:numCache>
            </c:numRef>
          </c:val>
          <c:extLst>
            <c:ext xmlns:c16="http://schemas.microsoft.com/office/drawing/2014/chart" uri="{C3380CC4-5D6E-409C-BE32-E72D297353CC}">
              <c16:uniqueId val="{00000006-E662-4B96-AE30-9719D414406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1915-4CF0-820E-842F4255B844}"/>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915-4CF0-820E-842F4255B844}"/>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915-4CF0-820E-842F4255B844}"/>
              </c:ext>
            </c:extLst>
          </c:dPt>
          <c:cat>
            <c:strRef>
              <c:f>Sheet1!$A$2:$A$3</c:f>
              <c:strCache>
                <c:ptCount val="2"/>
                <c:pt idx="0">
                  <c:v>Engaged</c:v>
                </c:pt>
                <c:pt idx="1">
                  <c:v>Did not engage</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06-1915-4CF0-820E-842F4255B844}"/>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9987-4F73-AFEE-C9796905108E}"/>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9987-4F73-AFEE-C9796905108E}"/>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9987-4F73-AFEE-C9796905108E}"/>
              </c:ext>
            </c:extLst>
          </c:dPt>
          <c:cat>
            <c:strRef>
              <c:f>Sheet1!$A$2:$A$3</c:f>
              <c:strCache>
                <c:ptCount val="2"/>
                <c:pt idx="0">
                  <c:v>Engaged</c:v>
                </c:pt>
                <c:pt idx="1">
                  <c:v>Did not engage</c:v>
                </c:pt>
              </c:strCache>
            </c:strRef>
          </c:cat>
          <c:val>
            <c:numRef>
              <c:f>Sheet1!$B$2:$B$3</c:f>
              <c:numCache>
                <c:formatCode>0%</c:formatCode>
                <c:ptCount val="2"/>
                <c:pt idx="0">
                  <c:v>0.86</c:v>
                </c:pt>
                <c:pt idx="1">
                  <c:v>0.13</c:v>
                </c:pt>
              </c:numCache>
            </c:numRef>
          </c:val>
          <c:extLst>
            <c:ext xmlns:c16="http://schemas.microsoft.com/office/drawing/2014/chart" uri="{C3380CC4-5D6E-409C-BE32-E72D297353CC}">
              <c16:uniqueId val="{00000006-9987-4F73-AFEE-C9796905108E}"/>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10C1-4771-8663-3EB103E0D563}"/>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0C1-4771-8663-3EB103E0D563}"/>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0C1-4771-8663-3EB103E0D563}"/>
              </c:ext>
            </c:extLst>
          </c:dPt>
          <c:cat>
            <c:strRef>
              <c:f>Sheet1!$A$2:$A$3</c:f>
              <c:strCache>
                <c:ptCount val="2"/>
                <c:pt idx="0">
                  <c:v>Engaged</c:v>
                </c:pt>
                <c:pt idx="1">
                  <c:v>Did not engage</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6-10C1-4771-8663-3EB103E0D563}"/>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56673045573749"/>
          <c:y val="0.13089191123836794"/>
          <c:w val="0.81404896300324592"/>
          <c:h val="0.80076250318648046"/>
        </c:manualLayout>
      </c:layout>
      <c:barChart>
        <c:barDir val="bar"/>
        <c:grouping val="percentStacked"/>
        <c:varyColors val="0"/>
        <c:ser>
          <c:idx val="0"/>
          <c:order val="0"/>
          <c:tx>
            <c:strRef>
              <c:f>Sheet1!$B$1</c:f>
              <c:strCache>
                <c:ptCount val="1"/>
                <c:pt idx="0">
                  <c:v>Did not participate</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Māori - 2017</c:v>
                </c:pt>
                <c:pt idx="1">
                  <c:v>Māori - 2020</c:v>
                </c:pt>
                <c:pt idx="2">
                  <c:v>New Zealand</c:v>
                </c:pt>
              </c:strCache>
            </c:strRef>
          </c:cat>
          <c:val>
            <c:numRef>
              <c:f>Sheet1!$B$2:$B$4</c:f>
              <c:numCache>
                <c:formatCode>General</c:formatCode>
                <c:ptCount val="3"/>
                <c:pt idx="0">
                  <c:v>32</c:v>
                </c:pt>
                <c:pt idx="1">
                  <c:v>39</c:v>
                </c:pt>
                <c:pt idx="2">
                  <c:v>48</c:v>
                </c:pt>
              </c:numCache>
            </c:numRef>
          </c:val>
          <c:extLst>
            <c:ext xmlns:c16="http://schemas.microsoft.com/office/drawing/2014/chart" uri="{C3380CC4-5D6E-409C-BE32-E72D297353CC}">
              <c16:uniqueId val="{00000000-906B-4521-AF6C-FEFA2EA3C9A8}"/>
            </c:ext>
          </c:extLst>
        </c:ser>
        <c:ser>
          <c:idx val="1"/>
          <c:order val="1"/>
          <c:tx>
            <c:strRef>
              <c:f>Sheet1!$C$1</c:f>
              <c:strCache>
                <c:ptCount val="1"/>
                <c:pt idx="0">
                  <c:v>Participated up to 12 times</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Māori - 2017</c:v>
                </c:pt>
                <c:pt idx="1">
                  <c:v>Māori - 2020</c:v>
                </c:pt>
                <c:pt idx="2">
                  <c:v>New Zealand</c:v>
                </c:pt>
              </c:strCache>
            </c:strRef>
          </c:cat>
          <c:val>
            <c:numRef>
              <c:f>Sheet1!$C$2:$C$4</c:f>
              <c:numCache>
                <c:formatCode>General</c:formatCode>
                <c:ptCount val="3"/>
                <c:pt idx="0">
                  <c:v>37</c:v>
                </c:pt>
                <c:pt idx="1">
                  <c:v>36</c:v>
                </c:pt>
                <c:pt idx="2">
                  <c:v>33</c:v>
                </c:pt>
              </c:numCache>
            </c:numRef>
          </c:val>
          <c:extLst>
            <c:ext xmlns:c16="http://schemas.microsoft.com/office/drawing/2014/chart" uri="{C3380CC4-5D6E-409C-BE32-E72D297353CC}">
              <c16:uniqueId val="{00000001-906B-4521-AF6C-FEFA2EA3C9A8}"/>
            </c:ext>
          </c:extLst>
        </c:ser>
        <c:ser>
          <c:idx val="2"/>
          <c:order val="2"/>
          <c:tx>
            <c:strRef>
              <c:f>Sheet1!$D$1</c:f>
              <c:strCache>
                <c:ptCount val="1"/>
                <c:pt idx="0">
                  <c:v>Participated more than 12 times</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Māori - 2017</c:v>
                </c:pt>
                <c:pt idx="1">
                  <c:v>Māori - 2020</c:v>
                </c:pt>
                <c:pt idx="2">
                  <c:v>New Zealand</c:v>
                </c:pt>
              </c:strCache>
            </c:strRef>
          </c:cat>
          <c:val>
            <c:numRef>
              <c:f>Sheet1!$D$2:$D$4</c:f>
              <c:numCache>
                <c:formatCode>General</c:formatCode>
                <c:ptCount val="3"/>
                <c:pt idx="0">
                  <c:v>31</c:v>
                </c:pt>
                <c:pt idx="1">
                  <c:v>25</c:v>
                </c:pt>
                <c:pt idx="2">
                  <c:v>19</c:v>
                </c:pt>
              </c:numCache>
            </c:numRef>
          </c:val>
          <c:extLst>
            <c:ext xmlns:c16="http://schemas.microsoft.com/office/drawing/2014/chart" uri="{C3380CC4-5D6E-409C-BE32-E72D297353CC}">
              <c16:uniqueId val="{00000002-906B-4521-AF6C-FEFA2EA3C9A8}"/>
            </c:ext>
          </c:extLst>
        </c:ser>
        <c:dLbls>
          <c:showLegendKey val="0"/>
          <c:showVal val="0"/>
          <c:showCatName val="0"/>
          <c:showSerName val="0"/>
          <c:showPercent val="0"/>
          <c:showBubbleSize val="0"/>
        </c:dLbls>
        <c:gapWidth val="213"/>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rgbClr val="D9D9D9"/>
              </a:solidFill>
              <a:ln>
                <a:solidFill>
                  <a:schemeClr val="bg1"/>
                </a:solidFill>
              </a:ln>
              <a:effectLst/>
            </c:spPr>
            <c:extLst>
              <c:ext xmlns:c16="http://schemas.microsoft.com/office/drawing/2014/chart" uri="{C3380CC4-5D6E-409C-BE32-E72D297353CC}">
                <c16:uniqueId val="{00000007-B560-4706-AA29-5FE17A5E2918}"/>
              </c:ext>
            </c:extLst>
          </c:dPt>
          <c:dLbls>
            <c:dLbl>
              <c:idx val="3"/>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60-4706-AA29-5FE17A5E29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pt idx="0">
                  <c:v>21</c:v>
                </c:pt>
                <c:pt idx="1">
                  <c:v>70</c:v>
                </c:pt>
                <c:pt idx="2">
                  <c:v>3</c:v>
                </c:pt>
                <c:pt idx="3">
                  <c:v>6</c:v>
                </c:pt>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chemeClr val="accent1">
                  <a:tint val="58000"/>
                </a:schemeClr>
              </a:solidFill>
              <a:ln>
                <a:solidFill>
                  <a:schemeClr val="bg1"/>
                </a:solidFill>
              </a:ln>
              <a:effectLst/>
            </c:spPr>
            <c:extLst>
              <c:ext xmlns:c16="http://schemas.microsoft.com/office/drawing/2014/chart" uri="{C3380CC4-5D6E-409C-BE32-E72D297353CC}">
                <c16:uniqueId val="{00000007-969D-42DA-81F5-B1C0727818BA}"/>
              </c:ext>
            </c:extLst>
          </c:dPt>
          <c:dLbls>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560-4706-AA29-5FE17A5E291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legend>
      <c:legendPos val="b"/>
      <c:layout>
        <c:manualLayout>
          <c:xMode val="edge"/>
          <c:yMode val="edge"/>
          <c:x val="0"/>
          <c:y val="0.26075836132190827"/>
          <c:w val="0.99073242943953532"/>
          <c:h val="0.71986884472870927"/>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B560-4706-AA29-5FE17A5E2918}"/>
              </c:ext>
            </c:extLst>
          </c:dPt>
          <c:dPt>
            <c:idx val="1"/>
            <c:bubble3D val="0"/>
            <c:spPr>
              <a:solidFill>
                <a:srgbClr val="7F7F7F"/>
              </a:solidFill>
              <a:ln>
                <a:solidFill>
                  <a:schemeClr val="bg1"/>
                </a:solidFill>
              </a:ln>
              <a:effectLst/>
            </c:spPr>
            <c:extLst>
              <c:ext xmlns:c16="http://schemas.microsoft.com/office/drawing/2014/chart" uri="{C3380CC4-5D6E-409C-BE32-E72D297353CC}">
                <c16:uniqueId val="{00000003-B560-4706-AA29-5FE17A5E2918}"/>
              </c:ext>
            </c:extLst>
          </c:dPt>
          <c:dPt>
            <c:idx val="2"/>
            <c:bubble3D val="0"/>
            <c:spPr>
              <a:solidFill>
                <a:srgbClr val="CD005F"/>
              </a:solidFill>
              <a:ln>
                <a:solidFill>
                  <a:schemeClr val="bg1"/>
                </a:solidFill>
              </a:ln>
              <a:effectLst/>
            </c:spPr>
            <c:extLst>
              <c:ext xmlns:c16="http://schemas.microsoft.com/office/drawing/2014/chart" uri="{C3380CC4-5D6E-409C-BE32-E72D297353CC}">
                <c16:uniqueId val="{00000005-B560-4706-AA29-5FE17A5E2918}"/>
              </c:ext>
            </c:extLst>
          </c:dPt>
          <c:dPt>
            <c:idx val="3"/>
            <c:bubble3D val="0"/>
            <c:spPr>
              <a:solidFill>
                <a:srgbClr val="D9D9D9"/>
              </a:solidFill>
              <a:ln>
                <a:solidFill>
                  <a:schemeClr val="bg1"/>
                </a:solidFill>
              </a:ln>
              <a:effectLst/>
            </c:spPr>
            <c:extLst>
              <c:ext xmlns:c16="http://schemas.microsoft.com/office/drawing/2014/chart" uri="{C3380CC4-5D6E-409C-BE32-E72D297353CC}">
                <c16:uniqueId val="{00000007-6790-45B2-86E0-AD9071317E26}"/>
              </c:ext>
            </c:extLst>
          </c:dPt>
          <c:dLbls>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790-45B2-86E0-AD9071317E2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More positive about the arts</c:v>
                </c:pt>
                <c:pt idx="1">
                  <c:v>Opinion has not changed</c:v>
                </c:pt>
                <c:pt idx="2">
                  <c:v>More negative about the arts</c:v>
                </c:pt>
                <c:pt idx="3">
                  <c:v>Don’t know</c:v>
                </c:pt>
              </c:strCache>
            </c:strRef>
          </c:cat>
          <c:val>
            <c:numRef>
              <c:f>Sheet1!$B$2:$B$5</c:f>
              <c:numCache>
                <c:formatCode>General</c:formatCode>
                <c:ptCount val="4"/>
                <c:pt idx="0">
                  <c:v>17</c:v>
                </c:pt>
                <c:pt idx="1">
                  <c:v>75</c:v>
                </c:pt>
                <c:pt idx="2">
                  <c:v>3</c:v>
                </c:pt>
                <c:pt idx="3">
                  <c:v>5</c:v>
                </c:pt>
              </c:numCache>
            </c:numRef>
          </c:val>
          <c:extLst>
            <c:ext xmlns:c16="http://schemas.microsoft.com/office/drawing/2014/chart" uri="{C3380CC4-5D6E-409C-BE32-E72D297353CC}">
              <c16:uniqueId val="{00000006-B560-4706-AA29-5FE17A5E2918}"/>
            </c:ext>
          </c:extLst>
        </c:ser>
        <c:dLbls>
          <c:showLegendKey val="0"/>
          <c:showVal val="0"/>
          <c:showCatName val="0"/>
          <c:showSerName val="0"/>
          <c:showPercent val="0"/>
          <c:showBubbleSize val="0"/>
          <c:showLeaderLines val="1"/>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0178765618222827"/>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Sheet1!$B$2:$B$11</c:f>
              <c:numCache>
                <c:formatCode>General</c:formatCode>
                <c:ptCount val="10"/>
                <c:pt idx="1">
                  <c:v>18</c:v>
                </c:pt>
                <c:pt idx="3">
                  <c:v>36</c:v>
                </c:pt>
                <c:pt idx="4">
                  <c:v>24</c:v>
                </c:pt>
                <c:pt idx="5">
                  <c:v>35</c:v>
                </c:pt>
                <c:pt idx="6">
                  <c:v>31</c:v>
                </c:pt>
                <c:pt idx="7">
                  <c:v>34</c:v>
                </c:pt>
                <c:pt idx="8">
                  <c:v>40</c:v>
                </c:pt>
                <c:pt idx="9">
                  <c:v>42</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Sheet1!$C$2:$C$11</c:f>
              <c:numCache>
                <c:formatCode>General</c:formatCode>
                <c:ptCount val="10"/>
                <c:pt idx="1">
                  <c:v>26</c:v>
                </c:pt>
                <c:pt idx="3">
                  <c:v>34</c:v>
                </c:pt>
                <c:pt idx="4">
                  <c:v>36</c:v>
                </c:pt>
                <c:pt idx="5">
                  <c:v>30</c:v>
                </c:pt>
                <c:pt idx="6">
                  <c:v>37</c:v>
                </c:pt>
                <c:pt idx="7">
                  <c:v>36</c:v>
                </c:pt>
                <c:pt idx="8">
                  <c:v>32</c:v>
                </c:pt>
                <c:pt idx="9">
                  <c:v>34</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Sheet1!$D$2:$D$11</c:f>
              <c:numCache>
                <c:formatCode>General</c:formatCode>
                <c:ptCount val="10"/>
                <c:pt idx="1">
                  <c:v>32</c:v>
                </c:pt>
                <c:pt idx="3">
                  <c:v>20</c:v>
                </c:pt>
                <c:pt idx="4">
                  <c:v>27</c:v>
                </c:pt>
                <c:pt idx="5">
                  <c:v>23</c:v>
                </c:pt>
                <c:pt idx="6">
                  <c:v>20</c:v>
                </c:pt>
                <c:pt idx="7">
                  <c:v>20</c:v>
                </c:pt>
                <c:pt idx="8">
                  <c:v>21</c:v>
                </c:pt>
                <c:pt idx="9">
                  <c:v>16</c:v>
                </c:pt>
              </c:numCache>
            </c:numRef>
          </c:val>
          <c:extLst>
            <c:ext xmlns:c16="http://schemas.microsoft.com/office/drawing/2014/chart" uri="{C3380CC4-5D6E-409C-BE32-E72D297353CC}">
              <c16:uniqueId val="{00000016-FFF9-4208-A0AE-D6AB3770592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Sheet1!$E$2:$E$11</c:f>
              <c:numCache>
                <c:formatCode>General</c:formatCode>
                <c:ptCount val="10"/>
                <c:pt idx="1">
                  <c:v>14</c:v>
                </c:pt>
                <c:pt idx="3">
                  <c:v>5</c:v>
                </c:pt>
                <c:pt idx="4">
                  <c:v>8</c:v>
                </c:pt>
                <c:pt idx="5">
                  <c:v>7</c:v>
                </c:pt>
                <c:pt idx="6">
                  <c:v>8</c:v>
                </c:pt>
                <c:pt idx="7">
                  <c:v>5</c:v>
                </c:pt>
                <c:pt idx="8">
                  <c:v>4</c:v>
                </c:pt>
                <c:pt idx="9">
                  <c:v>4</c:v>
                </c:pt>
              </c:numCache>
            </c:numRef>
          </c:val>
          <c:extLst>
            <c:ext xmlns:c16="http://schemas.microsoft.com/office/drawing/2014/chart" uri="{C3380CC4-5D6E-409C-BE32-E72D297353CC}">
              <c16:uniqueId val="{00000017-FFF9-4208-A0AE-D6AB3770592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Sheet1!$F$2:$F$11</c:f>
              <c:numCache>
                <c:formatCode>General</c:formatCode>
                <c:ptCount val="10"/>
                <c:pt idx="1">
                  <c:v>7</c:v>
                </c:pt>
                <c:pt idx="3">
                  <c:v>2</c:v>
                </c:pt>
                <c:pt idx="4">
                  <c:v>3</c:v>
                </c:pt>
                <c:pt idx="5">
                  <c:v>2</c:v>
                </c:pt>
                <c:pt idx="6">
                  <c:v>2</c:v>
                </c:pt>
                <c:pt idx="7">
                  <c:v>3</c:v>
                </c:pt>
                <c:pt idx="8">
                  <c:v>2</c:v>
                </c:pt>
                <c:pt idx="9">
                  <c:v>1</c:v>
                </c:pt>
              </c:numCache>
            </c:numRef>
          </c:val>
          <c:extLst>
            <c:ext xmlns:c16="http://schemas.microsoft.com/office/drawing/2014/chart" uri="{C3380CC4-5D6E-409C-BE32-E72D297353CC}">
              <c16:uniqueId val="{00000018-FFF9-4208-A0AE-D6AB3770592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1">
                  <c:v>2020</c:v>
                </c:pt>
                <c:pt idx="3">
                  <c:v>2020</c:v>
                </c:pt>
                <c:pt idx="4">
                  <c:v>2017</c:v>
                </c:pt>
                <c:pt idx="5">
                  <c:v>2020</c:v>
                </c:pt>
                <c:pt idx="6">
                  <c:v>2017</c:v>
                </c:pt>
                <c:pt idx="7">
                  <c:v>2020</c:v>
                </c:pt>
                <c:pt idx="8">
                  <c:v>2017</c:v>
                </c:pt>
                <c:pt idx="9">
                  <c:v>2020</c:v>
                </c:pt>
              </c:numCache>
            </c:numRef>
          </c:cat>
          <c:val>
            <c:numRef>
              <c:f>Sheet1!$G$2:$G$11</c:f>
              <c:numCache>
                <c:formatCode>General</c:formatCode>
                <c:ptCount val="10"/>
                <c:pt idx="1">
                  <c:v>2</c:v>
                </c:pt>
                <c:pt idx="3">
                  <c:v>2</c:v>
                </c:pt>
                <c:pt idx="4">
                  <c:v>2</c:v>
                </c:pt>
                <c:pt idx="5">
                  <c:v>3</c:v>
                </c:pt>
                <c:pt idx="6">
                  <c:v>2</c:v>
                </c:pt>
                <c:pt idx="7">
                  <c:v>2</c:v>
                </c:pt>
                <c:pt idx="8">
                  <c:v>2</c:v>
                </c:pt>
                <c:pt idx="9">
                  <c:v>2</c:v>
                </c:pt>
              </c:numCache>
            </c:numRef>
          </c:val>
          <c:extLst>
            <c:ext xmlns:c16="http://schemas.microsoft.com/office/drawing/2014/chart" uri="{C3380CC4-5D6E-409C-BE32-E72D297353CC}">
              <c16:uniqueId val="{00000019-FFF9-4208-A0AE-D6AB3770592B}"/>
            </c:ext>
          </c:extLst>
        </c:ser>
        <c:dLbls>
          <c:showLegendKey val="0"/>
          <c:showVal val="0"/>
          <c:showCatName val="0"/>
          <c:showSerName val="0"/>
          <c:showPercent val="0"/>
          <c:showBubbleSize val="0"/>
        </c:dLbls>
        <c:gapWidth val="85"/>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1.0704643616719292E-2"/>
          <c:y val="0.86489468952571436"/>
          <c:w val="0.98929535638328059"/>
          <c:h val="7.5152332491851576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2793179525347756"/>
          <c:w val="0.81404896300324592"/>
          <c:h val="0.77129373497269971"/>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Sheet1!$B$2:$B$13</c:f>
              <c:numCache>
                <c:formatCode>General</c:formatCode>
                <c:ptCount val="12"/>
                <c:pt idx="1">
                  <c:v>3</c:v>
                </c:pt>
                <c:pt idx="2">
                  <c:v>4</c:v>
                </c:pt>
                <c:pt idx="3">
                  <c:v>5</c:v>
                </c:pt>
                <c:pt idx="4">
                  <c:v>5</c:v>
                </c:pt>
                <c:pt idx="5">
                  <c:v>7</c:v>
                </c:pt>
                <c:pt idx="6">
                  <c:v>10</c:v>
                </c:pt>
                <c:pt idx="7">
                  <c:v>15</c:v>
                </c:pt>
                <c:pt idx="8">
                  <c:v>16</c:v>
                </c:pt>
                <c:pt idx="9">
                  <c:v>21</c:v>
                </c:pt>
                <c:pt idx="10">
                  <c:v>11</c:v>
                </c:pt>
                <c:pt idx="11">
                  <c:v>22</c:v>
                </c:pt>
              </c:numCache>
            </c:numRef>
          </c:val>
          <c:extLst>
            <c:ext xmlns:c16="http://schemas.microsoft.com/office/drawing/2014/chart" uri="{C3380CC4-5D6E-409C-BE32-E72D297353CC}">
              <c16:uniqueId val="{00000000-A4D4-42B8-9A97-B28BF1A2022D}"/>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Sheet1!$C$2:$C$13</c:f>
              <c:numCache>
                <c:formatCode>General</c:formatCode>
                <c:ptCount val="12"/>
                <c:pt idx="1">
                  <c:v>5</c:v>
                </c:pt>
                <c:pt idx="2">
                  <c:v>12</c:v>
                </c:pt>
                <c:pt idx="3">
                  <c:v>14</c:v>
                </c:pt>
                <c:pt idx="4">
                  <c:v>25</c:v>
                </c:pt>
                <c:pt idx="5">
                  <c:v>23</c:v>
                </c:pt>
                <c:pt idx="6">
                  <c:v>24</c:v>
                </c:pt>
                <c:pt idx="7">
                  <c:v>23</c:v>
                </c:pt>
                <c:pt idx="8">
                  <c:v>25</c:v>
                </c:pt>
                <c:pt idx="9">
                  <c:v>23</c:v>
                </c:pt>
                <c:pt idx="10">
                  <c:v>45</c:v>
                </c:pt>
                <c:pt idx="11">
                  <c:v>47</c:v>
                </c:pt>
              </c:numCache>
            </c:numRef>
          </c:val>
          <c:extLst>
            <c:ext xmlns:c16="http://schemas.microsoft.com/office/drawing/2014/chart" uri="{C3380CC4-5D6E-409C-BE32-E72D297353CC}">
              <c16:uniqueId val="{00000001-A4D4-42B8-9A97-B28BF1A2022D}"/>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Sheet1!$D$2:$D$13</c:f>
              <c:numCache>
                <c:formatCode>General</c:formatCode>
                <c:ptCount val="12"/>
                <c:pt idx="1">
                  <c:v>15</c:v>
                </c:pt>
                <c:pt idx="2">
                  <c:v>24</c:v>
                </c:pt>
                <c:pt idx="3">
                  <c:v>21</c:v>
                </c:pt>
                <c:pt idx="4">
                  <c:v>29</c:v>
                </c:pt>
                <c:pt idx="5">
                  <c:v>26</c:v>
                </c:pt>
                <c:pt idx="6">
                  <c:v>33</c:v>
                </c:pt>
                <c:pt idx="7">
                  <c:v>30</c:v>
                </c:pt>
                <c:pt idx="8">
                  <c:v>40</c:v>
                </c:pt>
                <c:pt idx="9">
                  <c:v>36</c:v>
                </c:pt>
                <c:pt idx="10">
                  <c:v>28</c:v>
                </c:pt>
                <c:pt idx="11">
                  <c:v>18</c:v>
                </c:pt>
              </c:numCache>
            </c:numRef>
          </c:val>
          <c:extLst>
            <c:ext xmlns:c16="http://schemas.microsoft.com/office/drawing/2014/chart" uri="{C3380CC4-5D6E-409C-BE32-E72D297353CC}">
              <c16:uniqueId val="{00000002-A4D4-42B8-9A97-B28BF1A2022D}"/>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Sheet1!$E$2:$E$13</c:f>
              <c:numCache>
                <c:formatCode>General</c:formatCode>
                <c:ptCount val="12"/>
                <c:pt idx="1">
                  <c:v>19</c:v>
                </c:pt>
                <c:pt idx="2">
                  <c:v>32</c:v>
                </c:pt>
                <c:pt idx="3">
                  <c:v>24</c:v>
                </c:pt>
                <c:pt idx="4">
                  <c:v>22</c:v>
                </c:pt>
                <c:pt idx="5">
                  <c:v>19</c:v>
                </c:pt>
                <c:pt idx="6">
                  <c:v>20</c:v>
                </c:pt>
                <c:pt idx="7">
                  <c:v>19</c:v>
                </c:pt>
                <c:pt idx="8">
                  <c:v>10</c:v>
                </c:pt>
                <c:pt idx="9">
                  <c:v>11</c:v>
                </c:pt>
                <c:pt idx="10">
                  <c:v>11</c:v>
                </c:pt>
                <c:pt idx="11">
                  <c:v>8</c:v>
                </c:pt>
              </c:numCache>
            </c:numRef>
          </c:val>
          <c:extLst>
            <c:ext xmlns:c16="http://schemas.microsoft.com/office/drawing/2014/chart" uri="{C3380CC4-5D6E-409C-BE32-E72D297353CC}">
              <c16:uniqueId val="{00000003-A4D4-42B8-9A97-B28BF1A2022D}"/>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Sheet1!$F$2:$F$13</c:f>
              <c:numCache>
                <c:formatCode>General</c:formatCode>
                <c:ptCount val="12"/>
                <c:pt idx="1">
                  <c:v>55</c:v>
                </c:pt>
                <c:pt idx="2">
                  <c:v>27</c:v>
                </c:pt>
                <c:pt idx="3">
                  <c:v>35</c:v>
                </c:pt>
                <c:pt idx="4">
                  <c:v>18</c:v>
                </c:pt>
                <c:pt idx="5">
                  <c:v>24</c:v>
                </c:pt>
                <c:pt idx="6">
                  <c:v>11</c:v>
                </c:pt>
                <c:pt idx="7">
                  <c:v>12</c:v>
                </c:pt>
                <c:pt idx="8">
                  <c:v>6</c:v>
                </c:pt>
                <c:pt idx="9">
                  <c:v>7</c:v>
                </c:pt>
                <c:pt idx="10">
                  <c:v>4</c:v>
                </c:pt>
                <c:pt idx="11">
                  <c:v>3</c:v>
                </c:pt>
              </c:numCache>
            </c:numRef>
          </c:val>
          <c:extLst>
            <c:ext xmlns:c16="http://schemas.microsoft.com/office/drawing/2014/chart" uri="{C3380CC4-5D6E-409C-BE32-E72D297353CC}">
              <c16:uniqueId val="{00000004-A4D4-42B8-9A97-B28BF1A2022D}"/>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1">
                  <c:v>2020</c:v>
                </c:pt>
                <c:pt idx="2">
                  <c:v>2017</c:v>
                </c:pt>
                <c:pt idx="3">
                  <c:v>2020</c:v>
                </c:pt>
                <c:pt idx="4">
                  <c:v>2017</c:v>
                </c:pt>
                <c:pt idx="5">
                  <c:v>2020</c:v>
                </c:pt>
                <c:pt idx="6">
                  <c:v>2017</c:v>
                </c:pt>
                <c:pt idx="7">
                  <c:v>2020</c:v>
                </c:pt>
                <c:pt idx="8">
                  <c:v>2017</c:v>
                </c:pt>
                <c:pt idx="9">
                  <c:v>2020</c:v>
                </c:pt>
                <c:pt idx="10">
                  <c:v>2017</c:v>
                </c:pt>
                <c:pt idx="11">
                  <c:v>2020</c:v>
                </c:pt>
              </c:numCache>
            </c:numRef>
          </c:cat>
          <c:val>
            <c:numRef>
              <c:f>Sheet1!$G$2:$G$13</c:f>
              <c:numCache>
                <c:formatCode>General</c:formatCode>
                <c:ptCount val="12"/>
                <c:pt idx="1">
                  <c:v>2</c:v>
                </c:pt>
                <c:pt idx="2">
                  <c:v>1</c:v>
                </c:pt>
                <c:pt idx="3">
                  <c:v>1</c:v>
                </c:pt>
                <c:pt idx="4">
                  <c:v>1</c:v>
                </c:pt>
                <c:pt idx="5">
                  <c:v>2</c:v>
                </c:pt>
                <c:pt idx="6">
                  <c:v>2</c:v>
                </c:pt>
                <c:pt idx="7">
                  <c:v>2</c:v>
                </c:pt>
                <c:pt idx="8">
                  <c:v>2</c:v>
                </c:pt>
                <c:pt idx="9">
                  <c:v>2</c:v>
                </c:pt>
                <c:pt idx="10">
                  <c:v>1</c:v>
                </c:pt>
                <c:pt idx="11">
                  <c:v>2</c:v>
                </c:pt>
              </c:numCache>
            </c:numRef>
          </c:val>
          <c:extLst>
            <c:ext xmlns:c16="http://schemas.microsoft.com/office/drawing/2014/chart" uri="{C3380CC4-5D6E-409C-BE32-E72D297353CC}">
              <c16:uniqueId val="{00000005-A4D4-42B8-9A97-B28BF1A2022D}"/>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9701162781347255"/>
          <c:w val="1"/>
          <c:h val="7.4903905690873851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7063138553420149"/>
          <c:w val="0.81404896300324592"/>
          <c:h val="0.65021826908217506"/>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Sheet1!$B$2:$B$5</c:f>
              <c:numCache>
                <c:formatCode>General</c:formatCode>
                <c:ptCount val="4"/>
                <c:pt idx="0">
                  <c:v>21</c:v>
                </c:pt>
                <c:pt idx="1">
                  <c:v>29</c:v>
                </c:pt>
                <c:pt idx="2">
                  <c:v>21</c:v>
                </c:pt>
                <c:pt idx="3">
                  <c:v>28</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Sheet1!$C$2:$C$5</c:f>
              <c:numCache>
                <c:formatCode>General</c:formatCode>
                <c:ptCount val="4"/>
                <c:pt idx="0">
                  <c:v>36</c:v>
                </c:pt>
                <c:pt idx="1">
                  <c:v>33</c:v>
                </c:pt>
                <c:pt idx="2">
                  <c:v>36</c:v>
                </c:pt>
                <c:pt idx="3">
                  <c:v>37</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Sheet1!$D$2:$D$5</c:f>
              <c:numCache>
                <c:formatCode>General</c:formatCode>
                <c:ptCount val="4"/>
                <c:pt idx="0">
                  <c:v>32</c:v>
                </c:pt>
                <c:pt idx="1">
                  <c:v>28</c:v>
                </c:pt>
                <c:pt idx="2">
                  <c:v>33</c:v>
                </c:pt>
                <c:pt idx="3">
                  <c:v>23</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Sheet1!$E$2:$E$5</c:f>
              <c:numCache>
                <c:formatCode>General</c:formatCode>
                <c:ptCount val="4"/>
                <c:pt idx="0">
                  <c:v>6</c:v>
                </c:pt>
                <c:pt idx="1">
                  <c:v>5</c:v>
                </c:pt>
                <c:pt idx="2">
                  <c:v>5</c:v>
                </c:pt>
                <c:pt idx="3">
                  <c:v>4</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Sheet1!$F$2:$F$5</c:f>
              <c:numCache>
                <c:formatCode>General</c:formatCode>
                <c:ptCount val="4"/>
                <c:pt idx="0">
                  <c:v>3</c:v>
                </c:pt>
                <c:pt idx="1">
                  <c:v>1</c:v>
                </c:pt>
                <c:pt idx="2">
                  <c:v>2</c:v>
                </c:pt>
                <c:pt idx="3">
                  <c:v>2</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Sheet1!$G$2:$G$5</c:f>
              <c:numCache>
                <c:formatCode>General</c:formatCode>
                <c:ptCount val="4"/>
                <c:pt idx="0">
                  <c:v>3</c:v>
                </c:pt>
                <c:pt idx="1">
                  <c:v>4</c:v>
                </c:pt>
                <c:pt idx="2">
                  <c:v>2</c:v>
                </c:pt>
                <c:pt idx="3">
                  <c:v>7</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31"/>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0.86802140505272929"/>
          <c:w val="1"/>
          <c:h val="0.1114123845023078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7.3066922259337988E-2"/>
          <c:w val="0.81404896300324592"/>
          <c:h val="0.7404127893945309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Sheet1!$B$2:$B$5</c:f>
              <c:numCache>
                <c:formatCode>General</c:formatCode>
                <c:ptCount val="4"/>
                <c:pt idx="0">
                  <c:v>20</c:v>
                </c:pt>
                <c:pt idx="1">
                  <c:v>25</c:v>
                </c:pt>
                <c:pt idx="2">
                  <c:v>26</c:v>
                </c:pt>
                <c:pt idx="3">
                  <c:v>30</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Sheet1!$C$2:$C$5</c:f>
              <c:numCache>
                <c:formatCode>General</c:formatCode>
                <c:ptCount val="4"/>
                <c:pt idx="0">
                  <c:v>32</c:v>
                </c:pt>
                <c:pt idx="1">
                  <c:v>33</c:v>
                </c:pt>
                <c:pt idx="2">
                  <c:v>32</c:v>
                </c:pt>
                <c:pt idx="3">
                  <c:v>34</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Sheet1!$D$2:$D$5</c:f>
              <c:numCache>
                <c:formatCode>General</c:formatCode>
                <c:ptCount val="4"/>
                <c:pt idx="0">
                  <c:v>31</c:v>
                </c:pt>
                <c:pt idx="1">
                  <c:v>23</c:v>
                </c:pt>
                <c:pt idx="2">
                  <c:v>28</c:v>
                </c:pt>
                <c:pt idx="3">
                  <c:v>22</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Sheet1!$E$2:$E$5</c:f>
              <c:numCache>
                <c:formatCode>General</c:formatCode>
                <c:ptCount val="4"/>
                <c:pt idx="0">
                  <c:v>9</c:v>
                </c:pt>
                <c:pt idx="1">
                  <c:v>9</c:v>
                </c:pt>
                <c:pt idx="2">
                  <c:v>7</c:v>
                </c:pt>
                <c:pt idx="3">
                  <c:v>8</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Sheet1!$F$2:$F$5</c:f>
              <c:numCache>
                <c:formatCode>General</c:formatCode>
                <c:ptCount val="4"/>
                <c:pt idx="0">
                  <c:v>6</c:v>
                </c:pt>
                <c:pt idx="1">
                  <c:v>5</c:v>
                </c:pt>
                <c:pt idx="2">
                  <c:v>4</c:v>
                </c:pt>
                <c:pt idx="3">
                  <c:v>2</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2">
                  <c:v>2017</c:v>
                </c:pt>
                <c:pt idx="3">
                  <c:v>2020</c:v>
                </c:pt>
              </c:numCache>
            </c:numRef>
          </c:cat>
          <c:val>
            <c:numRef>
              <c:f>Sheet1!$G$2:$G$5</c:f>
              <c:numCache>
                <c:formatCode>General</c:formatCode>
                <c:ptCount val="4"/>
                <c:pt idx="0">
                  <c:v>2</c:v>
                </c:pt>
                <c:pt idx="1">
                  <c:v>5</c:v>
                </c:pt>
                <c:pt idx="2">
                  <c:v>2</c:v>
                </c:pt>
                <c:pt idx="3">
                  <c:v>4</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36"/>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4120514475149322"/>
          <c:w val="1"/>
          <c:h val="0.11575171178401515"/>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383868714775216"/>
          <c:w val="0.81404896300324592"/>
          <c:h val="0.65520296240375397"/>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Sheet1!$B$2:$B$7</c:f>
              <c:numCache>
                <c:formatCode>General</c:formatCode>
                <c:ptCount val="6"/>
                <c:pt idx="0">
                  <c:v>35</c:v>
                </c:pt>
                <c:pt idx="1">
                  <c:v>35</c:v>
                </c:pt>
                <c:pt idx="2">
                  <c:v>36</c:v>
                </c:pt>
                <c:pt idx="3">
                  <c:v>37</c:v>
                </c:pt>
                <c:pt idx="4">
                  <c:v>51</c:v>
                </c:pt>
                <c:pt idx="5">
                  <c:v>57</c:v>
                </c:pt>
              </c:numCache>
            </c:numRef>
          </c:val>
          <c:extLst>
            <c:ext xmlns:c16="http://schemas.microsoft.com/office/drawing/2014/chart" uri="{C3380CC4-5D6E-409C-BE32-E72D297353CC}">
              <c16:uniqueId val="{00000000-4EB7-4FB1-8290-FDE543745082}"/>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Sheet1!$C$2:$C$7</c:f>
              <c:numCache>
                <c:formatCode>General</c:formatCode>
                <c:ptCount val="6"/>
                <c:pt idx="0">
                  <c:v>32</c:v>
                </c:pt>
                <c:pt idx="1">
                  <c:v>30</c:v>
                </c:pt>
                <c:pt idx="2">
                  <c:v>32</c:v>
                </c:pt>
                <c:pt idx="3">
                  <c:v>33</c:v>
                </c:pt>
                <c:pt idx="4">
                  <c:v>27</c:v>
                </c:pt>
                <c:pt idx="5">
                  <c:v>28</c:v>
                </c:pt>
              </c:numCache>
            </c:numRef>
          </c:val>
          <c:extLst>
            <c:ext xmlns:c16="http://schemas.microsoft.com/office/drawing/2014/chart" uri="{C3380CC4-5D6E-409C-BE32-E72D297353CC}">
              <c16:uniqueId val="{00000001-4EB7-4FB1-8290-FDE543745082}"/>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Sheet1!$D$2:$D$7</c:f>
              <c:numCache>
                <c:formatCode>General</c:formatCode>
                <c:ptCount val="6"/>
                <c:pt idx="0">
                  <c:v>24</c:v>
                </c:pt>
                <c:pt idx="1">
                  <c:v>23</c:v>
                </c:pt>
                <c:pt idx="2">
                  <c:v>25</c:v>
                </c:pt>
                <c:pt idx="3">
                  <c:v>19</c:v>
                </c:pt>
                <c:pt idx="4">
                  <c:v>19</c:v>
                </c:pt>
                <c:pt idx="5">
                  <c:v>11</c:v>
                </c:pt>
              </c:numCache>
            </c:numRef>
          </c:val>
          <c:extLst>
            <c:ext xmlns:c16="http://schemas.microsoft.com/office/drawing/2014/chart" uri="{C3380CC4-5D6E-409C-BE32-E72D297353CC}">
              <c16:uniqueId val="{00000006-4EB7-4FB1-8290-FDE543745082}"/>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Sheet1!$E$2:$E$7</c:f>
              <c:numCache>
                <c:formatCode>General</c:formatCode>
                <c:ptCount val="6"/>
                <c:pt idx="0">
                  <c:v>5</c:v>
                </c:pt>
                <c:pt idx="1">
                  <c:v>2</c:v>
                </c:pt>
                <c:pt idx="2">
                  <c:v>3</c:v>
                </c:pt>
                <c:pt idx="3">
                  <c:v>2</c:v>
                </c:pt>
                <c:pt idx="4">
                  <c:v>1</c:v>
                </c:pt>
                <c:pt idx="5">
                  <c:v>2</c:v>
                </c:pt>
              </c:numCache>
            </c:numRef>
          </c:val>
          <c:extLst>
            <c:ext xmlns:c16="http://schemas.microsoft.com/office/drawing/2014/chart" uri="{C3380CC4-5D6E-409C-BE32-E72D297353CC}">
              <c16:uniqueId val="{00000007-4EB7-4FB1-8290-FDE543745082}"/>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Sheet1!$F$2:$F$7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8-4EB7-4FB1-8290-FDE543745082}"/>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2020</c:v>
                </c:pt>
                <c:pt idx="2">
                  <c:v>2017</c:v>
                </c:pt>
                <c:pt idx="3">
                  <c:v>2020</c:v>
                </c:pt>
                <c:pt idx="4">
                  <c:v>2017</c:v>
                </c:pt>
                <c:pt idx="5">
                  <c:v>2020</c:v>
                </c:pt>
              </c:numCache>
            </c:numRef>
          </c:cat>
          <c:val>
            <c:numRef>
              <c:f>Sheet1!$G$2:$G$7</c:f>
              <c:numCache>
                <c:formatCode>General</c:formatCode>
                <c:ptCount val="6"/>
                <c:pt idx="0">
                  <c:v>3</c:v>
                </c:pt>
                <c:pt idx="1">
                  <c:v>8</c:v>
                </c:pt>
                <c:pt idx="2">
                  <c:v>3</c:v>
                </c:pt>
                <c:pt idx="3">
                  <c:v>7</c:v>
                </c:pt>
                <c:pt idx="4">
                  <c:v>2</c:v>
                </c:pt>
                <c:pt idx="5">
                  <c:v>2</c:v>
                </c:pt>
              </c:numCache>
            </c:numRef>
          </c:val>
          <c:extLst>
            <c:ext xmlns:c16="http://schemas.microsoft.com/office/drawing/2014/chart" uri="{C3380CC4-5D6E-409C-BE32-E72D297353CC}">
              <c16:uniqueId val="{00000009-4EB7-4FB1-8290-FDE543745082}"/>
            </c:ext>
          </c:extLst>
        </c:ser>
        <c:dLbls>
          <c:showLegendKey val="0"/>
          <c:showVal val="0"/>
          <c:showCatName val="0"/>
          <c:showSerName val="0"/>
          <c:showPercent val="0"/>
          <c:showBubbleSize val="0"/>
        </c:dLbls>
        <c:gapWidth val="126"/>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2.0244474432376497E-3"/>
          <c:y val="0.81516438568573513"/>
          <c:w val="0.9979755525567624"/>
          <c:h val="0.12018867821096749"/>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rgbClr val="E7E6E6"/>
              </a:solidFill>
            </a:ln>
            <a:effectLst/>
          </c:spPr>
          <c:dPt>
            <c:idx val="0"/>
            <c:bubble3D val="0"/>
            <c:spPr>
              <a:solidFill>
                <a:srgbClr val="3AA889"/>
              </a:solidFill>
              <a:ln>
                <a:solidFill>
                  <a:srgbClr val="E7E6E6"/>
                </a:solidFill>
              </a:ln>
              <a:effectLst/>
            </c:spPr>
            <c:extLst>
              <c:ext xmlns:c16="http://schemas.microsoft.com/office/drawing/2014/chart" uri="{C3380CC4-5D6E-409C-BE32-E72D297353CC}">
                <c16:uniqueId val="{00000001-74A2-4008-B1BB-A3787751814D}"/>
              </c:ext>
            </c:extLst>
          </c:dPt>
          <c:dPt>
            <c:idx val="1"/>
            <c:bubble3D val="0"/>
            <c:spPr>
              <a:solidFill>
                <a:schemeClr val="bg1"/>
              </a:solidFill>
              <a:ln>
                <a:solidFill>
                  <a:srgbClr val="E7E6E6"/>
                </a:solidFill>
              </a:ln>
              <a:effectLst/>
            </c:spPr>
            <c:extLst>
              <c:ext xmlns:c16="http://schemas.microsoft.com/office/drawing/2014/chart" uri="{C3380CC4-5D6E-409C-BE32-E72D297353CC}">
                <c16:uniqueId val="{00000003-74A2-4008-B1BB-A3787751814D}"/>
              </c:ext>
            </c:extLst>
          </c:dPt>
          <c:dPt>
            <c:idx val="2"/>
            <c:bubble3D val="0"/>
            <c:spPr>
              <a:solidFill>
                <a:schemeClr val="accent1">
                  <a:tint val="65000"/>
                </a:schemeClr>
              </a:solidFill>
              <a:ln>
                <a:solidFill>
                  <a:srgbClr val="E7E6E6"/>
                </a:solidFill>
              </a:ln>
              <a:effectLst/>
            </c:spPr>
            <c:extLst>
              <c:ext xmlns:c16="http://schemas.microsoft.com/office/drawing/2014/chart" uri="{C3380CC4-5D6E-409C-BE32-E72D297353CC}">
                <c16:uniqueId val="{00000005-74A2-4008-B1BB-A3787751814D}"/>
              </c:ext>
            </c:extLst>
          </c:dPt>
          <c:cat>
            <c:strRef>
              <c:f>Sheet1!$A$2:$A$3</c:f>
              <c:strCache>
                <c:ptCount val="2"/>
                <c:pt idx="0">
                  <c:v>Engaged</c:v>
                </c:pt>
                <c:pt idx="1">
                  <c:v>Did not engage</c:v>
                </c:pt>
              </c:strCache>
            </c:strRef>
          </c:cat>
          <c:val>
            <c:numRef>
              <c:f>Sheet1!$B$2:$B$3</c:f>
              <c:numCache>
                <c:formatCode>0%</c:formatCode>
                <c:ptCount val="2"/>
                <c:pt idx="0">
                  <c:v>0.8</c:v>
                </c:pt>
                <c:pt idx="1">
                  <c:v>0.18000000000000005</c:v>
                </c:pt>
              </c:numCache>
            </c:numRef>
          </c:val>
          <c:extLst>
            <c:ext xmlns:c16="http://schemas.microsoft.com/office/drawing/2014/chart" uri="{C3380CC4-5D6E-409C-BE32-E72D297353CC}">
              <c16:uniqueId val="{00000006-74A2-4008-B1BB-A3787751814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7063138553420149"/>
          <c:w val="0.81404896300324592"/>
          <c:h val="0.60104875359883569"/>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Sheet1!$B$2:$B$5</c:f>
              <c:numCache>
                <c:formatCode>General</c:formatCode>
                <c:ptCount val="4"/>
                <c:pt idx="0">
                  <c:v>33</c:v>
                </c:pt>
                <c:pt idx="1">
                  <c:v>35</c:v>
                </c:pt>
                <c:pt idx="3">
                  <c:v>46</c:v>
                </c:pt>
              </c:numCache>
            </c:numRef>
          </c:val>
          <c:extLst>
            <c:ext xmlns:c16="http://schemas.microsoft.com/office/drawing/2014/chart" uri="{C3380CC4-5D6E-409C-BE32-E72D297353CC}">
              <c16:uniqueId val="{00000000-E492-4053-9407-4F7652D8AC85}"/>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Sheet1!$C$2:$C$5</c:f>
              <c:numCache>
                <c:formatCode>General</c:formatCode>
                <c:ptCount val="4"/>
                <c:pt idx="0">
                  <c:v>34</c:v>
                </c:pt>
                <c:pt idx="1">
                  <c:v>34</c:v>
                </c:pt>
                <c:pt idx="3">
                  <c:v>34</c:v>
                </c:pt>
              </c:numCache>
            </c:numRef>
          </c:val>
          <c:extLst>
            <c:ext xmlns:c16="http://schemas.microsoft.com/office/drawing/2014/chart" uri="{C3380CC4-5D6E-409C-BE32-E72D297353CC}">
              <c16:uniqueId val="{00000001-E492-4053-9407-4F7652D8AC85}"/>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Sheet1!$D$2:$D$5</c:f>
              <c:numCache>
                <c:formatCode>General</c:formatCode>
                <c:ptCount val="4"/>
                <c:pt idx="0">
                  <c:v>24</c:v>
                </c:pt>
                <c:pt idx="1">
                  <c:v>19</c:v>
                </c:pt>
                <c:pt idx="3">
                  <c:v>14</c:v>
                </c:pt>
              </c:numCache>
            </c:numRef>
          </c:val>
          <c:extLst>
            <c:ext xmlns:c16="http://schemas.microsoft.com/office/drawing/2014/chart" uri="{C3380CC4-5D6E-409C-BE32-E72D297353CC}">
              <c16:uniqueId val="{00000006-E492-4053-9407-4F7652D8AC85}"/>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Sheet1!$E$2:$E$5</c:f>
              <c:numCache>
                <c:formatCode>General</c:formatCode>
                <c:ptCount val="4"/>
                <c:pt idx="0">
                  <c:v>6</c:v>
                </c:pt>
                <c:pt idx="1">
                  <c:v>7</c:v>
                </c:pt>
                <c:pt idx="3">
                  <c:v>1</c:v>
                </c:pt>
              </c:numCache>
            </c:numRef>
          </c:val>
          <c:extLst>
            <c:ext xmlns:c16="http://schemas.microsoft.com/office/drawing/2014/chart" uri="{C3380CC4-5D6E-409C-BE32-E72D297353CC}">
              <c16:uniqueId val="{00000007-E492-4053-9407-4F7652D8AC85}"/>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Sheet1!$F$2:$F$5</c:f>
              <c:numCache>
                <c:formatCode>General</c:formatCode>
                <c:ptCount val="4"/>
                <c:pt idx="0">
                  <c:v>2</c:v>
                </c:pt>
                <c:pt idx="1">
                  <c:v>2</c:v>
                </c:pt>
                <c:pt idx="3">
                  <c:v>1</c:v>
                </c:pt>
              </c:numCache>
            </c:numRef>
          </c:val>
          <c:extLst>
            <c:ext xmlns:c16="http://schemas.microsoft.com/office/drawing/2014/chart" uri="{C3380CC4-5D6E-409C-BE32-E72D297353CC}">
              <c16:uniqueId val="{00000008-E492-4053-9407-4F7652D8AC85}"/>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2017</c:v>
                </c:pt>
                <c:pt idx="1">
                  <c:v>2020</c:v>
                </c:pt>
                <c:pt idx="3">
                  <c:v>2020</c:v>
                </c:pt>
              </c:numCache>
            </c:numRef>
          </c:cat>
          <c:val>
            <c:numRef>
              <c:f>Sheet1!$G$2:$G$5</c:f>
              <c:numCache>
                <c:formatCode>General</c:formatCode>
                <c:ptCount val="4"/>
                <c:pt idx="0">
                  <c:v>1</c:v>
                </c:pt>
                <c:pt idx="1">
                  <c:v>2</c:v>
                </c:pt>
                <c:pt idx="3">
                  <c:v>4</c:v>
                </c:pt>
              </c:numCache>
            </c:numRef>
          </c:val>
          <c:extLst>
            <c:ext xmlns:c16="http://schemas.microsoft.com/office/drawing/2014/chart" uri="{C3380CC4-5D6E-409C-BE32-E72D297353CC}">
              <c16:uniqueId val="{00000009-E492-4053-9407-4F7652D8AC85}"/>
            </c:ext>
          </c:extLst>
        </c:ser>
        <c:dLbls>
          <c:showLegendKey val="0"/>
          <c:showVal val="0"/>
          <c:showCatName val="0"/>
          <c:showSerName val="0"/>
          <c:showPercent val="0"/>
          <c:showBubbleSize val="0"/>
        </c:dLbls>
        <c:gapWidth val="112"/>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1141272115622975"/>
          <c:w val="1"/>
          <c:h val="0.1302388490277825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8120207860049828"/>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Sheet1!$B$2:$B$6</c:f>
              <c:numCache>
                <c:formatCode>General</c:formatCode>
                <c:ptCount val="5"/>
                <c:pt idx="0">
                  <c:v>25</c:v>
                </c:pt>
                <c:pt idx="1">
                  <c:v>28</c:v>
                </c:pt>
                <c:pt idx="2">
                  <c:v>33</c:v>
                </c:pt>
                <c:pt idx="3">
                  <c:v>30</c:v>
                </c:pt>
                <c:pt idx="4">
                  <c:v>35</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Sheet1!$C$2:$C$6</c:f>
              <c:numCache>
                <c:formatCode>General</c:formatCode>
                <c:ptCount val="5"/>
                <c:pt idx="0">
                  <c:v>28</c:v>
                </c:pt>
                <c:pt idx="1">
                  <c:v>34</c:v>
                </c:pt>
                <c:pt idx="2">
                  <c:v>36</c:v>
                </c:pt>
                <c:pt idx="3">
                  <c:v>36</c:v>
                </c:pt>
                <c:pt idx="4">
                  <c:v>35</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Sheet1!$D$2:$D$6</c:f>
              <c:numCache>
                <c:formatCode>General</c:formatCode>
                <c:ptCount val="5"/>
                <c:pt idx="0">
                  <c:v>27</c:v>
                </c:pt>
                <c:pt idx="1">
                  <c:v>25</c:v>
                </c:pt>
                <c:pt idx="2">
                  <c:v>20</c:v>
                </c:pt>
                <c:pt idx="3">
                  <c:v>22</c:v>
                </c:pt>
                <c:pt idx="4">
                  <c:v>21</c:v>
                </c:pt>
              </c:numCache>
            </c:numRef>
          </c:val>
          <c:extLst>
            <c:ext xmlns:c16="http://schemas.microsoft.com/office/drawing/2014/chart" uri="{C3380CC4-5D6E-409C-BE32-E72D297353CC}">
              <c16:uniqueId val="{00000004-7B61-4DD7-8B88-E754A8BB4B10}"/>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Sheet1!$E$2:$E$6</c:f>
              <c:numCache>
                <c:formatCode>General</c:formatCode>
                <c:ptCount val="5"/>
                <c:pt idx="0">
                  <c:v>10</c:v>
                </c:pt>
                <c:pt idx="1">
                  <c:v>6</c:v>
                </c:pt>
                <c:pt idx="2">
                  <c:v>5</c:v>
                </c:pt>
                <c:pt idx="3">
                  <c:v>6</c:v>
                </c:pt>
                <c:pt idx="4">
                  <c:v>5</c:v>
                </c:pt>
              </c:numCache>
            </c:numRef>
          </c:val>
          <c:extLst>
            <c:ext xmlns:c16="http://schemas.microsoft.com/office/drawing/2014/chart" uri="{C3380CC4-5D6E-409C-BE32-E72D297353CC}">
              <c16:uniqueId val="{00000005-7B61-4DD7-8B88-E754A8BB4B10}"/>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Sheet1!$F$2:$F$6</c:f>
              <c:numCache>
                <c:formatCode>General</c:formatCode>
                <c:ptCount val="5"/>
                <c:pt idx="0">
                  <c:v>4</c:v>
                </c:pt>
                <c:pt idx="1">
                  <c:v>1</c:v>
                </c:pt>
                <c:pt idx="2">
                  <c:v>2</c:v>
                </c:pt>
                <c:pt idx="3">
                  <c:v>2</c:v>
                </c:pt>
                <c:pt idx="4">
                  <c:v>2</c:v>
                </c:pt>
              </c:numCache>
            </c:numRef>
          </c:val>
          <c:extLst>
            <c:ext xmlns:c16="http://schemas.microsoft.com/office/drawing/2014/chart" uri="{C3380CC4-5D6E-409C-BE32-E72D297353CC}">
              <c16:uniqueId val="{00000006-7B61-4DD7-8B88-E754A8BB4B10}"/>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2020</c:v>
                </c:pt>
                <c:pt idx="2">
                  <c:v>2020</c:v>
                </c:pt>
                <c:pt idx="3">
                  <c:v>2020</c:v>
                </c:pt>
                <c:pt idx="4">
                  <c:v>2020</c:v>
                </c:pt>
              </c:numCache>
            </c:numRef>
          </c:cat>
          <c:val>
            <c:numRef>
              <c:f>Sheet1!$G$2:$G$6</c:f>
              <c:numCache>
                <c:formatCode>General</c:formatCode>
                <c:ptCount val="5"/>
                <c:pt idx="0">
                  <c:v>7</c:v>
                </c:pt>
                <c:pt idx="1">
                  <c:v>6</c:v>
                </c:pt>
                <c:pt idx="2">
                  <c:v>4</c:v>
                </c:pt>
                <c:pt idx="3">
                  <c:v>4</c:v>
                </c:pt>
                <c:pt idx="4">
                  <c:v>3</c:v>
                </c:pt>
              </c:numCache>
            </c:numRef>
          </c:val>
          <c:extLst>
            <c:ext xmlns:c16="http://schemas.microsoft.com/office/drawing/2014/chart" uri="{C3380CC4-5D6E-409C-BE32-E72D297353CC}">
              <c16:uniqueId val="{00000007-7B61-4DD7-8B88-E754A8BB4B10}"/>
            </c:ext>
          </c:extLst>
        </c:ser>
        <c:dLbls>
          <c:showLegendKey val="0"/>
          <c:showVal val="0"/>
          <c:showCatName val="0"/>
          <c:showSerName val="0"/>
          <c:showPercent val="0"/>
          <c:showBubbleSize val="0"/>
        </c:dLbls>
        <c:gapWidth val="15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92256179310636832"/>
          <c:w val="1"/>
          <c:h val="7.7016452332999474E-2"/>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8322830278496"/>
          <c:y val="0.12793179525347756"/>
          <c:w val="0.81404896300324592"/>
          <c:h val="0.7387039417895340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Sheet1!$B$2:$B$7</c:f>
              <c:numCache>
                <c:formatCode>General</c:formatCode>
                <c:ptCount val="6"/>
                <c:pt idx="0">
                  <c:v>13</c:v>
                </c:pt>
                <c:pt idx="1">
                  <c:v>14</c:v>
                </c:pt>
                <c:pt idx="2">
                  <c:v>16</c:v>
                </c:pt>
                <c:pt idx="3">
                  <c:v>17</c:v>
                </c:pt>
                <c:pt idx="4">
                  <c:v>19</c:v>
                </c:pt>
                <c:pt idx="5">
                  <c:v>20</c:v>
                </c:pt>
              </c:numCache>
            </c:numRef>
          </c:val>
          <c:extLst>
            <c:ext xmlns:c16="http://schemas.microsoft.com/office/drawing/2014/chart" uri="{C3380CC4-5D6E-409C-BE32-E72D297353CC}">
              <c16:uniqueId val="{00000000-841B-4731-AD28-02F1EEB96579}"/>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Sheet1!$C$2:$C$7</c:f>
              <c:numCache>
                <c:formatCode>General</c:formatCode>
                <c:ptCount val="6"/>
                <c:pt idx="0">
                  <c:v>22</c:v>
                </c:pt>
                <c:pt idx="1">
                  <c:v>29</c:v>
                </c:pt>
                <c:pt idx="2">
                  <c:v>31</c:v>
                </c:pt>
                <c:pt idx="3">
                  <c:v>32</c:v>
                </c:pt>
                <c:pt idx="4">
                  <c:v>37</c:v>
                </c:pt>
                <c:pt idx="5">
                  <c:v>34</c:v>
                </c:pt>
              </c:numCache>
            </c:numRef>
          </c:val>
          <c:extLst>
            <c:ext xmlns:c16="http://schemas.microsoft.com/office/drawing/2014/chart" uri="{C3380CC4-5D6E-409C-BE32-E72D297353CC}">
              <c16:uniqueId val="{00000001-841B-4731-AD28-02F1EEB96579}"/>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Sheet1!$D$2:$D$7</c:f>
              <c:numCache>
                <c:formatCode>General</c:formatCode>
                <c:ptCount val="6"/>
                <c:pt idx="0">
                  <c:v>34</c:v>
                </c:pt>
                <c:pt idx="1">
                  <c:v>25</c:v>
                </c:pt>
                <c:pt idx="2">
                  <c:v>24</c:v>
                </c:pt>
                <c:pt idx="3">
                  <c:v>24</c:v>
                </c:pt>
                <c:pt idx="4">
                  <c:v>25</c:v>
                </c:pt>
                <c:pt idx="5">
                  <c:v>25</c:v>
                </c:pt>
              </c:numCache>
            </c:numRef>
          </c:val>
          <c:extLst>
            <c:ext xmlns:c16="http://schemas.microsoft.com/office/drawing/2014/chart" uri="{C3380CC4-5D6E-409C-BE32-E72D297353CC}">
              <c16:uniqueId val="{00000000-E761-425C-A4CE-47F963F8311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Sheet1!$E$2:$E$7</c:f>
              <c:numCache>
                <c:formatCode>General</c:formatCode>
                <c:ptCount val="6"/>
                <c:pt idx="0">
                  <c:v>15</c:v>
                </c:pt>
                <c:pt idx="1">
                  <c:v>12</c:v>
                </c:pt>
                <c:pt idx="2">
                  <c:v>17</c:v>
                </c:pt>
                <c:pt idx="3">
                  <c:v>12</c:v>
                </c:pt>
                <c:pt idx="4">
                  <c:v>8</c:v>
                </c:pt>
                <c:pt idx="5">
                  <c:v>10</c:v>
                </c:pt>
              </c:numCache>
            </c:numRef>
          </c:val>
          <c:extLst>
            <c:ext xmlns:c16="http://schemas.microsoft.com/office/drawing/2014/chart" uri="{C3380CC4-5D6E-409C-BE32-E72D297353CC}">
              <c16:uniqueId val="{00000001-E761-425C-A4CE-47F963F8311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Sheet1!$F$2:$F$7</c:f>
              <c:numCache>
                <c:formatCode>General</c:formatCode>
                <c:ptCount val="6"/>
                <c:pt idx="0">
                  <c:v>11</c:v>
                </c:pt>
                <c:pt idx="1">
                  <c:v>5</c:v>
                </c:pt>
                <c:pt idx="2">
                  <c:v>7</c:v>
                </c:pt>
                <c:pt idx="3">
                  <c:v>4</c:v>
                </c:pt>
                <c:pt idx="4">
                  <c:v>3</c:v>
                </c:pt>
                <c:pt idx="5">
                  <c:v>2</c:v>
                </c:pt>
              </c:numCache>
            </c:numRef>
          </c:val>
          <c:extLst>
            <c:ext xmlns:c16="http://schemas.microsoft.com/office/drawing/2014/chart" uri="{C3380CC4-5D6E-409C-BE32-E72D297353CC}">
              <c16:uniqueId val="{00000002-E761-425C-A4CE-47F963F8311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2020</c:v>
                </c:pt>
                <c:pt idx="1">
                  <c:v>2020</c:v>
                </c:pt>
                <c:pt idx="2">
                  <c:v>2020</c:v>
                </c:pt>
                <c:pt idx="3">
                  <c:v>2020</c:v>
                </c:pt>
                <c:pt idx="4">
                  <c:v>2020</c:v>
                </c:pt>
                <c:pt idx="5">
                  <c:v>2020</c:v>
                </c:pt>
              </c:numCache>
            </c:numRef>
          </c:cat>
          <c:val>
            <c:numRef>
              <c:f>Sheet1!$G$2:$G$7</c:f>
              <c:numCache>
                <c:formatCode>General</c:formatCode>
                <c:ptCount val="6"/>
                <c:pt idx="0">
                  <c:v>5</c:v>
                </c:pt>
                <c:pt idx="1">
                  <c:v>15</c:v>
                </c:pt>
                <c:pt idx="2">
                  <c:v>6</c:v>
                </c:pt>
                <c:pt idx="3">
                  <c:v>11</c:v>
                </c:pt>
                <c:pt idx="4">
                  <c:v>9</c:v>
                </c:pt>
                <c:pt idx="5">
                  <c:v>8</c:v>
                </c:pt>
              </c:numCache>
            </c:numRef>
          </c:val>
          <c:extLst>
            <c:ext xmlns:c16="http://schemas.microsoft.com/office/drawing/2014/chart" uri="{C3380CC4-5D6E-409C-BE32-E72D297353CC}">
              <c16:uniqueId val="{00000003-E761-425C-A4CE-47F963F8311B}"/>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7344362424237665"/>
          <c:w val="1"/>
          <c:h val="6.700162954915805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70178754356033968"/>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Sheet1!$B$2:$B$11</c:f>
              <c:numCache>
                <c:formatCode>General</c:formatCode>
                <c:ptCount val="10"/>
                <c:pt idx="0">
                  <c:v>25</c:v>
                </c:pt>
                <c:pt idx="1">
                  <c:v>25</c:v>
                </c:pt>
                <c:pt idx="2">
                  <c:v>23</c:v>
                </c:pt>
                <c:pt idx="3">
                  <c:v>26</c:v>
                </c:pt>
                <c:pt idx="5">
                  <c:v>27</c:v>
                </c:pt>
                <c:pt idx="6">
                  <c:v>32</c:v>
                </c:pt>
                <c:pt idx="7">
                  <c:v>29</c:v>
                </c:pt>
                <c:pt idx="8">
                  <c:v>56</c:v>
                </c:pt>
                <c:pt idx="9">
                  <c:v>42</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Sheet1!$C$2:$C$11</c:f>
              <c:numCache>
                <c:formatCode>General</c:formatCode>
                <c:ptCount val="10"/>
                <c:pt idx="0">
                  <c:v>29</c:v>
                </c:pt>
                <c:pt idx="1">
                  <c:v>24</c:v>
                </c:pt>
                <c:pt idx="2">
                  <c:v>29</c:v>
                </c:pt>
                <c:pt idx="3">
                  <c:v>27</c:v>
                </c:pt>
                <c:pt idx="5">
                  <c:v>28</c:v>
                </c:pt>
                <c:pt idx="6">
                  <c:v>29</c:v>
                </c:pt>
                <c:pt idx="7">
                  <c:v>28</c:v>
                </c:pt>
                <c:pt idx="8">
                  <c:v>25</c:v>
                </c:pt>
                <c:pt idx="9">
                  <c:v>29</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Sheet1!$D$2:$D$11</c:f>
              <c:numCache>
                <c:formatCode>General</c:formatCode>
                <c:ptCount val="10"/>
                <c:pt idx="0">
                  <c:v>31</c:v>
                </c:pt>
                <c:pt idx="1">
                  <c:v>34</c:v>
                </c:pt>
                <c:pt idx="2">
                  <c:v>27</c:v>
                </c:pt>
                <c:pt idx="3">
                  <c:v>28</c:v>
                </c:pt>
                <c:pt idx="5">
                  <c:v>28</c:v>
                </c:pt>
                <c:pt idx="6">
                  <c:v>23</c:v>
                </c:pt>
                <c:pt idx="7">
                  <c:v>26</c:v>
                </c:pt>
                <c:pt idx="8">
                  <c:v>13</c:v>
                </c:pt>
                <c:pt idx="9">
                  <c:v>17</c:v>
                </c:pt>
              </c:numCache>
            </c:numRef>
          </c:val>
          <c:extLst>
            <c:ext xmlns:c16="http://schemas.microsoft.com/office/drawing/2014/chart" uri="{C3380CC4-5D6E-409C-BE32-E72D297353CC}">
              <c16:uniqueId val="{00000016-FFF9-4208-A0AE-D6AB3770592B}"/>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Sheet1!$E$2:$E$11</c:f>
              <c:numCache>
                <c:formatCode>General</c:formatCode>
                <c:ptCount val="10"/>
                <c:pt idx="0">
                  <c:v>7</c:v>
                </c:pt>
                <c:pt idx="1">
                  <c:v>6</c:v>
                </c:pt>
                <c:pt idx="2">
                  <c:v>11</c:v>
                </c:pt>
                <c:pt idx="3">
                  <c:v>8</c:v>
                </c:pt>
                <c:pt idx="5">
                  <c:v>7</c:v>
                </c:pt>
                <c:pt idx="6">
                  <c:v>8</c:v>
                </c:pt>
                <c:pt idx="7">
                  <c:v>7</c:v>
                </c:pt>
                <c:pt idx="8">
                  <c:v>1</c:v>
                </c:pt>
                <c:pt idx="9">
                  <c:v>3</c:v>
                </c:pt>
              </c:numCache>
            </c:numRef>
          </c:val>
          <c:extLst>
            <c:ext xmlns:c16="http://schemas.microsoft.com/office/drawing/2014/chart" uri="{C3380CC4-5D6E-409C-BE32-E72D297353CC}">
              <c16:uniqueId val="{00000017-FFF9-4208-A0AE-D6AB3770592B}"/>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Sheet1!$F$2:$F$11</c:f>
              <c:numCache>
                <c:formatCode>General</c:formatCode>
                <c:ptCount val="10"/>
                <c:pt idx="0">
                  <c:v>5</c:v>
                </c:pt>
                <c:pt idx="1">
                  <c:v>6</c:v>
                </c:pt>
                <c:pt idx="2">
                  <c:v>7</c:v>
                </c:pt>
                <c:pt idx="3">
                  <c:v>7</c:v>
                </c:pt>
                <c:pt idx="5">
                  <c:v>6</c:v>
                </c:pt>
                <c:pt idx="6">
                  <c:v>4</c:v>
                </c:pt>
                <c:pt idx="7">
                  <c:v>5</c:v>
                </c:pt>
                <c:pt idx="8">
                  <c:v>1</c:v>
                </c:pt>
                <c:pt idx="9">
                  <c:v>3</c:v>
                </c:pt>
              </c:numCache>
            </c:numRef>
          </c:val>
          <c:extLst>
            <c:ext xmlns:c16="http://schemas.microsoft.com/office/drawing/2014/chart" uri="{C3380CC4-5D6E-409C-BE32-E72D297353CC}">
              <c16:uniqueId val="{00000018-FFF9-4208-A0AE-D6AB3770592B}"/>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2017</c:v>
                </c:pt>
                <c:pt idx="1">
                  <c:v>2020</c:v>
                </c:pt>
                <c:pt idx="2">
                  <c:v>2017</c:v>
                </c:pt>
                <c:pt idx="3">
                  <c:v>2020</c:v>
                </c:pt>
                <c:pt idx="5">
                  <c:v>2020</c:v>
                </c:pt>
                <c:pt idx="6">
                  <c:v>2017</c:v>
                </c:pt>
                <c:pt idx="7">
                  <c:v>2020</c:v>
                </c:pt>
                <c:pt idx="8">
                  <c:v>2017</c:v>
                </c:pt>
                <c:pt idx="9">
                  <c:v>2020</c:v>
                </c:pt>
              </c:numCache>
            </c:numRef>
          </c:cat>
          <c:val>
            <c:numRef>
              <c:f>Sheet1!$G$2:$G$11</c:f>
              <c:numCache>
                <c:formatCode>General</c:formatCode>
                <c:ptCount val="10"/>
                <c:pt idx="0">
                  <c:v>2</c:v>
                </c:pt>
                <c:pt idx="1">
                  <c:v>5</c:v>
                </c:pt>
                <c:pt idx="2">
                  <c:v>3</c:v>
                </c:pt>
                <c:pt idx="3">
                  <c:v>5</c:v>
                </c:pt>
                <c:pt idx="5">
                  <c:v>4</c:v>
                </c:pt>
                <c:pt idx="6">
                  <c:v>4</c:v>
                </c:pt>
                <c:pt idx="7">
                  <c:v>5</c:v>
                </c:pt>
                <c:pt idx="8">
                  <c:v>3</c:v>
                </c:pt>
                <c:pt idx="9">
                  <c:v>5</c:v>
                </c:pt>
              </c:numCache>
            </c:numRef>
          </c:val>
          <c:extLst>
            <c:ext xmlns:c16="http://schemas.microsoft.com/office/drawing/2014/chart" uri="{C3380CC4-5D6E-409C-BE32-E72D297353CC}">
              <c16:uniqueId val="{00000019-FFF9-4208-A0AE-D6AB3770592B}"/>
            </c:ext>
          </c:extLst>
        </c:ser>
        <c:dLbls>
          <c:showLegendKey val="0"/>
          <c:showVal val="0"/>
          <c:showCatName val="0"/>
          <c:showSerName val="0"/>
          <c:showPercent val="0"/>
          <c:showBubbleSize val="0"/>
        </c:dLbls>
        <c:gapWidth val="92"/>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4570967830258426"/>
          <c:w val="0.98929535638328059"/>
          <c:h val="8.954108102341187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4724203887198883"/>
          <c:w val="0.81404896300324592"/>
          <c:h val="0.6921780521484211"/>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Sheet1!$B$2:$B$5</c:f>
              <c:numCache>
                <c:formatCode>General</c:formatCode>
                <c:ptCount val="4"/>
                <c:pt idx="0">
                  <c:v>6</c:v>
                </c:pt>
                <c:pt idx="1">
                  <c:v>10</c:v>
                </c:pt>
                <c:pt idx="2">
                  <c:v>16</c:v>
                </c:pt>
                <c:pt idx="3">
                  <c:v>17</c:v>
                </c:pt>
              </c:numCache>
            </c:numRef>
          </c:val>
          <c:extLst>
            <c:ext xmlns:c16="http://schemas.microsoft.com/office/drawing/2014/chart" uri="{C3380CC4-5D6E-409C-BE32-E72D297353CC}">
              <c16:uniqueId val="{00000000-FFF9-4208-A0AE-D6AB3770592B}"/>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Sheet1!$C$2:$C$5</c:f>
              <c:numCache>
                <c:formatCode>General</c:formatCode>
                <c:ptCount val="4"/>
                <c:pt idx="0">
                  <c:v>12</c:v>
                </c:pt>
                <c:pt idx="1">
                  <c:v>20</c:v>
                </c:pt>
                <c:pt idx="2">
                  <c:v>31</c:v>
                </c:pt>
                <c:pt idx="3">
                  <c:v>32</c:v>
                </c:pt>
              </c:numCache>
            </c:numRef>
          </c:val>
          <c:extLst>
            <c:ext xmlns:c16="http://schemas.microsoft.com/office/drawing/2014/chart" uri="{C3380CC4-5D6E-409C-BE32-E72D297353CC}">
              <c16:uniqueId val="{00000001-FFF9-4208-A0AE-D6AB3770592B}"/>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Sheet1!$D$2:$D$5</c:f>
              <c:numCache>
                <c:formatCode>General</c:formatCode>
                <c:ptCount val="4"/>
                <c:pt idx="0">
                  <c:v>36</c:v>
                </c:pt>
                <c:pt idx="1">
                  <c:v>39</c:v>
                </c:pt>
                <c:pt idx="2">
                  <c:v>28</c:v>
                </c:pt>
                <c:pt idx="3">
                  <c:v>28</c:v>
                </c:pt>
              </c:numCache>
            </c:numRef>
          </c:val>
          <c:extLst>
            <c:ext xmlns:c16="http://schemas.microsoft.com/office/drawing/2014/chart" uri="{C3380CC4-5D6E-409C-BE32-E72D297353CC}">
              <c16:uniqueId val="{0000000C-CA73-4B95-85F8-8D018ABA79E2}"/>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Sheet1!$E$2:$E$5</c:f>
              <c:numCache>
                <c:formatCode>General</c:formatCode>
                <c:ptCount val="4"/>
                <c:pt idx="0">
                  <c:v>16</c:v>
                </c:pt>
                <c:pt idx="1">
                  <c:v>10</c:v>
                </c:pt>
                <c:pt idx="2">
                  <c:v>9</c:v>
                </c:pt>
                <c:pt idx="3">
                  <c:v>7</c:v>
                </c:pt>
              </c:numCache>
            </c:numRef>
          </c:val>
          <c:extLst>
            <c:ext xmlns:c16="http://schemas.microsoft.com/office/drawing/2014/chart" uri="{C3380CC4-5D6E-409C-BE32-E72D297353CC}">
              <c16:uniqueId val="{0000000D-CA73-4B95-85F8-8D018ABA79E2}"/>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Sheet1!$F$2:$F$5</c:f>
              <c:numCache>
                <c:formatCode>General</c:formatCode>
                <c:ptCount val="4"/>
                <c:pt idx="0">
                  <c:v>22</c:v>
                </c:pt>
                <c:pt idx="1">
                  <c:v>12</c:v>
                </c:pt>
                <c:pt idx="2">
                  <c:v>8</c:v>
                </c:pt>
                <c:pt idx="3">
                  <c:v>8</c:v>
                </c:pt>
              </c:numCache>
            </c:numRef>
          </c:val>
          <c:extLst>
            <c:ext xmlns:c16="http://schemas.microsoft.com/office/drawing/2014/chart" uri="{C3380CC4-5D6E-409C-BE32-E72D297353CC}">
              <c16:uniqueId val="{0000000E-CA73-4B95-85F8-8D018ABA79E2}"/>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2020</c:v>
                </c:pt>
                <c:pt idx="1">
                  <c:v>2020</c:v>
                </c:pt>
                <c:pt idx="2">
                  <c:v>2020</c:v>
                </c:pt>
                <c:pt idx="3">
                  <c:v>2020</c:v>
                </c:pt>
              </c:numCache>
            </c:numRef>
          </c:cat>
          <c:val>
            <c:numRef>
              <c:f>Sheet1!$G$2:$G$5</c:f>
              <c:numCache>
                <c:formatCode>General</c:formatCode>
                <c:ptCount val="4"/>
                <c:pt idx="0">
                  <c:v>8</c:v>
                </c:pt>
                <c:pt idx="1">
                  <c:v>9</c:v>
                </c:pt>
                <c:pt idx="2">
                  <c:v>7</c:v>
                </c:pt>
                <c:pt idx="3">
                  <c:v>8</c:v>
                </c:pt>
              </c:numCache>
            </c:numRef>
          </c:val>
          <c:extLst>
            <c:ext xmlns:c16="http://schemas.microsoft.com/office/drawing/2014/chart" uri="{C3380CC4-5D6E-409C-BE32-E72D297353CC}">
              <c16:uniqueId val="{0000000F-CA73-4B95-85F8-8D018ABA79E2}"/>
            </c:ext>
          </c:extLst>
        </c:ser>
        <c:dLbls>
          <c:showLegendKey val="0"/>
          <c:showVal val="0"/>
          <c:showCatName val="0"/>
          <c:showSerName val="0"/>
          <c:showPercent val="0"/>
          <c:showBubbleSize val="0"/>
        </c:dLbls>
        <c:gapWidth val="89"/>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0"/>
          <c:y val="0.87401606613273175"/>
          <c:w val="0.98929535638328059"/>
          <c:h val="8.5939798608742179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222359647472E-2"/>
          <c:y val="3.0888888004454013E-2"/>
          <c:w val="0.96393555280705057"/>
          <c:h val="0.68501559479793084"/>
        </c:manualLayout>
      </c:layout>
      <c:barChart>
        <c:barDir val="col"/>
        <c:grouping val="clustered"/>
        <c:varyColors val="0"/>
        <c:ser>
          <c:idx val="0"/>
          <c:order val="0"/>
          <c:tx>
            <c:strRef>
              <c:f>Sheet1!$B$1</c:f>
              <c:strCache>
                <c:ptCount val="1"/>
                <c:pt idx="0">
                  <c:v>Māori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pt idx="0">
                  <c:v>43</c:v>
                </c:pt>
                <c:pt idx="1">
                  <c:v>50</c:v>
                </c:pt>
                <c:pt idx="2">
                  <c:v>43</c:v>
                </c:pt>
                <c:pt idx="3">
                  <c:v>52</c:v>
                </c:pt>
                <c:pt idx="4">
                  <c:v>40</c:v>
                </c:pt>
                <c:pt idx="5">
                  <c:v>12</c:v>
                </c:pt>
              </c:numCache>
            </c:numRef>
          </c:val>
          <c:extLst>
            <c:ext xmlns:c16="http://schemas.microsoft.com/office/drawing/2014/chart" uri="{C3380CC4-5D6E-409C-BE32-E72D297353CC}">
              <c16:uniqueId val="{00000000-4361-4516-BDBF-97C1E030CDAF}"/>
            </c:ext>
          </c:extLst>
        </c:ser>
        <c:ser>
          <c:idx val="1"/>
          <c:order val="1"/>
          <c:tx>
            <c:strRef>
              <c:f>Sheet1!$C$1</c:f>
              <c:strCache>
                <c:ptCount val="1"/>
                <c:pt idx="0">
                  <c:v>Māori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pt idx="0">
                  <c:v>50</c:v>
                </c:pt>
                <c:pt idx="1">
                  <c:v>50</c:v>
                </c:pt>
                <c:pt idx="2">
                  <c:v>41</c:v>
                </c:pt>
                <c:pt idx="3">
                  <c:v>43</c:v>
                </c:pt>
                <c:pt idx="4">
                  <c:v>23</c:v>
                </c:pt>
                <c:pt idx="5">
                  <c:v>10</c:v>
                </c:pt>
              </c:numCache>
            </c:numRef>
          </c:val>
          <c:extLst>
            <c:ext xmlns:c16="http://schemas.microsoft.com/office/drawing/2014/chart" uri="{C3380CC4-5D6E-409C-BE32-E72D297353CC}">
              <c16:uniqueId val="{00000001-4361-4516-BDBF-97C1E030CDAF}"/>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legend>
      <c:legendPos val="b"/>
      <c:layout>
        <c:manualLayout>
          <c:xMode val="edge"/>
          <c:yMode val="edge"/>
          <c:x val="2.6292458977311108E-2"/>
          <c:y val="9.4495233117133218E-2"/>
          <c:w val="0.94190689813857043"/>
          <c:h val="5.74643871242202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Sheet1!$B$2:$B$3</c:f>
              <c:numCache>
                <c:formatCode>General</c:formatCode>
                <c:ptCount val="2"/>
                <c:pt idx="0">
                  <c:v>24</c:v>
                </c:pt>
                <c:pt idx="1">
                  <c:v>22</c:v>
                </c:pt>
              </c:numCache>
            </c:numRef>
          </c:val>
          <c:extLst>
            <c:ext xmlns:c16="http://schemas.microsoft.com/office/drawing/2014/chart" uri="{C3380CC4-5D6E-409C-BE32-E72D297353CC}">
              <c16:uniqueId val="{00000000-911A-41D9-B4D8-23BCCE5D6522}"/>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Sheet1!$C$2:$C$3</c:f>
              <c:numCache>
                <c:formatCode>General</c:formatCode>
                <c:ptCount val="2"/>
                <c:pt idx="0">
                  <c:v>50</c:v>
                </c:pt>
                <c:pt idx="1">
                  <c:v>44</c:v>
                </c:pt>
              </c:numCache>
            </c:numRef>
          </c:val>
          <c:extLst>
            <c:ext xmlns:c16="http://schemas.microsoft.com/office/drawing/2014/chart" uri="{C3380CC4-5D6E-409C-BE32-E72D297353CC}">
              <c16:uniqueId val="{00000001-911A-41D9-B4D8-23BCCE5D6522}"/>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Sheet1!$D$2:$D$3</c:f>
              <c:numCache>
                <c:formatCode>General</c:formatCode>
                <c:ptCount val="2"/>
                <c:pt idx="0">
                  <c:v>13</c:v>
                </c:pt>
                <c:pt idx="1">
                  <c:v>20</c:v>
                </c:pt>
              </c:numCache>
            </c:numRef>
          </c:val>
          <c:extLst>
            <c:ext xmlns:c16="http://schemas.microsoft.com/office/drawing/2014/chart" uri="{C3380CC4-5D6E-409C-BE32-E72D297353CC}">
              <c16:uniqueId val="{00000002-911A-41D9-B4D8-23BCCE5D6522}"/>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Sheet1!$E$2:$E$3</c:f>
              <c:numCache>
                <c:formatCode>General</c:formatCode>
                <c:ptCount val="2"/>
                <c:pt idx="0">
                  <c:v>6</c:v>
                </c:pt>
                <c:pt idx="1">
                  <c:v>3</c:v>
                </c:pt>
              </c:numCache>
            </c:numRef>
          </c:val>
          <c:extLst>
            <c:ext xmlns:c16="http://schemas.microsoft.com/office/drawing/2014/chart" uri="{C3380CC4-5D6E-409C-BE32-E72D297353CC}">
              <c16:uniqueId val="{00000003-911A-41D9-B4D8-23BCCE5D6522}"/>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Sheet1!$F$2:$F$3</c:f>
              <c:numCache>
                <c:formatCode>General</c:formatCode>
                <c:ptCount val="2"/>
                <c:pt idx="0">
                  <c:v>5</c:v>
                </c:pt>
                <c:pt idx="1">
                  <c:v>9</c:v>
                </c:pt>
              </c:numCache>
            </c:numRef>
          </c:val>
          <c:extLst>
            <c:ext xmlns:c16="http://schemas.microsoft.com/office/drawing/2014/chart" uri="{C3380CC4-5D6E-409C-BE32-E72D297353CC}">
              <c16:uniqueId val="{00000000-646F-498B-A724-347EB2C4B66C}"/>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Sheet1!$G$2:$G$3</c:f>
              <c:numCache>
                <c:formatCode>General</c:formatCode>
                <c:ptCount val="2"/>
                <c:pt idx="0">
                  <c:v>2</c:v>
                </c:pt>
                <c:pt idx="1">
                  <c:v>2</c:v>
                </c:pt>
              </c:numCache>
            </c:numRef>
          </c:val>
          <c:extLst>
            <c:ext xmlns:c16="http://schemas.microsoft.com/office/drawing/2014/chart" uri="{C3380CC4-5D6E-409C-BE32-E72D297353CC}">
              <c16:uniqueId val="{00000001-646F-498B-A724-347EB2C4B66C}"/>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- 2020</c:v>
                </c:pt>
                <c:pt idx="1">
                  <c:v>Māori - 2017</c:v>
                </c:pt>
              </c:strCache>
            </c:strRef>
          </c:cat>
          <c:val>
            <c:numRef>
              <c:f>Sheet1!$B$2:$B$3</c:f>
              <c:numCache>
                <c:formatCode>General</c:formatCode>
                <c:ptCount val="2"/>
                <c:pt idx="0">
                  <c:v>41</c:v>
                </c:pt>
                <c:pt idx="1">
                  <c:v>43</c:v>
                </c:pt>
              </c:numCache>
            </c:numRef>
          </c:val>
          <c:extLst>
            <c:ext xmlns:c16="http://schemas.microsoft.com/office/drawing/2014/chart" uri="{C3380CC4-5D6E-409C-BE32-E72D297353CC}">
              <c16:uniqueId val="{00000000-FB36-4A6F-AFFE-90C028453D5C}"/>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Sheet1!$B$2:$B$3</c:f>
              <c:numCache>
                <c:formatCode>General</c:formatCode>
                <c:ptCount val="2"/>
                <c:pt idx="0">
                  <c:v>31</c:v>
                </c:pt>
                <c:pt idx="1">
                  <c:v>26</c:v>
                </c:pt>
              </c:numCache>
            </c:numRef>
          </c:val>
          <c:extLst>
            <c:ext xmlns:c16="http://schemas.microsoft.com/office/drawing/2014/chart" uri="{C3380CC4-5D6E-409C-BE32-E72D297353CC}">
              <c16:uniqueId val="{00000000-83FD-4038-A74C-81AE33A5E38B}"/>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Sheet1!$C$2:$C$3</c:f>
              <c:numCache>
                <c:formatCode>General</c:formatCode>
                <c:ptCount val="2"/>
                <c:pt idx="0">
                  <c:v>44</c:v>
                </c:pt>
                <c:pt idx="1">
                  <c:v>39</c:v>
                </c:pt>
              </c:numCache>
            </c:numRef>
          </c:val>
          <c:extLst>
            <c:ext xmlns:c16="http://schemas.microsoft.com/office/drawing/2014/chart" uri="{C3380CC4-5D6E-409C-BE32-E72D297353CC}">
              <c16:uniqueId val="{00000001-83FD-4038-A74C-81AE33A5E38B}"/>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Sheet1!$D$2:$D$3</c:f>
              <c:numCache>
                <c:formatCode>General</c:formatCode>
                <c:ptCount val="2"/>
                <c:pt idx="0">
                  <c:v>11</c:v>
                </c:pt>
                <c:pt idx="1">
                  <c:v>19</c:v>
                </c:pt>
              </c:numCache>
            </c:numRef>
          </c:val>
          <c:extLst>
            <c:ext xmlns:c16="http://schemas.microsoft.com/office/drawing/2014/chart" uri="{C3380CC4-5D6E-409C-BE32-E72D297353CC}">
              <c16:uniqueId val="{00000002-83FD-4038-A74C-81AE33A5E38B}"/>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Sheet1!$E$2:$E$3</c:f>
              <c:numCache>
                <c:formatCode>General</c:formatCode>
                <c:ptCount val="2"/>
                <c:pt idx="0">
                  <c:v>8</c:v>
                </c:pt>
                <c:pt idx="1">
                  <c:v>5</c:v>
                </c:pt>
              </c:numCache>
            </c:numRef>
          </c:val>
          <c:extLst>
            <c:ext xmlns:c16="http://schemas.microsoft.com/office/drawing/2014/chart" uri="{C3380CC4-5D6E-409C-BE32-E72D297353CC}">
              <c16:uniqueId val="{00000003-83FD-4038-A74C-81AE33A5E38B}"/>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Sheet1!$F$2:$F$3</c:f>
              <c:numCache>
                <c:formatCode>General</c:formatCode>
                <c:ptCount val="2"/>
                <c:pt idx="0">
                  <c:v>2</c:v>
                </c:pt>
                <c:pt idx="1">
                  <c:v>5</c:v>
                </c:pt>
              </c:numCache>
            </c:numRef>
          </c:val>
          <c:extLst>
            <c:ext xmlns:c16="http://schemas.microsoft.com/office/drawing/2014/chart" uri="{C3380CC4-5D6E-409C-BE32-E72D297353CC}">
              <c16:uniqueId val="{00000004-83FD-4038-A74C-81AE33A5E38B}"/>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Sheet1!$G$2:$G$3</c:f>
              <c:numCache>
                <c:formatCode>General</c:formatCode>
                <c:ptCount val="2"/>
                <c:pt idx="0">
                  <c:v>3</c:v>
                </c:pt>
                <c:pt idx="1">
                  <c:v>5</c:v>
                </c:pt>
              </c:numCache>
            </c:numRef>
          </c:val>
          <c:extLst>
            <c:ext xmlns:c16="http://schemas.microsoft.com/office/drawing/2014/chart" uri="{C3380CC4-5D6E-409C-BE32-E72D297353CC}">
              <c16:uniqueId val="{00000005-83FD-4038-A74C-81AE33A5E38B}"/>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- 2020</c:v>
                </c:pt>
                <c:pt idx="1">
                  <c:v>Māori - 2017</c:v>
                </c:pt>
              </c:strCache>
            </c:strRef>
          </c:cat>
          <c:val>
            <c:numRef>
              <c:f>Sheet1!$B$2:$B$3</c:f>
              <c:numCache>
                <c:formatCode>General</c:formatCode>
                <c:ptCount val="2"/>
                <c:pt idx="0">
                  <c:v>10</c:v>
                </c:pt>
                <c:pt idx="1">
                  <c:v>12</c:v>
                </c:pt>
              </c:numCache>
            </c:numRef>
          </c:val>
          <c:extLst>
            <c:ext xmlns:c16="http://schemas.microsoft.com/office/drawing/2014/chart" uri="{C3380CC4-5D6E-409C-BE32-E72D297353CC}">
              <c16:uniqueId val="{00000000-E983-415E-91DC-127A281AC334}"/>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13672766350745E-2"/>
          <c:y val="3.0888844037663329E-2"/>
          <c:w val="0.96393555280705057"/>
          <c:h val="0.68501559479793084"/>
        </c:manualLayout>
      </c:layout>
      <c:barChart>
        <c:barDir val="col"/>
        <c:grouping val="clustered"/>
        <c:varyColors val="0"/>
        <c:ser>
          <c:idx val="0"/>
          <c:order val="0"/>
          <c:tx>
            <c:strRef>
              <c:f>Sheet1!$B$1</c:f>
              <c:strCache>
                <c:ptCount val="1"/>
                <c:pt idx="0">
                  <c:v>Wellington City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pt idx="0">
                  <c:v>45</c:v>
                </c:pt>
                <c:pt idx="1">
                  <c:v>50</c:v>
                </c:pt>
                <c:pt idx="2">
                  <c:v>43</c:v>
                </c:pt>
                <c:pt idx="3">
                  <c:v>52</c:v>
                </c:pt>
                <c:pt idx="4">
                  <c:v>40</c:v>
                </c:pt>
                <c:pt idx="5">
                  <c:v>12</c:v>
                </c:pt>
              </c:numCache>
            </c:numRef>
          </c:val>
          <c:extLst>
            <c:ext xmlns:c16="http://schemas.microsoft.com/office/drawing/2014/chart" uri="{C3380CC4-5D6E-409C-BE32-E72D297353CC}">
              <c16:uniqueId val="{00000000-B46B-4DCE-8401-777E3D17B43E}"/>
            </c:ext>
          </c:extLst>
        </c:ser>
        <c:ser>
          <c:idx val="1"/>
          <c:order val="1"/>
          <c:tx>
            <c:strRef>
              <c:f>Sheet1!$C$1</c:f>
              <c:strCache>
                <c:ptCount val="1"/>
                <c:pt idx="0">
                  <c:v>Wellington City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pt idx="0">
                  <c:v>47</c:v>
                </c:pt>
                <c:pt idx="1">
                  <c:v>50</c:v>
                </c:pt>
                <c:pt idx="2">
                  <c:v>41</c:v>
                </c:pt>
                <c:pt idx="3">
                  <c:v>43</c:v>
                </c:pt>
                <c:pt idx="4">
                  <c:v>23</c:v>
                </c:pt>
                <c:pt idx="5">
                  <c:v>10</c:v>
                </c:pt>
              </c:numCache>
            </c:numRef>
          </c:val>
          <c:extLst>
            <c:ext xmlns:c16="http://schemas.microsoft.com/office/drawing/2014/chart" uri="{C3380CC4-5D6E-409C-BE32-E72D297353CC}">
              <c16:uniqueId val="{00000001-B46B-4DCE-8401-777E3D17B43E}"/>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Sheet1!$B$2:$B$3</c:f>
              <c:numCache>
                <c:formatCode>General</c:formatCode>
                <c:ptCount val="2"/>
                <c:pt idx="0">
                  <c:v>27</c:v>
                </c:pt>
                <c:pt idx="1">
                  <c:v>23</c:v>
                </c:pt>
              </c:numCache>
            </c:numRef>
          </c:val>
          <c:extLst>
            <c:ext xmlns:c16="http://schemas.microsoft.com/office/drawing/2014/chart" uri="{C3380CC4-5D6E-409C-BE32-E72D297353CC}">
              <c16:uniqueId val="{00000000-909B-49CB-A6CA-D8CE84CE629C}"/>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Sheet1!$C$2:$C$3</c:f>
              <c:numCache>
                <c:formatCode>General</c:formatCode>
                <c:ptCount val="2"/>
                <c:pt idx="0">
                  <c:v>38</c:v>
                </c:pt>
                <c:pt idx="1">
                  <c:v>43</c:v>
                </c:pt>
              </c:numCache>
            </c:numRef>
          </c:val>
          <c:extLst>
            <c:ext xmlns:c16="http://schemas.microsoft.com/office/drawing/2014/chart" uri="{C3380CC4-5D6E-409C-BE32-E72D297353CC}">
              <c16:uniqueId val="{00000001-909B-49CB-A6CA-D8CE84CE629C}"/>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Sheet1!$D$2:$D$3</c:f>
              <c:numCache>
                <c:formatCode>General</c:formatCode>
                <c:ptCount val="2"/>
                <c:pt idx="0">
                  <c:v>17</c:v>
                </c:pt>
                <c:pt idx="1">
                  <c:v>19</c:v>
                </c:pt>
              </c:numCache>
            </c:numRef>
          </c:val>
          <c:extLst>
            <c:ext xmlns:c16="http://schemas.microsoft.com/office/drawing/2014/chart" uri="{C3380CC4-5D6E-409C-BE32-E72D297353CC}">
              <c16:uniqueId val="{00000002-909B-49CB-A6CA-D8CE84CE629C}"/>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Sheet1!$E$2:$E$3</c:f>
              <c:numCache>
                <c:formatCode>General</c:formatCode>
                <c:ptCount val="2"/>
                <c:pt idx="0">
                  <c:v>9</c:v>
                </c:pt>
                <c:pt idx="1">
                  <c:v>5</c:v>
                </c:pt>
              </c:numCache>
            </c:numRef>
          </c:val>
          <c:extLst>
            <c:ext xmlns:c16="http://schemas.microsoft.com/office/drawing/2014/chart" uri="{C3380CC4-5D6E-409C-BE32-E72D297353CC}">
              <c16:uniqueId val="{00000003-909B-49CB-A6CA-D8CE84CE629C}"/>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Sheet1!$F$2:$F$3</c:f>
              <c:numCache>
                <c:formatCode>General</c:formatCode>
                <c:ptCount val="2"/>
                <c:pt idx="0">
                  <c:v>9</c:v>
                </c:pt>
                <c:pt idx="1">
                  <c:v>8</c:v>
                </c:pt>
              </c:numCache>
            </c:numRef>
          </c:val>
          <c:extLst>
            <c:ext xmlns:c16="http://schemas.microsoft.com/office/drawing/2014/chart" uri="{C3380CC4-5D6E-409C-BE32-E72D297353CC}">
              <c16:uniqueId val="{00000004-909B-49CB-A6CA-D8CE84CE629C}"/>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Sheet1!$G$2:$G$3</c:f>
              <c:numCache>
                <c:formatCode>General</c:formatCode>
                <c:ptCount val="2"/>
                <c:pt idx="0">
                  <c:v>1</c:v>
                </c:pt>
                <c:pt idx="1">
                  <c:v>2</c:v>
                </c:pt>
              </c:numCache>
            </c:numRef>
          </c:val>
          <c:extLst>
            <c:ext xmlns:c16="http://schemas.microsoft.com/office/drawing/2014/chart" uri="{C3380CC4-5D6E-409C-BE32-E72D297353CC}">
              <c16:uniqueId val="{00000005-909B-49CB-A6CA-D8CE84CE629C}"/>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26371826371828"/>
          <c:y val="6.1499551378413175E-2"/>
          <c:w val="0.60167197500530833"/>
          <c:h val="0.80671569566784429"/>
        </c:manualLayout>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- 2020</c:v>
                </c:pt>
                <c:pt idx="1">
                  <c:v>Māori - 2017</c:v>
                </c:pt>
              </c:strCache>
            </c:strRef>
          </c:cat>
          <c:val>
            <c:numRef>
              <c:f>Sheet1!$B$2:$B$3</c:f>
              <c:numCache>
                <c:formatCode>General</c:formatCode>
                <c:ptCount val="2"/>
                <c:pt idx="0">
                  <c:v>43</c:v>
                </c:pt>
                <c:pt idx="1">
                  <c:v>52</c:v>
                </c:pt>
              </c:numCache>
            </c:numRef>
          </c:val>
          <c:extLst>
            <c:ext xmlns:c16="http://schemas.microsoft.com/office/drawing/2014/chart" uri="{C3380CC4-5D6E-409C-BE32-E72D297353CC}">
              <c16:uniqueId val="{00000000-0795-4591-94A0-24AD0C56B719}"/>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Sheet1!$B$2:$B$3</c:f>
              <c:numCache>
                <c:formatCode>General</c:formatCode>
                <c:ptCount val="2"/>
                <c:pt idx="0">
                  <c:v>40</c:v>
                </c:pt>
                <c:pt idx="1">
                  <c:v>31</c:v>
                </c:pt>
              </c:numCache>
            </c:numRef>
          </c:val>
          <c:extLst>
            <c:ext xmlns:c16="http://schemas.microsoft.com/office/drawing/2014/chart" uri="{C3380CC4-5D6E-409C-BE32-E72D297353CC}">
              <c16:uniqueId val="{00000000-C5F5-4AB6-92FA-858726F55235}"/>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Sheet1!$C$2:$C$3</c:f>
              <c:numCache>
                <c:formatCode>General</c:formatCode>
                <c:ptCount val="2"/>
                <c:pt idx="0">
                  <c:v>40</c:v>
                </c:pt>
                <c:pt idx="1">
                  <c:v>44</c:v>
                </c:pt>
              </c:numCache>
            </c:numRef>
          </c:val>
          <c:extLst>
            <c:ext xmlns:c16="http://schemas.microsoft.com/office/drawing/2014/chart" uri="{C3380CC4-5D6E-409C-BE32-E72D297353CC}">
              <c16:uniqueId val="{00000001-C5F5-4AB6-92FA-858726F55235}"/>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Sheet1!$D$2:$D$3</c:f>
              <c:numCache>
                <c:formatCode>General</c:formatCode>
                <c:ptCount val="2"/>
                <c:pt idx="0">
                  <c:v>15</c:v>
                </c:pt>
                <c:pt idx="1">
                  <c:v>17</c:v>
                </c:pt>
              </c:numCache>
            </c:numRef>
          </c:val>
          <c:extLst>
            <c:ext xmlns:c16="http://schemas.microsoft.com/office/drawing/2014/chart" uri="{C3380CC4-5D6E-409C-BE32-E72D297353CC}">
              <c16:uniqueId val="{00000002-C5F5-4AB6-92FA-858726F55235}"/>
            </c:ext>
          </c:extLst>
        </c:ser>
        <c:ser>
          <c:idx val="3"/>
          <c:order val="3"/>
          <c:tx>
            <c:strRef>
              <c:f>Sheet1!$E$1</c:f>
              <c:strCache>
                <c:ptCount val="1"/>
                <c:pt idx="0">
                  <c:v>9-12 times</c:v>
                </c:pt>
              </c:strCache>
            </c:strRef>
          </c:tx>
          <c:spPr>
            <a:solidFill>
              <a:srgbClr val="D9D9D9"/>
            </a:solidFill>
            <a:ln>
              <a:noFill/>
            </a:ln>
            <a:effectLst/>
          </c:spPr>
          <c:invertIfNegative val="0"/>
          <c:dLbls>
            <c:spPr>
              <a:solidFill>
                <a:srgbClr val="7ED2BB"/>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Sheet1!$E$2:$E$3</c:f>
              <c:numCache>
                <c:formatCode>General</c:formatCode>
                <c:ptCount val="2"/>
                <c:pt idx="0">
                  <c:v>2</c:v>
                </c:pt>
                <c:pt idx="1">
                  <c:v>2</c:v>
                </c:pt>
              </c:numCache>
            </c:numRef>
          </c:val>
          <c:extLst>
            <c:ext xmlns:c16="http://schemas.microsoft.com/office/drawing/2014/chart" uri="{C3380CC4-5D6E-409C-BE32-E72D297353CC}">
              <c16:uniqueId val="{00000003-C5F5-4AB6-92FA-858726F55235}"/>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Sheet1!$F$2:$F$3</c:f>
              <c:numCache>
                <c:formatCode>General</c:formatCode>
                <c:ptCount val="2"/>
                <c:pt idx="0">
                  <c:v>2</c:v>
                </c:pt>
                <c:pt idx="1">
                  <c:v>3</c:v>
                </c:pt>
              </c:numCache>
            </c:numRef>
          </c:val>
          <c:extLst>
            <c:ext xmlns:c16="http://schemas.microsoft.com/office/drawing/2014/chart" uri="{C3380CC4-5D6E-409C-BE32-E72D297353CC}">
              <c16:uniqueId val="{00000004-C5F5-4AB6-92FA-858726F55235}"/>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Sheet1!$G$2:$G$3</c:f>
              <c:numCache>
                <c:formatCode>General</c:formatCode>
                <c:ptCount val="2"/>
                <c:pt idx="0">
                  <c:v>1</c:v>
                </c:pt>
                <c:pt idx="1">
                  <c:v>3</c:v>
                </c:pt>
              </c:numCache>
            </c:numRef>
          </c:val>
          <c:extLst>
            <c:ext xmlns:c16="http://schemas.microsoft.com/office/drawing/2014/chart" uri="{C3380CC4-5D6E-409C-BE32-E72D297353CC}">
              <c16:uniqueId val="{00000005-C5F5-4AB6-92FA-858726F55235}"/>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- 2020</c:v>
                </c:pt>
                <c:pt idx="1">
                  <c:v>Māori - 2017</c:v>
                </c:pt>
              </c:strCache>
            </c:strRef>
          </c:cat>
          <c:val>
            <c:numRef>
              <c:f>Sheet1!$B$2:$B$3</c:f>
              <c:numCache>
                <c:formatCode>General</c:formatCode>
                <c:ptCount val="2"/>
                <c:pt idx="0">
                  <c:v>23</c:v>
                </c:pt>
                <c:pt idx="1">
                  <c:v>40</c:v>
                </c:pt>
              </c:numCache>
            </c:numRef>
          </c:val>
          <c:extLst>
            <c:ext xmlns:c16="http://schemas.microsoft.com/office/drawing/2014/chart" uri="{C3380CC4-5D6E-409C-BE32-E72D297353CC}">
              <c16:uniqueId val="{00000000-733C-4F4C-A811-0C962C943598}"/>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885333753063438E-2"/>
          <c:y val="2.7502657079976085E-2"/>
          <c:w val="0.9162473468836162"/>
          <c:h val="0.64045773543927143"/>
        </c:manualLayout>
      </c:layout>
      <c:barChart>
        <c:barDir val="col"/>
        <c:grouping val="clustered"/>
        <c:varyColors val="0"/>
        <c:ser>
          <c:idx val="0"/>
          <c:order val="0"/>
          <c:tx>
            <c:strRef>
              <c:f>Sheet1!$B$1</c:f>
              <c:strCache>
                <c:ptCount val="1"/>
                <c:pt idx="0">
                  <c:v>Māori - 2017</c:v>
                </c:pt>
              </c:strCache>
            </c:strRef>
          </c:tx>
          <c:spPr>
            <a:solidFill>
              <a:srgbClr val="7F7F7F"/>
            </a:solidFill>
          </c:spPr>
          <c:invertIfNegative val="0"/>
          <c:dLbls>
            <c:spPr>
              <a:noFill/>
              <a:ln>
                <a:noFill/>
              </a:ln>
              <a:effectLst/>
            </c:spPr>
            <c:txPr>
              <a:bodyPr wrap="square" lIns="38100" tIns="19050" rIns="38100" bIns="19050" anchor="ctr">
                <a:spAutoFit/>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Concert or musical performance</c:v>
                </c:pt>
                <c:pt idx="1">
                  <c:v>Theatre</c:v>
                </c:pt>
                <c:pt idx="2">
                  <c:v>Dance events</c:v>
                </c:pt>
              </c:strCache>
            </c:strRef>
          </c:cat>
          <c:val>
            <c:numRef>
              <c:f>Sheet1!$B$2:$B$4</c:f>
              <c:numCache>
                <c:formatCode>General</c:formatCode>
                <c:ptCount val="3"/>
                <c:pt idx="0">
                  <c:v>37</c:v>
                </c:pt>
                <c:pt idx="1">
                  <c:v>19</c:v>
                </c:pt>
                <c:pt idx="2">
                  <c:v>12</c:v>
                </c:pt>
              </c:numCache>
            </c:numRef>
          </c:val>
          <c:extLst>
            <c:ext xmlns:c16="http://schemas.microsoft.com/office/drawing/2014/chart" uri="{C3380CC4-5D6E-409C-BE32-E72D297353CC}">
              <c16:uniqueId val="{00000000-E90E-4827-9BB7-B6E1B43DDA1C}"/>
            </c:ext>
          </c:extLst>
        </c:ser>
        <c:ser>
          <c:idx val="1"/>
          <c:order val="1"/>
          <c:tx>
            <c:strRef>
              <c:f>Sheet1!$C$1</c:f>
              <c:strCache>
                <c:ptCount val="1"/>
                <c:pt idx="0">
                  <c:v>Māori - 2020</c:v>
                </c:pt>
              </c:strCache>
            </c:strRef>
          </c:tx>
          <c:spPr>
            <a:solidFill>
              <a:srgbClr val="3AA889"/>
            </a:solidFill>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Concert or musical performance</c:v>
                </c:pt>
                <c:pt idx="1">
                  <c:v>Theatre</c:v>
                </c:pt>
                <c:pt idx="2">
                  <c:v>Dance events</c:v>
                </c:pt>
              </c:strCache>
            </c:strRef>
          </c:cat>
          <c:val>
            <c:numRef>
              <c:f>Sheet1!$C$2:$C$4</c:f>
              <c:numCache>
                <c:formatCode>General</c:formatCode>
                <c:ptCount val="3"/>
                <c:pt idx="0">
                  <c:v>32</c:v>
                </c:pt>
                <c:pt idx="1">
                  <c:v>14</c:v>
                </c:pt>
                <c:pt idx="2">
                  <c:v>11</c:v>
                </c:pt>
              </c:numCache>
            </c:numRef>
          </c:val>
          <c:extLst>
            <c:ext xmlns:c16="http://schemas.microsoft.com/office/drawing/2014/chart" uri="{C3380CC4-5D6E-409C-BE32-E72D297353CC}">
              <c16:uniqueId val="{00000001-E90E-4827-9BB7-B6E1B43DDA1C}"/>
            </c:ext>
          </c:extLst>
        </c:ser>
        <c:dLbls>
          <c:showLegendKey val="0"/>
          <c:showVal val="0"/>
          <c:showCatName val="0"/>
          <c:showSerName val="0"/>
          <c:showPercent val="0"/>
          <c:showBubbleSize val="0"/>
        </c:dLbls>
        <c:gapWidth val="426"/>
        <c:overlap val="-15"/>
        <c:axId val="174694000"/>
        <c:axId val="1"/>
      </c:barChart>
      <c:catAx>
        <c:axId val="174694000"/>
        <c:scaling>
          <c:orientation val="minMax"/>
        </c:scaling>
        <c:delete val="0"/>
        <c:axPos val="b"/>
        <c:numFmt formatCode="General" sourceLinked="1"/>
        <c:majorTickMark val="none"/>
        <c:minorTickMark val="none"/>
        <c:tickLblPos val="nextTo"/>
        <c:spPr>
          <a:noFill/>
          <a:ln w="9223" cap="flat" cmpd="sng" algn="ctr">
            <a:noFill/>
            <a:round/>
          </a:ln>
          <a:effectLst/>
        </c:spPr>
        <c:txPr>
          <a:bodyPr rot="-60000000" spcFirstLastPara="1" vertOverflow="ellipsis" vert="horz" wrap="square" anchor="ctr" anchorCtr="1"/>
          <a:lstStyle/>
          <a:p>
            <a:pPr>
              <a:defRPr sz="1050" b="0" i="0" u="none" strike="noStrike" kern="1200" baseline="0">
                <a:solidFill>
                  <a:srgbClr val="333333"/>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tickLblSkip val="1"/>
        <c:noMultiLvlLbl val="0"/>
      </c:catAx>
      <c:valAx>
        <c:axId val="1"/>
        <c:scaling>
          <c:orientation val="minMax"/>
          <c:max val="100"/>
        </c:scaling>
        <c:delete val="1"/>
        <c:axPos val="l"/>
        <c:numFmt formatCode="#,##0" sourceLinked="0"/>
        <c:majorTickMark val="none"/>
        <c:minorTickMark val="none"/>
        <c:tickLblPos val="nextTo"/>
        <c:crossAx val="174694000"/>
        <c:crosses val="autoZero"/>
        <c:crossBetween val="between"/>
      </c:valAx>
      <c:spPr>
        <a:noFill/>
        <a:ln w="24595">
          <a:noFill/>
        </a:ln>
      </c:spPr>
    </c:plotArea>
    <c:legend>
      <c:legendPos val="t"/>
      <c:overlay val="0"/>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1903122893791"/>
          <c:y val="0.1135759698695334"/>
          <c:w val="0.75349460240390143"/>
          <c:h val="0.6911882444737792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Māori - 2017</c:v>
                </c:pt>
                <c:pt idx="1">
                  <c:v>Māori - 2020</c:v>
                </c:pt>
                <c:pt idx="3">
                  <c:v>Māori - 2017</c:v>
                </c:pt>
                <c:pt idx="4">
                  <c:v>Māori - 2020</c:v>
                </c:pt>
                <c:pt idx="6">
                  <c:v>Māori - 2017</c:v>
                </c:pt>
                <c:pt idx="7">
                  <c:v>Māori - 2020</c:v>
                </c:pt>
              </c:strCache>
            </c:strRef>
          </c:cat>
          <c:val>
            <c:numRef>
              <c:f>Sheet1!$B$2:$B$9</c:f>
              <c:numCache>
                <c:formatCode>General</c:formatCode>
                <c:ptCount val="8"/>
                <c:pt idx="0">
                  <c:v>34</c:v>
                </c:pt>
                <c:pt idx="1">
                  <c:v>36</c:v>
                </c:pt>
                <c:pt idx="3">
                  <c:v>22</c:v>
                </c:pt>
                <c:pt idx="4">
                  <c:v>35</c:v>
                </c:pt>
                <c:pt idx="6">
                  <c:v>15</c:v>
                </c:pt>
                <c:pt idx="7">
                  <c:v>25</c:v>
                </c:pt>
              </c:numCache>
            </c:numRef>
          </c:val>
          <c:extLst>
            <c:ext xmlns:c16="http://schemas.microsoft.com/office/drawing/2014/chart" uri="{C3380CC4-5D6E-409C-BE32-E72D297353CC}">
              <c16:uniqueId val="{00000000-01F7-47DD-A91D-83BD925CC7A0}"/>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Māori - 2017</c:v>
                </c:pt>
                <c:pt idx="1">
                  <c:v>Māori - 2020</c:v>
                </c:pt>
                <c:pt idx="3">
                  <c:v>Māori - 2017</c:v>
                </c:pt>
                <c:pt idx="4">
                  <c:v>Māori - 2020</c:v>
                </c:pt>
                <c:pt idx="6">
                  <c:v>Māori - 2017</c:v>
                </c:pt>
                <c:pt idx="7">
                  <c:v>Māori - 2020</c:v>
                </c:pt>
              </c:strCache>
            </c:strRef>
          </c:cat>
          <c:val>
            <c:numRef>
              <c:f>Sheet1!$C$2:$C$9</c:f>
              <c:numCache>
                <c:formatCode>General</c:formatCode>
                <c:ptCount val="8"/>
                <c:pt idx="0">
                  <c:v>52</c:v>
                </c:pt>
                <c:pt idx="1">
                  <c:v>44</c:v>
                </c:pt>
                <c:pt idx="3">
                  <c:v>43</c:v>
                </c:pt>
                <c:pt idx="4">
                  <c:v>46</c:v>
                </c:pt>
                <c:pt idx="6">
                  <c:v>58</c:v>
                </c:pt>
                <c:pt idx="7">
                  <c:v>50</c:v>
                </c:pt>
              </c:numCache>
            </c:numRef>
          </c:val>
          <c:extLst>
            <c:ext xmlns:c16="http://schemas.microsoft.com/office/drawing/2014/chart" uri="{C3380CC4-5D6E-409C-BE32-E72D297353CC}">
              <c16:uniqueId val="{00000001-01F7-47DD-A91D-83BD925CC7A0}"/>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Māori - 2017</c:v>
                </c:pt>
                <c:pt idx="1">
                  <c:v>Māori - 2020</c:v>
                </c:pt>
                <c:pt idx="3">
                  <c:v>Māori - 2017</c:v>
                </c:pt>
                <c:pt idx="4">
                  <c:v>Māori - 2020</c:v>
                </c:pt>
                <c:pt idx="6">
                  <c:v>Māori - 2017</c:v>
                </c:pt>
                <c:pt idx="7">
                  <c:v>Māori - 2020</c:v>
                </c:pt>
              </c:strCache>
            </c:strRef>
          </c:cat>
          <c:val>
            <c:numRef>
              <c:f>Sheet1!$D$2:$D$9</c:f>
              <c:numCache>
                <c:formatCode>General</c:formatCode>
                <c:ptCount val="8"/>
                <c:pt idx="0">
                  <c:v>10</c:v>
                </c:pt>
                <c:pt idx="1">
                  <c:v>12</c:v>
                </c:pt>
                <c:pt idx="3">
                  <c:v>29</c:v>
                </c:pt>
                <c:pt idx="4">
                  <c:v>12</c:v>
                </c:pt>
                <c:pt idx="6">
                  <c:v>16</c:v>
                </c:pt>
                <c:pt idx="7">
                  <c:v>14</c:v>
                </c:pt>
              </c:numCache>
            </c:numRef>
          </c:val>
          <c:extLst>
            <c:ext xmlns:c16="http://schemas.microsoft.com/office/drawing/2014/chart" uri="{C3380CC4-5D6E-409C-BE32-E72D297353CC}">
              <c16:uniqueId val="{00000002-01F7-47DD-A91D-83BD925CC7A0}"/>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Māori - 2017</c:v>
                </c:pt>
                <c:pt idx="1">
                  <c:v>Māori - 2020</c:v>
                </c:pt>
                <c:pt idx="3">
                  <c:v>Māori - 2017</c:v>
                </c:pt>
                <c:pt idx="4">
                  <c:v>Māori - 2020</c:v>
                </c:pt>
                <c:pt idx="6">
                  <c:v>Māori - 2017</c:v>
                </c:pt>
                <c:pt idx="7">
                  <c:v>Māori - 2020</c:v>
                </c:pt>
              </c:strCache>
            </c:strRef>
          </c:cat>
          <c:val>
            <c:numRef>
              <c:f>Sheet1!$E$2:$E$9</c:f>
              <c:numCache>
                <c:formatCode>General</c:formatCode>
                <c:ptCount val="8"/>
                <c:pt idx="0">
                  <c:v>1</c:v>
                </c:pt>
                <c:pt idx="1">
                  <c:v>1</c:v>
                </c:pt>
                <c:pt idx="3">
                  <c:v>3</c:v>
                </c:pt>
                <c:pt idx="4">
                  <c:v>2</c:v>
                </c:pt>
                <c:pt idx="6">
                  <c:v>3</c:v>
                </c:pt>
                <c:pt idx="7">
                  <c:v>5</c:v>
                </c:pt>
              </c:numCache>
            </c:numRef>
          </c:val>
          <c:extLst>
            <c:ext xmlns:c16="http://schemas.microsoft.com/office/drawing/2014/chart" uri="{C3380CC4-5D6E-409C-BE32-E72D297353CC}">
              <c16:uniqueId val="{00000003-01F7-47DD-A91D-83BD925CC7A0}"/>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Māori - 2017</c:v>
                </c:pt>
                <c:pt idx="1">
                  <c:v>Māori - 2020</c:v>
                </c:pt>
                <c:pt idx="3">
                  <c:v>Māori - 2017</c:v>
                </c:pt>
                <c:pt idx="4">
                  <c:v>Māori - 2020</c:v>
                </c:pt>
                <c:pt idx="6">
                  <c:v>Māori - 2017</c:v>
                </c:pt>
                <c:pt idx="7">
                  <c:v>Māori - 2020</c:v>
                </c:pt>
              </c:strCache>
            </c:strRef>
          </c:cat>
          <c:val>
            <c:numRef>
              <c:f>Sheet1!$F$2:$F$9</c:f>
              <c:numCache>
                <c:formatCode>General</c:formatCode>
                <c:ptCount val="8"/>
                <c:pt idx="0">
                  <c:v>2</c:v>
                </c:pt>
                <c:pt idx="1">
                  <c:v>4</c:v>
                </c:pt>
                <c:pt idx="3">
                  <c:v>1</c:v>
                </c:pt>
                <c:pt idx="4">
                  <c:v>5</c:v>
                </c:pt>
                <c:pt idx="6">
                  <c:v>5</c:v>
                </c:pt>
                <c:pt idx="7">
                  <c:v>5</c:v>
                </c:pt>
              </c:numCache>
            </c:numRef>
          </c:val>
          <c:extLst>
            <c:ext xmlns:c16="http://schemas.microsoft.com/office/drawing/2014/chart" uri="{C3380CC4-5D6E-409C-BE32-E72D297353CC}">
              <c16:uniqueId val="{00000004-01F7-47DD-A91D-83BD925CC7A0}"/>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5421-43C2-B860-361C795888D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Māori - 2017</c:v>
                </c:pt>
                <c:pt idx="1">
                  <c:v>Māori - 2020</c:v>
                </c:pt>
                <c:pt idx="3">
                  <c:v>Māori - 2017</c:v>
                </c:pt>
                <c:pt idx="4">
                  <c:v>Māori - 2020</c:v>
                </c:pt>
                <c:pt idx="6">
                  <c:v>Māori - 2017</c:v>
                </c:pt>
                <c:pt idx="7">
                  <c:v>Māori - 2020</c:v>
                </c:pt>
              </c:strCache>
            </c:strRef>
          </c:cat>
          <c:val>
            <c:numRef>
              <c:f>Sheet1!$G$2:$G$9</c:f>
              <c:numCache>
                <c:formatCode>General</c:formatCode>
                <c:ptCount val="8"/>
                <c:pt idx="0">
                  <c:v>1</c:v>
                </c:pt>
                <c:pt idx="1">
                  <c:v>3</c:v>
                </c:pt>
                <c:pt idx="3">
                  <c:v>2</c:v>
                </c:pt>
                <c:pt idx="4">
                  <c:v>0</c:v>
                </c:pt>
                <c:pt idx="6">
                  <c:v>3</c:v>
                </c:pt>
                <c:pt idx="7">
                  <c:v>1</c:v>
                </c:pt>
              </c:numCache>
            </c:numRef>
          </c:val>
          <c:extLst>
            <c:ext xmlns:c16="http://schemas.microsoft.com/office/drawing/2014/chart" uri="{C3380CC4-5D6E-409C-BE32-E72D297353CC}">
              <c16:uniqueId val="{00000005-01F7-47DD-A91D-83BD925CC7A0}"/>
            </c:ext>
          </c:extLst>
        </c:ser>
        <c:dLbls>
          <c:showLegendKey val="0"/>
          <c:showVal val="0"/>
          <c:showCatName val="0"/>
          <c:showSerName val="0"/>
          <c:showPercent val="0"/>
          <c:showBubbleSize val="0"/>
        </c:dLbls>
        <c:gapWidth val="60"/>
        <c:overlap val="100"/>
        <c:axId val="360235536"/>
        <c:axId val="360236096"/>
      </c:barChart>
      <c:catAx>
        <c:axId val="360235536"/>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0236096"/>
        <c:crosses val="autoZero"/>
        <c:auto val="1"/>
        <c:lblAlgn val="ctr"/>
        <c:lblOffset val="100"/>
        <c:noMultiLvlLbl val="0"/>
      </c:catAx>
      <c:valAx>
        <c:axId val="360236096"/>
        <c:scaling>
          <c:orientation val="minMax"/>
        </c:scaling>
        <c:delete val="1"/>
        <c:axPos val="b"/>
        <c:numFmt formatCode="0%" sourceLinked="1"/>
        <c:majorTickMark val="out"/>
        <c:minorTickMark val="none"/>
        <c:tickLblPos val="nextTo"/>
        <c:crossAx val="360235536"/>
        <c:crosses val="autoZero"/>
        <c:crossBetween val="between"/>
      </c:valAx>
      <c:spPr>
        <a:noFill/>
        <a:ln>
          <a:noFill/>
        </a:ln>
        <a:effectLst/>
      </c:spPr>
    </c:plotArea>
    <c:legend>
      <c:legendPos val="b"/>
      <c:layout>
        <c:manualLayout>
          <c:xMode val="edge"/>
          <c:yMode val="edge"/>
          <c:x val="0.11765030689378211"/>
          <c:y val="0.88027559702253633"/>
          <c:w val="0.78032615981486397"/>
          <c:h val="4.948450552107716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Sheet1!$B$2:$B$3</c:f>
              <c:numCache>
                <c:formatCode>General</c:formatCode>
                <c:ptCount val="2"/>
                <c:pt idx="0">
                  <c:v>19</c:v>
                </c:pt>
                <c:pt idx="1">
                  <c:v>21</c:v>
                </c:pt>
              </c:numCache>
            </c:numRef>
          </c:val>
          <c:extLst>
            <c:ext xmlns:c16="http://schemas.microsoft.com/office/drawing/2014/chart" uri="{C3380CC4-5D6E-409C-BE32-E72D297353CC}">
              <c16:uniqueId val="{00000000-D0F2-4C1A-BD9A-B180D3F92E9E}"/>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Sheet1!$C$2:$C$3</c:f>
              <c:numCache>
                <c:formatCode>General</c:formatCode>
                <c:ptCount val="2"/>
                <c:pt idx="0">
                  <c:v>56</c:v>
                </c:pt>
                <c:pt idx="1">
                  <c:v>40</c:v>
                </c:pt>
              </c:numCache>
            </c:numRef>
          </c:val>
          <c:extLst>
            <c:ext xmlns:c16="http://schemas.microsoft.com/office/drawing/2014/chart" uri="{C3380CC4-5D6E-409C-BE32-E72D297353CC}">
              <c16:uniqueId val="{00000001-D0F2-4C1A-BD9A-B180D3F92E9E}"/>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Sheet1!$D$2:$D$3</c:f>
              <c:numCache>
                <c:formatCode>General</c:formatCode>
                <c:ptCount val="2"/>
                <c:pt idx="0">
                  <c:v>15</c:v>
                </c:pt>
                <c:pt idx="1">
                  <c:v>19</c:v>
                </c:pt>
              </c:numCache>
            </c:numRef>
          </c:val>
          <c:extLst>
            <c:ext xmlns:c16="http://schemas.microsoft.com/office/drawing/2014/chart" uri="{C3380CC4-5D6E-409C-BE32-E72D297353CC}">
              <c16:uniqueId val="{00000002-D0F2-4C1A-BD9A-B180D3F92E9E}"/>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Sheet1!$E$2:$E$3</c:f>
              <c:numCache>
                <c:formatCode>General</c:formatCode>
                <c:ptCount val="2"/>
                <c:pt idx="0">
                  <c:v>5</c:v>
                </c:pt>
                <c:pt idx="1">
                  <c:v>5</c:v>
                </c:pt>
              </c:numCache>
            </c:numRef>
          </c:val>
          <c:extLst>
            <c:ext xmlns:c16="http://schemas.microsoft.com/office/drawing/2014/chart" uri="{C3380CC4-5D6E-409C-BE32-E72D297353CC}">
              <c16:uniqueId val="{00000003-D0F2-4C1A-BD9A-B180D3F92E9E}"/>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Sheet1!$F$2:$F$3</c:f>
              <c:numCache>
                <c:formatCode>General</c:formatCode>
                <c:ptCount val="2"/>
                <c:pt idx="0">
                  <c:v>5</c:v>
                </c:pt>
                <c:pt idx="1">
                  <c:v>10</c:v>
                </c:pt>
              </c:numCache>
            </c:numRef>
          </c:val>
          <c:extLst>
            <c:ext xmlns:c16="http://schemas.microsoft.com/office/drawing/2014/chart" uri="{C3380CC4-5D6E-409C-BE32-E72D297353CC}">
              <c16:uniqueId val="{00000004-D0F2-4C1A-BD9A-B180D3F92E9E}"/>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Sheet1!$G$2:$G$3</c:f>
              <c:numCache>
                <c:formatCode>General</c:formatCode>
                <c:ptCount val="2"/>
                <c:pt idx="0">
                  <c:v>1</c:v>
                </c:pt>
                <c:pt idx="1">
                  <c:v>5</c:v>
                </c:pt>
              </c:numCache>
            </c:numRef>
          </c:val>
          <c:extLst>
            <c:ext xmlns:c16="http://schemas.microsoft.com/office/drawing/2014/chart" uri="{C3380CC4-5D6E-409C-BE32-E72D297353CC}">
              <c16:uniqueId val="{00000005-D0F2-4C1A-BD9A-B180D3F92E9E}"/>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- 2020</c:v>
                </c:pt>
                <c:pt idx="1">
                  <c:v>Māori - 2017</c:v>
                </c:pt>
              </c:strCache>
            </c:strRef>
          </c:cat>
          <c:val>
            <c:numRef>
              <c:f>Sheet1!$B$2:$B$3</c:f>
              <c:numCache>
                <c:formatCode>General</c:formatCode>
                <c:ptCount val="2"/>
                <c:pt idx="0">
                  <c:v>50</c:v>
                </c:pt>
                <c:pt idx="1">
                  <c:v>43</c:v>
                </c:pt>
              </c:numCache>
            </c:numRef>
          </c:val>
          <c:extLst>
            <c:ext xmlns:c16="http://schemas.microsoft.com/office/drawing/2014/chart" uri="{C3380CC4-5D6E-409C-BE32-E72D297353CC}">
              <c16:uniqueId val="{00000000-FDB0-4DDD-97B4-D92BA8D3B850}"/>
            </c:ext>
          </c:extLst>
        </c:ser>
        <c:dLbls>
          <c:showLegendKey val="0"/>
          <c:showVal val="0"/>
          <c:showCatName val="0"/>
          <c:showSerName val="0"/>
          <c:showPercent val="0"/>
          <c:showBubbleSize val="0"/>
        </c:dLbls>
        <c:gapWidth val="182"/>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8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0.33</c:v>
                </c:pt>
                <c:pt idx="1">
                  <c:v>0.66999999999999993</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222359647472E-2"/>
          <c:y val="3.0888888004454013E-2"/>
          <c:w val="0.96393555280705057"/>
          <c:h val="0.68501559479793084"/>
        </c:manualLayout>
      </c:layout>
      <c:barChart>
        <c:barDir val="col"/>
        <c:grouping val="clustered"/>
        <c:varyColors val="0"/>
        <c:ser>
          <c:idx val="0"/>
          <c:order val="0"/>
          <c:tx>
            <c:strRef>
              <c:f>Sheet1!$B$1</c:f>
              <c:strCache>
                <c:ptCount val="1"/>
                <c:pt idx="0">
                  <c:v>Wellington City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Sheet1!$B$2:$B$7</c:f>
              <c:numCache>
                <c:formatCode>General</c:formatCode>
                <c:ptCount val="6"/>
                <c:pt idx="0">
                  <c:v>31</c:v>
                </c:pt>
                <c:pt idx="1">
                  <c:v>30</c:v>
                </c:pt>
                <c:pt idx="3">
                  <c:v>21</c:v>
                </c:pt>
                <c:pt idx="5">
                  <c:v>14</c:v>
                </c:pt>
              </c:numCache>
            </c:numRef>
          </c:val>
          <c:extLst>
            <c:ext xmlns:c16="http://schemas.microsoft.com/office/drawing/2014/chart" uri="{C3380CC4-5D6E-409C-BE32-E72D297353CC}">
              <c16:uniqueId val="{00000000-F552-408D-A989-DFCFDD7FF930}"/>
            </c:ext>
          </c:extLst>
        </c:ser>
        <c:ser>
          <c:idx val="1"/>
          <c:order val="1"/>
          <c:tx>
            <c:strRef>
              <c:f>Sheet1!$C$1</c:f>
              <c:strCache>
                <c:ptCount val="1"/>
                <c:pt idx="0">
                  <c:v>Wellington City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Sheet1!$C$2:$C$7</c:f>
              <c:numCache>
                <c:formatCode>General</c:formatCode>
                <c:ptCount val="6"/>
                <c:pt idx="0">
                  <c:v>26</c:v>
                </c:pt>
                <c:pt idx="1">
                  <c:v>29</c:v>
                </c:pt>
                <c:pt idx="2">
                  <c:v>39</c:v>
                </c:pt>
                <c:pt idx="3">
                  <c:v>20</c:v>
                </c:pt>
                <c:pt idx="4">
                  <c:v>16</c:v>
                </c:pt>
                <c:pt idx="5">
                  <c:v>15</c:v>
                </c:pt>
              </c:numCache>
            </c:numRef>
          </c:val>
          <c:extLst>
            <c:ext xmlns:c16="http://schemas.microsoft.com/office/drawing/2014/chart" uri="{C3380CC4-5D6E-409C-BE32-E72D297353CC}">
              <c16:uniqueId val="{00000001-F552-408D-A989-DFCFDD7FF930}"/>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0.84</c:v>
                </c:pt>
                <c:pt idx="1">
                  <c:v>0.16000000000000003</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0.78</c:v>
                </c:pt>
                <c:pt idx="1">
                  <c:v>0.21999999999999997</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E11B-45E8-AF53-592633FD97FB}"/>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11B-45E8-AF53-592633FD97FB}"/>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11B-45E8-AF53-592633FD97FB}"/>
              </c:ext>
            </c:extLst>
          </c:dPt>
          <c:cat>
            <c:strRef>
              <c:f>Sheet1!$A$2:$A$3</c:f>
              <c:strCache>
                <c:ptCount val="2"/>
                <c:pt idx="0">
                  <c:v>Engaged</c:v>
                </c:pt>
                <c:pt idx="1">
                  <c:v>Did not engage</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6-E11B-45E8-AF53-592633FD97FB}"/>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7.998255081666851E-2"/>
          <c:w val="0.81404896300324592"/>
          <c:h val="0.83435597832915476"/>
        </c:manualLayout>
      </c:layout>
      <c:barChart>
        <c:barDir val="bar"/>
        <c:grouping val="percentStacked"/>
        <c:varyColors val="0"/>
        <c:ser>
          <c:idx val="0"/>
          <c:order val="0"/>
          <c:tx>
            <c:strRef>
              <c:f>Sheet1!$B$1</c:f>
              <c:strCache>
                <c:ptCount val="1"/>
                <c:pt idx="0">
                  <c:v>5 - A big difference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Sheet1!$B$2:$B$18</c:f>
              <c:numCache>
                <c:formatCode>General</c:formatCode>
                <c:ptCount val="17"/>
                <c:pt idx="0">
                  <c:v>12</c:v>
                </c:pt>
                <c:pt idx="1">
                  <c:v>18</c:v>
                </c:pt>
                <c:pt idx="3">
                  <c:v>18</c:v>
                </c:pt>
                <c:pt idx="4">
                  <c:v>24</c:v>
                </c:pt>
                <c:pt idx="6">
                  <c:v>10</c:v>
                </c:pt>
                <c:pt idx="7">
                  <c:v>16</c:v>
                </c:pt>
                <c:pt idx="9">
                  <c:v>21</c:v>
                </c:pt>
                <c:pt idx="10">
                  <c:v>29</c:v>
                </c:pt>
                <c:pt idx="12">
                  <c:v>36</c:v>
                </c:pt>
                <c:pt idx="13">
                  <c:v>40</c:v>
                </c:pt>
                <c:pt idx="15">
                  <c:v>25</c:v>
                </c:pt>
                <c:pt idx="16">
                  <c:v>30</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4</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Sheet1!$C$2:$C$18</c:f>
              <c:numCache>
                <c:formatCode>General</c:formatCode>
                <c:ptCount val="17"/>
                <c:pt idx="0">
                  <c:v>20</c:v>
                </c:pt>
                <c:pt idx="1">
                  <c:v>20</c:v>
                </c:pt>
                <c:pt idx="3">
                  <c:v>17</c:v>
                </c:pt>
                <c:pt idx="4">
                  <c:v>18</c:v>
                </c:pt>
                <c:pt idx="6">
                  <c:v>16</c:v>
                </c:pt>
                <c:pt idx="7">
                  <c:v>19</c:v>
                </c:pt>
                <c:pt idx="9">
                  <c:v>27</c:v>
                </c:pt>
                <c:pt idx="10">
                  <c:v>25</c:v>
                </c:pt>
                <c:pt idx="12">
                  <c:v>20</c:v>
                </c:pt>
                <c:pt idx="13">
                  <c:v>19</c:v>
                </c:pt>
                <c:pt idx="15">
                  <c:v>23</c:v>
                </c:pt>
                <c:pt idx="16">
                  <c:v>28</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3</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Sheet1!$D$2:$D$18</c:f>
              <c:numCache>
                <c:formatCode>General</c:formatCode>
                <c:ptCount val="17"/>
                <c:pt idx="0">
                  <c:v>17</c:v>
                </c:pt>
                <c:pt idx="1">
                  <c:v>22</c:v>
                </c:pt>
                <c:pt idx="3">
                  <c:v>20</c:v>
                </c:pt>
                <c:pt idx="4">
                  <c:v>22</c:v>
                </c:pt>
                <c:pt idx="6">
                  <c:v>32</c:v>
                </c:pt>
                <c:pt idx="7">
                  <c:v>29</c:v>
                </c:pt>
                <c:pt idx="9">
                  <c:v>17</c:v>
                </c:pt>
                <c:pt idx="10">
                  <c:v>18</c:v>
                </c:pt>
                <c:pt idx="12">
                  <c:v>20</c:v>
                </c:pt>
                <c:pt idx="13">
                  <c:v>18</c:v>
                </c:pt>
                <c:pt idx="15">
                  <c:v>25</c:v>
                </c:pt>
                <c:pt idx="16">
                  <c:v>23</c:v>
                </c:pt>
              </c:numCache>
            </c:numRef>
          </c:val>
          <c:extLst>
            <c:ext xmlns:c16="http://schemas.microsoft.com/office/drawing/2014/chart" uri="{C3380CC4-5D6E-409C-BE32-E72D297353CC}">
              <c16:uniqueId val="{00000000-47BE-457E-BCC3-8816AED7875D}"/>
            </c:ext>
          </c:extLst>
        </c:ser>
        <c:ser>
          <c:idx val="3"/>
          <c:order val="3"/>
          <c:tx>
            <c:strRef>
              <c:f>Sheet1!$E$1</c:f>
              <c:strCache>
                <c:ptCount val="1"/>
                <c:pt idx="0">
                  <c:v>2</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Sheet1!$E$2:$E$18</c:f>
              <c:numCache>
                <c:formatCode>General</c:formatCode>
                <c:ptCount val="17"/>
                <c:pt idx="0">
                  <c:v>16</c:v>
                </c:pt>
                <c:pt idx="1">
                  <c:v>12</c:v>
                </c:pt>
                <c:pt idx="3">
                  <c:v>13</c:v>
                </c:pt>
                <c:pt idx="4">
                  <c:v>10</c:v>
                </c:pt>
                <c:pt idx="6">
                  <c:v>14</c:v>
                </c:pt>
                <c:pt idx="7">
                  <c:v>11</c:v>
                </c:pt>
                <c:pt idx="9">
                  <c:v>11</c:v>
                </c:pt>
                <c:pt idx="10">
                  <c:v>11</c:v>
                </c:pt>
                <c:pt idx="12">
                  <c:v>10</c:v>
                </c:pt>
                <c:pt idx="13">
                  <c:v>9</c:v>
                </c:pt>
                <c:pt idx="15">
                  <c:v>9</c:v>
                </c:pt>
                <c:pt idx="16">
                  <c:v>8</c:v>
                </c:pt>
              </c:numCache>
            </c:numRef>
          </c:val>
          <c:extLst>
            <c:ext xmlns:c16="http://schemas.microsoft.com/office/drawing/2014/chart" uri="{C3380CC4-5D6E-409C-BE32-E72D297353CC}">
              <c16:uniqueId val="{00000001-47BE-457E-BCC3-8816AED7875D}"/>
            </c:ext>
          </c:extLst>
        </c:ser>
        <c:ser>
          <c:idx val="4"/>
          <c:order val="4"/>
          <c:tx>
            <c:strRef>
              <c:f>Sheet1!$F$1</c:f>
              <c:strCache>
                <c:ptCount val="1"/>
                <c:pt idx="0">
                  <c:v>1 - No difference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2017</c:v>
                </c:pt>
                <c:pt idx="1">
                  <c:v>2020</c:v>
                </c:pt>
                <c:pt idx="3">
                  <c:v>2017</c:v>
                </c:pt>
                <c:pt idx="4">
                  <c:v>2020</c:v>
                </c:pt>
                <c:pt idx="6">
                  <c:v>2017</c:v>
                </c:pt>
                <c:pt idx="7">
                  <c:v>2020</c:v>
                </c:pt>
                <c:pt idx="9">
                  <c:v>2017</c:v>
                </c:pt>
                <c:pt idx="10">
                  <c:v>2020</c:v>
                </c:pt>
                <c:pt idx="12">
                  <c:v>2017</c:v>
                </c:pt>
                <c:pt idx="13">
                  <c:v>2020</c:v>
                </c:pt>
                <c:pt idx="15">
                  <c:v>2017</c:v>
                </c:pt>
                <c:pt idx="16">
                  <c:v>2020</c:v>
                </c:pt>
              </c:numCache>
            </c:numRef>
          </c:cat>
          <c:val>
            <c:numRef>
              <c:f>Sheet1!$F$2:$F$18</c:f>
              <c:numCache>
                <c:formatCode>General</c:formatCode>
                <c:ptCount val="17"/>
                <c:pt idx="0">
                  <c:v>35</c:v>
                </c:pt>
                <c:pt idx="1">
                  <c:v>28</c:v>
                </c:pt>
                <c:pt idx="3">
                  <c:v>33</c:v>
                </c:pt>
                <c:pt idx="4">
                  <c:v>25</c:v>
                </c:pt>
                <c:pt idx="6">
                  <c:v>28</c:v>
                </c:pt>
                <c:pt idx="7">
                  <c:v>26</c:v>
                </c:pt>
                <c:pt idx="9">
                  <c:v>23</c:v>
                </c:pt>
                <c:pt idx="10">
                  <c:v>17</c:v>
                </c:pt>
                <c:pt idx="12">
                  <c:v>14</c:v>
                </c:pt>
                <c:pt idx="13">
                  <c:v>14</c:v>
                </c:pt>
                <c:pt idx="15">
                  <c:v>17</c:v>
                </c:pt>
                <c:pt idx="16">
                  <c:v>11</c:v>
                </c:pt>
              </c:numCache>
            </c:numRef>
          </c:val>
          <c:extLst>
            <c:ext xmlns:c16="http://schemas.microsoft.com/office/drawing/2014/chart" uri="{C3380CC4-5D6E-409C-BE32-E72D297353CC}">
              <c16:uniqueId val="{00000002-47BE-457E-BCC3-8816AED7875D}"/>
            </c:ext>
          </c:extLst>
        </c:ser>
        <c:dLbls>
          <c:showLegendKey val="0"/>
          <c:showVal val="0"/>
          <c:showCatName val="0"/>
          <c:showSerName val="0"/>
          <c:showPercent val="0"/>
          <c:showBubbleSize val="0"/>
        </c:dLbls>
        <c:gapWidth val="60"/>
        <c:overlap val="100"/>
        <c:axId val="361656944"/>
        <c:axId val="361657504"/>
      </c:barChart>
      <c:catAx>
        <c:axId val="36165694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1657504"/>
        <c:crosses val="autoZero"/>
        <c:auto val="1"/>
        <c:lblAlgn val="ctr"/>
        <c:lblOffset val="100"/>
        <c:noMultiLvlLbl val="0"/>
      </c:catAx>
      <c:valAx>
        <c:axId val="361657504"/>
        <c:scaling>
          <c:orientation val="minMax"/>
        </c:scaling>
        <c:delete val="1"/>
        <c:axPos val="b"/>
        <c:numFmt formatCode="0%" sourceLinked="1"/>
        <c:majorTickMark val="out"/>
        <c:minorTickMark val="none"/>
        <c:tickLblPos val="nextTo"/>
        <c:crossAx val="361656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2660622318556"/>
          <c:y val="0.1135759698695334"/>
          <c:w val="0.79594753462303103"/>
          <c:h val="0.80076250318648046"/>
        </c:manualLayout>
      </c:layout>
      <c:barChart>
        <c:barDir val="bar"/>
        <c:grouping val="percentStacked"/>
        <c:varyColors val="0"/>
        <c:ser>
          <c:idx val="0"/>
          <c:order val="0"/>
          <c:tx>
            <c:strRef>
              <c:f>Sheet1!$B$1</c:f>
              <c:strCache>
                <c:ptCount val="1"/>
                <c:pt idx="0">
                  <c:v>Much more willing</c:v>
                </c:pt>
              </c:strCache>
            </c:strRef>
          </c:tx>
          <c:spPr>
            <a:solidFill>
              <a:srgbClr val="3AA889"/>
            </a:solidFill>
            <a:ln>
              <a:noFill/>
            </a:ln>
            <a:effectLst/>
          </c:spPr>
          <c:invertIfNegative val="0"/>
          <c:dPt>
            <c:idx val="0"/>
            <c:invertIfNegative val="0"/>
            <c:bubble3D val="0"/>
            <c:spPr>
              <a:solidFill>
                <a:srgbClr val="3AA889"/>
              </a:solidFill>
              <a:ln>
                <a:noFill/>
              </a:ln>
              <a:effectLst/>
            </c:spPr>
            <c:extLst>
              <c:ext xmlns:c16="http://schemas.microsoft.com/office/drawing/2014/chart" uri="{C3380CC4-5D6E-409C-BE32-E72D297353CC}">
                <c16:uniqueId val="{00000001-5412-4924-BD3B-740EBBBBFDF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Māori</c:v>
                </c:pt>
              </c:strCache>
            </c:strRef>
          </c:cat>
          <c:val>
            <c:numRef>
              <c:f>Sheet1!$B$2:$B$3</c:f>
              <c:numCache>
                <c:formatCode>General</c:formatCode>
                <c:ptCount val="2"/>
                <c:pt idx="0">
                  <c:v>4</c:v>
                </c:pt>
                <c:pt idx="1">
                  <c:v>5</c:v>
                </c:pt>
              </c:numCache>
            </c:numRef>
          </c:val>
          <c:extLst>
            <c:ext xmlns:c16="http://schemas.microsoft.com/office/drawing/2014/chart" uri="{C3380CC4-5D6E-409C-BE32-E72D297353CC}">
              <c16:uniqueId val="{00000002-5412-4924-BD3B-740EBBBBFDF3}"/>
            </c:ext>
          </c:extLst>
        </c:ser>
        <c:ser>
          <c:idx val="1"/>
          <c:order val="1"/>
          <c:tx>
            <c:strRef>
              <c:f>Sheet1!$C$1</c:f>
              <c:strCache>
                <c:ptCount val="1"/>
                <c:pt idx="0">
                  <c:v>Slightly more willing</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Māori</c:v>
                </c:pt>
              </c:strCache>
            </c:strRef>
          </c:cat>
          <c:val>
            <c:numRef>
              <c:f>Sheet1!$C$2:$C$3</c:f>
              <c:numCache>
                <c:formatCode>General</c:formatCode>
                <c:ptCount val="2"/>
                <c:pt idx="0">
                  <c:v>8</c:v>
                </c:pt>
                <c:pt idx="1">
                  <c:v>8</c:v>
                </c:pt>
              </c:numCache>
            </c:numRef>
          </c:val>
          <c:extLst>
            <c:ext xmlns:c16="http://schemas.microsoft.com/office/drawing/2014/chart" uri="{C3380CC4-5D6E-409C-BE32-E72D297353CC}">
              <c16:uniqueId val="{00000003-5412-4924-BD3B-740EBBBBFDF3}"/>
            </c:ext>
          </c:extLst>
        </c:ser>
        <c:ser>
          <c:idx val="2"/>
          <c:order val="2"/>
          <c:tx>
            <c:strRef>
              <c:f>Sheet1!$D$1</c:f>
              <c:strCache>
                <c:ptCount val="1"/>
                <c:pt idx="0">
                  <c:v>About the same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Māori</c:v>
                </c:pt>
              </c:strCache>
            </c:strRef>
          </c:cat>
          <c:val>
            <c:numRef>
              <c:f>Sheet1!$D$2:$D$3</c:f>
              <c:numCache>
                <c:formatCode>General</c:formatCode>
                <c:ptCount val="2"/>
                <c:pt idx="0">
                  <c:v>50</c:v>
                </c:pt>
                <c:pt idx="1">
                  <c:v>50</c:v>
                </c:pt>
              </c:numCache>
            </c:numRef>
          </c:val>
          <c:extLst>
            <c:ext xmlns:c16="http://schemas.microsoft.com/office/drawing/2014/chart" uri="{C3380CC4-5D6E-409C-BE32-E72D297353CC}">
              <c16:uniqueId val="{00000004-5412-4924-BD3B-740EBBBBFDF3}"/>
            </c:ext>
          </c:extLst>
        </c:ser>
        <c:ser>
          <c:idx val="3"/>
          <c:order val="3"/>
          <c:tx>
            <c:strRef>
              <c:f>Sheet1!$E$1</c:f>
              <c:strCache>
                <c:ptCount val="1"/>
                <c:pt idx="0">
                  <c:v>Slightly less willing</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Māori</c:v>
                </c:pt>
              </c:strCache>
            </c:strRef>
          </c:cat>
          <c:val>
            <c:numRef>
              <c:f>Sheet1!$E$2:$E$3</c:f>
              <c:numCache>
                <c:formatCode>General</c:formatCode>
                <c:ptCount val="2"/>
                <c:pt idx="0">
                  <c:v>21</c:v>
                </c:pt>
                <c:pt idx="1">
                  <c:v>18</c:v>
                </c:pt>
              </c:numCache>
            </c:numRef>
          </c:val>
          <c:extLst>
            <c:ext xmlns:c16="http://schemas.microsoft.com/office/drawing/2014/chart" uri="{C3380CC4-5D6E-409C-BE32-E72D297353CC}">
              <c16:uniqueId val="{00000005-5412-4924-BD3B-740EBBBBFDF3}"/>
            </c:ext>
          </c:extLst>
        </c:ser>
        <c:ser>
          <c:idx val="4"/>
          <c:order val="4"/>
          <c:tx>
            <c:strRef>
              <c:f>Sheet1!$F$1</c:f>
              <c:strCache>
                <c:ptCount val="1"/>
                <c:pt idx="0">
                  <c:v>Much less willing</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Māori</c:v>
                </c:pt>
              </c:strCache>
            </c:strRef>
          </c:cat>
          <c:val>
            <c:numRef>
              <c:f>Sheet1!$F$2:$F$3</c:f>
              <c:numCache>
                <c:formatCode>General</c:formatCode>
                <c:ptCount val="2"/>
                <c:pt idx="0">
                  <c:v>13</c:v>
                </c:pt>
                <c:pt idx="1">
                  <c:v>11</c:v>
                </c:pt>
              </c:numCache>
            </c:numRef>
          </c:val>
          <c:extLst>
            <c:ext xmlns:c16="http://schemas.microsoft.com/office/drawing/2014/chart" uri="{C3380CC4-5D6E-409C-BE32-E72D297353CC}">
              <c16:uniqueId val="{00000006-5412-4924-BD3B-740EBBBBFDF3}"/>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Māori</c:v>
                </c:pt>
              </c:strCache>
            </c:strRef>
          </c:cat>
          <c:val>
            <c:numRef>
              <c:f>Sheet1!$G$2:$G$3</c:f>
              <c:numCache>
                <c:formatCode>General</c:formatCode>
                <c:ptCount val="2"/>
                <c:pt idx="0">
                  <c:v>5</c:v>
                </c:pt>
                <c:pt idx="1">
                  <c:v>7</c:v>
                </c:pt>
              </c:numCache>
            </c:numRef>
          </c:val>
          <c:extLst>
            <c:ext xmlns:c16="http://schemas.microsoft.com/office/drawing/2014/chart" uri="{C3380CC4-5D6E-409C-BE32-E72D297353CC}">
              <c16:uniqueId val="{00000007-5412-4924-BD3B-740EBBBBFDF3}"/>
            </c:ext>
          </c:extLst>
        </c:ser>
        <c:dLbls>
          <c:dLblPos val="ctr"/>
          <c:showLegendKey val="0"/>
          <c:showVal val="1"/>
          <c:showCatName val="0"/>
          <c:showSerName val="0"/>
          <c:showPercent val="0"/>
          <c:showBubbleSize val="0"/>
        </c:dLbls>
        <c:gapWidth val="301"/>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5.0000027866889896E-2"/>
          <c:y val="0.92080691225014488"/>
          <c:w val="0.94777772699811169"/>
          <c:h val="5.859065866398384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222359647472E-2"/>
          <c:y val="3.0888888004454013E-2"/>
          <c:w val="0.96393555280705057"/>
          <c:h val="0.68501559479793084"/>
        </c:manualLayout>
      </c:layout>
      <c:barChart>
        <c:barDir val="col"/>
        <c:grouping val="clustered"/>
        <c:varyColors val="0"/>
        <c:ser>
          <c:idx val="0"/>
          <c:order val="0"/>
          <c:tx>
            <c:strRef>
              <c:f>Sheet1!$B$1</c:f>
              <c:strCache>
                <c:ptCount val="1"/>
                <c:pt idx="0">
                  <c:v>Māori - 2017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Sheet1!$B$2:$B$7</c:f>
              <c:numCache>
                <c:formatCode>General</c:formatCode>
                <c:ptCount val="6"/>
                <c:pt idx="0">
                  <c:v>31</c:v>
                </c:pt>
                <c:pt idx="1">
                  <c:v>30</c:v>
                </c:pt>
                <c:pt idx="3">
                  <c:v>21</c:v>
                </c:pt>
                <c:pt idx="5">
                  <c:v>14</c:v>
                </c:pt>
              </c:numCache>
            </c:numRef>
          </c:val>
          <c:extLst>
            <c:ext xmlns:c16="http://schemas.microsoft.com/office/drawing/2014/chart" uri="{C3380CC4-5D6E-409C-BE32-E72D297353CC}">
              <c16:uniqueId val="{00000000-6BF6-403A-AD89-571DFCFECFED}"/>
            </c:ext>
          </c:extLst>
        </c:ser>
        <c:ser>
          <c:idx val="1"/>
          <c:order val="1"/>
          <c:tx>
            <c:strRef>
              <c:f>Sheet1!$C$1</c:f>
              <c:strCache>
                <c:ptCount val="1"/>
                <c:pt idx="0">
                  <c:v>Māori - 2020</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Craft and object art</c:v>
                </c:pt>
                <c:pt idx="1">
                  <c:v>Visual arts</c:v>
                </c:pt>
                <c:pt idx="2">
                  <c:v>Ngā Toi Māori* </c:v>
                </c:pt>
                <c:pt idx="3">
                  <c:v>Performing arts</c:v>
                </c:pt>
                <c:pt idx="4">
                  <c:v>Pacific arts*</c:v>
                </c:pt>
                <c:pt idx="5">
                  <c:v>Literary arts</c:v>
                </c:pt>
              </c:strCache>
            </c:strRef>
          </c:cat>
          <c:val>
            <c:numRef>
              <c:f>Sheet1!$C$2:$C$7</c:f>
              <c:numCache>
                <c:formatCode>General</c:formatCode>
                <c:ptCount val="6"/>
                <c:pt idx="0">
                  <c:v>26</c:v>
                </c:pt>
                <c:pt idx="1">
                  <c:v>29</c:v>
                </c:pt>
                <c:pt idx="2">
                  <c:v>39</c:v>
                </c:pt>
                <c:pt idx="3">
                  <c:v>20</c:v>
                </c:pt>
                <c:pt idx="4">
                  <c:v>16</c:v>
                </c:pt>
                <c:pt idx="5">
                  <c:v>15</c:v>
                </c:pt>
              </c:numCache>
            </c:numRef>
          </c:val>
          <c:extLst>
            <c:ext xmlns:c16="http://schemas.microsoft.com/office/drawing/2014/chart" uri="{C3380CC4-5D6E-409C-BE32-E72D297353CC}">
              <c16:uniqueId val="{00000001-6BF6-403A-AD89-571DFCFECFED}"/>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legend>
      <c:legendPos val="b"/>
      <c:layout>
        <c:manualLayout>
          <c:xMode val="edge"/>
          <c:yMode val="edge"/>
          <c:x val="2.4472921558165908E-2"/>
          <c:y val="8.0454829478745035E-2"/>
          <c:w val="0.94372643555771563"/>
          <c:h val="5.74643871242202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Sheet1!$B$2:$B$3</c:f>
              <c:numCache>
                <c:formatCode>General</c:formatCode>
                <c:ptCount val="2"/>
                <c:pt idx="0">
                  <c:v>15</c:v>
                </c:pt>
                <c:pt idx="1">
                  <c:v>20</c:v>
                </c:pt>
              </c:numCache>
            </c:numRef>
          </c:val>
          <c:extLst>
            <c:ext xmlns:c16="http://schemas.microsoft.com/office/drawing/2014/chart" uri="{C3380CC4-5D6E-409C-BE32-E72D297353CC}">
              <c16:uniqueId val="{00000000-3A81-4DF3-B6A4-69DAB9E4B3B4}"/>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Sheet1!$C$2:$C$3</c:f>
              <c:numCache>
                <c:formatCode>General</c:formatCode>
                <c:ptCount val="2"/>
                <c:pt idx="0">
                  <c:v>31</c:v>
                </c:pt>
                <c:pt idx="1">
                  <c:v>41</c:v>
                </c:pt>
              </c:numCache>
            </c:numRef>
          </c:val>
          <c:extLst>
            <c:ext xmlns:c16="http://schemas.microsoft.com/office/drawing/2014/chart" uri="{C3380CC4-5D6E-409C-BE32-E72D297353CC}">
              <c16:uniqueId val="{00000001-3A81-4DF3-B6A4-69DAB9E4B3B4}"/>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Sheet1!$D$2:$D$3</c:f>
              <c:numCache>
                <c:formatCode>General</c:formatCode>
                <c:ptCount val="2"/>
                <c:pt idx="0">
                  <c:v>19</c:v>
                </c:pt>
                <c:pt idx="1">
                  <c:v>19</c:v>
                </c:pt>
              </c:numCache>
            </c:numRef>
          </c:val>
          <c:extLst>
            <c:ext xmlns:c16="http://schemas.microsoft.com/office/drawing/2014/chart" uri="{C3380CC4-5D6E-409C-BE32-E72D297353CC}">
              <c16:uniqueId val="{00000002-3A81-4DF3-B6A4-69DAB9E4B3B4}"/>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Sheet1!$E$2:$E$3</c:f>
              <c:numCache>
                <c:formatCode>General</c:formatCode>
                <c:ptCount val="2"/>
                <c:pt idx="0">
                  <c:v>10</c:v>
                </c:pt>
                <c:pt idx="1">
                  <c:v>5</c:v>
                </c:pt>
              </c:numCache>
            </c:numRef>
          </c:val>
          <c:extLst>
            <c:ext xmlns:c16="http://schemas.microsoft.com/office/drawing/2014/chart" uri="{C3380CC4-5D6E-409C-BE32-E72D297353CC}">
              <c16:uniqueId val="{00000003-3A81-4DF3-B6A4-69DAB9E4B3B4}"/>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Sheet1!$F$2:$F$3</c:f>
              <c:numCache>
                <c:formatCode>General</c:formatCode>
                <c:ptCount val="2"/>
                <c:pt idx="0">
                  <c:v>20</c:v>
                </c:pt>
                <c:pt idx="1">
                  <c:v>14</c:v>
                </c:pt>
              </c:numCache>
            </c:numRef>
          </c:val>
          <c:extLst>
            <c:ext xmlns:c16="http://schemas.microsoft.com/office/drawing/2014/chart" uri="{C3380CC4-5D6E-409C-BE32-E72D297353CC}">
              <c16:uniqueId val="{00000004-3A81-4DF3-B6A4-69DAB9E4B3B4}"/>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Sheet1!$G$2:$G$3</c:f>
              <c:numCache>
                <c:formatCode>General</c:formatCode>
                <c:ptCount val="2"/>
                <c:pt idx="0">
                  <c:v>6</c:v>
                </c:pt>
                <c:pt idx="1">
                  <c:v>2</c:v>
                </c:pt>
              </c:numCache>
            </c:numRef>
          </c:val>
          <c:extLst>
            <c:ext xmlns:c16="http://schemas.microsoft.com/office/drawing/2014/chart" uri="{C3380CC4-5D6E-409C-BE32-E72D297353CC}">
              <c16:uniqueId val="{00000005-3A81-4DF3-B6A4-69DAB9E4B3B4}"/>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C84B-465C-88DC-8636694DEFFD}"/>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C84B-465C-88DC-8636694DEFFD}"/>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C84B-465C-88DC-8636694DEFFD}"/>
              </c:ext>
            </c:extLst>
          </c:dPt>
          <c:cat>
            <c:strRef>
              <c:f>Sheet1!$A$2:$A$3</c:f>
              <c:strCache>
                <c:ptCount val="2"/>
                <c:pt idx="0">
                  <c:v>Engaged</c:v>
                </c:pt>
                <c:pt idx="1">
                  <c:v>Did not engage</c:v>
                </c:pt>
              </c:strCache>
            </c:strRef>
          </c:cat>
          <c:val>
            <c:numRef>
              <c:f>Sheet1!$B$2:$B$3</c:f>
              <c:numCache>
                <c:formatCode>0%</c:formatCode>
                <c:ptCount val="2"/>
                <c:pt idx="0">
                  <c:v>0.31</c:v>
                </c:pt>
                <c:pt idx="1">
                  <c:v>0.69</c:v>
                </c:pt>
              </c:numCache>
            </c:numRef>
          </c:val>
          <c:extLst>
            <c:ext xmlns:c16="http://schemas.microsoft.com/office/drawing/2014/chart" uri="{C3380CC4-5D6E-409C-BE32-E72D297353CC}">
              <c16:uniqueId val="{00000006-C84B-465C-88DC-8636694DEFF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1142-464D-B59F-4374B3B40ED1}"/>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142-464D-B59F-4374B3B40ED1}"/>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142-464D-B59F-4374B3B40ED1}"/>
              </c:ext>
            </c:extLst>
          </c:dPt>
          <c:cat>
            <c:strRef>
              <c:f>Sheet1!$A$2:$A$3</c:f>
              <c:strCache>
                <c:ptCount val="2"/>
                <c:pt idx="0">
                  <c:v>Engaged</c:v>
                </c:pt>
                <c:pt idx="1">
                  <c:v>Did not engage</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6-1142-464D-B59F-4374B3B40ED1}"/>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97675900374177"/>
          <c:y val="0.13089191123836794"/>
          <c:w val="0.78963887969239444"/>
          <c:h val="0.61501035529787573"/>
        </c:manualLayout>
      </c:layout>
      <c:barChart>
        <c:barDir val="bar"/>
        <c:grouping val="percentStacked"/>
        <c:varyColors val="0"/>
        <c:ser>
          <c:idx val="0"/>
          <c:order val="0"/>
          <c:tx>
            <c:strRef>
              <c:f>Sheet1!$B$1</c:f>
              <c:strCache>
                <c:ptCount val="1"/>
                <c:pt idx="0">
                  <c:v>More positive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Māori - 2020</c:v>
                </c:pt>
              </c:strCache>
            </c:strRef>
          </c:cat>
          <c:val>
            <c:numRef>
              <c:f>Sheet1!$B$3</c:f>
              <c:numCache>
                <c:formatCode>General</c:formatCode>
                <c:ptCount val="1"/>
                <c:pt idx="0">
                  <c:v>21</c:v>
                </c:pt>
              </c:numCache>
            </c:numRef>
          </c:val>
          <c:extLst>
            <c:ext xmlns:c16="http://schemas.microsoft.com/office/drawing/2014/chart" uri="{C3380CC4-5D6E-409C-BE32-E72D297353CC}">
              <c16:uniqueId val="{00000000-D363-4A6B-B7DA-8834CB62CCD5}"/>
            </c:ext>
          </c:extLst>
        </c:ser>
        <c:ser>
          <c:idx val="1"/>
          <c:order val="1"/>
          <c:tx>
            <c:strRef>
              <c:f>Sheet1!$C$1</c:f>
              <c:strCache>
                <c:ptCount val="1"/>
                <c:pt idx="0">
                  <c:v>No change</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Māori - 2020</c:v>
                </c:pt>
              </c:strCache>
            </c:strRef>
          </c:cat>
          <c:val>
            <c:numRef>
              <c:f>Sheet1!$C$3</c:f>
              <c:numCache>
                <c:formatCode>General</c:formatCode>
                <c:ptCount val="1"/>
                <c:pt idx="0">
                  <c:v>70</c:v>
                </c:pt>
              </c:numCache>
            </c:numRef>
          </c:val>
          <c:extLst>
            <c:ext xmlns:c16="http://schemas.microsoft.com/office/drawing/2014/chart" uri="{C3380CC4-5D6E-409C-BE32-E72D297353CC}">
              <c16:uniqueId val="{00000001-D363-4A6B-B7DA-8834CB62CCD5}"/>
            </c:ext>
          </c:extLst>
        </c:ser>
        <c:ser>
          <c:idx val="2"/>
          <c:order val="2"/>
          <c:tx>
            <c:strRef>
              <c:f>Sheet1!$D$1</c:f>
              <c:strCache>
                <c:ptCount val="1"/>
                <c:pt idx="0">
                  <c:v>More negative</c:v>
                </c:pt>
              </c:strCache>
            </c:strRef>
          </c:tx>
          <c:spPr>
            <a:solidFill>
              <a:srgbClr val="CD005F"/>
            </a:solidFill>
            <a:ln>
              <a:noFill/>
            </a:ln>
            <a:effectLst/>
          </c:spPr>
          <c:invertIfNegative val="0"/>
          <c:dLbls>
            <c:dLbl>
              <c:idx val="0"/>
              <c:layout>
                <c:manualLayout>
                  <c:x val="-3.051260699233629E-3"/>
                  <c:y val="-2.559167954002038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3B-4539-9851-DEA8CCE727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Māori - 2020</c:v>
                </c:pt>
              </c:strCache>
            </c:strRef>
          </c:cat>
          <c:val>
            <c:numRef>
              <c:f>Sheet1!$D$3</c:f>
              <c:numCache>
                <c:formatCode>General</c:formatCode>
                <c:ptCount val="1"/>
                <c:pt idx="0">
                  <c:v>3</c:v>
                </c:pt>
              </c:numCache>
            </c:numRef>
          </c:val>
          <c:extLst>
            <c:ext xmlns:c16="http://schemas.microsoft.com/office/drawing/2014/chart" uri="{C3380CC4-5D6E-409C-BE32-E72D297353CC}">
              <c16:uniqueId val="{00000001-46A2-41C5-B02A-B04C11438F99}"/>
            </c:ext>
          </c:extLst>
        </c:ser>
        <c:ser>
          <c:idx val="3"/>
          <c:order val="3"/>
          <c:tx>
            <c:strRef>
              <c:f>Sheet1!$E$1</c:f>
              <c:strCache>
                <c:ptCount val="1"/>
                <c:pt idx="0">
                  <c:v>Don't know</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c:f>
              <c:strCache>
                <c:ptCount val="1"/>
                <c:pt idx="0">
                  <c:v>Māori - 2020</c:v>
                </c:pt>
              </c:strCache>
            </c:strRef>
          </c:cat>
          <c:val>
            <c:numRef>
              <c:f>Sheet1!$E$3</c:f>
              <c:numCache>
                <c:formatCode>General</c:formatCode>
                <c:ptCount val="1"/>
                <c:pt idx="0">
                  <c:v>6</c:v>
                </c:pt>
              </c:numCache>
            </c:numRef>
          </c:val>
          <c:extLst>
            <c:ext xmlns:c16="http://schemas.microsoft.com/office/drawing/2014/chart" uri="{C3380CC4-5D6E-409C-BE32-E72D297353CC}">
              <c16:uniqueId val="{00000002-46A2-41C5-B02A-B04C11438F99}"/>
            </c:ext>
          </c:extLst>
        </c:ser>
        <c:dLbls>
          <c:showLegendKey val="0"/>
          <c:showVal val="0"/>
          <c:showCatName val="0"/>
          <c:showSerName val="0"/>
          <c:showPercent val="0"/>
          <c:showBubbleSize val="0"/>
        </c:dLbls>
        <c:gapWidth val="100"/>
        <c:overlap val="100"/>
        <c:axId val="348676784"/>
        <c:axId val="348677344"/>
      </c:barChart>
      <c:catAx>
        <c:axId val="348676784"/>
        <c:scaling>
          <c:orientation val="minMax"/>
        </c:scaling>
        <c:delete val="1"/>
        <c:axPos val="l"/>
        <c:numFmt formatCode="General" sourceLinked="1"/>
        <c:majorTickMark val="out"/>
        <c:minorTickMark val="none"/>
        <c:tickLblPos val="nextTo"/>
        <c:crossAx val="348677344"/>
        <c:crosses val="autoZero"/>
        <c:auto val="1"/>
        <c:lblAlgn val="ctr"/>
        <c:lblOffset val="100"/>
        <c:noMultiLvlLbl val="0"/>
      </c:catAx>
      <c:valAx>
        <c:axId val="348677344"/>
        <c:scaling>
          <c:orientation val="minMax"/>
        </c:scaling>
        <c:delete val="1"/>
        <c:axPos val="b"/>
        <c:numFmt formatCode="0%" sourceLinked="1"/>
        <c:majorTickMark val="out"/>
        <c:minorTickMark val="none"/>
        <c:tickLblPos val="nextTo"/>
        <c:crossAx val="348676784"/>
        <c:crosses val="autoZero"/>
        <c:crossBetween val="between"/>
      </c:valAx>
      <c:spPr>
        <a:noFill/>
        <a:ln>
          <a:noFill/>
        </a:ln>
        <a:effectLst/>
      </c:spPr>
    </c:plotArea>
    <c:legend>
      <c:legendPos val="b"/>
      <c:layout>
        <c:manualLayout>
          <c:xMode val="edge"/>
          <c:yMode val="edge"/>
          <c:x val="0.15166519549451327"/>
          <c:y val="0.74719276000274348"/>
          <c:w val="0.84833480450548671"/>
          <c:h val="0.178114871293431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Sheet1!$B$2:$B$3</c:f>
              <c:numCache>
                <c:formatCode>General</c:formatCode>
                <c:ptCount val="2"/>
                <c:pt idx="0">
                  <c:v>16</c:v>
                </c:pt>
                <c:pt idx="1">
                  <c:v>15</c:v>
                </c:pt>
              </c:numCache>
            </c:numRef>
          </c:val>
          <c:extLst>
            <c:ext xmlns:c16="http://schemas.microsoft.com/office/drawing/2014/chart" uri="{C3380CC4-5D6E-409C-BE32-E72D297353CC}">
              <c16:uniqueId val="{00000000-894E-4412-854E-61E6E859FD9D}"/>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Sheet1!$C$2:$C$3</c:f>
              <c:numCache>
                <c:formatCode>General</c:formatCode>
                <c:ptCount val="2"/>
                <c:pt idx="0">
                  <c:v>40</c:v>
                </c:pt>
                <c:pt idx="1">
                  <c:v>32</c:v>
                </c:pt>
              </c:numCache>
            </c:numRef>
          </c:val>
          <c:extLst>
            <c:ext xmlns:c16="http://schemas.microsoft.com/office/drawing/2014/chart" uri="{C3380CC4-5D6E-409C-BE32-E72D297353CC}">
              <c16:uniqueId val="{00000001-894E-4412-854E-61E6E859FD9D}"/>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Sheet1!$D$2:$D$3</c:f>
              <c:numCache>
                <c:formatCode>General</c:formatCode>
                <c:ptCount val="2"/>
                <c:pt idx="0">
                  <c:v>19</c:v>
                </c:pt>
                <c:pt idx="1">
                  <c:v>28</c:v>
                </c:pt>
              </c:numCache>
            </c:numRef>
          </c:val>
          <c:extLst>
            <c:ext xmlns:c16="http://schemas.microsoft.com/office/drawing/2014/chart" uri="{C3380CC4-5D6E-409C-BE32-E72D297353CC}">
              <c16:uniqueId val="{00000002-894E-4412-854E-61E6E859FD9D}"/>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Sheet1!$E$2:$E$3</c:f>
              <c:numCache>
                <c:formatCode>General</c:formatCode>
                <c:ptCount val="2"/>
                <c:pt idx="0">
                  <c:v>8</c:v>
                </c:pt>
                <c:pt idx="1">
                  <c:v>10</c:v>
                </c:pt>
              </c:numCache>
            </c:numRef>
          </c:val>
          <c:extLst>
            <c:ext xmlns:c16="http://schemas.microsoft.com/office/drawing/2014/chart" uri="{C3380CC4-5D6E-409C-BE32-E72D297353CC}">
              <c16:uniqueId val="{00000003-894E-4412-854E-61E6E859FD9D}"/>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Sheet1!$F$2:$F$3</c:f>
              <c:numCache>
                <c:formatCode>General</c:formatCode>
                <c:ptCount val="2"/>
                <c:pt idx="0">
                  <c:v>10</c:v>
                </c:pt>
                <c:pt idx="1">
                  <c:v>14</c:v>
                </c:pt>
              </c:numCache>
            </c:numRef>
          </c:val>
          <c:extLst>
            <c:ext xmlns:c16="http://schemas.microsoft.com/office/drawing/2014/chart" uri="{C3380CC4-5D6E-409C-BE32-E72D297353CC}">
              <c16:uniqueId val="{00000004-894E-4412-854E-61E6E859FD9D}"/>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Sheet1!$G$2:$G$3</c:f>
              <c:numCache>
                <c:formatCode>General</c:formatCode>
                <c:ptCount val="2"/>
                <c:pt idx="0">
                  <c:v>6</c:v>
                </c:pt>
                <c:pt idx="1">
                  <c:v>1</c:v>
                </c:pt>
              </c:numCache>
            </c:numRef>
          </c:val>
          <c:extLst>
            <c:ext xmlns:c16="http://schemas.microsoft.com/office/drawing/2014/chart" uri="{C3380CC4-5D6E-409C-BE32-E72D297353CC}">
              <c16:uniqueId val="{00000005-894E-4412-854E-61E6E859FD9D}"/>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0ACF-4EBB-B206-3E69525C1BFA}"/>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0ACF-4EBB-B206-3E69525C1BFA}"/>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0ACF-4EBB-B206-3E69525C1BFA}"/>
              </c:ext>
            </c:extLst>
          </c:dPt>
          <c:cat>
            <c:strRef>
              <c:f>Sheet1!$A$2:$A$3</c:f>
              <c:strCache>
                <c:ptCount val="2"/>
                <c:pt idx="0">
                  <c:v>Engaged</c:v>
                </c:pt>
                <c:pt idx="1">
                  <c:v>Did not engage</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6-0ACF-4EBB-B206-3E69525C1BFA}"/>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6489-4006-B4C6-9E917BD188C2}"/>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6489-4006-B4C6-9E917BD188C2}"/>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6489-4006-B4C6-9E917BD188C2}"/>
              </c:ext>
            </c:extLst>
          </c:dPt>
          <c:cat>
            <c:strRef>
              <c:f>Sheet1!$A$2:$A$3</c:f>
              <c:strCache>
                <c:ptCount val="2"/>
                <c:pt idx="0">
                  <c:v>Engaged</c:v>
                </c:pt>
                <c:pt idx="1">
                  <c:v>Did not engage</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6-6489-4006-B4C6-9E917BD188C2}"/>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9118056828597618"/>
          <c:w val="0.81404896300324592"/>
          <c:h val="0.6521271005194011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Māori - 2020</c:v>
                </c:pt>
              </c:strCache>
            </c:strRef>
          </c:cat>
          <c:val>
            <c:numRef>
              <c:f>Sheet1!$B$2</c:f>
              <c:numCache>
                <c:formatCode>General</c:formatCode>
                <c:ptCount val="1"/>
                <c:pt idx="0">
                  <c:v>21</c:v>
                </c:pt>
              </c:numCache>
            </c:numRef>
          </c:val>
          <c:extLst>
            <c:ext xmlns:c16="http://schemas.microsoft.com/office/drawing/2014/chart" uri="{C3380CC4-5D6E-409C-BE32-E72D297353CC}">
              <c16:uniqueId val="{00000000-5AB1-4092-9867-BD437AB038BE}"/>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Māori - 2020</c:v>
                </c:pt>
              </c:strCache>
            </c:strRef>
          </c:cat>
          <c:val>
            <c:numRef>
              <c:f>Sheet1!$C$2</c:f>
              <c:numCache>
                <c:formatCode>General</c:formatCode>
                <c:ptCount val="1"/>
                <c:pt idx="0">
                  <c:v>32</c:v>
                </c:pt>
              </c:numCache>
            </c:numRef>
          </c:val>
          <c:extLst>
            <c:ext xmlns:c16="http://schemas.microsoft.com/office/drawing/2014/chart" uri="{C3380CC4-5D6E-409C-BE32-E72D297353CC}">
              <c16:uniqueId val="{00000001-5AB1-4092-9867-BD437AB038BE}"/>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Māori - 2020</c:v>
                </c:pt>
              </c:strCache>
            </c:strRef>
          </c:cat>
          <c:val>
            <c:numRef>
              <c:f>Sheet1!$D$2</c:f>
              <c:numCache>
                <c:formatCode>General</c:formatCode>
                <c:ptCount val="1"/>
                <c:pt idx="0">
                  <c:v>20</c:v>
                </c:pt>
              </c:numCache>
            </c:numRef>
          </c:val>
          <c:extLst>
            <c:ext xmlns:c16="http://schemas.microsoft.com/office/drawing/2014/chart" uri="{C3380CC4-5D6E-409C-BE32-E72D297353CC}">
              <c16:uniqueId val="{00000002-5AB1-4092-9867-BD437AB038BE}"/>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Māori - 2020</c:v>
                </c:pt>
              </c:strCache>
            </c:strRef>
          </c:cat>
          <c:val>
            <c:numRef>
              <c:f>Sheet1!$E$2</c:f>
              <c:numCache>
                <c:formatCode>General</c:formatCode>
                <c:ptCount val="1"/>
                <c:pt idx="0">
                  <c:v>7</c:v>
                </c:pt>
              </c:numCache>
            </c:numRef>
          </c:val>
          <c:extLst>
            <c:ext xmlns:c16="http://schemas.microsoft.com/office/drawing/2014/chart" uri="{C3380CC4-5D6E-409C-BE32-E72D297353CC}">
              <c16:uniqueId val="{00000006-5AB1-4092-9867-BD437AB038BE}"/>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Māori - 2020</c:v>
                </c:pt>
              </c:strCache>
            </c:strRef>
          </c:cat>
          <c:val>
            <c:numRef>
              <c:f>Sheet1!$F$2</c:f>
              <c:numCache>
                <c:formatCode>General</c:formatCode>
                <c:ptCount val="1"/>
                <c:pt idx="0">
                  <c:v>16</c:v>
                </c:pt>
              </c:numCache>
            </c:numRef>
          </c:val>
          <c:extLst>
            <c:ext xmlns:c16="http://schemas.microsoft.com/office/drawing/2014/chart" uri="{C3380CC4-5D6E-409C-BE32-E72D297353CC}">
              <c16:uniqueId val="{00000007-5AB1-4092-9867-BD437AB038BE}"/>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Māori - 2020</c:v>
                </c:pt>
              </c:strCache>
            </c:strRef>
          </c:cat>
          <c:val>
            <c:numRef>
              <c:f>Sheet1!$G$2</c:f>
              <c:numCache>
                <c:formatCode>General</c:formatCode>
                <c:ptCount val="1"/>
                <c:pt idx="0">
                  <c:v>4</c:v>
                </c:pt>
              </c:numCache>
            </c:numRef>
          </c:val>
          <c:extLst>
            <c:ext xmlns:c16="http://schemas.microsoft.com/office/drawing/2014/chart" uri="{C3380CC4-5D6E-409C-BE32-E72D297353CC}">
              <c16:uniqueId val="{00000008-5AB1-4092-9867-BD437AB038BE}"/>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8806010756989094"/>
          <c:y val="0.82101863733577762"/>
          <c:w val="0.69779926378175783"/>
          <c:h val="0.132418576229758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2C55-4381-9664-BA0A3778F0D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2C55-4381-9664-BA0A3778F0D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2C55-4381-9664-BA0A3778F0D5}"/>
              </c:ext>
            </c:extLst>
          </c:dPt>
          <c:cat>
            <c:strRef>
              <c:f>Sheet1!$A$2:$A$3</c:f>
              <c:strCache>
                <c:ptCount val="2"/>
                <c:pt idx="0">
                  <c:v>Engaged</c:v>
                </c:pt>
                <c:pt idx="1">
                  <c:v>Did not engage</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6-2C55-4381-9664-BA0A3778F0D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1745461957444"/>
          <c:y val="6.4254671112212947E-2"/>
          <c:w val="0.48458254538042556"/>
          <c:h val="0.85863972355313156"/>
        </c:manualLayout>
      </c:layout>
      <c:barChart>
        <c:barDir val="bar"/>
        <c:grouping val="clustered"/>
        <c:varyColors val="0"/>
        <c:ser>
          <c:idx val="0"/>
          <c:order val="0"/>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Sheet1!$A$1:$A$7</c:f>
              <c:strCache>
                <c:ptCount val="7"/>
                <c:pt idx="0">
                  <c:v>Puoro (music)</c:v>
                </c:pt>
                <c:pt idx="1">
                  <c:v>Kanikani (dance)</c:v>
                </c:pt>
                <c:pt idx="2">
                  <c:v>Kai mā te Whatu (visual arts and crafts)</c:v>
                </c:pt>
                <c:pt idx="3">
                  <c:v>Māori arts and cultural events</c:v>
                </c:pt>
                <c:pt idx="4">
                  <c:v>Tuhinga (literature)</c:v>
                </c:pt>
                <c:pt idx="5">
                  <c:v>Digital Māori arts</c:v>
                </c:pt>
                <c:pt idx="6">
                  <c:v>Whakaari (theatre)</c:v>
                </c:pt>
              </c:strCache>
            </c:strRef>
          </c:cat>
          <c:val>
            <c:numRef>
              <c:f>Sheet1!$B$1:$B$7</c:f>
              <c:numCache>
                <c:formatCode>General</c:formatCode>
                <c:ptCount val="7"/>
                <c:pt idx="0">
                  <c:v>20</c:v>
                </c:pt>
                <c:pt idx="1">
                  <c:v>15</c:v>
                </c:pt>
                <c:pt idx="2">
                  <c:v>15</c:v>
                </c:pt>
                <c:pt idx="3">
                  <c:v>12</c:v>
                </c:pt>
                <c:pt idx="4">
                  <c:v>9</c:v>
                </c:pt>
                <c:pt idx="5">
                  <c:v>7</c:v>
                </c:pt>
                <c:pt idx="6">
                  <c:v>7</c:v>
                </c:pt>
              </c:numCache>
            </c:numRef>
          </c:val>
          <c:extLst>
            <c:ext xmlns:c16="http://schemas.microsoft.com/office/drawing/2014/chart" uri="{C3380CC4-5D6E-409C-BE32-E72D297353CC}">
              <c16:uniqueId val="{00000000-8344-4DD4-BB84-738A244BC138}"/>
            </c:ext>
          </c:extLst>
        </c:ser>
        <c:dLbls>
          <c:showLegendKey val="0"/>
          <c:showVal val="0"/>
          <c:showCatName val="0"/>
          <c:showSerName val="0"/>
          <c:showPercent val="0"/>
          <c:showBubbleSize val="0"/>
        </c:dLbls>
        <c:gapWidth val="66"/>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2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9118056828597618"/>
          <c:w val="0.81404896300324592"/>
          <c:h val="0.65212710051940115"/>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Māori - 2020</c:v>
                </c:pt>
              </c:strCache>
            </c:strRef>
          </c:cat>
          <c:val>
            <c:numRef>
              <c:f>Sheet1!$B$2</c:f>
              <c:numCache>
                <c:formatCode>General</c:formatCode>
                <c:ptCount val="1"/>
                <c:pt idx="0">
                  <c:v>28</c:v>
                </c:pt>
              </c:numCache>
            </c:numRef>
          </c:val>
          <c:extLst>
            <c:ext xmlns:c16="http://schemas.microsoft.com/office/drawing/2014/chart" uri="{C3380CC4-5D6E-409C-BE32-E72D297353CC}">
              <c16:uniqueId val="{00000000-F521-41BA-A5D5-DAA221004A2A}"/>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Māori - 2020</c:v>
                </c:pt>
              </c:strCache>
            </c:strRef>
          </c:cat>
          <c:val>
            <c:numRef>
              <c:f>Sheet1!$C$2</c:f>
              <c:numCache>
                <c:formatCode>General</c:formatCode>
                <c:ptCount val="1"/>
                <c:pt idx="0">
                  <c:v>36</c:v>
                </c:pt>
              </c:numCache>
            </c:numRef>
          </c:val>
          <c:extLst>
            <c:ext xmlns:c16="http://schemas.microsoft.com/office/drawing/2014/chart" uri="{C3380CC4-5D6E-409C-BE32-E72D297353CC}">
              <c16:uniqueId val="{00000001-F521-41BA-A5D5-DAA221004A2A}"/>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Māori - 2020</c:v>
                </c:pt>
              </c:strCache>
            </c:strRef>
          </c:cat>
          <c:val>
            <c:numRef>
              <c:f>Sheet1!$D$2</c:f>
              <c:numCache>
                <c:formatCode>General</c:formatCode>
                <c:ptCount val="1"/>
                <c:pt idx="0">
                  <c:v>21</c:v>
                </c:pt>
              </c:numCache>
            </c:numRef>
          </c:val>
          <c:extLst>
            <c:ext xmlns:c16="http://schemas.microsoft.com/office/drawing/2014/chart" uri="{C3380CC4-5D6E-409C-BE32-E72D297353CC}">
              <c16:uniqueId val="{00000002-F521-41BA-A5D5-DAA221004A2A}"/>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Māori - 2020</c:v>
                </c:pt>
              </c:strCache>
            </c:strRef>
          </c:cat>
          <c:val>
            <c:numRef>
              <c:f>Sheet1!$E$2</c:f>
              <c:numCache>
                <c:formatCode>General</c:formatCode>
                <c:ptCount val="1"/>
                <c:pt idx="0">
                  <c:v>6</c:v>
                </c:pt>
              </c:numCache>
            </c:numRef>
          </c:val>
          <c:extLst>
            <c:ext xmlns:c16="http://schemas.microsoft.com/office/drawing/2014/chart" uri="{C3380CC4-5D6E-409C-BE32-E72D297353CC}">
              <c16:uniqueId val="{00000003-F521-41BA-A5D5-DAA221004A2A}"/>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Māori - 2020</c:v>
                </c:pt>
              </c:strCache>
            </c:strRef>
          </c:cat>
          <c:val>
            <c:numRef>
              <c:f>Sheet1!$F$2</c:f>
              <c:numCache>
                <c:formatCode>General</c:formatCode>
                <c:ptCount val="1"/>
                <c:pt idx="0">
                  <c:v>7</c:v>
                </c:pt>
              </c:numCache>
            </c:numRef>
          </c:val>
          <c:extLst>
            <c:ext xmlns:c16="http://schemas.microsoft.com/office/drawing/2014/chart" uri="{C3380CC4-5D6E-409C-BE32-E72D297353CC}">
              <c16:uniqueId val="{00000004-F521-41BA-A5D5-DAA221004A2A}"/>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Māori - 2020</c:v>
                </c:pt>
              </c:strCache>
            </c:strRef>
          </c:cat>
          <c:val>
            <c:numRef>
              <c:f>Sheet1!$G$2</c:f>
              <c:numCache>
                <c:formatCode>General</c:formatCode>
                <c:ptCount val="1"/>
                <c:pt idx="0">
                  <c:v>3</c:v>
                </c:pt>
              </c:numCache>
            </c:numRef>
          </c:val>
          <c:extLst>
            <c:ext xmlns:c16="http://schemas.microsoft.com/office/drawing/2014/chart" uri="{C3380CC4-5D6E-409C-BE32-E72D297353CC}">
              <c16:uniqueId val="{00000005-F521-41BA-A5D5-DAA221004A2A}"/>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8806010756989094"/>
          <c:y val="0.82101863733577762"/>
          <c:w val="0.69779926378175783"/>
          <c:h val="0.132418576229758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5446-4636-AAA4-BF2AD039F585}"/>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5446-4636-AAA4-BF2AD039F585}"/>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5446-4636-AAA4-BF2AD039F585}"/>
              </c:ext>
            </c:extLst>
          </c:dPt>
          <c:cat>
            <c:strRef>
              <c:f>Sheet1!$A$2:$A$3</c:f>
              <c:strCache>
                <c:ptCount val="2"/>
                <c:pt idx="0">
                  <c:v>Engaged</c:v>
                </c:pt>
                <c:pt idx="1">
                  <c:v>Did not engage</c:v>
                </c:pt>
              </c:strCache>
            </c:strRef>
          </c:cat>
          <c:val>
            <c:numRef>
              <c:f>Sheet1!$B$2:$B$3</c:f>
              <c:numCache>
                <c:formatCode>0%</c:formatCode>
                <c:ptCount val="2"/>
                <c:pt idx="0">
                  <c:v>0.16</c:v>
                </c:pt>
                <c:pt idx="1">
                  <c:v>0.84</c:v>
                </c:pt>
              </c:numCache>
            </c:numRef>
          </c:val>
          <c:extLst>
            <c:ext xmlns:c16="http://schemas.microsoft.com/office/drawing/2014/chart" uri="{C3380CC4-5D6E-409C-BE32-E72D297353CC}">
              <c16:uniqueId val="{00000006-5446-4636-AAA4-BF2AD039F585}"/>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1745461957444"/>
          <c:y val="6.4254671112212947E-2"/>
          <c:w val="0.48458254538042556"/>
          <c:h val="0.85863972355313156"/>
        </c:manualLayout>
      </c:layout>
      <c:barChart>
        <c:barDir val="bar"/>
        <c:grouping val="clustered"/>
        <c:varyColors val="0"/>
        <c:ser>
          <c:idx val="0"/>
          <c:order val="0"/>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Sheet1!$A$1:$A$7</c:f>
              <c:strCache>
                <c:ptCount val="7"/>
                <c:pt idx="0">
                  <c:v>Pacific music</c:v>
                </c:pt>
                <c:pt idx="1">
                  <c:v>Pacific visual arts and craft</c:v>
                </c:pt>
                <c:pt idx="2">
                  <c:v>Pasifika arts and cultural events</c:v>
                </c:pt>
                <c:pt idx="3">
                  <c:v>Pacific dance</c:v>
                </c:pt>
                <c:pt idx="4">
                  <c:v>Pacific literature</c:v>
                </c:pt>
                <c:pt idx="5">
                  <c:v>Digital Pacific arts</c:v>
                </c:pt>
                <c:pt idx="6">
                  <c:v>Pacific theatre</c:v>
                </c:pt>
              </c:strCache>
            </c:strRef>
          </c:cat>
          <c:val>
            <c:numRef>
              <c:f>Sheet1!$B$1:$B$7</c:f>
              <c:numCache>
                <c:formatCode>General</c:formatCode>
                <c:ptCount val="7"/>
                <c:pt idx="0">
                  <c:v>7</c:v>
                </c:pt>
                <c:pt idx="1">
                  <c:v>6</c:v>
                </c:pt>
                <c:pt idx="2">
                  <c:v>4</c:v>
                </c:pt>
                <c:pt idx="3">
                  <c:v>3</c:v>
                </c:pt>
                <c:pt idx="4">
                  <c:v>3</c:v>
                </c:pt>
                <c:pt idx="5">
                  <c:v>2</c:v>
                </c:pt>
                <c:pt idx="6">
                  <c:v>2</c:v>
                </c:pt>
              </c:numCache>
            </c:numRef>
          </c:val>
          <c:extLst>
            <c:ext xmlns:c16="http://schemas.microsoft.com/office/drawing/2014/chart" uri="{C3380CC4-5D6E-409C-BE32-E72D297353CC}">
              <c16:uniqueId val="{00000000-4232-4B92-B27F-5E4335835B0C}"/>
            </c:ext>
          </c:extLst>
        </c:ser>
        <c:dLbls>
          <c:showLegendKey val="0"/>
          <c:showVal val="0"/>
          <c:showCatName val="0"/>
          <c:showSerName val="0"/>
          <c:showPercent val="0"/>
          <c:showBubbleSize val="0"/>
        </c:dLbls>
        <c:gapWidth val="66"/>
        <c:axId val="776839632"/>
        <c:axId val="776839304"/>
      </c:barChart>
      <c:catAx>
        <c:axId val="776839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20"/>
          <c:min val="0"/>
        </c:scaling>
        <c:delete val="1"/>
        <c:axPos val="t"/>
        <c:numFmt formatCode="General" sourceLinked="1"/>
        <c:majorTickMark val="out"/>
        <c:minorTickMark val="none"/>
        <c:tickLblPos val="nextTo"/>
        <c:crossAx val="7768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Sheet1!$B$2:$B$3</c:f>
              <c:numCache>
                <c:formatCode>General</c:formatCode>
                <c:ptCount val="2"/>
                <c:pt idx="0">
                  <c:v>10</c:v>
                </c:pt>
                <c:pt idx="1">
                  <c:v>22</c:v>
                </c:pt>
              </c:numCache>
            </c:numRef>
          </c:val>
          <c:extLst>
            <c:ext xmlns:c16="http://schemas.microsoft.com/office/drawing/2014/chart" uri="{C3380CC4-5D6E-409C-BE32-E72D297353CC}">
              <c16:uniqueId val="{00000000-8675-4AA3-9B2D-B725DECA6966}"/>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Sheet1!$C$2:$C$3</c:f>
              <c:numCache>
                <c:formatCode>General</c:formatCode>
                <c:ptCount val="2"/>
                <c:pt idx="0">
                  <c:v>25</c:v>
                </c:pt>
                <c:pt idx="1">
                  <c:v>29</c:v>
                </c:pt>
              </c:numCache>
            </c:numRef>
          </c:val>
          <c:extLst>
            <c:ext xmlns:c16="http://schemas.microsoft.com/office/drawing/2014/chart" uri="{C3380CC4-5D6E-409C-BE32-E72D297353CC}">
              <c16:uniqueId val="{00000001-8675-4AA3-9B2D-B725DECA6966}"/>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Sheet1!$D$2:$D$3</c:f>
              <c:numCache>
                <c:formatCode>General</c:formatCode>
                <c:ptCount val="2"/>
                <c:pt idx="0">
                  <c:v>19</c:v>
                </c:pt>
                <c:pt idx="1">
                  <c:v>20</c:v>
                </c:pt>
              </c:numCache>
            </c:numRef>
          </c:val>
          <c:extLst>
            <c:ext xmlns:c16="http://schemas.microsoft.com/office/drawing/2014/chart" uri="{C3380CC4-5D6E-409C-BE32-E72D297353CC}">
              <c16:uniqueId val="{00000002-8675-4AA3-9B2D-B725DECA6966}"/>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Sheet1!$E$2:$E$3</c:f>
              <c:numCache>
                <c:formatCode>General</c:formatCode>
                <c:ptCount val="2"/>
                <c:pt idx="0">
                  <c:v>20</c:v>
                </c:pt>
                <c:pt idx="1">
                  <c:v>5</c:v>
                </c:pt>
              </c:numCache>
            </c:numRef>
          </c:val>
          <c:extLst>
            <c:ext xmlns:c16="http://schemas.microsoft.com/office/drawing/2014/chart" uri="{C3380CC4-5D6E-409C-BE32-E72D297353CC}">
              <c16:uniqueId val="{00000003-8675-4AA3-9B2D-B725DECA6966}"/>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Sheet1!$F$2:$F$3</c:f>
              <c:numCache>
                <c:formatCode>General</c:formatCode>
                <c:ptCount val="2"/>
                <c:pt idx="0">
                  <c:v>25</c:v>
                </c:pt>
                <c:pt idx="1">
                  <c:v>21</c:v>
                </c:pt>
              </c:numCache>
            </c:numRef>
          </c:val>
          <c:extLst>
            <c:ext xmlns:c16="http://schemas.microsoft.com/office/drawing/2014/chart" uri="{C3380CC4-5D6E-409C-BE32-E72D297353CC}">
              <c16:uniqueId val="{00000004-8675-4AA3-9B2D-B725DECA6966}"/>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Sheet1!$G$2:$G$3</c:f>
              <c:numCache>
                <c:formatCode>General</c:formatCode>
                <c:ptCount val="2"/>
                <c:pt idx="0">
                  <c:v>1</c:v>
                </c:pt>
                <c:pt idx="1">
                  <c:v>4</c:v>
                </c:pt>
              </c:numCache>
            </c:numRef>
          </c:val>
          <c:extLst>
            <c:ext xmlns:c16="http://schemas.microsoft.com/office/drawing/2014/chart" uri="{C3380CC4-5D6E-409C-BE32-E72D297353CC}">
              <c16:uniqueId val="{00000005-8675-4AA3-9B2D-B725DECA6966}"/>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45785646979962"/>
          <c:y val="6.3285570213140359E-3"/>
          <c:w val="0.68454214353020026"/>
          <c:h val="0.68501559479793084"/>
        </c:manualLayout>
      </c:layout>
      <c:barChart>
        <c:barDir val="bar"/>
        <c:grouping val="clustered"/>
        <c:varyColors val="0"/>
        <c:ser>
          <c:idx val="0"/>
          <c:order val="0"/>
          <c:tx>
            <c:strRef>
              <c:f>Sheet1!$B$1</c:f>
              <c:strCache>
                <c:ptCount val="1"/>
                <c:pt idx="0">
                  <c:v>Wellington City - 2017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arts help improve New Zealand society</c:v>
                </c:pt>
                <c:pt idx="1">
                  <c:v>Arts and cultur have supported my wellbeing since the COVID 19 criis</c:v>
                </c:pt>
              </c:strCache>
            </c:strRef>
          </c:cat>
          <c:val>
            <c:numRef>
              <c:f>Sheet1!$B$2:$B$3</c:f>
              <c:numCache>
                <c:formatCode>General</c:formatCode>
                <c:ptCount val="2"/>
                <c:pt idx="0">
                  <c:v>62</c:v>
                </c:pt>
                <c:pt idx="1">
                  <c:v>33</c:v>
                </c:pt>
              </c:numCache>
            </c:numRef>
          </c:val>
          <c:extLst>
            <c:ext xmlns:c16="http://schemas.microsoft.com/office/drawing/2014/chart" uri="{C3380CC4-5D6E-409C-BE32-E72D297353CC}">
              <c16:uniqueId val="{00000000-4B8F-456F-8D0F-2CD82818B067}"/>
            </c:ext>
          </c:extLst>
        </c:ser>
        <c:ser>
          <c:idx val="1"/>
          <c:order val="1"/>
          <c:tx>
            <c:strRef>
              <c:f>Sheet1!$C$1</c:f>
              <c:strCache>
                <c:ptCount val="1"/>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arts help improve New Zealand society</c:v>
                </c:pt>
                <c:pt idx="1">
                  <c:v>Arts and cultur have supported my wellbeing since the COVID 19 criis</c:v>
                </c:pt>
              </c:strCache>
            </c:strRef>
          </c:cat>
          <c:val>
            <c:numRef>
              <c:f>Sheet1!$C$2:$C$3</c:f>
              <c:numCache>
                <c:formatCode>General</c:formatCode>
                <c:ptCount val="2"/>
              </c:numCache>
            </c:numRef>
          </c:val>
          <c:extLst>
            <c:ext xmlns:c16="http://schemas.microsoft.com/office/drawing/2014/chart" uri="{C3380CC4-5D6E-409C-BE32-E72D297353CC}">
              <c16:uniqueId val="{00000001-4B8F-456F-8D0F-2CD82818B067}"/>
            </c:ext>
          </c:extLst>
        </c:ser>
        <c:dLbls>
          <c:showLegendKey val="0"/>
          <c:showVal val="0"/>
          <c:showCatName val="0"/>
          <c:showSerName val="0"/>
          <c:showPercent val="0"/>
          <c:showBubbleSize val="0"/>
        </c:dLbls>
        <c:gapWidth val="39"/>
        <c:axId val="826857568"/>
        <c:axId val="826860520"/>
      </c:barChart>
      <c:catAx>
        <c:axId val="826857568"/>
        <c:scaling>
          <c:orientation val="minMax"/>
        </c:scaling>
        <c:delete val="1"/>
        <c:axPos val="l"/>
        <c:numFmt formatCode="General" sourceLinked="1"/>
        <c:majorTickMark val="none"/>
        <c:minorTickMark val="none"/>
        <c:tickLblPos val="nextTo"/>
        <c:crossAx val="826860520"/>
        <c:crosses val="autoZero"/>
        <c:auto val="1"/>
        <c:lblAlgn val="ctr"/>
        <c:lblOffset val="100"/>
        <c:noMultiLvlLbl val="0"/>
      </c:catAx>
      <c:valAx>
        <c:axId val="826860520"/>
        <c:scaling>
          <c:orientation val="minMax"/>
          <c:max val="100"/>
        </c:scaling>
        <c:delete val="1"/>
        <c:axPos val="b"/>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1E50-49FF-8534-A11669ED8067}"/>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1E50-49FF-8534-A11669ED8067}"/>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1E50-49FF-8534-A11669ED8067}"/>
              </c:ext>
            </c:extLst>
          </c:dPt>
          <c:cat>
            <c:strRef>
              <c:f>Sheet1!$A$2:$A$3</c:f>
              <c:strCache>
                <c:ptCount val="2"/>
                <c:pt idx="0">
                  <c:v>Engaged</c:v>
                </c:pt>
                <c:pt idx="1">
                  <c:v>Did not engage</c:v>
                </c:pt>
              </c:strCache>
            </c:strRef>
          </c:cat>
          <c:val>
            <c:numRef>
              <c:f>Sheet1!$B$2:$B$3</c:f>
              <c:numCache>
                <c:formatCode>0%</c:formatCode>
                <c:ptCount val="2"/>
                <c:pt idx="0">
                  <c:v>0.21</c:v>
                </c:pt>
                <c:pt idx="1">
                  <c:v>0.79</c:v>
                </c:pt>
              </c:numCache>
            </c:numRef>
          </c:val>
          <c:extLst>
            <c:ext xmlns:c16="http://schemas.microsoft.com/office/drawing/2014/chart" uri="{C3380CC4-5D6E-409C-BE32-E72D297353CC}">
              <c16:uniqueId val="{00000006-1E50-49FF-8534-A11669ED8067}"/>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3AA889"/>
              </a:solidFill>
              <a:ln>
                <a:solidFill>
                  <a:schemeClr val="bg1"/>
                </a:solidFill>
              </a:ln>
              <a:effectLst/>
            </c:spPr>
            <c:extLst>
              <c:ext xmlns:c16="http://schemas.microsoft.com/office/drawing/2014/chart" uri="{C3380CC4-5D6E-409C-BE32-E72D297353CC}">
                <c16:uniqueId val="{00000001-E752-44B7-B380-E4CF8CBEAF38}"/>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E752-44B7-B380-E4CF8CBEAF38}"/>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E752-44B7-B380-E4CF8CBEAF38}"/>
              </c:ext>
            </c:extLst>
          </c:dPt>
          <c:cat>
            <c:strRef>
              <c:f>Sheet1!$A$2:$A$3</c:f>
              <c:strCache>
                <c:ptCount val="2"/>
                <c:pt idx="0">
                  <c:v>Engaged</c:v>
                </c:pt>
                <c:pt idx="1">
                  <c:v>Did not engage</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6-E752-44B7-B380-E4CF8CBEAF38}"/>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18036218036218"/>
          <c:y val="0.23314958159903681"/>
          <c:w val="0.5639190705857372"/>
          <c:h val="0.68024408479361409"/>
        </c:manualLayout>
      </c:layout>
      <c:barChart>
        <c:barDir val="bar"/>
        <c:grouping val="clustered"/>
        <c:varyColors val="0"/>
        <c:ser>
          <c:idx val="0"/>
          <c:order val="0"/>
          <c:tx>
            <c:strRef>
              <c:f>Sheet1!$B$1</c:f>
              <c:strCache>
                <c:ptCount val="1"/>
                <c:pt idx="0">
                  <c:v>Māori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Ballet or dance</c:v>
                </c:pt>
                <c:pt idx="1">
                  <c:v>Theatre</c:v>
                </c:pt>
                <c:pt idx="2">
                  <c:v>Singing or music-making</c:v>
                </c:pt>
              </c:strCache>
            </c:strRef>
          </c:cat>
          <c:val>
            <c:numRef>
              <c:f>Sheet1!$B$2:$B$4</c:f>
              <c:numCache>
                <c:formatCode>General</c:formatCode>
                <c:ptCount val="3"/>
                <c:pt idx="0">
                  <c:v>4</c:v>
                </c:pt>
                <c:pt idx="1">
                  <c:v>4</c:v>
                </c:pt>
                <c:pt idx="2">
                  <c:v>13</c:v>
                </c:pt>
              </c:numCache>
            </c:numRef>
          </c:val>
          <c:extLst>
            <c:ext xmlns:c16="http://schemas.microsoft.com/office/drawing/2014/chart" uri="{C3380CC4-5D6E-409C-BE32-E72D297353CC}">
              <c16:uniqueId val="{00000000-BA67-433B-AB13-4CC94877ED22}"/>
            </c:ext>
          </c:extLst>
        </c:ser>
        <c:ser>
          <c:idx val="1"/>
          <c:order val="1"/>
          <c:tx>
            <c:strRef>
              <c:f>Sheet1!$C$1</c:f>
              <c:strCache>
                <c:ptCount val="1"/>
                <c:pt idx="0">
                  <c:v>Māori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Ballet or dance</c:v>
                </c:pt>
                <c:pt idx="1">
                  <c:v>Theatre</c:v>
                </c:pt>
                <c:pt idx="2">
                  <c:v>Singing or music-making</c:v>
                </c:pt>
              </c:strCache>
            </c:strRef>
          </c:cat>
          <c:val>
            <c:numRef>
              <c:f>Sheet1!$C$2:$C$4</c:f>
              <c:numCache>
                <c:formatCode>General</c:formatCode>
                <c:ptCount val="3"/>
                <c:pt idx="0">
                  <c:v>8</c:v>
                </c:pt>
                <c:pt idx="1">
                  <c:v>3</c:v>
                </c:pt>
                <c:pt idx="2">
                  <c:v>14</c:v>
                </c:pt>
              </c:numCache>
            </c:numRef>
          </c:val>
          <c:extLst>
            <c:ext xmlns:c16="http://schemas.microsoft.com/office/drawing/2014/chart" uri="{C3380CC4-5D6E-409C-BE32-E72D297353CC}">
              <c16:uniqueId val="{00000001-BA67-433B-AB13-4CC94877ED22}"/>
            </c:ext>
          </c:extLst>
        </c:ser>
        <c:dLbls>
          <c:showLegendKey val="0"/>
          <c:showVal val="0"/>
          <c:showCatName val="0"/>
          <c:showSerName val="0"/>
          <c:showPercent val="0"/>
          <c:showBubbleSize val="0"/>
        </c:dLbls>
        <c:gapWidth val="185"/>
        <c:overlap val="-17"/>
        <c:axId val="776839632"/>
        <c:axId val="776839304"/>
      </c:barChart>
      <c:catAx>
        <c:axId val="77683963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76839304"/>
        <c:crosses val="autoZero"/>
        <c:auto val="1"/>
        <c:lblAlgn val="ctr"/>
        <c:lblOffset val="100"/>
        <c:noMultiLvlLbl val="0"/>
      </c:catAx>
      <c:valAx>
        <c:axId val="776839304"/>
        <c:scaling>
          <c:orientation val="minMax"/>
          <c:max val="20"/>
          <c:min val="0"/>
        </c:scaling>
        <c:delete val="1"/>
        <c:axPos val="b"/>
        <c:numFmt formatCode="General" sourceLinked="1"/>
        <c:majorTickMark val="out"/>
        <c:minorTickMark val="none"/>
        <c:tickLblPos val="nextTo"/>
        <c:crossAx val="776839632"/>
        <c:crosses val="autoZero"/>
        <c:crossBetween val="between"/>
      </c:valAx>
      <c:spPr>
        <a:noFill/>
        <a:ln>
          <a:noFill/>
        </a:ln>
        <a:effectLst/>
      </c:spPr>
    </c:plotArea>
    <c:legend>
      <c:legendPos val="r"/>
      <c:layout>
        <c:manualLayout>
          <c:xMode val="edge"/>
          <c:yMode val="edge"/>
          <c:x val="0.21135640707865475"/>
          <c:y val="2.2018590914332264E-2"/>
          <c:w val="0.40123673972889951"/>
          <c:h val="0.2158723309812615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Once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Sheet1!$B$2:$B$3</c:f>
              <c:numCache>
                <c:formatCode>General</c:formatCode>
                <c:ptCount val="2"/>
                <c:pt idx="0">
                  <c:v>19</c:v>
                </c:pt>
                <c:pt idx="1">
                  <c:v>10</c:v>
                </c:pt>
              </c:numCache>
            </c:numRef>
          </c:val>
          <c:extLst>
            <c:ext xmlns:c16="http://schemas.microsoft.com/office/drawing/2014/chart" uri="{C3380CC4-5D6E-409C-BE32-E72D297353CC}">
              <c16:uniqueId val="{00000000-028C-4782-B187-1E1F7750E241}"/>
            </c:ext>
          </c:extLst>
        </c:ser>
        <c:ser>
          <c:idx val="1"/>
          <c:order val="1"/>
          <c:tx>
            <c:strRef>
              <c:f>Sheet1!$C$1</c:f>
              <c:strCache>
                <c:ptCount val="1"/>
                <c:pt idx="0">
                  <c:v>2 or 3 times</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Sheet1!$C$2:$C$3</c:f>
              <c:numCache>
                <c:formatCode>General</c:formatCode>
                <c:ptCount val="2"/>
                <c:pt idx="0">
                  <c:v>28</c:v>
                </c:pt>
                <c:pt idx="1">
                  <c:v>35</c:v>
                </c:pt>
              </c:numCache>
            </c:numRef>
          </c:val>
          <c:extLst>
            <c:ext xmlns:c16="http://schemas.microsoft.com/office/drawing/2014/chart" uri="{C3380CC4-5D6E-409C-BE32-E72D297353CC}">
              <c16:uniqueId val="{00000001-028C-4782-B187-1E1F7750E241}"/>
            </c:ext>
          </c:extLst>
        </c:ser>
        <c:ser>
          <c:idx val="2"/>
          <c:order val="2"/>
          <c:tx>
            <c:strRef>
              <c:f>Sheet1!$D$1</c:f>
              <c:strCache>
                <c:ptCount val="1"/>
                <c:pt idx="0">
                  <c:v>4-8 times</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Sheet1!$D$2:$D$3</c:f>
              <c:numCache>
                <c:formatCode>General</c:formatCode>
                <c:ptCount val="2"/>
                <c:pt idx="0">
                  <c:v>16</c:v>
                </c:pt>
                <c:pt idx="1">
                  <c:v>19</c:v>
                </c:pt>
              </c:numCache>
            </c:numRef>
          </c:val>
          <c:extLst>
            <c:ext xmlns:c16="http://schemas.microsoft.com/office/drawing/2014/chart" uri="{C3380CC4-5D6E-409C-BE32-E72D297353CC}">
              <c16:uniqueId val="{00000002-028C-4782-B187-1E1F7750E241}"/>
            </c:ext>
          </c:extLst>
        </c:ser>
        <c:ser>
          <c:idx val="3"/>
          <c:order val="3"/>
          <c:tx>
            <c:strRef>
              <c:f>Sheet1!$E$1</c:f>
              <c:strCache>
                <c:ptCount val="1"/>
                <c:pt idx="0">
                  <c:v>9-12 times</c:v>
                </c:pt>
              </c:strCache>
            </c:strRef>
          </c:tx>
          <c:spPr>
            <a:solidFill>
              <a:srgbClr val="7ED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Sheet1!$E$2:$E$3</c:f>
              <c:numCache>
                <c:formatCode>General</c:formatCode>
                <c:ptCount val="2"/>
                <c:pt idx="0">
                  <c:v>6</c:v>
                </c:pt>
                <c:pt idx="1">
                  <c:v>8</c:v>
                </c:pt>
              </c:numCache>
            </c:numRef>
          </c:val>
          <c:extLst>
            <c:ext xmlns:c16="http://schemas.microsoft.com/office/drawing/2014/chart" uri="{C3380CC4-5D6E-409C-BE32-E72D297353CC}">
              <c16:uniqueId val="{00000003-028C-4782-B187-1E1F7750E241}"/>
            </c:ext>
          </c:extLst>
        </c:ser>
        <c:ser>
          <c:idx val="4"/>
          <c:order val="4"/>
          <c:tx>
            <c:strRef>
              <c:f>Sheet1!$F$1</c:f>
              <c:strCache>
                <c:ptCount val="1"/>
                <c:pt idx="0">
                  <c:v>13+ times</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Sheet1!$F$2:$F$3</c:f>
              <c:numCache>
                <c:formatCode>General</c:formatCode>
                <c:ptCount val="2"/>
                <c:pt idx="0">
                  <c:v>26</c:v>
                </c:pt>
                <c:pt idx="1">
                  <c:v>23</c:v>
                </c:pt>
              </c:numCache>
            </c:numRef>
          </c:val>
          <c:extLst>
            <c:ext xmlns:c16="http://schemas.microsoft.com/office/drawing/2014/chart" uri="{C3380CC4-5D6E-409C-BE32-E72D297353CC}">
              <c16:uniqueId val="{00000004-028C-4782-B187-1E1F7750E241}"/>
            </c:ext>
          </c:extLst>
        </c:ser>
        <c:ser>
          <c:idx val="5"/>
          <c:order val="5"/>
          <c:tx>
            <c:strRef>
              <c:f>Sheet1!$G$1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Māori - 2017</c:v>
                </c:pt>
                <c:pt idx="1">
                  <c:v>Māori - 2020</c:v>
                </c:pt>
              </c:strCache>
            </c:strRef>
          </c:cat>
          <c:val>
            <c:numRef>
              <c:f>Sheet1!$G$2:$G$3</c:f>
              <c:numCache>
                <c:formatCode>General</c:formatCode>
                <c:ptCount val="2"/>
                <c:pt idx="0">
                  <c:v>5</c:v>
                </c:pt>
                <c:pt idx="1">
                  <c:v>4</c:v>
                </c:pt>
              </c:numCache>
            </c:numRef>
          </c:val>
          <c:extLst>
            <c:ext xmlns:c16="http://schemas.microsoft.com/office/drawing/2014/chart" uri="{C3380CC4-5D6E-409C-BE32-E72D297353CC}">
              <c16:uniqueId val="{00000005-028C-4782-B187-1E1F7750E241}"/>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7D66-4F44-96E2-D2C6E03FDD57}"/>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7D66-4F44-96E2-D2C6E03FDD57}"/>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7D66-4F44-96E2-D2C6E03FDD57}"/>
              </c:ext>
            </c:extLst>
          </c:dPt>
          <c:cat>
            <c:strRef>
              <c:f>Sheet1!$A$2:$A$3</c:f>
              <c:strCache>
                <c:ptCount val="2"/>
                <c:pt idx="0">
                  <c:v>Engaged</c:v>
                </c:pt>
                <c:pt idx="1">
                  <c:v>Did not engage</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6-7D66-4F44-96E2-D2C6E03FDD57}"/>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946859252802258"/>
          <c:y val="0.11839575471966812"/>
          <c:w val="0.60375926261425594"/>
          <c:h val="0.79301961198549342"/>
        </c:manualLayout>
      </c:layout>
      <c:doughnutChart>
        <c:varyColors val="1"/>
        <c:ser>
          <c:idx val="0"/>
          <c:order val="0"/>
          <c:tx>
            <c:strRef>
              <c:f>Sheet1!$B$1</c:f>
              <c:strCache>
                <c:ptCount val="1"/>
                <c:pt idx="0">
                  <c:v>Column1</c:v>
                </c:pt>
              </c:strCache>
            </c:strRef>
          </c:tx>
          <c:spPr>
            <a:ln>
              <a:solidFill>
                <a:schemeClr val="bg1"/>
              </a:solidFill>
            </a:ln>
            <a:effectLst/>
          </c:spPr>
          <c:dPt>
            <c:idx val="0"/>
            <c:bubble3D val="0"/>
            <c:spPr>
              <a:solidFill>
                <a:srgbClr val="7ED2BB"/>
              </a:solidFill>
              <a:ln>
                <a:solidFill>
                  <a:schemeClr val="bg1"/>
                </a:solidFill>
              </a:ln>
              <a:effectLst/>
            </c:spPr>
            <c:extLst>
              <c:ext xmlns:c16="http://schemas.microsoft.com/office/drawing/2014/chart" uri="{C3380CC4-5D6E-409C-BE32-E72D297353CC}">
                <c16:uniqueId val="{00000001-6824-44C7-8CFF-8FD8B3E60BED}"/>
              </c:ext>
            </c:extLst>
          </c:dPt>
          <c:dPt>
            <c:idx val="1"/>
            <c:bubble3D val="0"/>
            <c:spPr>
              <a:solidFill>
                <a:schemeClr val="bg1">
                  <a:lumMod val="85000"/>
                </a:schemeClr>
              </a:solidFill>
              <a:ln>
                <a:solidFill>
                  <a:schemeClr val="bg1"/>
                </a:solidFill>
              </a:ln>
              <a:effectLst/>
            </c:spPr>
            <c:extLst>
              <c:ext xmlns:c16="http://schemas.microsoft.com/office/drawing/2014/chart" uri="{C3380CC4-5D6E-409C-BE32-E72D297353CC}">
                <c16:uniqueId val="{00000003-6824-44C7-8CFF-8FD8B3E60BED}"/>
              </c:ext>
            </c:extLst>
          </c:dPt>
          <c:dPt>
            <c:idx val="2"/>
            <c:bubble3D val="0"/>
            <c:spPr>
              <a:solidFill>
                <a:schemeClr val="accent1">
                  <a:tint val="65000"/>
                </a:schemeClr>
              </a:solidFill>
              <a:ln>
                <a:solidFill>
                  <a:schemeClr val="bg1"/>
                </a:solidFill>
              </a:ln>
              <a:effectLst/>
            </c:spPr>
            <c:extLst>
              <c:ext xmlns:c16="http://schemas.microsoft.com/office/drawing/2014/chart" uri="{C3380CC4-5D6E-409C-BE32-E72D297353CC}">
                <c16:uniqueId val="{00000005-6824-44C7-8CFF-8FD8B3E60BED}"/>
              </c:ext>
            </c:extLst>
          </c:dPt>
          <c:cat>
            <c:strRef>
              <c:f>Sheet1!$A$2:$A$3</c:f>
              <c:strCache>
                <c:ptCount val="2"/>
                <c:pt idx="0">
                  <c:v>Engaged</c:v>
                </c:pt>
                <c:pt idx="1">
                  <c:v>Did not engage</c:v>
                </c:pt>
              </c:strCache>
            </c:strRef>
          </c:cat>
          <c:val>
            <c:numRef>
              <c:f>Sheet1!$B$2:$B$3</c:f>
              <c:numCache>
                <c:formatCode>0%</c:formatCode>
                <c:ptCount val="2"/>
                <c:pt idx="0">
                  <c:v>0.28999999999999998</c:v>
                </c:pt>
                <c:pt idx="1">
                  <c:v>0.71</c:v>
                </c:pt>
              </c:numCache>
            </c:numRef>
          </c:val>
          <c:extLst>
            <c:ext xmlns:c16="http://schemas.microsoft.com/office/drawing/2014/chart" uri="{C3380CC4-5D6E-409C-BE32-E72D297353CC}">
              <c16:uniqueId val="{00000006-6824-44C7-8CFF-8FD8B3E60BED}"/>
            </c:ext>
          </c:extLst>
        </c:ser>
        <c:dLbls>
          <c:showLegendKey val="0"/>
          <c:showVal val="0"/>
          <c:showCatName val="0"/>
          <c:showSerName val="0"/>
          <c:showPercent val="0"/>
          <c:showBubbleSize val="0"/>
          <c:showLeaderLines val="0"/>
        </c:dLbls>
        <c:firstSliceAng val="0"/>
        <c:holeSize val="74"/>
      </c:doughnutChart>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75618303438484E-2"/>
          <c:y val="4.6229788787513604E-2"/>
          <c:w val="0.95207016213115214"/>
          <c:h val="0.76675149851570434"/>
        </c:manualLayout>
      </c:layout>
      <c:barChart>
        <c:barDir val="col"/>
        <c:grouping val="clustered"/>
        <c:varyColors val="0"/>
        <c:ser>
          <c:idx val="0"/>
          <c:order val="0"/>
          <c:tx>
            <c:strRef>
              <c:f>Sheet1!$B$1</c:f>
              <c:strCache>
                <c:ptCount val="1"/>
                <c:pt idx="0">
                  <c:v>Māori - 2017</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Follow or interact with an artist or arts organisation</c:v>
                </c:pt>
                <c:pt idx="1">
                  <c:v>Research or review the arts or artists</c:v>
                </c:pt>
                <c:pt idx="2">
                  <c:v>Share art others had created</c:v>
                </c:pt>
                <c:pt idx="3">
                  <c:v>Discuss the arts with other people</c:v>
                </c:pt>
                <c:pt idx="4">
                  <c:v>Share art I had created</c:v>
                </c:pt>
                <c:pt idx="5">
                  <c:v>Actively engage with an online arts community</c:v>
                </c:pt>
                <c:pt idx="6">
                  <c:v>Create art using digital technology</c:v>
                </c:pt>
                <c:pt idx="7">
                  <c:v>Collaborate with others to create digital art</c:v>
                </c:pt>
                <c:pt idx="8">
                  <c:v>Sell an artwork online</c:v>
                </c:pt>
                <c:pt idx="9">
                  <c:v>Create art via augmented reality</c:v>
                </c:pt>
              </c:strCache>
            </c:strRef>
          </c:cat>
          <c:val>
            <c:numRef>
              <c:f>Sheet1!$B$2:$B$11</c:f>
              <c:numCache>
                <c:formatCode>General</c:formatCode>
                <c:ptCount val="10"/>
                <c:pt idx="0">
                  <c:v>20</c:v>
                </c:pt>
                <c:pt idx="1">
                  <c:v>21</c:v>
                </c:pt>
                <c:pt idx="2">
                  <c:v>14</c:v>
                </c:pt>
                <c:pt idx="3">
                  <c:v>18</c:v>
                </c:pt>
                <c:pt idx="4">
                  <c:v>8</c:v>
                </c:pt>
                <c:pt idx="5">
                  <c:v>7</c:v>
                </c:pt>
                <c:pt idx="6">
                  <c:v>18</c:v>
                </c:pt>
                <c:pt idx="7">
                  <c:v>10</c:v>
                </c:pt>
                <c:pt idx="8">
                  <c:v>5</c:v>
                </c:pt>
                <c:pt idx="9">
                  <c:v>1</c:v>
                </c:pt>
              </c:numCache>
            </c:numRef>
          </c:val>
          <c:extLst>
            <c:ext xmlns:c16="http://schemas.microsoft.com/office/drawing/2014/chart" uri="{C3380CC4-5D6E-409C-BE32-E72D297353CC}">
              <c16:uniqueId val="{00000001-4A04-4768-973E-B9237661D097}"/>
            </c:ext>
          </c:extLst>
        </c:ser>
        <c:ser>
          <c:idx val="1"/>
          <c:order val="1"/>
          <c:tx>
            <c:strRef>
              <c:f>Sheet1!$C$1</c:f>
              <c:strCache>
                <c:ptCount val="1"/>
                <c:pt idx="0">
                  <c:v>Māori - 2020</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Follow or interact with an artist or arts organisation</c:v>
                </c:pt>
                <c:pt idx="1">
                  <c:v>Research or review the arts or artists</c:v>
                </c:pt>
                <c:pt idx="2">
                  <c:v>Share art others had created</c:v>
                </c:pt>
                <c:pt idx="3">
                  <c:v>Discuss the arts with other people</c:v>
                </c:pt>
                <c:pt idx="4">
                  <c:v>Share art I had created</c:v>
                </c:pt>
                <c:pt idx="5">
                  <c:v>Actively engage with an online arts community</c:v>
                </c:pt>
                <c:pt idx="6">
                  <c:v>Create art using digital technology</c:v>
                </c:pt>
                <c:pt idx="7">
                  <c:v>Collaborate with others to create digital art</c:v>
                </c:pt>
                <c:pt idx="8">
                  <c:v>Sell an artwork online</c:v>
                </c:pt>
                <c:pt idx="9">
                  <c:v>Create art via augmented reality</c:v>
                </c:pt>
              </c:strCache>
            </c:strRef>
          </c:cat>
          <c:val>
            <c:numRef>
              <c:f>Sheet1!$C$2:$C$11</c:f>
              <c:numCache>
                <c:formatCode>General</c:formatCode>
                <c:ptCount val="10"/>
                <c:pt idx="0">
                  <c:v>25</c:v>
                </c:pt>
                <c:pt idx="1">
                  <c:v>21</c:v>
                </c:pt>
                <c:pt idx="2">
                  <c:v>19</c:v>
                </c:pt>
                <c:pt idx="3">
                  <c:v>15</c:v>
                </c:pt>
                <c:pt idx="4">
                  <c:v>11</c:v>
                </c:pt>
                <c:pt idx="5">
                  <c:v>10</c:v>
                </c:pt>
                <c:pt idx="6">
                  <c:v>10</c:v>
                </c:pt>
                <c:pt idx="7">
                  <c:v>8</c:v>
                </c:pt>
                <c:pt idx="8">
                  <c:v>2</c:v>
                </c:pt>
                <c:pt idx="9">
                  <c:v>2</c:v>
                </c:pt>
              </c:numCache>
            </c:numRef>
          </c:val>
          <c:extLst>
            <c:ext xmlns:c16="http://schemas.microsoft.com/office/drawing/2014/chart" uri="{C3380CC4-5D6E-409C-BE32-E72D297353CC}">
              <c16:uniqueId val="{00000000-4A04-4768-973E-B9237661D097}"/>
            </c:ext>
          </c:extLst>
        </c:ser>
        <c:dLbls>
          <c:showLegendKey val="0"/>
          <c:showVal val="0"/>
          <c:showCatName val="0"/>
          <c:showSerName val="0"/>
          <c:showPercent val="0"/>
          <c:showBubbleSize val="0"/>
        </c:dLbls>
        <c:gapWidth val="100"/>
        <c:overlap val="-14"/>
        <c:axId val="289963024"/>
        <c:axId val="289966384"/>
      </c:barChart>
      <c:catAx>
        <c:axId val="289963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l"/>
        <c:numFmt formatCode="General" sourceLinked="1"/>
        <c:majorTickMark val="out"/>
        <c:minorTickMark val="none"/>
        <c:tickLblPos val="nextTo"/>
        <c:crossAx val="289963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More important</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Māori</c:v>
                </c:pt>
              </c:strCache>
            </c:strRef>
          </c:cat>
          <c:val>
            <c:numRef>
              <c:f>Sheet1!$B$2:$B$3</c:f>
              <c:numCache>
                <c:formatCode>General</c:formatCode>
                <c:ptCount val="2"/>
                <c:pt idx="0">
                  <c:v>26</c:v>
                </c:pt>
                <c:pt idx="1">
                  <c:v>27</c:v>
                </c:pt>
              </c:numCache>
            </c:numRef>
          </c:val>
          <c:extLst>
            <c:ext xmlns:c16="http://schemas.microsoft.com/office/drawing/2014/chart" uri="{C3380CC4-5D6E-409C-BE32-E72D297353CC}">
              <c16:uniqueId val="{00000000-7A57-4AD8-8DE2-7A100DF377D7}"/>
            </c:ext>
          </c:extLst>
        </c:ser>
        <c:ser>
          <c:idx val="1"/>
          <c:order val="1"/>
          <c:tx>
            <c:strRef>
              <c:f>Sheet1!$C$1</c:f>
              <c:strCache>
                <c:ptCount val="1"/>
                <c:pt idx="0">
                  <c:v>About the same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Māori</c:v>
                </c:pt>
              </c:strCache>
            </c:strRef>
          </c:cat>
          <c:val>
            <c:numRef>
              <c:f>Sheet1!$C$2:$C$3</c:f>
              <c:numCache>
                <c:formatCode>General</c:formatCode>
                <c:ptCount val="2"/>
                <c:pt idx="0">
                  <c:v>57</c:v>
                </c:pt>
                <c:pt idx="1">
                  <c:v>56</c:v>
                </c:pt>
              </c:numCache>
            </c:numRef>
          </c:val>
          <c:extLst>
            <c:ext xmlns:c16="http://schemas.microsoft.com/office/drawing/2014/chart" uri="{C3380CC4-5D6E-409C-BE32-E72D297353CC}">
              <c16:uniqueId val="{00000001-7A57-4AD8-8DE2-7A100DF377D7}"/>
            </c:ext>
          </c:extLst>
        </c:ser>
        <c:ser>
          <c:idx val="2"/>
          <c:order val="2"/>
          <c:tx>
            <c:strRef>
              <c:f>Sheet1!$D$1</c:f>
              <c:strCache>
                <c:ptCount val="1"/>
                <c:pt idx="0">
                  <c:v>Less important</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Māori</c:v>
                </c:pt>
              </c:strCache>
            </c:strRef>
          </c:cat>
          <c:val>
            <c:numRef>
              <c:f>Sheet1!$D$2:$D$3</c:f>
              <c:numCache>
                <c:formatCode>General</c:formatCode>
                <c:ptCount val="2"/>
                <c:pt idx="0">
                  <c:v>11</c:v>
                </c:pt>
                <c:pt idx="1">
                  <c:v>11</c:v>
                </c:pt>
              </c:numCache>
            </c:numRef>
          </c:val>
          <c:extLst>
            <c:ext xmlns:c16="http://schemas.microsoft.com/office/drawing/2014/chart" uri="{C3380CC4-5D6E-409C-BE32-E72D297353CC}">
              <c16:uniqueId val="{00000002-7A57-4AD8-8DE2-7A100DF377D7}"/>
            </c:ext>
          </c:extLst>
        </c:ser>
        <c:ser>
          <c:idx val="3"/>
          <c:order val="3"/>
          <c:tx>
            <c:strRef>
              <c:f>Sheet1!$E$1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Māori</c:v>
                </c:pt>
              </c:strCache>
            </c:strRef>
          </c:cat>
          <c:val>
            <c:numRef>
              <c:f>Sheet1!$E$2:$E$3</c:f>
              <c:numCache>
                <c:formatCode>General</c:formatCode>
                <c:ptCount val="2"/>
                <c:pt idx="0">
                  <c:v>6</c:v>
                </c:pt>
                <c:pt idx="1">
                  <c:v>6</c:v>
                </c:pt>
              </c:numCache>
            </c:numRef>
          </c:val>
          <c:extLst>
            <c:ext xmlns:c16="http://schemas.microsoft.com/office/drawing/2014/chart" uri="{C3380CC4-5D6E-409C-BE32-E72D297353CC}">
              <c16:uniqueId val="{00000003-7A57-4AD8-8DE2-7A100DF377D7}"/>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1646338516406"/>
          <c:y val="0.1135759698695334"/>
          <c:w val="0.81404896300324592"/>
          <c:h val="0.72973155878905027"/>
        </c:manualLayout>
      </c:layout>
      <c:barChart>
        <c:barDir val="bar"/>
        <c:grouping val="percentStacked"/>
        <c:varyColors val="0"/>
        <c:ser>
          <c:idx val="0"/>
          <c:order val="0"/>
          <c:tx>
            <c:strRef>
              <c:f>Sheet1!$B$1</c:f>
              <c:strCache>
                <c:ptCount val="1"/>
                <c:pt idx="0">
                  <c:v>Important</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Māori</c:v>
                </c:pt>
              </c:strCache>
            </c:strRef>
          </c:cat>
          <c:val>
            <c:numRef>
              <c:f>Sheet1!$B$2:$B$3</c:f>
              <c:numCache>
                <c:formatCode>General</c:formatCode>
                <c:ptCount val="2"/>
                <c:pt idx="0">
                  <c:v>40</c:v>
                </c:pt>
                <c:pt idx="1">
                  <c:v>41</c:v>
                </c:pt>
              </c:numCache>
            </c:numRef>
          </c:val>
          <c:extLst>
            <c:ext xmlns:c16="http://schemas.microsoft.com/office/drawing/2014/chart" uri="{C3380CC4-5D6E-409C-BE32-E72D297353CC}">
              <c16:uniqueId val="{00000000-7A57-4AD8-8DE2-7A100DF377D7}"/>
            </c:ext>
          </c:extLst>
        </c:ser>
        <c:ser>
          <c:idx val="1"/>
          <c:order val="1"/>
          <c:tx>
            <c:strRef>
              <c:f>Sheet1!$C$1</c:f>
              <c:strCache>
                <c:ptCount val="1"/>
                <c:pt idx="0">
                  <c:v>Neutral</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Māori</c:v>
                </c:pt>
              </c:strCache>
            </c:strRef>
          </c:cat>
          <c:val>
            <c:numRef>
              <c:f>Sheet1!$C$2:$C$3</c:f>
              <c:numCache>
                <c:formatCode>General</c:formatCode>
                <c:ptCount val="2"/>
                <c:pt idx="0">
                  <c:v>33</c:v>
                </c:pt>
                <c:pt idx="1">
                  <c:v>33</c:v>
                </c:pt>
              </c:numCache>
            </c:numRef>
          </c:val>
          <c:extLst>
            <c:ext xmlns:c16="http://schemas.microsoft.com/office/drawing/2014/chart" uri="{C3380CC4-5D6E-409C-BE32-E72D297353CC}">
              <c16:uniqueId val="{00000001-7A57-4AD8-8DE2-7A100DF377D7}"/>
            </c:ext>
          </c:extLst>
        </c:ser>
        <c:ser>
          <c:idx val="2"/>
          <c:order val="2"/>
          <c:tx>
            <c:strRef>
              <c:f>Sheet1!$D$1</c:f>
              <c:strCache>
                <c:ptCount val="1"/>
                <c:pt idx="0">
                  <c:v>Unimportant</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New Zealand</c:v>
                </c:pt>
                <c:pt idx="1">
                  <c:v>Māori</c:v>
                </c:pt>
              </c:strCache>
            </c:strRef>
          </c:cat>
          <c:val>
            <c:numRef>
              <c:f>Sheet1!$D$2:$D$3</c:f>
              <c:numCache>
                <c:formatCode>General</c:formatCode>
                <c:ptCount val="2"/>
                <c:pt idx="0">
                  <c:v>24</c:v>
                </c:pt>
                <c:pt idx="1">
                  <c:v>21</c:v>
                </c:pt>
              </c:numCache>
            </c:numRef>
          </c:val>
          <c:extLst>
            <c:ext xmlns:c16="http://schemas.microsoft.com/office/drawing/2014/chart" uri="{C3380CC4-5D6E-409C-BE32-E72D297353CC}">
              <c16:uniqueId val="{00000002-7A57-4AD8-8DE2-7A100DF377D7}"/>
            </c:ext>
          </c:extLst>
        </c:ser>
        <c:dLbls>
          <c:dLblPos val="ctr"/>
          <c:showLegendKey val="0"/>
          <c:showVal val="1"/>
          <c:showCatName val="0"/>
          <c:showSerName val="0"/>
          <c:showPercent val="0"/>
          <c:showBubbleSize val="0"/>
        </c:dLbls>
        <c:gapWidth val="177"/>
        <c:overlap val="100"/>
        <c:axId val="359337968"/>
        <c:axId val="359338528"/>
      </c:barChart>
      <c:catAx>
        <c:axId val="35933796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9338528"/>
        <c:crosses val="autoZero"/>
        <c:auto val="1"/>
        <c:lblAlgn val="ctr"/>
        <c:lblOffset val="100"/>
        <c:noMultiLvlLbl val="0"/>
      </c:catAx>
      <c:valAx>
        <c:axId val="359338528"/>
        <c:scaling>
          <c:orientation val="minMax"/>
        </c:scaling>
        <c:delete val="1"/>
        <c:axPos val="b"/>
        <c:numFmt formatCode="0%" sourceLinked="1"/>
        <c:majorTickMark val="out"/>
        <c:minorTickMark val="none"/>
        <c:tickLblPos val="nextTo"/>
        <c:crossAx val="359337968"/>
        <c:crosses val="autoZero"/>
        <c:crossBetween val="between"/>
      </c:valAx>
      <c:spPr>
        <a:noFill/>
        <a:ln>
          <a:noFill/>
        </a:ln>
        <a:effectLst/>
      </c:spPr>
    </c:plotArea>
    <c:legend>
      <c:legendPos val="b"/>
      <c:layout>
        <c:manualLayout>
          <c:xMode val="edge"/>
          <c:yMode val="edge"/>
          <c:x val="0.16227081163357474"/>
          <c:y val="0.84583736192479742"/>
          <c:w val="0.81985948369971651"/>
          <c:h val="0.1140565516871135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81275925858444"/>
          <c:y val="3.1082559365302159E-2"/>
          <c:w val="0.51865513215157633"/>
          <c:h val="0.94080064186384083"/>
        </c:manualLayout>
      </c:layout>
      <c:barChart>
        <c:barDir val="bar"/>
        <c:grouping val="clustered"/>
        <c:varyColors val="0"/>
        <c:ser>
          <c:idx val="0"/>
          <c:order val="0"/>
          <c:tx>
            <c:strRef>
              <c:f>Sheet1!$B$1</c:f>
              <c:strCache>
                <c:ptCount val="1"/>
                <c:pt idx="0">
                  <c:v>Column1</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Is enjoyable</c:v>
                </c:pt>
                <c:pt idx="1">
                  <c:v>Good for mental health and wellbeing</c:v>
                </c:pt>
                <c:pt idx="2">
                  <c:v>Relaxing</c:v>
                </c:pt>
                <c:pt idx="3">
                  <c:v>Allows people to express themselves</c:v>
                </c:pt>
                <c:pt idx="4">
                  <c:v>Cultural recognition and representation</c:v>
                </c:pt>
                <c:pt idx="5">
                  <c:v>I am creative</c:v>
                </c:pt>
                <c:pt idx="6">
                  <c:v>I support the arts</c:v>
                </c:pt>
                <c:pt idx="7">
                  <c:v>Gives a sense of fulfillment</c:v>
                </c:pt>
                <c:pt idx="8">
                  <c:v>Provides a break from everyday life</c:v>
                </c:pt>
                <c:pt idx="9">
                  <c:v>Thought provoking</c:v>
                </c:pt>
                <c:pt idx="10">
                  <c:v>Brings people together</c:v>
                </c:pt>
              </c:strCache>
            </c:strRef>
          </c:cat>
          <c:val>
            <c:numRef>
              <c:f>Sheet1!$B$2:$B$12</c:f>
              <c:numCache>
                <c:formatCode>General</c:formatCode>
                <c:ptCount val="11"/>
                <c:pt idx="0">
                  <c:v>14</c:v>
                </c:pt>
                <c:pt idx="1">
                  <c:v>12</c:v>
                </c:pt>
                <c:pt idx="2">
                  <c:v>9</c:v>
                </c:pt>
                <c:pt idx="3">
                  <c:v>9</c:v>
                </c:pt>
                <c:pt idx="4">
                  <c:v>7</c:v>
                </c:pt>
                <c:pt idx="5">
                  <c:v>7</c:v>
                </c:pt>
                <c:pt idx="6">
                  <c:v>5</c:v>
                </c:pt>
                <c:pt idx="7">
                  <c:v>4</c:v>
                </c:pt>
                <c:pt idx="8">
                  <c:v>4</c:v>
                </c:pt>
                <c:pt idx="9">
                  <c:v>4</c:v>
                </c:pt>
                <c:pt idx="10">
                  <c:v>4</c:v>
                </c:pt>
              </c:numCache>
            </c:numRef>
          </c:val>
          <c:extLst>
            <c:ext xmlns:c16="http://schemas.microsoft.com/office/drawing/2014/chart" uri="{C3380CC4-5D6E-409C-BE32-E72D297353CC}">
              <c16:uniqueId val="{00000000-F116-4E6C-88EA-A92CB5E09091}"/>
            </c:ext>
          </c:extLst>
        </c:ser>
        <c:dLbls>
          <c:showLegendKey val="0"/>
          <c:showVal val="0"/>
          <c:showCatName val="0"/>
          <c:showSerName val="0"/>
          <c:showPercent val="0"/>
          <c:showBubbleSize val="0"/>
        </c:dLbls>
        <c:gapWidth val="100"/>
        <c:axId val="289963024"/>
        <c:axId val="289966384"/>
      </c:barChart>
      <c:catAx>
        <c:axId val="2899630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t"/>
        <c:numFmt formatCode="General" sourceLinked="1"/>
        <c:majorTickMark val="out"/>
        <c:minorTickMark val="none"/>
        <c:tickLblPos val="nextTo"/>
        <c:crossAx val="289963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48458613680665E-4"/>
          <c:y val="6.3285570213140359E-3"/>
          <c:w val="0.99972551541386323"/>
          <c:h val="0.68501559479793084"/>
        </c:manualLayout>
      </c:layout>
      <c:barChart>
        <c:barDir val="col"/>
        <c:grouping val="clustered"/>
        <c:varyColors val="0"/>
        <c:ser>
          <c:idx val="0"/>
          <c:order val="0"/>
          <c:tx>
            <c:strRef>
              <c:f>Sheet1!$B$1</c:f>
              <c:strCache>
                <c:ptCount val="1"/>
                <c:pt idx="0">
                  <c:v>Wellington City - 2017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2020</c:v>
                </c:pt>
              </c:numCache>
            </c:numRef>
          </c:cat>
          <c:val>
            <c:numRef>
              <c:f>Sheet1!$B$2:$B$3</c:f>
              <c:numCache>
                <c:formatCode>General</c:formatCode>
                <c:ptCount val="2"/>
                <c:pt idx="0">
                  <c:v>58</c:v>
                </c:pt>
                <c:pt idx="1">
                  <c:v>64</c:v>
                </c:pt>
              </c:numCache>
            </c:numRef>
          </c:val>
          <c:extLst>
            <c:ext xmlns:c16="http://schemas.microsoft.com/office/drawing/2014/chart" uri="{C3380CC4-5D6E-409C-BE32-E72D297353CC}">
              <c16:uniqueId val="{00000000-0A21-4B7B-A4EC-DD091B7DC475}"/>
            </c:ext>
          </c:extLst>
        </c:ser>
        <c:dLbls>
          <c:showLegendKey val="0"/>
          <c:showVal val="0"/>
          <c:showCatName val="0"/>
          <c:showSerName val="0"/>
          <c:showPercent val="0"/>
          <c:showBubbleSize val="0"/>
        </c:dLbls>
        <c:gapWidth val="325"/>
        <c:axId val="826857568"/>
        <c:axId val="826860520"/>
      </c:barChart>
      <c:catAx>
        <c:axId val="8268575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42191757453329"/>
          <c:y val="4.6229788787513604E-2"/>
          <c:w val="0.51357808242546665"/>
          <c:h val="0.95377012484039236"/>
        </c:manualLayout>
      </c:layout>
      <c:barChart>
        <c:barDir val="bar"/>
        <c:grouping val="clustered"/>
        <c:varyColors val="0"/>
        <c:ser>
          <c:idx val="0"/>
          <c:order val="1"/>
          <c:tx>
            <c:strRef>
              <c:f>Sheet1!$B$1</c:f>
              <c:strCache>
                <c:ptCount val="1"/>
                <c:pt idx="0">
                  <c:v> Wellington 2017</c:v>
                </c:pt>
              </c:strCache>
            </c:strRef>
          </c:tx>
          <c:spPr>
            <a:solidFill>
              <a:srgbClr val="3AA8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Allows people to express themselves</c:v>
                </c:pt>
                <c:pt idx="1">
                  <c:v>Helps us understand other cultures and define our own</c:v>
                </c:pt>
                <c:pt idx="2">
                  <c:v>Brings people together</c:v>
                </c:pt>
                <c:pt idx="3">
                  <c:v>Encourages acceptance of others differences</c:v>
                </c:pt>
                <c:pt idx="4">
                  <c:v>Is thought provoking</c:v>
                </c:pt>
                <c:pt idx="5">
                  <c:v>Helps us understand another perspective</c:v>
                </c:pt>
                <c:pt idx="6">
                  <c:v>Gives a sense of fulfillment</c:v>
                </c:pt>
              </c:strCache>
            </c:strRef>
          </c:cat>
          <c:val>
            <c:numRef>
              <c:f>Sheet1!$B$2:$B$9</c:f>
              <c:numCache>
                <c:formatCode>General</c:formatCode>
                <c:ptCount val="8"/>
                <c:pt idx="0">
                  <c:v>18</c:v>
                </c:pt>
                <c:pt idx="1">
                  <c:v>15</c:v>
                </c:pt>
                <c:pt idx="2">
                  <c:v>11</c:v>
                </c:pt>
                <c:pt idx="3">
                  <c:v>10</c:v>
                </c:pt>
                <c:pt idx="4">
                  <c:v>10</c:v>
                </c:pt>
                <c:pt idx="5">
                  <c:v>10</c:v>
                </c:pt>
                <c:pt idx="6">
                  <c:v>7</c:v>
                </c:pt>
              </c:numCache>
            </c:numRef>
          </c:val>
          <c:extLst>
            <c:ext xmlns:c16="http://schemas.microsoft.com/office/drawing/2014/chart" uri="{C3380CC4-5D6E-409C-BE32-E72D297353CC}">
              <c16:uniqueId val="{00000002-5B9A-4169-B52B-36868C5A7FF0}"/>
            </c:ext>
          </c:extLst>
        </c:ser>
        <c:dLbls>
          <c:showLegendKey val="0"/>
          <c:showVal val="0"/>
          <c:showCatName val="0"/>
          <c:showSerName val="0"/>
          <c:showPercent val="0"/>
          <c:showBubbleSize val="0"/>
        </c:dLbls>
        <c:gapWidth val="100"/>
        <c:axId val="289963024"/>
        <c:axId val="289966384"/>
        <c:extLst>
          <c:ext xmlns:c15="http://schemas.microsoft.com/office/drawing/2012/chart" uri="{02D57815-91ED-43cb-92C2-25804820EDAC}">
            <c15:filteredBarSeries>
              <c15:ser>
                <c:idx val="1"/>
                <c:order val="0"/>
                <c:tx>
                  <c:strRef>
                    <c:extLst>
                      <c:ext uri="{02D57815-91ED-43cb-92C2-25804820EDAC}">
                        <c15:formulaRef>
                          <c15:sqref>Sheet1!$A$1</c15:sqref>
                        </c15:formulaRef>
                      </c:ext>
                    </c:extLst>
                    <c:strCache>
                      <c:ptCount val="1"/>
                      <c:pt idx="0">
                        <c:v> </c:v>
                      </c:pt>
                    </c:strCache>
                  </c:strRef>
                </c:tx>
                <c:spPr>
                  <a:solidFill>
                    <a:schemeClr val="accent2"/>
                  </a:solidFill>
                  <a:ln>
                    <a:noFill/>
                  </a:ln>
                  <a:effectLst/>
                </c:spPr>
                <c:invertIfNegative val="0"/>
                <c:cat>
                  <c:strRef>
                    <c:extLst>
                      <c:ext uri="{02D57815-91ED-43cb-92C2-25804820EDAC}">
                        <c15:formulaRef>
                          <c15:sqref>Sheet1!$A$2:$A$9</c15:sqref>
                        </c15:formulaRef>
                      </c:ext>
                    </c:extLst>
                    <c:strCache>
                      <c:ptCount val="7"/>
                      <c:pt idx="0">
                        <c:v>Allows people to express themselves</c:v>
                      </c:pt>
                      <c:pt idx="1">
                        <c:v>Helps us understand other cultures and define our own</c:v>
                      </c:pt>
                      <c:pt idx="2">
                        <c:v>Brings people together</c:v>
                      </c:pt>
                      <c:pt idx="3">
                        <c:v>Encourages acceptance of others differences</c:v>
                      </c:pt>
                      <c:pt idx="4">
                        <c:v>Is thought provoking</c:v>
                      </c:pt>
                      <c:pt idx="5">
                        <c:v>Helps us understand another perspective</c:v>
                      </c:pt>
                      <c:pt idx="6">
                        <c:v>Gives a sense of fulfillment</c:v>
                      </c:pt>
                    </c:strCache>
                  </c:strRef>
                </c:cat>
                <c:val>
                  <c:numRef>
                    <c:extLst>
                      <c:ext uri="{02D57815-91ED-43cb-92C2-25804820EDAC}">
                        <c15:formulaRef>
                          <c15:sqref>Sheet1!$A$2:$A$9</c15:sqref>
                        </c15:formulaRef>
                      </c:ext>
                    </c:extLst>
                    <c:numCache>
                      <c:formatCode>@</c:formatCode>
                      <c:ptCount val="8"/>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0-5B9A-4169-B52B-36868C5A7FF0}"/>
                  </c:ext>
                </c:extLst>
              </c15:ser>
            </c15:filteredBarSeries>
          </c:ext>
        </c:extLst>
      </c:barChart>
      <c:catAx>
        <c:axId val="2899630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t"/>
        <c:numFmt formatCode="General" sourceLinked="1"/>
        <c:majorTickMark val="out"/>
        <c:minorTickMark val="none"/>
        <c:tickLblPos val="nextTo"/>
        <c:crossAx val="2899630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58733257344495"/>
          <c:y val="0.12877217477040484"/>
          <c:w val="0.66984492163105236"/>
          <c:h val="0.74636792266043406"/>
        </c:manualLayout>
      </c:layout>
      <c:barChart>
        <c:barDir val="bar"/>
        <c:grouping val="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Māori</c:v>
                </c:pt>
                <c:pt idx="3">
                  <c:v>New Zealand</c:v>
                </c:pt>
                <c:pt idx="4">
                  <c:v>Māori</c:v>
                </c:pt>
                <c:pt idx="6">
                  <c:v>New Zealand</c:v>
                </c:pt>
                <c:pt idx="7">
                  <c:v>Māori</c:v>
                </c:pt>
              </c:strCache>
            </c:strRef>
          </c:cat>
          <c:val>
            <c:numRef>
              <c:f>Sheet1!$B$2:$B$9</c:f>
              <c:numCache>
                <c:formatCode>General</c:formatCode>
                <c:ptCount val="8"/>
                <c:pt idx="0">
                  <c:v>4</c:v>
                </c:pt>
                <c:pt idx="1">
                  <c:v>6</c:v>
                </c:pt>
                <c:pt idx="3">
                  <c:v>8</c:v>
                </c:pt>
                <c:pt idx="4">
                  <c:v>11</c:v>
                </c:pt>
                <c:pt idx="6">
                  <c:v>10</c:v>
                </c:pt>
                <c:pt idx="7">
                  <c:v>13</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Slightly agree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Māori</c:v>
                </c:pt>
                <c:pt idx="3">
                  <c:v>New Zealand</c:v>
                </c:pt>
                <c:pt idx="4">
                  <c:v>Māori</c:v>
                </c:pt>
                <c:pt idx="6">
                  <c:v>New Zealand</c:v>
                </c:pt>
                <c:pt idx="7">
                  <c:v>Māori</c:v>
                </c:pt>
              </c:strCache>
            </c:strRef>
          </c:cat>
          <c:val>
            <c:numRef>
              <c:f>Sheet1!$C$2:$C$9</c:f>
              <c:numCache>
                <c:formatCode>General</c:formatCode>
                <c:ptCount val="8"/>
                <c:pt idx="0">
                  <c:v>9</c:v>
                </c:pt>
                <c:pt idx="1">
                  <c:v>10</c:v>
                </c:pt>
                <c:pt idx="3">
                  <c:v>20</c:v>
                </c:pt>
                <c:pt idx="4">
                  <c:v>19</c:v>
                </c:pt>
                <c:pt idx="6">
                  <c:v>21</c:v>
                </c:pt>
                <c:pt idx="7">
                  <c:v>20</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Column1</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New Zealand</c:v>
                </c:pt>
                <c:pt idx="1">
                  <c:v>Māori</c:v>
                </c:pt>
                <c:pt idx="3">
                  <c:v>New Zealand</c:v>
                </c:pt>
                <c:pt idx="4">
                  <c:v>Māori</c:v>
                </c:pt>
                <c:pt idx="6">
                  <c:v>New Zealand</c:v>
                </c:pt>
                <c:pt idx="7">
                  <c:v>Māori</c:v>
                </c:pt>
              </c:strCache>
            </c:strRef>
          </c:cat>
          <c:val>
            <c:numRef>
              <c:f>Sheet1!$D$2:$D$9</c:f>
              <c:numCache>
                <c:formatCode>General</c:formatCode>
                <c:ptCount val="8"/>
                <c:pt idx="0">
                  <c:v>13</c:v>
                </c:pt>
                <c:pt idx="1">
                  <c:v>16</c:v>
                </c:pt>
                <c:pt idx="3">
                  <c:v>28</c:v>
                </c:pt>
                <c:pt idx="4">
                  <c:v>29</c:v>
                </c:pt>
                <c:pt idx="6">
                  <c:v>31</c:v>
                </c:pt>
                <c:pt idx="7">
                  <c:v>33</c:v>
                </c:pt>
              </c:numCache>
            </c:numRef>
          </c:val>
          <c:extLst>
            <c:ext xmlns:c16="http://schemas.microsoft.com/office/drawing/2014/chart" uri="{C3380CC4-5D6E-409C-BE32-E72D297353CC}">
              <c16:uniqueId val="{00000000-94BF-4A5C-8BD2-1B8604CBB504}"/>
            </c:ext>
          </c:extLst>
        </c:ser>
        <c:dLbls>
          <c:showLegendKey val="0"/>
          <c:showVal val="0"/>
          <c:showCatName val="0"/>
          <c:showSerName val="0"/>
          <c:showPercent val="0"/>
          <c:showBubbleSize val="0"/>
        </c:dLbls>
        <c:gapWidth val="60"/>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max val="100"/>
        </c:scaling>
        <c:delete val="1"/>
        <c:axPos val="b"/>
        <c:numFmt formatCode="General" sourceLinked="1"/>
        <c:majorTickMark val="out"/>
        <c:minorTickMark val="none"/>
        <c:tickLblPos val="nextTo"/>
        <c:crossAx val="289963024"/>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56847511365571"/>
          <c:y val="0.15208123546381155"/>
          <c:w val="0.78964525440975453"/>
          <c:h val="0.6031548698332142"/>
        </c:manualLayout>
      </c:layout>
      <c:barChart>
        <c:barDir val="bar"/>
        <c:grouping val="percentStacked"/>
        <c:varyColors val="0"/>
        <c:ser>
          <c:idx val="0"/>
          <c:order val="0"/>
          <c:tx>
            <c:strRef>
              <c:f>Sheet1!$B$1</c:f>
              <c:strCache>
                <c:ptCount val="1"/>
                <c:pt idx="0">
                  <c:v>Strongly agree</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Māori </c:v>
                </c:pt>
                <c:pt idx="3">
                  <c:v>New Zealand</c:v>
                </c:pt>
                <c:pt idx="4">
                  <c:v>Māori </c:v>
                </c:pt>
              </c:strCache>
            </c:strRef>
          </c:cat>
          <c:val>
            <c:numRef>
              <c:f>Sheet1!$B$2:$B$6</c:f>
              <c:numCache>
                <c:formatCode>General</c:formatCode>
                <c:ptCount val="5"/>
                <c:pt idx="0">
                  <c:v>18</c:v>
                </c:pt>
                <c:pt idx="1">
                  <c:v>20</c:v>
                </c:pt>
                <c:pt idx="3">
                  <c:v>17</c:v>
                </c:pt>
                <c:pt idx="4">
                  <c:v>19</c:v>
                </c:pt>
              </c:numCache>
            </c:numRef>
          </c:val>
          <c:extLst>
            <c:ext xmlns:c16="http://schemas.microsoft.com/office/drawing/2014/chart" uri="{C3380CC4-5D6E-409C-BE32-E72D297353CC}">
              <c16:uniqueId val="{00000000-60B1-431E-BB94-781076812C88}"/>
            </c:ext>
          </c:extLst>
        </c:ser>
        <c:ser>
          <c:idx val="1"/>
          <c:order val="1"/>
          <c:tx>
            <c:strRef>
              <c:f>Sheet1!$C$1</c:f>
              <c:strCache>
                <c:ptCount val="1"/>
                <c:pt idx="0">
                  <c:v>Slightly agree</c:v>
                </c:pt>
              </c:strCache>
            </c:strRef>
          </c:tx>
          <c:spPr>
            <a:solidFill>
              <a:srgbClr val="7ED2B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Māori </c:v>
                </c:pt>
                <c:pt idx="3">
                  <c:v>New Zealand</c:v>
                </c:pt>
                <c:pt idx="4">
                  <c:v>Māori </c:v>
                </c:pt>
              </c:strCache>
            </c:strRef>
          </c:cat>
          <c:val>
            <c:numRef>
              <c:f>Sheet1!$C$2:$C$6</c:f>
              <c:numCache>
                <c:formatCode>General</c:formatCode>
                <c:ptCount val="5"/>
                <c:pt idx="0">
                  <c:v>31</c:v>
                </c:pt>
                <c:pt idx="1">
                  <c:v>29</c:v>
                </c:pt>
                <c:pt idx="3">
                  <c:v>35</c:v>
                </c:pt>
                <c:pt idx="4">
                  <c:v>35</c:v>
                </c:pt>
              </c:numCache>
            </c:numRef>
          </c:val>
          <c:extLst>
            <c:ext xmlns:c16="http://schemas.microsoft.com/office/drawing/2014/chart" uri="{C3380CC4-5D6E-409C-BE32-E72D297353CC}">
              <c16:uniqueId val="{00000001-60B1-431E-BB94-781076812C88}"/>
            </c:ext>
          </c:extLst>
        </c:ser>
        <c:ser>
          <c:idx val="2"/>
          <c:order val="2"/>
          <c:tx>
            <c:strRef>
              <c:f>Sheet1!$D$1</c:f>
              <c:strCache>
                <c:ptCount val="1"/>
                <c:pt idx="0">
                  <c:v>Neither agree nor disagree</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Māori </c:v>
                </c:pt>
                <c:pt idx="3">
                  <c:v>New Zealand</c:v>
                </c:pt>
                <c:pt idx="4">
                  <c:v>Māori </c:v>
                </c:pt>
              </c:strCache>
            </c:strRef>
          </c:cat>
          <c:val>
            <c:numRef>
              <c:f>Sheet1!$D$2:$D$6</c:f>
              <c:numCache>
                <c:formatCode>General</c:formatCode>
                <c:ptCount val="5"/>
                <c:pt idx="0">
                  <c:v>29</c:v>
                </c:pt>
                <c:pt idx="1">
                  <c:v>31</c:v>
                </c:pt>
                <c:pt idx="3">
                  <c:v>30</c:v>
                </c:pt>
                <c:pt idx="4">
                  <c:v>31</c:v>
                </c:pt>
              </c:numCache>
            </c:numRef>
          </c:val>
          <c:extLst>
            <c:ext xmlns:c16="http://schemas.microsoft.com/office/drawing/2014/chart" uri="{C3380CC4-5D6E-409C-BE32-E72D297353CC}">
              <c16:uniqueId val="{00000004-903B-495B-9318-71020144AA53}"/>
            </c:ext>
          </c:extLst>
        </c:ser>
        <c:ser>
          <c:idx val="3"/>
          <c:order val="3"/>
          <c:tx>
            <c:strRef>
              <c:f>Sheet1!$E$1</c:f>
              <c:strCache>
                <c:ptCount val="1"/>
                <c:pt idx="0">
                  <c:v>Slightly disagree</c:v>
                </c:pt>
              </c:strCache>
            </c:strRef>
          </c:tx>
          <c:spPr>
            <a:solidFill>
              <a:srgbClr val="FFD1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Māori </c:v>
                </c:pt>
                <c:pt idx="3">
                  <c:v>New Zealand</c:v>
                </c:pt>
                <c:pt idx="4">
                  <c:v>Māori </c:v>
                </c:pt>
              </c:strCache>
            </c:strRef>
          </c:cat>
          <c:val>
            <c:numRef>
              <c:f>Sheet1!$E$2:$E$6</c:f>
              <c:numCache>
                <c:formatCode>General</c:formatCode>
                <c:ptCount val="5"/>
                <c:pt idx="0">
                  <c:v>9</c:v>
                </c:pt>
                <c:pt idx="1">
                  <c:v>7</c:v>
                </c:pt>
                <c:pt idx="3">
                  <c:v>8</c:v>
                </c:pt>
                <c:pt idx="4">
                  <c:v>6</c:v>
                </c:pt>
              </c:numCache>
            </c:numRef>
          </c:val>
          <c:extLst>
            <c:ext xmlns:c16="http://schemas.microsoft.com/office/drawing/2014/chart" uri="{C3380CC4-5D6E-409C-BE32-E72D297353CC}">
              <c16:uniqueId val="{00000005-903B-495B-9318-71020144AA53}"/>
            </c:ext>
          </c:extLst>
        </c:ser>
        <c:ser>
          <c:idx val="4"/>
          <c:order val="4"/>
          <c:tx>
            <c:strRef>
              <c:f>Sheet1!$F$1</c:f>
              <c:strCache>
                <c:ptCount val="1"/>
                <c:pt idx="0">
                  <c:v>Strongly disagree</c:v>
                </c:pt>
              </c:strCache>
            </c:strRef>
          </c:tx>
          <c:spPr>
            <a:solidFill>
              <a:srgbClr val="CD005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Māori </c:v>
                </c:pt>
                <c:pt idx="3">
                  <c:v>New Zealand</c:v>
                </c:pt>
                <c:pt idx="4">
                  <c:v>Māori </c:v>
                </c:pt>
              </c:strCache>
            </c:strRef>
          </c:cat>
          <c:val>
            <c:numRef>
              <c:f>Sheet1!$F$2:$F$6</c:f>
              <c:numCache>
                <c:formatCode>General</c:formatCode>
                <c:ptCount val="5"/>
                <c:pt idx="0">
                  <c:v>9</c:v>
                </c:pt>
                <c:pt idx="1">
                  <c:v>7</c:v>
                </c:pt>
                <c:pt idx="3">
                  <c:v>6</c:v>
                </c:pt>
                <c:pt idx="4">
                  <c:v>4</c:v>
                </c:pt>
              </c:numCache>
            </c:numRef>
          </c:val>
          <c:extLst>
            <c:ext xmlns:c16="http://schemas.microsoft.com/office/drawing/2014/chart" uri="{C3380CC4-5D6E-409C-BE32-E72D297353CC}">
              <c16:uniqueId val="{00000006-903B-495B-9318-71020144AA53}"/>
            </c:ext>
          </c:extLst>
        </c:ser>
        <c:ser>
          <c:idx val="5"/>
          <c:order val="5"/>
          <c:tx>
            <c:strRef>
              <c:f>Sheet1!$G$1</c:f>
              <c:strCache>
                <c:ptCount val="1"/>
                <c:pt idx="0">
                  <c:v>Don't know</c:v>
                </c:pt>
              </c:strCache>
            </c:strRef>
          </c:tx>
          <c:spPr>
            <a:solidFill>
              <a:srgbClr val="4141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Zealand</c:v>
                </c:pt>
                <c:pt idx="1">
                  <c:v>Māori </c:v>
                </c:pt>
                <c:pt idx="3">
                  <c:v>New Zealand</c:v>
                </c:pt>
                <c:pt idx="4">
                  <c:v>Māori </c:v>
                </c:pt>
              </c:strCache>
            </c:strRef>
          </c:cat>
          <c:val>
            <c:numRef>
              <c:f>Sheet1!$G$2:$G$6</c:f>
              <c:numCache>
                <c:formatCode>General</c:formatCode>
                <c:ptCount val="5"/>
                <c:pt idx="0">
                  <c:v>6</c:v>
                </c:pt>
                <c:pt idx="1">
                  <c:v>7</c:v>
                </c:pt>
                <c:pt idx="3">
                  <c:v>4</c:v>
                </c:pt>
                <c:pt idx="4">
                  <c:v>5</c:v>
                </c:pt>
              </c:numCache>
            </c:numRef>
          </c:val>
          <c:extLst>
            <c:ext xmlns:c16="http://schemas.microsoft.com/office/drawing/2014/chart" uri="{C3380CC4-5D6E-409C-BE32-E72D297353CC}">
              <c16:uniqueId val="{00000007-903B-495B-9318-71020144AA53}"/>
            </c:ext>
          </c:extLst>
        </c:ser>
        <c:dLbls>
          <c:showLegendKey val="0"/>
          <c:showVal val="0"/>
          <c:showCatName val="0"/>
          <c:showSerName val="0"/>
          <c:showPercent val="0"/>
          <c:showBubbleSize val="0"/>
        </c:dLbls>
        <c:gapWidth val="104"/>
        <c:overlap val="100"/>
        <c:axId val="289963024"/>
        <c:axId val="289966384"/>
      </c:barChart>
      <c:catAx>
        <c:axId val="289963024"/>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89966384"/>
        <c:crosses val="autoZero"/>
        <c:auto val="1"/>
        <c:lblAlgn val="ctr"/>
        <c:lblOffset val="100"/>
        <c:noMultiLvlLbl val="0"/>
      </c:catAx>
      <c:valAx>
        <c:axId val="289966384"/>
        <c:scaling>
          <c:orientation val="minMax"/>
        </c:scaling>
        <c:delete val="1"/>
        <c:axPos val="b"/>
        <c:numFmt formatCode="0%" sourceLinked="1"/>
        <c:majorTickMark val="out"/>
        <c:minorTickMark val="none"/>
        <c:tickLblPos val="nextTo"/>
        <c:crossAx val="289963024"/>
        <c:crosses val="autoZero"/>
        <c:crossBetween val="between"/>
      </c:valAx>
      <c:spPr>
        <a:noFill/>
        <a:ln>
          <a:noFill/>
        </a:ln>
        <a:effectLst/>
      </c:spPr>
    </c:plotArea>
    <c:legend>
      <c:legendPos val="b"/>
      <c:layout>
        <c:manualLayout>
          <c:xMode val="edge"/>
          <c:yMode val="edge"/>
          <c:x val="2.0244474432376497E-3"/>
          <c:y val="0.82349328830651236"/>
          <c:w val="0.9979755525567624"/>
          <c:h val="0.1170750519335709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13672766350745E-2"/>
          <c:y val="3.0888844037663329E-2"/>
          <c:w val="0.96393555280705057"/>
          <c:h val="0.68501559479793084"/>
        </c:manualLayout>
      </c:layout>
      <c:barChart>
        <c:barDir val="col"/>
        <c:grouping val="clustered"/>
        <c:varyColors val="0"/>
        <c:ser>
          <c:idx val="0"/>
          <c:order val="0"/>
          <c:tx>
            <c:strRef>
              <c:f>Sheet1!$B$1</c:f>
              <c:strCache>
                <c:ptCount val="1"/>
                <c:pt idx="0">
                  <c:v>Māori - 2017</c:v>
                </c:pt>
              </c:strCache>
            </c:strRef>
          </c:tx>
          <c:spPr>
            <a:solidFill>
              <a:srgbClr val="7F7F7F"/>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Sheet1!$B$2:$B$7</c:f>
              <c:numCache>
                <c:formatCode>General</c:formatCode>
                <c:ptCount val="6"/>
              </c:numCache>
            </c:numRef>
          </c:val>
          <c:extLst>
            <c:ext xmlns:c16="http://schemas.microsoft.com/office/drawing/2014/chart" uri="{C3380CC4-5D6E-409C-BE32-E72D297353CC}">
              <c16:uniqueId val="{00000000-B46B-4DCE-8401-777E3D17B43E}"/>
            </c:ext>
          </c:extLst>
        </c:ser>
        <c:ser>
          <c:idx val="1"/>
          <c:order val="1"/>
          <c:tx>
            <c:strRef>
              <c:f>Sheet1!$C$1</c:f>
              <c:strCache>
                <c:ptCount val="1"/>
                <c:pt idx="0">
                  <c:v>Māori - 2020</c:v>
                </c:pt>
              </c:strCache>
            </c:strRef>
          </c:tx>
          <c:spPr>
            <a:solidFill>
              <a:srgbClr val="3AA889"/>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Visual arts</c:v>
                </c:pt>
                <c:pt idx="1">
                  <c:v>Performing arts</c:v>
                </c:pt>
                <c:pt idx="2">
                  <c:v>Craft and object art</c:v>
                </c:pt>
                <c:pt idx="3">
                  <c:v>Ngā Toi Māori </c:v>
                </c:pt>
                <c:pt idx="4">
                  <c:v>Pacific arts</c:v>
                </c:pt>
                <c:pt idx="5">
                  <c:v>Literary arts</c:v>
                </c:pt>
              </c:strCache>
            </c:strRef>
          </c:cat>
          <c:val>
            <c:numRef>
              <c:f>Sheet1!$C$2:$C$7</c:f>
              <c:numCache>
                <c:formatCode>General</c:formatCode>
                <c:ptCount val="6"/>
              </c:numCache>
            </c:numRef>
          </c:val>
          <c:extLst>
            <c:ext xmlns:c16="http://schemas.microsoft.com/office/drawing/2014/chart" uri="{C3380CC4-5D6E-409C-BE32-E72D297353CC}">
              <c16:uniqueId val="{00000001-B46B-4DCE-8401-777E3D17B43E}"/>
            </c:ext>
          </c:extLst>
        </c:ser>
        <c:dLbls>
          <c:showLegendKey val="0"/>
          <c:showVal val="0"/>
          <c:showCatName val="0"/>
          <c:showSerName val="0"/>
          <c:showPercent val="0"/>
          <c:showBubbleSize val="0"/>
        </c:dLbls>
        <c:gapWidth val="219"/>
        <c:overlap val="-27"/>
        <c:axId val="826857568"/>
        <c:axId val="826860520"/>
      </c:barChart>
      <c:catAx>
        <c:axId val="826857568"/>
        <c:scaling>
          <c:orientation val="minMax"/>
        </c:scaling>
        <c:delete val="1"/>
        <c:axPos val="b"/>
        <c:numFmt formatCode="General" sourceLinked="1"/>
        <c:majorTickMark val="none"/>
        <c:minorTickMark val="none"/>
        <c:tickLblPos val="nextTo"/>
        <c:crossAx val="826860520"/>
        <c:crosses val="autoZero"/>
        <c:auto val="1"/>
        <c:lblAlgn val="ctr"/>
        <c:lblOffset val="100"/>
        <c:noMultiLvlLbl val="0"/>
      </c:catAx>
      <c:valAx>
        <c:axId val="826860520"/>
        <c:scaling>
          <c:orientation val="minMax"/>
          <c:max val="100"/>
        </c:scaling>
        <c:delete val="1"/>
        <c:axPos val="l"/>
        <c:numFmt formatCode="General" sourceLinked="1"/>
        <c:majorTickMark val="none"/>
        <c:minorTickMark val="none"/>
        <c:tickLblPos val="nextTo"/>
        <c:crossAx val="826857568"/>
        <c:crosses val="autoZero"/>
        <c:crossBetween val="between"/>
      </c:valAx>
      <c:spPr>
        <a:noFill/>
        <a:ln w="25400">
          <a:noFill/>
        </a:ln>
        <a:effectLst/>
      </c:spPr>
    </c:plotArea>
    <c:legend>
      <c:legendPos val="r"/>
      <c:layout>
        <c:manualLayout>
          <c:xMode val="edge"/>
          <c:yMode val="edge"/>
          <c:x val="0"/>
          <c:y val="0.25742458412676128"/>
          <c:w val="1"/>
          <c:h val="0.48515041387791635"/>
        </c:manualLayout>
      </c:layout>
      <c:overlay val="0"/>
      <c:spPr>
        <a:noFill/>
        <a:ln>
          <a:noFill/>
        </a:ln>
        <a:effectLst/>
      </c:spPr>
      <c:txPr>
        <a:bodyPr rot="0" spcFirstLastPara="1" vertOverflow="ellipsis" vert="horz" wrap="square" anchor="ctr" anchorCtr="1"/>
        <a:lstStyle/>
        <a:p>
          <a:pPr>
            <a:defRPr sz="1050" b="0" i="0" u="none" strike="noStrike" kern="1200" spc="5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234" cy="34091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5623091" y="0"/>
            <a:ext cx="4301234" cy="340916"/>
          </a:xfrm>
          <a:prstGeom prst="rect">
            <a:avLst/>
          </a:prstGeom>
        </p:spPr>
        <p:txBody>
          <a:bodyPr vert="horz" lIns="91440" tIns="45720" rIns="91440" bIns="45720" rtlCol="0"/>
          <a:lstStyle>
            <a:lvl1pPr algn="r">
              <a:defRPr sz="1200"/>
            </a:lvl1pPr>
          </a:lstStyle>
          <a:p>
            <a:fld id="{514FDA92-E364-4EB5-BF31-65F9824042D3}" type="datetimeFigureOut">
              <a:rPr lang="en-NZ" smtClean="0"/>
              <a:t>29/04/2024</a:t>
            </a:fld>
            <a:endParaRPr lang="en-NZ"/>
          </a:p>
        </p:txBody>
      </p:sp>
      <p:sp>
        <p:nvSpPr>
          <p:cNvPr id="4" name="Footer Placeholder 3"/>
          <p:cNvSpPr>
            <a:spLocks noGrp="1"/>
          </p:cNvSpPr>
          <p:nvPr>
            <p:ph type="ftr" sz="quarter" idx="2"/>
          </p:nvPr>
        </p:nvSpPr>
        <p:spPr>
          <a:xfrm>
            <a:off x="2" y="6456760"/>
            <a:ext cx="4301234" cy="340916"/>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5623091" y="6456760"/>
            <a:ext cx="4301234" cy="340916"/>
          </a:xfrm>
          <a:prstGeom prst="rect">
            <a:avLst/>
          </a:prstGeom>
        </p:spPr>
        <p:txBody>
          <a:bodyPr vert="horz" lIns="91440" tIns="45720" rIns="91440" bIns="45720" rtlCol="0" anchor="b"/>
          <a:lstStyle>
            <a:lvl1pPr algn="r">
              <a:defRPr sz="1200"/>
            </a:lvl1pPr>
          </a:lstStyle>
          <a:p>
            <a:fld id="{AA8AD901-DE12-4314-B45D-88BD432458D3}" type="slidenum">
              <a:rPr lang="en-NZ" smtClean="0"/>
              <a:t>‹#›</a:t>
            </a:fld>
            <a:endParaRPr lang="en-NZ"/>
          </a:p>
        </p:txBody>
      </p:sp>
    </p:spTree>
    <p:extLst>
      <p:ext uri="{BB962C8B-B14F-4D97-AF65-F5344CB8AC3E}">
        <p14:creationId xmlns:p14="http://schemas.microsoft.com/office/powerpoint/2010/main" val="294555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1544" cy="341064"/>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622799" y="1"/>
            <a:ext cx="4301544" cy="341064"/>
          </a:xfrm>
          <a:prstGeom prst="rect">
            <a:avLst/>
          </a:prstGeom>
        </p:spPr>
        <p:txBody>
          <a:bodyPr vert="horz" lIns="91440" tIns="45720" rIns="91440" bIns="45720" rtlCol="0"/>
          <a:lstStyle>
            <a:lvl1pPr algn="r">
              <a:defRPr sz="1200"/>
            </a:lvl1pPr>
          </a:lstStyle>
          <a:p>
            <a:fld id="{B4371773-6D04-44E0-AE5C-E80682BA198D}" type="datetimeFigureOut">
              <a:rPr lang="en-NZ" smtClean="0"/>
              <a:t>29/04/2024</a:t>
            </a:fld>
            <a:endParaRPr lang="en-NZ"/>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6456613"/>
            <a:ext cx="4301544" cy="341063"/>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622799" y="6456613"/>
            <a:ext cx="4301544" cy="341063"/>
          </a:xfrm>
          <a:prstGeom prst="rect">
            <a:avLst/>
          </a:prstGeom>
        </p:spPr>
        <p:txBody>
          <a:bodyPr vert="horz" lIns="91440" tIns="45720" rIns="91440" bIns="45720" rtlCol="0" anchor="b"/>
          <a:lstStyle>
            <a:lvl1pPr algn="r">
              <a:defRPr sz="1200"/>
            </a:lvl1pPr>
          </a:lstStyle>
          <a:p>
            <a:fld id="{621AD369-4207-4D46-9159-FD978A14F65F}" type="slidenum">
              <a:rPr lang="en-NZ" smtClean="0"/>
              <a:t>‹#›</a:t>
            </a:fld>
            <a:endParaRPr lang="en-NZ"/>
          </a:p>
        </p:txBody>
      </p:sp>
    </p:spTree>
    <p:extLst>
      <p:ext uri="{BB962C8B-B14F-4D97-AF65-F5344CB8AC3E}">
        <p14:creationId xmlns:p14="http://schemas.microsoft.com/office/powerpoint/2010/main" val="193823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a:t>
            </a:fld>
            <a:endParaRPr lang="en-NZ"/>
          </a:p>
        </p:txBody>
      </p:sp>
    </p:spTree>
    <p:extLst>
      <p:ext uri="{BB962C8B-B14F-4D97-AF65-F5344CB8AC3E}">
        <p14:creationId xmlns:p14="http://schemas.microsoft.com/office/powerpoint/2010/main" val="174482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19</a:t>
            </a:fld>
            <a:endParaRPr lang="en-NZ"/>
          </a:p>
        </p:txBody>
      </p:sp>
    </p:spTree>
    <p:extLst>
      <p:ext uri="{BB962C8B-B14F-4D97-AF65-F5344CB8AC3E}">
        <p14:creationId xmlns:p14="http://schemas.microsoft.com/office/powerpoint/2010/main" val="358202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20</a:t>
            </a:fld>
            <a:endParaRPr lang="en-NZ"/>
          </a:p>
        </p:txBody>
      </p:sp>
    </p:spTree>
    <p:extLst>
      <p:ext uri="{BB962C8B-B14F-4D97-AF65-F5344CB8AC3E}">
        <p14:creationId xmlns:p14="http://schemas.microsoft.com/office/powerpoint/2010/main" val="3354691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21</a:t>
            </a:fld>
            <a:endParaRPr lang="en-NZ"/>
          </a:p>
        </p:txBody>
      </p:sp>
    </p:spTree>
    <p:extLst>
      <p:ext uri="{BB962C8B-B14F-4D97-AF65-F5344CB8AC3E}">
        <p14:creationId xmlns:p14="http://schemas.microsoft.com/office/powerpoint/2010/main" val="665295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24</a:t>
            </a:fld>
            <a:endParaRPr lang="en-NZ"/>
          </a:p>
        </p:txBody>
      </p:sp>
    </p:spTree>
    <p:extLst>
      <p:ext uri="{BB962C8B-B14F-4D97-AF65-F5344CB8AC3E}">
        <p14:creationId xmlns:p14="http://schemas.microsoft.com/office/powerpoint/2010/main" val="86885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27</a:t>
            </a:fld>
            <a:endParaRPr lang="en-NZ"/>
          </a:p>
        </p:txBody>
      </p:sp>
    </p:spTree>
    <p:extLst>
      <p:ext uri="{BB962C8B-B14F-4D97-AF65-F5344CB8AC3E}">
        <p14:creationId xmlns:p14="http://schemas.microsoft.com/office/powerpoint/2010/main" val="3188162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29</a:t>
            </a:fld>
            <a:endParaRPr lang="en-NZ"/>
          </a:p>
        </p:txBody>
      </p:sp>
    </p:spTree>
    <p:extLst>
      <p:ext uri="{BB962C8B-B14F-4D97-AF65-F5344CB8AC3E}">
        <p14:creationId xmlns:p14="http://schemas.microsoft.com/office/powerpoint/2010/main" val="441708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30</a:t>
            </a:fld>
            <a:endParaRPr lang="en-NZ"/>
          </a:p>
        </p:txBody>
      </p:sp>
    </p:spTree>
    <p:extLst>
      <p:ext uri="{BB962C8B-B14F-4D97-AF65-F5344CB8AC3E}">
        <p14:creationId xmlns:p14="http://schemas.microsoft.com/office/powerpoint/2010/main" val="4055338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31</a:t>
            </a:fld>
            <a:endParaRPr lang="en-NZ"/>
          </a:p>
        </p:txBody>
      </p:sp>
    </p:spTree>
    <p:extLst>
      <p:ext uri="{BB962C8B-B14F-4D97-AF65-F5344CB8AC3E}">
        <p14:creationId xmlns:p14="http://schemas.microsoft.com/office/powerpoint/2010/main" val="2780680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32</a:t>
            </a:fld>
            <a:endParaRPr lang="en-NZ"/>
          </a:p>
        </p:txBody>
      </p:sp>
    </p:spTree>
    <p:extLst>
      <p:ext uri="{BB962C8B-B14F-4D97-AF65-F5344CB8AC3E}">
        <p14:creationId xmlns:p14="http://schemas.microsoft.com/office/powerpoint/2010/main" val="1928535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21AD369-4207-4D46-9159-FD978A14F65F}" type="slidenum">
              <a:rPr lang="en-NZ" smtClean="0"/>
              <a:t>33</a:t>
            </a:fld>
            <a:endParaRPr lang="en-NZ"/>
          </a:p>
        </p:txBody>
      </p:sp>
    </p:spTree>
    <p:extLst>
      <p:ext uri="{BB962C8B-B14F-4D97-AF65-F5344CB8AC3E}">
        <p14:creationId xmlns:p14="http://schemas.microsoft.com/office/powerpoint/2010/main" val="179168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a:t>
            </a:fld>
            <a:endParaRPr lang="en-NZ" dirty="0"/>
          </a:p>
        </p:txBody>
      </p:sp>
    </p:spTree>
    <p:extLst>
      <p:ext uri="{BB962C8B-B14F-4D97-AF65-F5344CB8AC3E}">
        <p14:creationId xmlns:p14="http://schemas.microsoft.com/office/powerpoint/2010/main" val="1028549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21AD369-4207-4D46-9159-FD978A14F65F}" type="slidenum">
              <a:rPr lang="en-NZ" smtClean="0"/>
              <a:t>35</a:t>
            </a:fld>
            <a:endParaRPr lang="en-NZ"/>
          </a:p>
        </p:txBody>
      </p:sp>
    </p:spTree>
    <p:extLst>
      <p:ext uri="{BB962C8B-B14F-4D97-AF65-F5344CB8AC3E}">
        <p14:creationId xmlns:p14="http://schemas.microsoft.com/office/powerpoint/2010/main" val="1795684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36</a:t>
            </a:fld>
            <a:endParaRPr lang="en-NZ"/>
          </a:p>
        </p:txBody>
      </p:sp>
    </p:spTree>
    <p:extLst>
      <p:ext uri="{BB962C8B-B14F-4D97-AF65-F5344CB8AC3E}">
        <p14:creationId xmlns:p14="http://schemas.microsoft.com/office/powerpoint/2010/main" val="1937905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42</a:t>
            </a:fld>
            <a:endParaRPr lang="en-NZ"/>
          </a:p>
        </p:txBody>
      </p:sp>
    </p:spTree>
    <p:extLst>
      <p:ext uri="{BB962C8B-B14F-4D97-AF65-F5344CB8AC3E}">
        <p14:creationId xmlns:p14="http://schemas.microsoft.com/office/powerpoint/2010/main" val="1756840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43</a:t>
            </a:fld>
            <a:endParaRPr lang="en-NZ"/>
          </a:p>
        </p:txBody>
      </p:sp>
    </p:spTree>
    <p:extLst>
      <p:ext uri="{BB962C8B-B14F-4D97-AF65-F5344CB8AC3E}">
        <p14:creationId xmlns:p14="http://schemas.microsoft.com/office/powerpoint/2010/main" val="966562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44</a:t>
            </a:fld>
            <a:endParaRPr lang="en-NZ"/>
          </a:p>
        </p:txBody>
      </p:sp>
    </p:spTree>
    <p:extLst>
      <p:ext uri="{BB962C8B-B14F-4D97-AF65-F5344CB8AC3E}">
        <p14:creationId xmlns:p14="http://schemas.microsoft.com/office/powerpoint/2010/main" val="928848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6</a:t>
            </a:fld>
            <a:endParaRPr lang="en-NZ" dirty="0"/>
          </a:p>
        </p:txBody>
      </p:sp>
    </p:spTree>
    <p:extLst>
      <p:ext uri="{BB962C8B-B14F-4D97-AF65-F5344CB8AC3E}">
        <p14:creationId xmlns:p14="http://schemas.microsoft.com/office/powerpoint/2010/main" val="296515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8</a:t>
            </a:fld>
            <a:endParaRPr lang="en-NZ"/>
          </a:p>
        </p:txBody>
      </p:sp>
    </p:spTree>
    <p:extLst>
      <p:ext uri="{BB962C8B-B14F-4D97-AF65-F5344CB8AC3E}">
        <p14:creationId xmlns:p14="http://schemas.microsoft.com/office/powerpoint/2010/main" val="289025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10</a:t>
            </a:fld>
            <a:endParaRPr lang="en-NZ"/>
          </a:p>
        </p:txBody>
      </p:sp>
    </p:spTree>
    <p:extLst>
      <p:ext uri="{BB962C8B-B14F-4D97-AF65-F5344CB8AC3E}">
        <p14:creationId xmlns:p14="http://schemas.microsoft.com/office/powerpoint/2010/main" val="324721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12</a:t>
            </a:fld>
            <a:endParaRPr lang="en-NZ"/>
          </a:p>
        </p:txBody>
      </p:sp>
    </p:spTree>
    <p:extLst>
      <p:ext uri="{BB962C8B-B14F-4D97-AF65-F5344CB8AC3E}">
        <p14:creationId xmlns:p14="http://schemas.microsoft.com/office/powerpoint/2010/main" val="195018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14</a:t>
            </a:fld>
            <a:endParaRPr lang="en-NZ"/>
          </a:p>
        </p:txBody>
      </p:sp>
    </p:spTree>
    <p:extLst>
      <p:ext uri="{BB962C8B-B14F-4D97-AF65-F5344CB8AC3E}">
        <p14:creationId xmlns:p14="http://schemas.microsoft.com/office/powerpoint/2010/main" val="141049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15</a:t>
            </a:fld>
            <a:endParaRPr lang="en-NZ"/>
          </a:p>
        </p:txBody>
      </p:sp>
    </p:spTree>
    <p:extLst>
      <p:ext uri="{BB962C8B-B14F-4D97-AF65-F5344CB8AC3E}">
        <p14:creationId xmlns:p14="http://schemas.microsoft.com/office/powerpoint/2010/main" val="1276640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1AD369-4207-4D46-9159-FD978A14F65F}" type="slidenum">
              <a:rPr lang="en-NZ" smtClean="0"/>
              <a:t>16</a:t>
            </a:fld>
            <a:endParaRPr lang="en-NZ"/>
          </a:p>
        </p:txBody>
      </p:sp>
    </p:spTree>
    <p:extLst>
      <p:ext uri="{BB962C8B-B14F-4D97-AF65-F5344CB8AC3E}">
        <p14:creationId xmlns:p14="http://schemas.microsoft.com/office/powerpoint/2010/main" val="328026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colmarbrunton.co.nz/wp-content/uploads/2019/07/Colmar_Brunton_Terms__Conditions_2019.pdf"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D59457-B56A-4B72-9B13-CC8B9093651A}"/>
              </a:ext>
            </a:extLst>
          </p:cNvPr>
          <p:cNvGrpSpPr/>
          <p:nvPr userDrawn="1"/>
        </p:nvGrpSpPr>
        <p:grpSpPr>
          <a:xfrm>
            <a:off x="495606" y="1101915"/>
            <a:ext cx="560251" cy="4107448"/>
            <a:chOff x="-729345" y="929386"/>
            <a:chExt cx="560251" cy="4107448"/>
          </a:xfrm>
        </p:grpSpPr>
        <p:sp>
          <p:nvSpPr>
            <p:cNvPr id="7" name="Rectangle 6">
              <a:extLst>
                <a:ext uri="{FF2B5EF4-FFF2-40B4-BE49-F238E27FC236}">
                  <a16:creationId xmlns:a16="http://schemas.microsoft.com/office/drawing/2014/main" id="{BC25FE1C-5AFB-4756-A557-B9116421977A}"/>
                </a:ext>
              </a:extLst>
            </p:cNvPr>
            <p:cNvSpPr/>
            <p:nvPr/>
          </p:nvSpPr>
          <p:spPr>
            <a:xfrm>
              <a:off x="-729345" y="3037732"/>
              <a:ext cx="560251" cy="593537"/>
            </a:xfrm>
            <a:prstGeom prst="rect">
              <a:avLst/>
            </a:prstGeom>
            <a:solidFill>
              <a:srgbClr val="B39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ACB2A353-FBBB-4A41-814D-E4A5FF83E797}"/>
                </a:ext>
              </a:extLst>
            </p:cNvPr>
            <p:cNvSpPr/>
            <p:nvPr/>
          </p:nvSpPr>
          <p:spPr>
            <a:xfrm>
              <a:off x="-729345" y="3740514"/>
              <a:ext cx="560251" cy="593537"/>
            </a:xfrm>
            <a:prstGeom prst="rect">
              <a:avLst/>
            </a:prstGeom>
            <a:solidFill>
              <a:srgbClr val="F4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26C78E09-0948-4402-BF37-5FD5D6B6AD9A}"/>
                </a:ext>
              </a:extLst>
            </p:cNvPr>
            <p:cNvSpPr/>
            <p:nvPr/>
          </p:nvSpPr>
          <p:spPr>
            <a:xfrm>
              <a:off x="-729345" y="4443297"/>
              <a:ext cx="560251" cy="593537"/>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DEA6C3DD-F081-4804-A181-B19EE493FB04}"/>
                </a:ext>
              </a:extLst>
            </p:cNvPr>
            <p:cNvSpPr/>
            <p:nvPr/>
          </p:nvSpPr>
          <p:spPr>
            <a:xfrm>
              <a:off x="-729345" y="929386"/>
              <a:ext cx="560251" cy="593537"/>
            </a:xfrm>
            <a:prstGeom prst="rect">
              <a:avLst/>
            </a:prstGeom>
            <a:solidFill>
              <a:srgbClr val="FC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F4AA77A3-C86D-4639-A945-65FD2460F98C}"/>
                </a:ext>
              </a:extLst>
            </p:cNvPr>
            <p:cNvSpPr/>
            <p:nvPr/>
          </p:nvSpPr>
          <p:spPr>
            <a:xfrm>
              <a:off x="-729345" y="2334950"/>
              <a:ext cx="560251" cy="593537"/>
            </a:xfrm>
            <a:prstGeom prst="rect">
              <a:avLst/>
            </a:prstGeom>
            <a:solidFill>
              <a:srgbClr val="7ED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CC57EBD7-6FA5-450B-9258-0C0D2059F33F}"/>
                </a:ext>
              </a:extLst>
            </p:cNvPr>
            <p:cNvSpPr/>
            <p:nvPr/>
          </p:nvSpPr>
          <p:spPr>
            <a:xfrm>
              <a:off x="-729345" y="1632168"/>
              <a:ext cx="560251" cy="593537"/>
            </a:xfrm>
            <a:prstGeom prst="rect">
              <a:avLst/>
            </a:prstGeom>
            <a:solidFill>
              <a:srgbClr val="37A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87789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6AAB798D-27D9-4FB6-9875-44082668AC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405" b="7274"/>
          <a:stretch/>
        </p:blipFill>
        <p:spPr>
          <a:xfrm>
            <a:off x="0" y="-1"/>
            <a:ext cx="12192000" cy="6122127"/>
          </a:xfrm>
          <a:prstGeom prst="rect">
            <a:avLst/>
          </a:prstGeom>
        </p:spPr>
      </p:pic>
      <p:sp>
        <p:nvSpPr>
          <p:cNvPr id="7" name="Rectangle 6">
            <a:extLst>
              <a:ext uri="{FF2B5EF4-FFF2-40B4-BE49-F238E27FC236}">
                <a16:creationId xmlns:a16="http://schemas.microsoft.com/office/drawing/2014/main" id="{9E6CEF47-06C1-49D2-B319-C68B700967C0}"/>
              </a:ext>
            </a:extLst>
          </p:cNvPr>
          <p:cNvSpPr/>
          <p:nvPr userDrawn="1"/>
        </p:nvSpPr>
        <p:spPr>
          <a:xfrm>
            <a:off x="0" y="0"/>
            <a:ext cx="12192000" cy="4833257"/>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Freeform 5">
            <a:extLst>
              <a:ext uri="{FF2B5EF4-FFF2-40B4-BE49-F238E27FC236}">
                <a16:creationId xmlns:a16="http://schemas.microsoft.com/office/drawing/2014/main" id="{8CFF4852-3B15-4F35-BCDE-C1FFA6817A50}"/>
              </a:ext>
            </a:extLst>
          </p:cNvPr>
          <p:cNvSpPr>
            <a:spLocks/>
          </p:cNvSpPr>
          <p:nvPr userDrawn="1"/>
        </p:nvSpPr>
        <p:spPr bwMode="auto">
          <a:xfrm rot="16200000">
            <a:off x="6487436" y="563698"/>
            <a:ext cx="3732158" cy="7903394"/>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solidFill>
            <a:srgbClr val="FFFFFF">
              <a:alpha val="25098"/>
            </a:srgbClr>
          </a:solidFill>
          <a:ln>
            <a:noFill/>
          </a:ln>
        </p:spPr>
        <p:txBody>
          <a:bodyPr vert="horz" wrap="square" lIns="91440" tIns="45720" rIns="91440" bIns="45720" numCol="1" anchor="t" anchorCtr="0" compatLnSpc="1">
            <a:prstTxWarp prst="textNoShape">
              <a:avLst/>
            </a:prstTxWarp>
          </a:bodyPr>
          <a:lstStyle/>
          <a:p>
            <a:endParaRPr lang="en-NZ">
              <a:solidFill>
                <a:prstClr val="black"/>
              </a:solidFill>
              <a:latin typeface="Arial"/>
            </a:endParaRPr>
          </a:p>
        </p:txBody>
      </p:sp>
      <p:sp>
        <p:nvSpPr>
          <p:cNvPr id="9" name="Rectangle 8">
            <a:extLst>
              <a:ext uri="{FF2B5EF4-FFF2-40B4-BE49-F238E27FC236}">
                <a16:creationId xmlns:a16="http://schemas.microsoft.com/office/drawing/2014/main" id="{760F9B02-DB40-4C26-95E2-C2289EC3DC7F}"/>
              </a:ext>
            </a:extLst>
          </p:cNvPr>
          <p:cNvSpPr/>
          <p:nvPr userDrawn="1"/>
        </p:nvSpPr>
        <p:spPr>
          <a:xfrm>
            <a:off x="0" y="4833257"/>
            <a:ext cx="12192000" cy="1288869"/>
          </a:xfrm>
          <a:prstGeom prst="rect">
            <a:avLst/>
          </a:pr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a:extLst>
              <a:ext uri="{FF2B5EF4-FFF2-40B4-BE49-F238E27FC236}">
                <a16:creationId xmlns:a16="http://schemas.microsoft.com/office/drawing/2014/main" id="{9F1577A9-36F4-44A6-9EAF-21C1EEEC4F3D}"/>
              </a:ext>
            </a:extLst>
          </p:cNvPr>
          <p:cNvPicPr>
            <a:picLocks noChangeAspect="1"/>
          </p:cNvPicPr>
          <p:nvPr userDrawn="1"/>
        </p:nvPicPr>
        <p:blipFill>
          <a:blip r:embed="rId3"/>
          <a:stretch>
            <a:fillRect/>
          </a:stretch>
        </p:blipFill>
        <p:spPr>
          <a:xfrm>
            <a:off x="4401818" y="2650399"/>
            <a:ext cx="7907197" cy="3731075"/>
          </a:xfrm>
          <a:prstGeom prst="rect">
            <a:avLst/>
          </a:prstGeom>
        </p:spPr>
      </p:pic>
      <p:pic>
        <p:nvPicPr>
          <p:cNvPr id="14" name="Picture 13">
            <a:extLst>
              <a:ext uri="{FF2B5EF4-FFF2-40B4-BE49-F238E27FC236}">
                <a16:creationId xmlns:a16="http://schemas.microsoft.com/office/drawing/2014/main" id="{77282614-3255-433F-93B1-A866968C6E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35291" y="39741"/>
            <a:ext cx="2925607" cy="873570"/>
          </a:xfrm>
          <a:prstGeom prst="rect">
            <a:avLst/>
          </a:prstGeom>
        </p:spPr>
      </p:pic>
      <p:pic>
        <p:nvPicPr>
          <p:cNvPr id="11" name="Picture 10">
            <a:extLst>
              <a:ext uri="{FF2B5EF4-FFF2-40B4-BE49-F238E27FC236}">
                <a16:creationId xmlns:a16="http://schemas.microsoft.com/office/drawing/2014/main" id="{F7A7EC2D-8572-446D-A8F8-5A6BCDC061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84509" y="6253010"/>
            <a:ext cx="1962850" cy="472538"/>
          </a:xfrm>
          <a:prstGeom prst="rect">
            <a:avLst/>
          </a:prstGeom>
        </p:spPr>
      </p:pic>
    </p:spTree>
    <p:extLst>
      <p:ext uri="{BB962C8B-B14F-4D97-AF65-F5344CB8AC3E}">
        <p14:creationId xmlns:p14="http://schemas.microsoft.com/office/powerpoint/2010/main" val="419231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F97260B-F959-4C5B-B0BA-DECDC94813CA}"/>
              </a:ext>
            </a:extLst>
          </p:cNvPr>
          <p:cNvGrpSpPr>
            <a:grpSpLocks noChangeAspect="1"/>
          </p:cNvGrpSpPr>
          <p:nvPr userDrawn="1"/>
        </p:nvGrpSpPr>
        <p:grpSpPr bwMode="auto">
          <a:xfrm>
            <a:off x="0" y="0"/>
            <a:ext cx="3236686" cy="6854159"/>
            <a:chOff x="2820" y="1"/>
            <a:chExt cx="2040" cy="4320"/>
          </a:xfrm>
          <a:solidFill>
            <a:schemeClr val="bg1">
              <a:alpha val="35000"/>
            </a:schemeClr>
          </a:solidFill>
        </p:grpSpPr>
        <p:sp>
          <p:nvSpPr>
            <p:cNvPr id="7" name="Freeform 5">
              <a:extLst>
                <a:ext uri="{FF2B5EF4-FFF2-40B4-BE49-F238E27FC236}">
                  <a16:creationId xmlns:a16="http://schemas.microsoft.com/office/drawing/2014/main" id="{550F07FB-6F93-4933-8465-888275E601EF}"/>
                </a:ext>
              </a:extLst>
            </p:cNvPr>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8" name="Line 6">
              <a:extLst>
                <a:ext uri="{FF2B5EF4-FFF2-40B4-BE49-F238E27FC236}">
                  <a16:creationId xmlns:a16="http://schemas.microsoft.com/office/drawing/2014/main" id="{D27CFC36-A7AE-46A5-9949-031F071E08ED}"/>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9" name="Line 7">
              <a:extLst>
                <a:ext uri="{FF2B5EF4-FFF2-40B4-BE49-F238E27FC236}">
                  <a16:creationId xmlns:a16="http://schemas.microsoft.com/office/drawing/2014/main" id="{85C1658C-DDCC-4D1C-9AB8-41C4542FFFBD}"/>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grpSp>
        <p:nvGrpSpPr>
          <p:cNvPr id="10" name="Group 4">
            <a:extLst>
              <a:ext uri="{FF2B5EF4-FFF2-40B4-BE49-F238E27FC236}">
                <a16:creationId xmlns:a16="http://schemas.microsoft.com/office/drawing/2014/main" id="{51CB819F-B97F-4B71-9265-F24B9E8FAD9A}"/>
              </a:ext>
            </a:extLst>
          </p:cNvPr>
          <p:cNvGrpSpPr>
            <a:grpSpLocks noChangeAspect="1"/>
          </p:cNvGrpSpPr>
          <p:nvPr userDrawn="1"/>
        </p:nvGrpSpPr>
        <p:grpSpPr bwMode="auto">
          <a:xfrm>
            <a:off x="0" y="-7251"/>
            <a:ext cx="3236686" cy="6854159"/>
            <a:chOff x="2820" y="1"/>
            <a:chExt cx="2040" cy="4320"/>
          </a:xfrm>
          <a:solidFill>
            <a:srgbClr val="D1A42B"/>
          </a:solidFill>
        </p:grpSpPr>
        <p:sp>
          <p:nvSpPr>
            <p:cNvPr id="11" name="Freeform 5">
              <a:extLst>
                <a:ext uri="{FF2B5EF4-FFF2-40B4-BE49-F238E27FC236}">
                  <a16:creationId xmlns:a16="http://schemas.microsoft.com/office/drawing/2014/main" id="{F4AB4589-C731-41A4-9A1C-747AECEA6978}"/>
                </a:ext>
              </a:extLst>
            </p:cNvPr>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 name="Line 6">
              <a:extLst>
                <a:ext uri="{FF2B5EF4-FFF2-40B4-BE49-F238E27FC236}">
                  <a16:creationId xmlns:a16="http://schemas.microsoft.com/office/drawing/2014/main" id="{AA0908F4-ECDD-4082-BAD2-5A05AB2F10E2}"/>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3" name="Line 7">
              <a:extLst>
                <a:ext uri="{FF2B5EF4-FFF2-40B4-BE49-F238E27FC236}">
                  <a16:creationId xmlns:a16="http://schemas.microsoft.com/office/drawing/2014/main" id="{A551B9F2-D3E7-415D-A3B4-1718498387AB}"/>
                </a:ext>
              </a:extLst>
            </p:cNvPr>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14" name="Freeform 32">
            <a:extLst>
              <a:ext uri="{FF2B5EF4-FFF2-40B4-BE49-F238E27FC236}">
                <a16:creationId xmlns:a16="http://schemas.microsoft.com/office/drawing/2014/main" id="{5328DE51-5B8A-416E-BC24-8E7171F9FE35}"/>
              </a:ext>
            </a:extLst>
          </p:cNvPr>
          <p:cNvSpPr/>
          <p:nvPr userDrawn="1"/>
        </p:nvSpPr>
        <p:spPr>
          <a:xfrm>
            <a:off x="2270579" y="-10886"/>
            <a:ext cx="9921421" cy="6880032"/>
          </a:xfrm>
          <a:custGeom>
            <a:avLst/>
            <a:gdLst>
              <a:gd name="connsiteX0" fmla="*/ 0 w 9921421"/>
              <a:gd name="connsiteY0" fmla="*/ 6855660 h 6858000"/>
              <a:gd name="connsiteX1" fmla="*/ 82498 w 9921421"/>
              <a:gd name="connsiteY1" fmla="*/ 6858000 h 6858000"/>
              <a:gd name="connsiteX2" fmla="*/ 0 w 9921421"/>
              <a:gd name="connsiteY2" fmla="*/ 6858000 h 6858000"/>
              <a:gd name="connsiteX3" fmla="*/ 826890 w 9921421"/>
              <a:gd name="connsiteY3" fmla="*/ 0 h 6858000"/>
              <a:gd name="connsiteX4" fmla="*/ 9921421 w 9921421"/>
              <a:gd name="connsiteY4" fmla="*/ 0 h 6858000"/>
              <a:gd name="connsiteX5" fmla="*/ 9921421 w 9921421"/>
              <a:gd name="connsiteY5" fmla="*/ 6858000 h 6858000"/>
              <a:gd name="connsiteX6" fmla="*/ 82498 w 9921421"/>
              <a:gd name="connsiteY6" fmla="*/ 6858000 h 6858000"/>
              <a:gd name="connsiteX7" fmla="*/ 3183968 w 9921421"/>
              <a:gd name="connsiteY7" fmla="*/ 3378200 h 6858000"/>
              <a:gd name="connsiteX8" fmla="*/ 857604 w 9921421"/>
              <a:gd name="connsiteY8" fmla="*/ 7954 h 68580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857604 w 9921421"/>
              <a:gd name="connsiteY9" fmla="*/ 2065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183968 w 9921421"/>
              <a:gd name="connsiteY8" fmla="*/ 33909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82498 w 9921421"/>
              <a:gd name="connsiteY7" fmla="*/ 6870700 h 6870700"/>
              <a:gd name="connsiteX8" fmla="*/ 3241118 w 9921421"/>
              <a:gd name="connsiteY8" fmla="*/ 3403600 h 6870700"/>
              <a:gd name="connsiteX9" fmla="*/ 1283054 w 9921421"/>
              <a:gd name="connsiteY9" fmla="*/ 14304 h 6870700"/>
              <a:gd name="connsiteX10" fmla="*/ 1265040 w 9921421"/>
              <a:gd name="connsiteY10" fmla="*/ 0 h 6870700"/>
              <a:gd name="connsiteX0" fmla="*/ 0 w 9921421"/>
              <a:gd name="connsiteY0" fmla="*/ 6868360 h 6870700"/>
              <a:gd name="connsiteX1" fmla="*/ 82498 w 9921421"/>
              <a:gd name="connsiteY1" fmla="*/ 6870700 h 6870700"/>
              <a:gd name="connsiteX2" fmla="*/ 0 w 9921421"/>
              <a:gd name="connsiteY2" fmla="*/ 6870700 h 6870700"/>
              <a:gd name="connsiteX3" fmla="*/ 0 w 9921421"/>
              <a:gd name="connsiteY3" fmla="*/ 6868360 h 6870700"/>
              <a:gd name="connsiteX4" fmla="*/ 1265040 w 9921421"/>
              <a:gd name="connsiteY4" fmla="*/ 0 h 6870700"/>
              <a:gd name="connsiteX5" fmla="*/ 9921421 w 9921421"/>
              <a:gd name="connsiteY5" fmla="*/ 12700 h 6870700"/>
              <a:gd name="connsiteX6" fmla="*/ 9921421 w 9921421"/>
              <a:gd name="connsiteY6" fmla="*/ 6870700 h 6870700"/>
              <a:gd name="connsiteX7" fmla="*/ 493045 w 9921421"/>
              <a:gd name="connsiteY7" fmla="*/ 6805386 h 6870700"/>
              <a:gd name="connsiteX8" fmla="*/ 3241118 w 9921421"/>
              <a:gd name="connsiteY8" fmla="*/ 3403600 h 6870700"/>
              <a:gd name="connsiteX9" fmla="*/ 1283054 w 9921421"/>
              <a:gd name="connsiteY9" fmla="*/ 14304 h 6870700"/>
              <a:gd name="connsiteX10" fmla="*/ 1265040 w 9921421"/>
              <a:gd name="connsiteY10" fmla="*/ 0 h 6870700"/>
              <a:gd name="connsiteX0" fmla="*/ 0 w 9921421"/>
              <a:gd name="connsiteY0" fmla="*/ 6868360 h 6870701"/>
              <a:gd name="connsiteX1" fmla="*/ 82498 w 9921421"/>
              <a:gd name="connsiteY1" fmla="*/ 6870700 h 6870701"/>
              <a:gd name="connsiteX2" fmla="*/ 0 w 9921421"/>
              <a:gd name="connsiteY2" fmla="*/ 6870700 h 6870701"/>
              <a:gd name="connsiteX3" fmla="*/ 0 w 9921421"/>
              <a:gd name="connsiteY3" fmla="*/ 6868360 h 6870701"/>
              <a:gd name="connsiteX4" fmla="*/ 1265040 w 9921421"/>
              <a:gd name="connsiteY4" fmla="*/ 0 h 6870701"/>
              <a:gd name="connsiteX5" fmla="*/ 9921421 w 9921421"/>
              <a:gd name="connsiteY5" fmla="*/ 12700 h 6870701"/>
              <a:gd name="connsiteX6" fmla="*/ 9921421 w 9921421"/>
              <a:gd name="connsiteY6" fmla="*/ 6870700 h 6870701"/>
              <a:gd name="connsiteX7" fmla="*/ 418400 w 9921421"/>
              <a:gd name="connsiteY7" fmla="*/ 6870701 h 6870701"/>
              <a:gd name="connsiteX8" fmla="*/ 3241118 w 9921421"/>
              <a:gd name="connsiteY8" fmla="*/ 3403600 h 6870701"/>
              <a:gd name="connsiteX9" fmla="*/ 1283054 w 9921421"/>
              <a:gd name="connsiteY9" fmla="*/ 14304 h 6870701"/>
              <a:gd name="connsiteX10" fmla="*/ 1265040 w 9921421"/>
              <a:gd name="connsiteY10" fmla="*/ 0 h 6870701"/>
              <a:gd name="connsiteX0" fmla="*/ 0 w 9921421"/>
              <a:gd name="connsiteY0" fmla="*/ 6868360 h 6880032"/>
              <a:gd name="connsiteX1" fmla="*/ 82498 w 9921421"/>
              <a:gd name="connsiteY1" fmla="*/ 6870700 h 6880032"/>
              <a:gd name="connsiteX2" fmla="*/ 0 w 9921421"/>
              <a:gd name="connsiteY2" fmla="*/ 6870700 h 6880032"/>
              <a:gd name="connsiteX3" fmla="*/ 0 w 9921421"/>
              <a:gd name="connsiteY3" fmla="*/ 6868360 h 6880032"/>
              <a:gd name="connsiteX4" fmla="*/ 1265040 w 9921421"/>
              <a:gd name="connsiteY4" fmla="*/ 0 h 6880032"/>
              <a:gd name="connsiteX5" fmla="*/ 9921421 w 9921421"/>
              <a:gd name="connsiteY5" fmla="*/ 12700 h 6880032"/>
              <a:gd name="connsiteX6" fmla="*/ 9921421 w 9921421"/>
              <a:gd name="connsiteY6" fmla="*/ 6870700 h 6880032"/>
              <a:gd name="connsiteX7" fmla="*/ 633004 w 9921421"/>
              <a:gd name="connsiteY7" fmla="*/ 6880032 h 6880032"/>
              <a:gd name="connsiteX8" fmla="*/ 3241118 w 9921421"/>
              <a:gd name="connsiteY8" fmla="*/ 3403600 h 6880032"/>
              <a:gd name="connsiteX9" fmla="*/ 1283054 w 9921421"/>
              <a:gd name="connsiteY9" fmla="*/ 14304 h 6880032"/>
              <a:gd name="connsiteX10" fmla="*/ 1265040 w 9921421"/>
              <a:gd name="connsiteY10" fmla="*/ 0 h 6880032"/>
              <a:gd name="connsiteX0" fmla="*/ 0 w 9921421"/>
              <a:gd name="connsiteY0" fmla="*/ 6868360 h 6880032"/>
              <a:gd name="connsiteX1" fmla="*/ 82498 w 9921421"/>
              <a:gd name="connsiteY1" fmla="*/ 6870700 h 6880032"/>
              <a:gd name="connsiteX2" fmla="*/ 0 w 9921421"/>
              <a:gd name="connsiteY2" fmla="*/ 6870700 h 6880032"/>
              <a:gd name="connsiteX3" fmla="*/ 0 w 9921421"/>
              <a:gd name="connsiteY3" fmla="*/ 6868360 h 6880032"/>
              <a:gd name="connsiteX4" fmla="*/ 1265040 w 9921421"/>
              <a:gd name="connsiteY4" fmla="*/ 0 h 6880032"/>
              <a:gd name="connsiteX5" fmla="*/ 9921421 w 9921421"/>
              <a:gd name="connsiteY5" fmla="*/ 12700 h 6880032"/>
              <a:gd name="connsiteX6" fmla="*/ 9921421 w 9921421"/>
              <a:gd name="connsiteY6" fmla="*/ 6870700 h 6880032"/>
              <a:gd name="connsiteX7" fmla="*/ 633004 w 9921421"/>
              <a:gd name="connsiteY7" fmla="*/ 6880032 h 6880032"/>
              <a:gd name="connsiteX8" fmla="*/ 3241118 w 9921421"/>
              <a:gd name="connsiteY8" fmla="*/ 3403600 h 6880032"/>
              <a:gd name="connsiteX9" fmla="*/ 1283054 w 9921421"/>
              <a:gd name="connsiteY9" fmla="*/ 14304 h 6880032"/>
              <a:gd name="connsiteX10" fmla="*/ 1265040 w 9921421"/>
              <a:gd name="connsiteY10" fmla="*/ 0 h 68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21421" h="6880032">
                <a:moveTo>
                  <a:pt x="0" y="6868360"/>
                </a:moveTo>
                <a:lnTo>
                  <a:pt x="82498" y="6870700"/>
                </a:lnTo>
                <a:lnTo>
                  <a:pt x="0" y="6870700"/>
                </a:lnTo>
                <a:lnTo>
                  <a:pt x="0" y="6868360"/>
                </a:lnTo>
                <a:close/>
                <a:moveTo>
                  <a:pt x="1265040" y="0"/>
                </a:moveTo>
                <a:lnTo>
                  <a:pt x="9921421" y="12700"/>
                </a:lnTo>
                <a:lnTo>
                  <a:pt x="9921421" y="6870700"/>
                </a:lnTo>
                <a:lnTo>
                  <a:pt x="633004" y="6880032"/>
                </a:lnTo>
                <a:cubicBezTo>
                  <a:pt x="1972519" y="6758112"/>
                  <a:pt x="3241118" y="5325440"/>
                  <a:pt x="3241118" y="3403600"/>
                </a:cubicBezTo>
                <a:cubicBezTo>
                  <a:pt x="3241118" y="1782048"/>
                  <a:pt x="2347822" y="590996"/>
                  <a:pt x="1283054" y="14304"/>
                </a:cubicBezTo>
                <a:cubicBezTo>
                  <a:pt x="1272816" y="11653"/>
                  <a:pt x="1275278" y="2651"/>
                  <a:pt x="1265040" y="0"/>
                </a:cubicBezTo>
                <a:close/>
              </a:path>
            </a:pathLst>
          </a:cu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dirty="0"/>
          </a:p>
        </p:txBody>
      </p:sp>
      <p:sp>
        <p:nvSpPr>
          <p:cNvPr id="15" name="Rectangle 14">
            <a:extLst>
              <a:ext uri="{FF2B5EF4-FFF2-40B4-BE49-F238E27FC236}">
                <a16:creationId xmlns:a16="http://schemas.microsoft.com/office/drawing/2014/main" id="{A809154A-E8E7-473B-8878-E314E65FA502}"/>
              </a:ext>
            </a:extLst>
          </p:cNvPr>
          <p:cNvSpPr/>
          <p:nvPr userDrawn="1"/>
        </p:nvSpPr>
        <p:spPr>
          <a:xfrm>
            <a:off x="0" y="6159500"/>
            <a:ext cx="12192000" cy="73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Z"/>
          </a:p>
        </p:txBody>
      </p:sp>
      <p:sp>
        <p:nvSpPr>
          <p:cNvPr id="17" name="Title 1">
            <a:extLst>
              <a:ext uri="{FF2B5EF4-FFF2-40B4-BE49-F238E27FC236}">
                <a16:creationId xmlns:a16="http://schemas.microsoft.com/office/drawing/2014/main" id="{EAF7E32E-597B-412F-B461-F3EC620F7EAE}"/>
              </a:ext>
            </a:extLst>
          </p:cNvPr>
          <p:cNvSpPr>
            <a:spLocks noGrp="1"/>
          </p:cNvSpPr>
          <p:nvPr>
            <p:ph type="ctrTitle"/>
          </p:nvPr>
        </p:nvSpPr>
        <p:spPr>
          <a:xfrm>
            <a:off x="5932715" y="1373874"/>
            <a:ext cx="5994400" cy="2387600"/>
          </a:xfrm>
        </p:spPr>
        <p:txBody>
          <a:bodyPr anchor="b">
            <a:normAutofit/>
          </a:bodyPr>
          <a:lstStyle>
            <a:lvl1pPr algn="l">
              <a:defRPr sz="4400" cap="all" baseline="0">
                <a:solidFill>
                  <a:schemeClr val="bg1"/>
                </a:solidFill>
                <a:latin typeface="Arial Black" panose="020B0A04020102020204" pitchFamily="34" charset="0"/>
              </a:defRPr>
            </a:lvl1pPr>
          </a:lstStyle>
          <a:p>
            <a:r>
              <a:rPr lang="en-US" dirty="0"/>
              <a:t>Click to edit Master title style</a:t>
            </a:r>
            <a:endParaRPr lang="en-NZ" dirty="0"/>
          </a:p>
        </p:txBody>
      </p:sp>
      <p:sp>
        <p:nvSpPr>
          <p:cNvPr id="18" name="Subtitle 2">
            <a:extLst>
              <a:ext uri="{FF2B5EF4-FFF2-40B4-BE49-F238E27FC236}">
                <a16:creationId xmlns:a16="http://schemas.microsoft.com/office/drawing/2014/main" id="{862C18B5-E7BD-45B4-8EF1-44D2E3C2B56F}"/>
              </a:ext>
            </a:extLst>
          </p:cNvPr>
          <p:cNvSpPr>
            <a:spLocks noGrp="1"/>
          </p:cNvSpPr>
          <p:nvPr>
            <p:ph type="subTitle" idx="1"/>
          </p:nvPr>
        </p:nvSpPr>
        <p:spPr>
          <a:xfrm>
            <a:off x="5932715" y="3853549"/>
            <a:ext cx="5994400" cy="1655762"/>
          </a:xfrm>
        </p:spPr>
        <p:txBody>
          <a:bodyPr>
            <a:normAutofit/>
          </a:bodyPr>
          <a:lstStyle>
            <a:lvl1pPr marL="0" indent="0" algn="l">
              <a:buNone/>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pic>
        <p:nvPicPr>
          <p:cNvPr id="21" name="Picture 20" descr="Text&#10;&#10;Description automatically generated">
            <a:extLst>
              <a:ext uri="{FF2B5EF4-FFF2-40B4-BE49-F238E27FC236}">
                <a16:creationId xmlns:a16="http://schemas.microsoft.com/office/drawing/2014/main" id="{D59A168D-D95B-4287-944C-F6235D579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1421" y="6220397"/>
            <a:ext cx="2067502" cy="617345"/>
          </a:xfrm>
          <a:prstGeom prst="rect">
            <a:avLst/>
          </a:prstGeom>
        </p:spPr>
      </p:pic>
      <p:pic>
        <p:nvPicPr>
          <p:cNvPr id="19" name="Picture 18">
            <a:extLst>
              <a:ext uri="{FF2B5EF4-FFF2-40B4-BE49-F238E27FC236}">
                <a16:creationId xmlns:a16="http://schemas.microsoft.com/office/drawing/2014/main" id="{106D1964-CBDD-4D8A-9EBC-150AE277A1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7145" y="6309133"/>
            <a:ext cx="1830469" cy="440668"/>
          </a:xfrm>
          <a:prstGeom prst="rect">
            <a:avLst/>
          </a:prstGeom>
        </p:spPr>
      </p:pic>
    </p:spTree>
    <p:extLst>
      <p:ext uri="{BB962C8B-B14F-4D97-AF65-F5344CB8AC3E}">
        <p14:creationId xmlns:p14="http://schemas.microsoft.com/office/powerpoint/2010/main" val="127032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16115"/>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3" name="Content Placeholder 2"/>
          <p:cNvSpPr>
            <a:spLocks noGrp="1"/>
          </p:cNvSpPr>
          <p:nvPr>
            <p:ph idx="1"/>
          </p:nvPr>
        </p:nvSpPr>
        <p:spPr>
          <a:xfrm>
            <a:off x="132580" y="1173192"/>
            <a:ext cx="11943306" cy="5099700"/>
          </a:xfrm>
        </p:spPr>
        <p:txBody>
          <a:bodyPr>
            <a:normAutofit/>
          </a:bodyPr>
          <a:lstStyle>
            <a:lvl1pPr marL="0" indent="0">
              <a:lnSpc>
                <a:spcPct val="100000"/>
              </a:lnSpc>
              <a:buNone/>
              <a:defRPr sz="1200" baseline="0"/>
            </a:lvl1pPr>
            <a:lvl2pPr marL="457200" indent="0">
              <a:lnSpc>
                <a:spcPct val="100000"/>
              </a:lnSpc>
              <a:buNone/>
              <a:defRPr sz="1200" baseline="0"/>
            </a:lvl2pPr>
            <a:lvl3pPr marL="914400" indent="0">
              <a:lnSpc>
                <a:spcPct val="100000"/>
              </a:lnSpc>
              <a:buNone/>
              <a:defRPr sz="1200" baseline="0"/>
            </a:lvl3pPr>
            <a:lvl4pPr marL="1371600" indent="0">
              <a:lnSpc>
                <a:spcPct val="100000"/>
              </a:lnSpc>
              <a:buNone/>
              <a:defRPr sz="1200" baseline="0"/>
            </a:lvl4pPr>
            <a:lvl5pPr marL="1828800" indent="0">
              <a:lnSpc>
                <a:spcPct val="100000"/>
              </a:lnSpc>
              <a:buNone/>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sp>
        <p:nvSpPr>
          <p:cNvPr id="8" name="TextBox 7">
            <a:extLst>
              <a:ext uri="{FF2B5EF4-FFF2-40B4-BE49-F238E27FC236}">
                <a16:creationId xmlns:a16="http://schemas.microsoft.com/office/drawing/2014/main" id="{2D02DEE8-3698-46AD-8647-60466B18314F}"/>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6550BA1F-617A-40BE-B3AF-048EF864D0FB}"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87C59BBD-34EC-42F8-9762-3221FE83259D}"/>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21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93749"/>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5" name="TextBox 4">
            <a:extLst>
              <a:ext uri="{FF2B5EF4-FFF2-40B4-BE49-F238E27FC236}">
                <a16:creationId xmlns:a16="http://schemas.microsoft.com/office/drawing/2014/main" id="{40C5CF44-2A91-419E-ABBF-44A3A10428EE}"/>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CAF9B8B8-A006-45D3-83A5-480C77BBA244}"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cxnSp>
        <p:nvCxnSpPr>
          <p:cNvPr id="11" name="Straight Connector 10">
            <a:extLst>
              <a:ext uri="{FF2B5EF4-FFF2-40B4-BE49-F238E27FC236}">
                <a16:creationId xmlns:a16="http://schemas.microsoft.com/office/drawing/2014/main" id="{09C40A5E-CC97-4BC5-AB13-F75915DD6267}"/>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53AD6E3-1E1C-484B-96B0-1737640D8002}"/>
              </a:ext>
            </a:extLst>
          </p:cNvPr>
          <p:cNvSpPr/>
          <p:nvPr userDrawn="1"/>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9AF3345-63C8-4F28-BCA8-4AC4C5A0F303}"/>
              </a:ext>
            </a:extLst>
          </p:cNvPr>
          <p:cNvSpPr/>
          <p:nvPr userDrawn="1"/>
        </p:nvSpPr>
        <p:spPr>
          <a:xfrm>
            <a:off x="586596" y="1076896"/>
            <a:ext cx="7448882" cy="71481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F14727-4C37-4FDF-B5EA-9B5195E65770}"/>
              </a:ext>
            </a:extLst>
          </p:cNvPr>
          <p:cNvSpPr/>
          <p:nvPr userDrawn="1"/>
        </p:nvSpPr>
        <p:spPr>
          <a:xfrm>
            <a:off x="0" y="1076896"/>
            <a:ext cx="586596" cy="714815"/>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0F258E-4D41-4ADD-B3A7-585B21FD8F38}"/>
              </a:ext>
            </a:extLst>
          </p:cNvPr>
          <p:cNvSpPr txBox="1"/>
          <p:nvPr userDrawn="1"/>
        </p:nvSpPr>
        <p:spPr>
          <a:xfrm>
            <a:off x="69011" y="1187922"/>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13" name="Rectangle: Rounded Corners 12">
            <a:extLst>
              <a:ext uri="{FF2B5EF4-FFF2-40B4-BE49-F238E27FC236}">
                <a16:creationId xmlns:a16="http://schemas.microsoft.com/office/drawing/2014/main" id="{3F746055-A9AF-49E4-BAF9-6B212E9BB31D}"/>
              </a:ext>
            </a:extLst>
          </p:cNvPr>
          <p:cNvSpPr/>
          <p:nvPr userDrawn="1"/>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F0944D9-935E-42FE-979E-3976AD1C7917}"/>
              </a:ext>
            </a:extLst>
          </p:cNvPr>
          <p:cNvSpPr/>
          <p:nvPr userDrawn="1"/>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18" name="Text Placeholder 17">
            <a:extLst>
              <a:ext uri="{FF2B5EF4-FFF2-40B4-BE49-F238E27FC236}">
                <a16:creationId xmlns:a16="http://schemas.microsoft.com/office/drawing/2014/main" id="{C8C09579-441E-4051-BCA7-E3DF64EF64CE}"/>
              </a:ext>
            </a:extLst>
          </p:cNvPr>
          <p:cNvSpPr>
            <a:spLocks noGrp="1"/>
          </p:cNvSpPr>
          <p:nvPr>
            <p:ph type="body" sz="quarter" idx="10" hasCustomPrompt="1"/>
          </p:nvPr>
        </p:nvSpPr>
        <p:spPr>
          <a:xfrm>
            <a:off x="758825" y="1187450"/>
            <a:ext cx="6953250" cy="419100"/>
          </a:xfrm>
        </p:spPr>
        <p:txBody>
          <a:bodyPr>
            <a:noAutofit/>
          </a:bodyPr>
          <a:lstStyle>
            <a:lvl1pPr marL="0" indent="0">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stStyle>
          <a:p>
            <a:pPr lvl="0"/>
            <a:r>
              <a:rPr lang="en-NZ" dirty="0"/>
              <a:t>Overall engagement is based on all those who have either attended or participated in the following art forms in the last 12 months: Visual arts, Craft &amp; object art, Performing arts, Literature, Pacific arts and Māori arts </a:t>
            </a:r>
          </a:p>
        </p:txBody>
      </p:sp>
    </p:spTree>
    <p:extLst>
      <p:ext uri="{BB962C8B-B14F-4D97-AF65-F5344CB8AC3E}">
        <p14:creationId xmlns:p14="http://schemas.microsoft.com/office/powerpoint/2010/main" val="109493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6508"/>
            <a:ext cx="12192000" cy="10948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166536" y="193749"/>
            <a:ext cx="10228293" cy="714828"/>
          </a:xfrm>
        </p:spPr>
        <p:txBody>
          <a:bodyPr>
            <a:normAutofit/>
          </a:bodyPr>
          <a:lstStyle>
            <a:lvl1pPr>
              <a:defRPr sz="2000" b="1" i="0" baseline="0">
                <a:solidFill>
                  <a:schemeClr val="tx1">
                    <a:lumMod val="75000"/>
                    <a:lumOff val="25000"/>
                  </a:schemeClr>
                </a:solidFill>
                <a:latin typeface="Arial" panose="020B0604020202020204" pitchFamily="34" charset="0"/>
              </a:defRPr>
            </a:lvl1pPr>
          </a:lstStyle>
          <a:p>
            <a:r>
              <a:rPr lang="en-US" dirty="0"/>
              <a:t>Click to edit Master title style</a:t>
            </a:r>
            <a:endParaRPr lang="en-NZ" dirty="0"/>
          </a:p>
        </p:txBody>
      </p:sp>
      <p:sp>
        <p:nvSpPr>
          <p:cNvPr id="5" name="TextBox 4">
            <a:extLst>
              <a:ext uri="{FF2B5EF4-FFF2-40B4-BE49-F238E27FC236}">
                <a16:creationId xmlns:a16="http://schemas.microsoft.com/office/drawing/2014/main" id="{40C5CF44-2A91-419E-ABBF-44A3A10428EE}"/>
              </a:ext>
            </a:extLst>
          </p:cNvPr>
          <p:cNvSpPr txBox="1"/>
          <p:nvPr userDrawn="1"/>
        </p:nvSpPr>
        <p:spPr>
          <a:xfrm>
            <a:off x="8798941" y="6509186"/>
            <a:ext cx="3303919" cy="215444"/>
          </a:xfrm>
          <a:prstGeom prst="rect">
            <a:avLst/>
          </a:prstGeom>
          <a:noFill/>
        </p:spPr>
        <p:txBody>
          <a:bodyPr wrap="square" rtlCol="0">
            <a:spAutoFit/>
          </a:bodyPr>
          <a:lstStyle/>
          <a:p>
            <a:r>
              <a:rPr lang="en-NZ" sz="800" kern="1200" cap="all" spc="300" baseline="0" dirty="0">
                <a:solidFill>
                  <a:schemeClr val="tx1">
                    <a:lumMod val="75000"/>
                    <a:lumOff val="25000"/>
                  </a:schemeClr>
                </a:solidFill>
                <a:latin typeface="Arial" panose="020B0604020202020204" pitchFamily="34" charset="0"/>
                <a:ea typeface="+mn-ea"/>
                <a:cs typeface="+mn-cs"/>
              </a:rPr>
              <a:t>© Colmar Brunton Slide 2021 | </a:t>
            </a:r>
            <a:fld id="{CAF9B8B8-A006-45D3-83A5-480C77BBA244}" type="slidenum">
              <a:rPr lang="en-NZ" sz="800" kern="1200" cap="all" spc="300" baseline="0" smtClean="0">
                <a:solidFill>
                  <a:schemeClr val="tx1">
                    <a:lumMod val="75000"/>
                    <a:lumOff val="25000"/>
                  </a:schemeClr>
                </a:solidFill>
                <a:latin typeface="Arial" panose="020B0604020202020204" pitchFamily="34" charset="0"/>
                <a:ea typeface="+mn-ea"/>
                <a:cs typeface="+mn-cs"/>
              </a:rPr>
              <a:t>‹#›</a:t>
            </a:fld>
            <a:endParaRPr lang="en-NZ" sz="800" kern="1200" cap="all" spc="300" baseline="0" dirty="0">
              <a:solidFill>
                <a:schemeClr val="tx1">
                  <a:lumMod val="75000"/>
                  <a:lumOff val="25000"/>
                </a:schemeClr>
              </a:solidFill>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id="{D29E0AEC-12CC-4397-B331-62AB3C844B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6835" y="357436"/>
            <a:ext cx="1388628" cy="334299"/>
          </a:xfrm>
          <a:prstGeom prst="rect">
            <a:avLst/>
          </a:prstGeom>
        </p:spPr>
      </p:pic>
      <p:cxnSp>
        <p:nvCxnSpPr>
          <p:cNvPr id="11" name="Straight Connector 10">
            <a:extLst>
              <a:ext uri="{FF2B5EF4-FFF2-40B4-BE49-F238E27FC236}">
                <a16:creationId xmlns:a16="http://schemas.microsoft.com/office/drawing/2014/main" id="{09C40A5E-CC97-4BC5-AB13-F75915DD6267}"/>
              </a:ext>
            </a:extLst>
          </p:cNvPr>
          <p:cNvCxnSpPr/>
          <p:nvPr userDrawn="1"/>
        </p:nvCxnSpPr>
        <p:spPr>
          <a:xfrm>
            <a:off x="0" y="6371170"/>
            <a:ext cx="12192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53AD6E3-1E1C-484B-96B0-1737640D8002}"/>
              </a:ext>
            </a:extLst>
          </p:cNvPr>
          <p:cNvSpPr/>
          <p:nvPr userDrawn="1"/>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9AF3345-63C8-4F28-BCA8-4AC4C5A0F303}"/>
              </a:ext>
            </a:extLst>
          </p:cNvPr>
          <p:cNvSpPr/>
          <p:nvPr userDrawn="1"/>
        </p:nvSpPr>
        <p:spPr>
          <a:xfrm>
            <a:off x="586596" y="1076897"/>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F14727-4C37-4FDF-B5EA-9B5195E65770}"/>
              </a:ext>
            </a:extLst>
          </p:cNvPr>
          <p:cNvSpPr/>
          <p:nvPr userDrawn="1"/>
        </p:nvSpPr>
        <p:spPr>
          <a:xfrm>
            <a:off x="0" y="1076897"/>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0F258E-4D41-4ADD-B3A7-585B21FD8F38}"/>
              </a:ext>
            </a:extLst>
          </p:cNvPr>
          <p:cNvSpPr txBox="1"/>
          <p:nvPr userDrawn="1"/>
        </p:nvSpPr>
        <p:spPr>
          <a:xfrm>
            <a:off x="69011" y="1041276"/>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13" name="Rectangle: Rounded Corners 12">
            <a:extLst>
              <a:ext uri="{FF2B5EF4-FFF2-40B4-BE49-F238E27FC236}">
                <a16:creationId xmlns:a16="http://schemas.microsoft.com/office/drawing/2014/main" id="{3F746055-A9AF-49E4-BAF9-6B212E9BB31D}"/>
              </a:ext>
            </a:extLst>
          </p:cNvPr>
          <p:cNvSpPr/>
          <p:nvPr userDrawn="1"/>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F0944D9-935E-42FE-979E-3976AD1C7917}"/>
              </a:ext>
            </a:extLst>
          </p:cNvPr>
          <p:cNvSpPr/>
          <p:nvPr userDrawn="1"/>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18" name="Text Placeholder 17">
            <a:extLst>
              <a:ext uri="{FF2B5EF4-FFF2-40B4-BE49-F238E27FC236}">
                <a16:creationId xmlns:a16="http://schemas.microsoft.com/office/drawing/2014/main" id="{C8C09579-441E-4051-BCA7-E3DF64EF64CE}"/>
              </a:ext>
            </a:extLst>
          </p:cNvPr>
          <p:cNvSpPr>
            <a:spLocks noGrp="1"/>
          </p:cNvSpPr>
          <p:nvPr>
            <p:ph type="body" sz="quarter" idx="10" hasCustomPrompt="1"/>
          </p:nvPr>
        </p:nvSpPr>
        <p:spPr>
          <a:xfrm>
            <a:off x="758825" y="1118440"/>
            <a:ext cx="6953250" cy="419100"/>
          </a:xfrm>
        </p:spPr>
        <p:txBody>
          <a:bodyPr>
            <a:noAutofit/>
          </a:bodyPr>
          <a:lstStyle>
            <a:lvl1pPr marL="0" indent="0">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stStyle>
          <a:p>
            <a:pPr lvl="0"/>
            <a:r>
              <a:rPr lang="en-NZ" dirty="0"/>
              <a:t>Overall engagement is based on all those who have either attended or participated in the following art forms in the last 12 months: Visual arts, Craft &amp; object art, Performing arts, Literature, Pacific arts and Māori arts </a:t>
            </a:r>
          </a:p>
        </p:txBody>
      </p:sp>
    </p:spTree>
    <p:extLst>
      <p:ext uri="{BB962C8B-B14F-4D97-AF65-F5344CB8AC3E}">
        <p14:creationId xmlns:p14="http://schemas.microsoft.com/office/powerpoint/2010/main" val="183446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2" name="Picture 21" descr="A picture containing indoor&#10;&#10;Description automatically generated">
            <a:extLst>
              <a:ext uri="{FF2B5EF4-FFF2-40B4-BE49-F238E27FC236}">
                <a16:creationId xmlns:a16="http://schemas.microsoft.com/office/drawing/2014/main" id="{BCAA5746-3B20-4A99-81C2-9F533022BA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842" t="-57" b="972"/>
          <a:stretch/>
        </p:blipFill>
        <p:spPr>
          <a:xfrm flipH="1">
            <a:off x="6150904" y="-1"/>
            <a:ext cx="6041089" cy="6861618"/>
          </a:xfrm>
          <a:prstGeom prst="rect">
            <a:avLst/>
          </a:prstGeom>
        </p:spPr>
      </p:pic>
      <p:pic>
        <p:nvPicPr>
          <p:cNvPr id="20" name="Picture 19" descr="A picture containing indoor&#10;&#10;Description automatically generated">
            <a:extLst>
              <a:ext uri="{FF2B5EF4-FFF2-40B4-BE49-F238E27FC236}">
                <a16:creationId xmlns:a16="http://schemas.microsoft.com/office/drawing/2014/main" id="{B1B8F60A-D817-464D-8E5A-0E939EAF4A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842" t="-57" b="-681"/>
          <a:stretch/>
        </p:blipFill>
        <p:spPr>
          <a:xfrm>
            <a:off x="0" y="3617"/>
            <a:ext cx="5998097" cy="6926430"/>
          </a:xfrm>
          <a:prstGeom prst="rect">
            <a:avLst/>
          </a:prstGeom>
        </p:spPr>
      </p:pic>
      <p:sp>
        <p:nvSpPr>
          <p:cNvPr id="9" name="Rectangle 8">
            <a:extLst>
              <a:ext uri="{FF2B5EF4-FFF2-40B4-BE49-F238E27FC236}">
                <a16:creationId xmlns:a16="http://schemas.microsoft.com/office/drawing/2014/main" id="{38FDA9A7-4F0B-46D4-B704-8118E5218E33}"/>
              </a:ext>
            </a:extLst>
          </p:cNvPr>
          <p:cNvSpPr/>
          <p:nvPr userDrawn="1"/>
        </p:nvSpPr>
        <p:spPr>
          <a:xfrm>
            <a:off x="2402113" y="0"/>
            <a:ext cx="73877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B41270B5-3B5D-4B72-A026-D422E3E9980C}"/>
              </a:ext>
            </a:extLst>
          </p:cNvPr>
          <p:cNvSpPr/>
          <p:nvPr userDrawn="1"/>
        </p:nvSpPr>
        <p:spPr>
          <a:xfrm>
            <a:off x="2402111" y="-1"/>
            <a:ext cx="7387771" cy="1382233"/>
          </a:xfrm>
          <a:prstGeom prst="rect">
            <a:avLst/>
          </a:prstGeom>
          <a:solidFill>
            <a:srgbClr val="41414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NZ"/>
          </a:p>
        </p:txBody>
      </p:sp>
      <p:sp>
        <p:nvSpPr>
          <p:cNvPr id="11" name="Rectangle 10">
            <a:extLst>
              <a:ext uri="{FF2B5EF4-FFF2-40B4-BE49-F238E27FC236}">
                <a16:creationId xmlns:a16="http://schemas.microsoft.com/office/drawing/2014/main" id="{AD02071A-DAB8-40C1-B923-074713A0575D}"/>
              </a:ext>
            </a:extLst>
          </p:cNvPr>
          <p:cNvSpPr/>
          <p:nvPr userDrawn="1"/>
        </p:nvSpPr>
        <p:spPr>
          <a:xfrm>
            <a:off x="2666996" y="1520180"/>
            <a:ext cx="6858000" cy="4670509"/>
          </a:xfrm>
          <a:prstGeom prst="rect">
            <a:avLst/>
          </a:prstGeom>
        </p:spPr>
        <p:txBody>
          <a:bodyPr wrap="square">
            <a:spAutoFit/>
          </a:bodyPr>
          <a:lstStyle/>
          <a:p>
            <a:r>
              <a:rPr lang="en-NZ" sz="850" b="1">
                <a:solidFill>
                  <a:schemeClr val="tx1">
                    <a:lumMod val="75000"/>
                    <a:lumOff val="25000"/>
                  </a:schemeClr>
                </a:solidFill>
                <a:latin typeface="Arial" panose="020B0604020202020204" pitchFamily="34" charset="0"/>
                <a:cs typeface="Arial" panose="020B0604020202020204" pitchFamily="34" charset="0"/>
              </a:rPr>
              <a:t>Colmar Brunton </a:t>
            </a:r>
            <a:r>
              <a:rPr lang="en-NZ" sz="850">
                <a:solidFill>
                  <a:schemeClr val="tx1">
                    <a:lumMod val="75000"/>
                    <a:lumOff val="25000"/>
                  </a:schemeClr>
                </a:solidFill>
                <a:latin typeface="Arial" panose="020B0604020202020204" pitchFamily="34" charset="0"/>
                <a:cs typeface="Arial" panose="020B0604020202020204" pitchFamily="34" charset="0"/>
              </a:rPr>
              <a:t>practitioners are members of the Research Association NZ and are obliged to comply with the Research Association NZ Code of Practice. A copy of the Code is available from the Executive Secretary or the Complaints Officer of the Society.</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Confidentiality</a:t>
            </a:r>
          </a:p>
          <a:p>
            <a:r>
              <a:rPr lang="en-NZ" sz="850">
                <a:solidFill>
                  <a:schemeClr val="tx1">
                    <a:lumMod val="75000"/>
                    <a:lumOff val="25000"/>
                  </a:schemeClr>
                </a:solidFill>
                <a:latin typeface="Arial" panose="020B0604020202020204" pitchFamily="34" charset="0"/>
                <a:cs typeface="Arial" panose="020B0604020202020204" pitchFamily="34" charset="0"/>
              </a:rPr>
              <a:t>Reports and other records relevant to a Market Research project and provided by the Researcher shall normally be for use solely by the Client and the Client’s consultants or advisers.</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Research Information</a:t>
            </a:r>
          </a:p>
          <a:p>
            <a:r>
              <a:rPr lang="en-NZ" sz="850">
                <a:solidFill>
                  <a:schemeClr val="tx1">
                    <a:lumMod val="75000"/>
                    <a:lumOff val="25000"/>
                  </a:schemeClr>
                </a:solidFill>
                <a:latin typeface="Arial" panose="020B0604020202020204" pitchFamily="34" charset="0"/>
                <a:cs typeface="Arial" panose="020B0604020202020204" pitchFamily="34" charset="0"/>
              </a:rPr>
              <a:t>Article 25 of the Research Association NZ Code states:</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The research technique and methods used in a Marketing Research project do not become the property of the Client, who has no exclusive right to their use.</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Marketing research proposals, discussion papers and quotations, unless these have been paid for by the client, remain the property of the Researcher.</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They must not be disclosed by the Client to any third party, other than to a consultant working for a Client on that project.  In particular, they must not be used by the Client to influence proposals or cost quotations from other researchers.</a:t>
            </a:r>
          </a:p>
          <a:p>
            <a:pPr marL="708813" lvl="1" indent="-254309"/>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Publication of a Research Project</a:t>
            </a:r>
          </a:p>
          <a:p>
            <a:r>
              <a:rPr lang="en-NZ" sz="850">
                <a:solidFill>
                  <a:schemeClr val="tx1">
                    <a:lumMod val="75000"/>
                    <a:lumOff val="25000"/>
                  </a:schemeClr>
                </a:solidFill>
                <a:latin typeface="Arial" panose="020B0604020202020204" pitchFamily="34" charset="0"/>
                <a:cs typeface="Arial" panose="020B0604020202020204" pitchFamily="34" charset="0"/>
              </a:rPr>
              <a:t>Article 31 of the Research Association NZ Code states:</a:t>
            </a:r>
          </a:p>
          <a:p>
            <a:r>
              <a:rPr lang="en-NZ" sz="850">
                <a:solidFill>
                  <a:schemeClr val="tx1">
                    <a:lumMod val="75000"/>
                    <a:lumOff val="25000"/>
                  </a:schemeClr>
                </a:solidFill>
                <a:latin typeface="Arial" panose="020B0604020202020204" pitchFamily="34" charset="0"/>
                <a:cs typeface="Arial" panose="020B0604020202020204" pitchFamily="34" charset="0"/>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Refuse permission for their name to be quoted in connection with the published findings</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Publish the appropriate details of the project</a:t>
            </a:r>
          </a:p>
          <a:p>
            <a:pPr marL="381470" lvl="1" indent="-228612">
              <a:buFont typeface="+mj-lt"/>
              <a:buAutoNum type="alphaLcPeriod"/>
            </a:pPr>
            <a:r>
              <a:rPr lang="en-NZ" sz="850">
                <a:solidFill>
                  <a:schemeClr val="tx1">
                    <a:lumMod val="75000"/>
                    <a:lumOff val="25000"/>
                  </a:schemeClr>
                </a:solidFill>
                <a:latin typeface="Arial" panose="020B0604020202020204" pitchFamily="34" charset="0"/>
                <a:cs typeface="Arial" panose="020B0604020202020204" pitchFamily="34" charset="0"/>
              </a:rPr>
              <a:t>Correct any misleading aspects of the published presentation of the findings</a:t>
            </a:r>
          </a:p>
          <a:p>
            <a:pPr marL="714224" lvl="1" indent="-259718">
              <a:buFont typeface="+mj-lt"/>
              <a:buAutoNum type="alphaLcPeriod"/>
            </a:pPr>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b="1">
                <a:solidFill>
                  <a:schemeClr val="tx1">
                    <a:lumMod val="75000"/>
                    <a:lumOff val="25000"/>
                  </a:schemeClr>
                </a:solidFill>
                <a:latin typeface="Arial" panose="020B0604020202020204" pitchFamily="34" charset="0"/>
                <a:cs typeface="Arial" panose="020B0604020202020204" pitchFamily="34" charset="0"/>
              </a:rPr>
              <a:t>Electronic Copies</a:t>
            </a:r>
          </a:p>
          <a:p>
            <a:r>
              <a:rPr lang="en-NZ" sz="850">
                <a:solidFill>
                  <a:schemeClr val="tx1">
                    <a:lumMod val="75000"/>
                    <a:lumOff val="25000"/>
                  </a:schemeClr>
                </a:solidFill>
                <a:latin typeface="Arial" panose="020B0604020202020204" pitchFamily="34" charset="0"/>
                <a:cs typeface="Arial" panose="020B0604020202020204" pitchFamily="34" charset="0"/>
              </a:rPr>
              <a:t>Electronic copies of reports, presentations, proposals and other documents must not be altered or amended if that document is still identified as a Colmar Brunton document.  The authorised original of all electronic copies and hard copies derived from these are to be retained by Colmar Brunton.</a:t>
            </a:r>
          </a:p>
          <a:p>
            <a:endParaRPr lang="en-NZ" sz="850" b="1">
              <a:solidFill>
                <a:schemeClr val="tx1">
                  <a:lumMod val="75000"/>
                  <a:lumOff val="25000"/>
                </a:schemeClr>
              </a:solidFill>
              <a:latin typeface="Arial" panose="020B0604020202020204" pitchFamily="34" charset="0"/>
              <a:cs typeface="Arial" panose="020B0604020202020204" pitchFamily="34" charset="0"/>
            </a:endParaRPr>
          </a:p>
          <a:p>
            <a:r>
              <a:rPr lang="en-NZ" sz="850">
                <a:solidFill>
                  <a:schemeClr val="tx1">
                    <a:lumMod val="75000"/>
                    <a:lumOff val="25000"/>
                  </a:schemeClr>
                </a:solidFill>
                <a:latin typeface="Arial" panose="020B0604020202020204" pitchFamily="34" charset="0"/>
                <a:cs typeface="Arial" panose="020B0604020202020204" pitchFamily="34" charset="0"/>
              </a:rPr>
              <a:t>Colmar Brunton ™ New Zealand is certified to International Standard ISO 20252 (2012).  This project will be/has been completed in compliance with this International Standard.</a:t>
            </a:r>
          </a:p>
          <a:p>
            <a:endParaRPr lang="en-NZ" sz="850">
              <a:solidFill>
                <a:schemeClr val="tx1">
                  <a:lumMod val="75000"/>
                  <a:lumOff val="25000"/>
                </a:schemeClr>
              </a:solidFill>
              <a:latin typeface="Arial" panose="020B0604020202020204" pitchFamily="34" charset="0"/>
              <a:cs typeface="Arial" panose="020B0604020202020204" pitchFamily="34" charset="0"/>
            </a:endParaRPr>
          </a:p>
          <a:p>
            <a:r>
              <a:rPr lang="en-NZ" sz="850">
                <a:solidFill>
                  <a:schemeClr val="tx1">
                    <a:lumMod val="75000"/>
                    <a:lumOff val="25000"/>
                  </a:schemeClr>
                </a:solidFill>
                <a:latin typeface="Arial" panose="020B0604020202020204" pitchFamily="34" charset="0"/>
                <a:cs typeface="Arial" panose="020B0604020202020204" pitchFamily="34" charset="0"/>
              </a:rPr>
              <a:t>This presentation is subject to the detailed terms and conditions of Colmar Brunton, a copy of which is available on request or </a:t>
            </a:r>
            <a:r>
              <a:rPr lang="en-NZ" sz="850">
                <a:solidFill>
                  <a:schemeClr val="tx1">
                    <a:lumMod val="75000"/>
                    <a:lumOff val="2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online here.</a:t>
            </a:r>
            <a:endParaRPr lang="en-NZ" sz="850">
              <a:solidFill>
                <a:schemeClr val="tx1">
                  <a:lumMod val="75000"/>
                  <a:lumOff val="25000"/>
                </a:schemeClr>
              </a:solidFill>
              <a:latin typeface="Arial" panose="020B0604020202020204" pitchFamily="34" charset="0"/>
              <a:cs typeface="Arial" panose="020B0604020202020204" pitchFamily="34" charset="0"/>
            </a:endParaRPr>
          </a:p>
        </p:txBody>
      </p:sp>
      <p:pic>
        <p:nvPicPr>
          <p:cNvPr id="12" name="Picture 2" descr="Image result for research association">
            <a:extLst>
              <a:ext uri="{FF2B5EF4-FFF2-40B4-BE49-F238E27FC236}">
                <a16:creationId xmlns:a16="http://schemas.microsoft.com/office/drawing/2014/main" id="{BD64D477-4063-45A2-A154-2BDEE0656527}"/>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00208" y="6155697"/>
            <a:ext cx="1040493" cy="47862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CE7A19DB-88E0-4A6C-83C6-B9D3041B7AB4}"/>
              </a:ext>
            </a:extLst>
          </p:cNvPr>
          <p:cNvGrpSpPr/>
          <p:nvPr userDrawn="1"/>
        </p:nvGrpSpPr>
        <p:grpSpPr>
          <a:xfrm>
            <a:off x="3178626" y="247836"/>
            <a:ext cx="5834740" cy="724408"/>
            <a:chOff x="3178631" y="360000"/>
            <a:chExt cx="5834740" cy="724408"/>
          </a:xfrm>
        </p:grpSpPr>
        <p:sp>
          <p:nvSpPr>
            <p:cNvPr id="14" name="Title 1">
              <a:extLst>
                <a:ext uri="{FF2B5EF4-FFF2-40B4-BE49-F238E27FC236}">
                  <a16:creationId xmlns:a16="http://schemas.microsoft.com/office/drawing/2014/main" id="{79092F5B-D24E-4919-9A1D-6398FDE3DA24}"/>
                </a:ext>
              </a:extLst>
            </p:cNvPr>
            <p:cNvSpPr txBox="1">
              <a:spLocks/>
            </p:cNvSpPr>
            <p:nvPr userDrawn="1"/>
          </p:nvSpPr>
          <p:spPr>
            <a:xfrm>
              <a:off x="3178631" y="360000"/>
              <a:ext cx="5834740" cy="480131"/>
            </a:xfrm>
            <a:prstGeom prst="rect">
              <a:avLst/>
            </a:prstGeom>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2800" b="1" kern="1200" spc="-150">
                  <a:solidFill>
                    <a:schemeClr val="bg1"/>
                  </a:solidFill>
                  <a:latin typeface="Arial" panose="020B0604020202020204" pitchFamily="34" charset="0"/>
                  <a:ea typeface="+mj-ea"/>
                  <a:cs typeface="Arial" panose="020B0604020202020204" pitchFamily="34" charset="0"/>
                </a:defRPr>
              </a:lvl1pPr>
            </a:lstStyle>
            <a:p>
              <a:r>
                <a:rPr lang="en-US" sz="2800" spc="100" baseline="0">
                  <a:solidFill>
                    <a:schemeClr val="bg1"/>
                  </a:solidFill>
                  <a:latin typeface="Arial" panose="020B0604020202020204" pitchFamily="34" charset="0"/>
                  <a:cs typeface="Arial" panose="020B0604020202020204" pitchFamily="34" charset="0"/>
                </a:rPr>
                <a:t>IMPORTANT INFORMATION</a:t>
              </a:r>
            </a:p>
          </p:txBody>
        </p:sp>
        <p:sp>
          <p:nvSpPr>
            <p:cNvPr id="15" name="Rectangle 14">
              <a:extLst>
                <a:ext uri="{FF2B5EF4-FFF2-40B4-BE49-F238E27FC236}">
                  <a16:creationId xmlns:a16="http://schemas.microsoft.com/office/drawing/2014/main" id="{47E14319-5FBC-400E-84F2-122096696F88}"/>
                </a:ext>
              </a:extLst>
            </p:cNvPr>
            <p:cNvSpPr/>
            <p:nvPr userDrawn="1"/>
          </p:nvSpPr>
          <p:spPr>
            <a:xfrm>
              <a:off x="3541584" y="776631"/>
              <a:ext cx="5108834" cy="307777"/>
            </a:xfrm>
            <a:prstGeom prst="rect">
              <a:avLst/>
            </a:prstGeom>
          </p:spPr>
          <p:txBody>
            <a:bodyPr wrap="none">
              <a:spAutoFit/>
            </a:bodyPr>
            <a:lstStyle/>
            <a:p>
              <a:pPr algn="ctr"/>
              <a:r>
                <a:rPr lang="en-NZ" sz="1400" spc="300">
                  <a:solidFill>
                    <a:schemeClr val="bg1"/>
                  </a:solidFill>
                  <a:latin typeface="Arial" panose="020B0604020202020204" pitchFamily="34" charset="0"/>
                  <a:cs typeface="Arial" panose="020B0604020202020204" pitchFamily="34" charset="0"/>
                </a:rPr>
                <a:t>Research Association NZ Code of Practice</a:t>
              </a:r>
            </a:p>
          </p:txBody>
        </p:sp>
      </p:grpSp>
      <p:pic>
        <p:nvPicPr>
          <p:cNvPr id="21" name="Picture 20">
            <a:extLst>
              <a:ext uri="{FF2B5EF4-FFF2-40B4-BE49-F238E27FC236}">
                <a16:creationId xmlns:a16="http://schemas.microsoft.com/office/drawing/2014/main" id="{2B078D1F-EDAE-4F30-A1B6-35E2D1DF5D0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66996" y="6091899"/>
            <a:ext cx="2266511" cy="676767"/>
          </a:xfrm>
          <a:prstGeom prst="rect">
            <a:avLst/>
          </a:prstGeom>
        </p:spPr>
      </p:pic>
      <p:grpSp>
        <p:nvGrpSpPr>
          <p:cNvPr id="24" name="Group 23">
            <a:extLst>
              <a:ext uri="{FF2B5EF4-FFF2-40B4-BE49-F238E27FC236}">
                <a16:creationId xmlns:a16="http://schemas.microsoft.com/office/drawing/2014/main" id="{DF30B8E3-EDE7-4B3C-84B8-9B9EA886EFD6}"/>
              </a:ext>
            </a:extLst>
          </p:cNvPr>
          <p:cNvGrpSpPr/>
          <p:nvPr userDrawn="1"/>
        </p:nvGrpSpPr>
        <p:grpSpPr>
          <a:xfrm flipH="1">
            <a:off x="5629221" y="1088087"/>
            <a:ext cx="933557" cy="113022"/>
            <a:chOff x="8705850" y="1552574"/>
            <a:chExt cx="1311276" cy="158751"/>
          </a:xfrm>
        </p:grpSpPr>
        <p:sp>
          <p:nvSpPr>
            <p:cNvPr id="25" name="Oval 24">
              <a:extLst>
                <a:ext uri="{FF2B5EF4-FFF2-40B4-BE49-F238E27FC236}">
                  <a16:creationId xmlns:a16="http://schemas.microsoft.com/office/drawing/2014/main" id="{A41CAB38-A883-4DB1-AAE8-BC86DCA2934E}"/>
                </a:ext>
              </a:extLst>
            </p:cNvPr>
            <p:cNvSpPr/>
            <p:nvPr/>
          </p:nvSpPr>
          <p:spPr>
            <a:xfrm>
              <a:off x="8705850" y="1552574"/>
              <a:ext cx="158751" cy="158751"/>
            </a:xfrm>
            <a:prstGeom prst="ellipse">
              <a:avLst/>
            </a:prstGeom>
            <a:solidFill>
              <a:srgbClr val="46DAF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EDE0410A-9DCF-438E-B814-44932024B92B}"/>
                </a:ext>
              </a:extLst>
            </p:cNvPr>
            <p:cNvSpPr/>
            <p:nvPr/>
          </p:nvSpPr>
          <p:spPr>
            <a:xfrm>
              <a:off x="9858375" y="1552574"/>
              <a:ext cx="158751" cy="158751"/>
            </a:xfrm>
            <a:prstGeom prst="ellipse">
              <a:avLst/>
            </a:prstGeom>
            <a:solidFill>
              <a:srgbClr val="FF7BD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92CBF9BA-DE1E-4402-A94B-F5484E40683B}"/>
                </a:ext>
              </a:extLst>
            </p:cNvPr>
            <p:cNvSpPr/>
            <p:nvPr/>
          </p:nvSpPr>
          <p:spPr>
            <a:xfrm>
              <a:off x="9474200" y="1552574"/>
              <a:ext cx="158751" cy="158751"/>
            </a:xfrm>
            <a:prstGeom prst="ellipse">
              <a:avLst/>
            </a:prstGeom>
            <a:solidFill>
              <a:srgbClr val="FCE78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56A12855-B83F-4BBA-B81F-A65EAEE3E440}"/>
                </a:ext>
              </a:extLst>
            </p:cNvPr>
            <p:cNvSpPr/>
            <p:nvPr/>
          </p:nvSpPr>
          <p:spPr>
            <a:xfrm>
              <a:off x="9090025" y="1552574"/>
              <a:ext cx="158751" cy="158751"/>
            </a:xfrm>
            <a:prstGeom prst="ellipse">
              <a:avLst/>
            </a:prstGeom>
            <a:solidFill>
              <a:srgbClr val="DA038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1936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A8D5C9F-2077-44DA-BB13-0CEB8DA1A753}"/>
              </a:ext>
            </a:extLst>
          </p:cNvPr>
          <p:cNvSpPr/>
          <p:nvPr userDrawn="1"/>
        </p:nvSpPr>
        <p:spPr>
          <a:xfrm>
            <a:off x="0" y="3604437"/>
            <a:ext cx="12192000" cy="3253563"/>
          </a:xfrm>
          <a:prstGeom prst="rect">
            <a:avLst/>
          </a:prstGeom>
          <a:solidFill>
            <a:srgbClr val="41414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AF37A8D-BE0E-4BAF-9801-4FDA06E44881}"/>
              </a:ext>
            </a:extLst>
          </p:cNvPr>
          <p:cNvSpPr/>
          <p:nvPr userDrawn="1"/>
        </p:nvSpPr>
        <p:spPr>
          <a:xfrm flipV="1">
            <a:off x="0" y="3572391"/>
            <a:ext cx="12191999" cy="385998"/>
          </a:xfrm>
          <a:prstGeom prst="rect">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Arial"/>
              <a:ea typeface="+mn-ea"/>
              <a:cs typeface="+mn-cs"/>
            </a:endParaRPr>
          </a:p>
        </p:txBody>
      </p:sp>
      <p:grpSp>
        <p:nvGrpSpPr>
          <p:cNvPr id="52" name="Group 4"/>
          <p:cNvGrpSpPr>
            <a:grpSpLocks noChangeAspect="1"/>
          </p:cNvGrpSpPr>
          <p:nvPr userDrawn="1"/>
        </p:nvGrpSpPr>
        <p:grpSpPr bwMode="auto">
          <a:xfrm rot="16200000">
            <a:off x="3248375" y="-1414774"/>
            <a:ext cx="5307062" cy="11238486"/>
            <a:chOff x="2820" y="1"/>
            <a:chExt cx="2040" cy="4320"/>
          </a:xfrm>
          <a:solidFill>
            <a:srgbClr val="FFFFFF">
              <a:alpha val="14902"/>
            </a:srgbClr>
          </a:solidFill>
        </p:grpSpPr>
        <p:sp>
          <p:nvSpPr>
            <p:cNvPr id="53" name="Freeform 5"/>
            <p:cNvSpPr>
              <a:spLocks/>
            </p:cNvSpPr>
            <p:nvPr userDrawn="1"/>
          </p:nvSpPr>
          <p:spPr bwMode="auto">
            <a:xfrm>
              <a:off x="2820" y="1"/>
              <a:ext cx="2040" cy="4320"/>
            </a:xfrm>
            <a:custGeom>
              <a:avLst/>
              <a:gdLst>
                <a:gd name="T0" fmla="*/ 3645 w 4472"/>
                <a:gd name="T1" fmla="*/ 6975 h 9477"/>
                <a:gd name="T2" fmla="*/ 2857 w 4472"/>
                <a:gd name="T3" fmla="*/ 7625 h 9477"/>
                <a:gd name="T4" fmla="*/ 3310 w 4472"/>
                <a:gd name="T5" fmla="*/ 8078 h 9477"/>
                <a:gd name="T6" fmla="*/ 3625 w 4472"/>
                <a:gd name="T7" fmla="*/ 7802 h 9477"/>
                <a:gd name="T8" fmla="*/ 3389 w 4472"/>
                <a:gd name="T9" fmla="*/ 7546 h 9477"/>
                <a:gd name="T10" fmla="*/ 3585 w 4472"/>
                <a:gd name="T11" fmla="*/ 7467 h 9477"/>
                <a:gd name="T12" fmla="*/ 3920 w 4472"/>
                <a:gd name="T13" fmla="*/ 7901 h 9477"/>
                <a:gd name="T14" fmla="*/ 2797 w 4472"/>
                <a:gd name="T15" fmla="*/ 8807 h 9477"/>
                <a:gd name="T16" fmla="*/ 1458 w 4472"/>
                <a:gd name="T17" fmla="*/ 8177 h 9477"/>
                <a:gd name="T18" fmla="*/ 4315 w 4472"/>
                <a:gd name="T19" fmla="*/ 4393 h 9477"/>
                <a:gd name="T20" fmla="*/ 2167 w 4472"/>
                <a:gd name="T21" fmla="*/ 1556 h 9477"/>
                <a:gd name="T22" fmla="*/ 1182 w 4472"/>
                <a:gd name="T23" fmla="*/ 1911 h 9477"/>
                <a:gd name="T24" fmla="*/ 2896 w 4472"/>
                <a:gd name="T25" fmla="*/ 590 h 9477"/>
                <a:gd name="T26" fmla="*/ 3842 w 4472"/>
                <a:gd name="T27" fmla="*/ 1260 h 9477"/>
                <a:gd name="T28" fmla="*/ 3645 w 4472"/>
                <a:gd name="T29" fmla="*/ 1556 h 9477"/>
                <a:gd name="T30" fmla="*/ 3428 w 4472"/>
                <a:gd name="T31" fmla="*/ 1083 h 9477"/>
                <a:gd name="T32" fmla="*/ 3074 w 4472"/>
                <a:gd name="T33" fmla="*/ 1438 h 9477"/>
                <a:gd name="T34" fmla="*/ 3704 w 4472"/>
                <a:gd name="T35" fmla="*/ 2009 h 9477"/>
                <a:gd name="T36" fmla="*/ 4374 w 4472"/>
                <a:gd name="T37" fmla="*/ 1260 h 9477"/>
                <a:gd name="T38" fmla="*/ 2738 w 4472"/>
                <a:gd name="T39" fmla="*/ 0 h 9477"/>
                <a:gd name="T40" fmla="*/ 354 w 4472"/>
                <a:gd name="T41" fmla="*/ 2600 h 9477"/>
                <a:gd name="T42" fmla="*/ 1438 w 4472"/>
                <a:gd name="T43" fmla="*/ 4374 h 9477"/>
                <a:gd name="T44" fmla="*/ 2009 w 4472"/>
                <a:gd name="T45" fmla="*/ 3861 h 9477"/>
                <a:gd name="T46" fmla="*/ 1694 w 4472"/>
                <a:gd name="T47" fmla="*/ 3507 h 9477"/>
                <a:gd name="T48" fmla="*/ 1418 w 4472"/>
                <a:gd name="T49" fmla="*/ 3625 h 9477"/>
                <a:gd name="T50" fmla="*/ 1832 w 4472"/>
                <a:gd name="T51" fmla="*/ 3290 h 9477"/>
                <a:gd name="T52" fmla="*/ 2384 w 4472"/>
                <a:gd name="T53" fmla="*/ 4038 h 9477"/>
                <a:gd name="T54" fmla="*/ 0 w 4472"/>
                <a:gd name="T55" fmla="*/ 5653 h 9477"/>
                <a:gd name="T56" fmla="*/ 0 w 4472"/>
                <a:gd name="T57" fmla="*/ 6672 h 9477"/>
                <a:gd name="T58" fmla="*/ 3034 w 4472"/>
                <a:gd name="T59" fmla="*/ 4157 h 9477"/>
                <a:gd name="T60" fmla="*/ 1911 w 4472"/>
                <a:gd name="T61" fmla="*/ 2738 h 9477"/>
                <a:gd name="T62" fmla="*/ 1083 w 4472"/>
                <a:gd name="T63" fmla="*/ 3310 h 9477"/>
                <a:gd name="T64" fmla="*/ 2009 w 4472"/>
                <a:gd name="T65" fmla="*/ 2167 h 9477"/>
                <a:gd name="T66" fmla="*/ 3605 w 4472"/>
                <a:gd name="T67" fmla="*/ 4176 h 9477"/>
                <a:gd name="T68" fmla="*/ 0 w 4472"/>
                <a:gd name="T69" fmla="*/ 7518 h 9477"/>
                <a:gd name="T70" fmla="*/ 0 w 4472"/>
                <a:gd name="T71" fmla="*/ 8520 h 9477"/>
                <a:gd name="T72" fmla="*/ 532 w 4472"/>
                <a:gd name="T73" fmla="*/ 8432 h 9477"/>
                <a:gd name="T74" fmla="*/ 2601 w 4472"/>
                <a:gd name="T75" fmla="*/ 9477 h 9477"/>
                <a:gd name="T76" fmla="*/ 4472 w 4472"/>
                <a:gd name="T77" fmla="*/ 8038 h 9477"/>
                <a:gd name="T78" fmla="*/ 3645 w 4472"/>
                <a:gd name="T79" fmla="*/ 6975 h 9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72" h="9477">
                  <a:moveTo>
                    <a:pt x="3645" y="6975"/>
                  </a:moveTo>
                  <a:cubicBezTo>
                    <a:pt x="3113" y="6975"/>
                    <a:pt x="2857" y="7329"/>
                    <a:pt x="2857" y="7625"/>
                  </a:cubicBezTo>
                  <a:cubicBezTo>
                    <a:pt x="2857" y="7881"/>
                    <a:pt x="3014" y="8078"/>
                    <a:pt x="3310" y="8078"/>
                  </a:cubicBezTo>
                  <a:cubicBezTo>
                    <a:pt x="3605" y="8078"/>
                    <a:pt x="3625" y="7841"/>
                    <a:pt x="3625" y="7802"/>
                  </a:cubicBezTo>
                  <a:cubicBezTo>
                    <a:pt x="3625" y="7743"/>
                    <a:pt x="3585" y="7546"/>
                    <a:pt x="3389" y="7546"/>
                  </a:cubicBezTo>
                  <a:cubicBezTo>
                    <a:pt x="3389" y="7546"/>
                    <a:pt x="3467" y="7467"/>
                    <a:pt x="3585" y="7467"/>
                  </a:cubicBezTo>
                  <a:cubicBezTo>
                    <a:pt x="3645" y="7467"/>
                    <a:pt x="3920" y="7487"/>
                    <a:pt x="3920" y="7901"/>
                  </a:cubicBezTo>
                  <a:cubicBezTo>
                    <a:pt x="3920" y="8295"/>
                    <a:pt x="3487" y="8807"/>
                    <a:pt x="2797" y="8807"/>
                  </a:cubicBezTo>
                  <a:cubicBezTo>
                    <a:pt x="1970" y="8807"/>
                    <a:pt x="1458" y="8177"/>
                    <a:pt x="1458" y="8177"/>
                  </a:cubicBezTo>
                  <a:cubicBezTo>
                    <a:pt x="2896" y="7585"/>
                    <a:pt x="4315" y="6127"/>
                    <a:pt x="4315" y="4393"/>
                  </a:cubicBezTo>
                  <a:cubicBezTo>
                    <a:pt x="4315" y="2206"/>
                    <a:pt x="2738" y="1556"/>
                    <a:pt x="2167" y="1556"/>
                  </a:cubicBezTo>
                  <a:cubicBezTo>
                    <a:pt x="1891" y="1556"/>
                    <a:pt x="1497" y="1596"/>
                    <a:pt x="1182" y="1911"/>
                  </a:cubicBezTo>
                  <a:cubicBezTo>
                    <a:pt x="1182" y="1911"/>
                    <a:pt x="1497" y="590"/>
                    <a:pt x="2896" y="590"/>
                  </a:cubicBezTo>
                  <a:cubicBezTo>
                    <a:pt x="3704" y="590"/>
                    <a:pt x="3842" y="1083"/>
                    <a:pt x="3842" y="1260"/>
                  </a:cubicBezTo>
                  <a:cubicBezTo>
                    <a:pt x="3842" y="1497"/>
                    <a:pt x="3645" y="1556"/>
                    <a:pt x="3645" y="1556"/>
                  </a:cubicBezTo>
                  <a:cubicBezTo>
                    <a:pt x="3763" y="1418"/>
                    <a:pt x="3704" y="1083"/>
                    <a:pt x="3428" y="1083"/>
                  </a:cubicBezTo>
                  <a:cubicBezTo>
                    <a:pt x="3113" y="1083"/>
                    <a:pt x="3074" y="1300"/>
                    <a:pt x="3074" y="1438"/>
                  </a:cubicBezTo>
                  <a:cubicBezTo>
                    <a:pt x="3074" y="1596"/>
                    <a:pt x="3172" y="2009"/>
                    <a:pt x="3704" y="2009"/>
                  </a:cubicBezTo>
                  <a:cubicBezTo>
                    <a:pt x="4157" y="2009"/>
                    <a:pt x="4374" y="1615"/>
                    <a:pt x="4374" y="1260"/>
                  </a:cubicBezTo>
                  <a:cubicBezTo>
                    <a:pt x="4374" y="669"/>
                    <a:pt x="3822" y="0"/>
                    <a:pt x="2738" y="0"/>
                  </a:cubicBezTo>
                  <a:cubicBezTo>
                    <a:pt x="1379" y="0"/>
                    <a:pt x="354" y="1221"/>
                    <a:pt x="354" y="2600"/>
                  </a:cubicBezTo>
                  <a:cubicBezTo>
                    <a:pt x="354" y="4039"/>
                    <a:pt x="1103" y="4374"/>
                    <a:pt x="1438" y="4374"/>
                  </a:cubicBezTo>
                  <a:cubicBezTo>
                    <a:pt x="1793" y="4374"/>
                    <a:pt x="2009" y="4137"/>
                    <a:pt x="2009" y="3861"/>
                  </a:cubicBezTo>
                  <a:cubicBezTo>
                    <a:pt x="2009" y="3586"/>
                    <a:pt x="1773" y="3507"/>
                    <a:pt x="1694" y="3507"/>
                  </a:cubicBezTo>
                  <a:cubicBezTo>
                    <a:pt x="1596" y="3507"/>
                    <a:pt x="1458" y="3566"/>
                    <a:pt x="1418" y="3625"/>
                  </a:cubicBezTo>
                  <a:cubicBezTo>
                    <a:pt x="1418" y="3625"/>
                    <a:pt x="1458" y="3290"/>
                    <a:pt x="1832" y="3290"/>
                  </a:cubicBezTo>
                  <a:cubicBezTo>
                    <a:pt x="2207" y="3290"/>
                    <a:pt x="2384" y="3684"/>
                    <a:pt x="2384" y="4038"/>
                  </a:cubicBezTo>
                  <a:cubicBezTo>
                    <a:pt x="2384" y="4368"/>
                    <a:pt x="2022" y="5614"/>
                    <a:pt x="0" y="5653"/>
                  </a:cubicBezTo>
                  <a:cubicBezTo>
                    <a:pt x="0" y="6672"/>
                    <a:pt x="0" y="6672"/>
                    <a:pt x="0" y="6672"/>
                  </a:cubicBezTo>
                  <a:cubicBezTo>
                    <a:pt x="2192" y="6497"/>
                    <a:pt x="3034" y="5011"/>
                    <a:pt x="3034" y="4157"/>
                  </a:cubicBezTo>
                  <a:cubicBezTo>
                    <a:pt x="3034" y="3349"/>
                    <a:pt x="2581" y="2738"/>
                    <a:pt x="1911" y="2738"/>
                  </a:cubicBezTo>
                  <a:cubicBezTo>
                    <a:pt x="1300" y="2738"/>
                    <a:pt x="1083" y="3310"/>
                    <a:pt x="1083" y="3310"/>
                  </a:cubicBezTo>
                  <a:cubicBezTo>
                    <a:pt x="1024" y="2561"/>
                    <a:pt x="1418" y="2167"/>
                    <a:pt x="2009" y="2167"/>
                  </a:cubicBezTo>
                  <a:cubicBezTo>
                    <a:pt x="2699" y="2167"/>
                    <a:pt x="3605" y="2876"/>
                    <a:pt x="3605" y="4176"/>
                  </a:cubicBezTo>
                  <a:cubicBezTo>
                    <a:pt x="3605" y="6263"/>
                    <a:pt x="1655" y="7364"/>
                    <a:pt x="0" y="7518"/>
                  </a:cubicBezTo>
                  <a:cubicBezTo>
                    <a:pt x="0" y="8520"/>
                    <a:pt x="0" y="8520"/>
                    <a:pt x="0" y="8520"/>
                  </a:cubicBezTo>
                  <a:cubicBezTo>
                    <a:pt x="320" y="8481"/>
                    <a:pt x="532" y="8432"/>
                    <a:pt x="532" y="8432"/>
                  </a:cubicBezTo>
                  <a:cubicBezTo>
                    <a:pt x="532" y="8432"/>
                    <a:pt x="1222" y="9477"/>
                    <a:pt x="2601" y="9477"/>
                  </a:cubicBezTo>
                  <a:cubicBezTo>
                    <a:pt x="3763" y="9477"/>
                    <a:pt x="4472" y="8669"/>
                    <a:pt x="4472" y="8038"/>
                  </a:cubicBezTo>
                  <a:cubicBezTo>
                    <a:pt x="4472" y="7309"/>
                    <a:pt x="4058" y="6975"/>
                    <a:pt x="3645" y="6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4" name="Line 6"/>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5" name="Line 7"/>
            <p:cNvSpPr>
              <a:spLocks noChangeShapeType="1"/>
            </p:cNvSpPr>
            <p:nvPr userDrawn="1"/>
          </p:nvSpPr>
          <p:spPr bwMode="auto">
            <a:xfrm>
              <a:off x="2820" y="3884"/>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31" name="Rectangle 30">
            <a:extLst>
              <a:ext uri="{FF2B5EF4-FFF2-40B4-BE49-F238E27FC236}">
                <a16:creationId xmlns:a16="http://schemas.microsoft.com/office/drawing/2014/main" id="{9CBE4F7B-E252-4147-B430-4C67D84B99C2}"/>
              </a:ext>
            </a:extLst>
          </p:cNvPr>
          <p:cNvSpPr/>
          <p:nvPr userDrawn="1"/>
        </p:nvSpPr>
        <p:spPr>
          <a:xfrm>
            <a:off x="2060058" y="3617616"/>
            <a:ext cx="8067873" cy="307777"/>
          </a:xfrm>
          <a:prstGeom prst="rect">
            <a:avLst/>
          </a:prstGeom>
        </p:spPr>
        <p:txBody>
          <a:bodyPr wrap="square">
            <a:spAutoFit/>
          </a:bodyPr>
          <a:lstStyle/>
          <a:p>
            <a:pPr algn="ctr"/>
            <a:r>
              <a:rPr lang="en-US" sz="1400" spc="300" dirty="0">
                <a:solidFill>
                  <a:srgbClr val="414141"/>
                </a:solidFill>
                <a:latin typeface="Arial" panose="020B0604020202020204" pitchFamily="34" charset="0"/>
                <a:cs typeface="Arial" panose="020B0604020202020204" pitchFamily="34" charset="0"/>
              </a:rPr>
              <a:t>FOR FURTHER INFORMATION PLEASE CONTACT</a:t>
            </a:r>
            <a:endParaRPr lang="en-NZ" sz="700" spc="300" dirty="0">
              <a:solidFill>
                <a:srgbClr val="41414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90604EB7-4C60-498F-BE30-94F3A938AA32}"/>
              </a:ext>
            </a:extLst>
          </p:cNvPr>
          <p:cNvSpPr/>
          <p:nvPr userDrawn="1"/>
        </p:nvSpPr>
        <p:spPr>
          <a:xfrm>
            <a:off x="3056350" y="5159406"/>
            <a:ext cx="6075288" cy="1169551"/>
          </a:xfrm>
          <a:prstGeom prst="rect">
            <a:avLst/>
          </a:prstGeom>
        </p:spPr>
        <p:txBody>
          <a:bodyPr wrap="square">
            <a:spAutoFit/>
          </a:bodyPr>
          <a:lstStyle/>
          <a:p>
            <a:pPr algn="ctr"/>
            <a:r>
              <a:rPr lang="en-NZ" sz="1400" dirty="0">
                <a:solidFill>
                  <a:prstClr val="white"/>
                </a:solidFill>
                <a:latin typeface="Arial" panose="020B0604020202020204" pitchFamily="34" charset="0"/>
                <a:cs typeface="Arial" panose="020B0604020202020204" pitchFamily="34" charset="0"/>
              </a:rPr>
              <a:t>Colmar Brunton, a Kantar Company</a:t>
            </a:r>
          </a:p>
          <a:p>
            <a:pPr algn="ctr"/>
            <a:r>
              <a:rPr lang="en-NZ" sz="1400" dirty="0">
                <a:solidFill>
                  <a:prstClr val="white"/>
                </a:solidFill>
                <a:latin typeface="Arial" panose="020B0604020202020204" pitchFamily="34" charset="0"/>
                <a:cs typeface="Arial" panose="020B0604020202020204" pitchFamily="34" charset="0"/>
              </a:rPr>
              <a:t>Level 9, 101 Lambton Quay</a:t>
            </a:r>
          </a:p>
          <a:p>
            <a:pPr algn="ctr"/>
            <a:r>
              <a:rPr lang="en-NZ" sz="1400" dirty="0">
                <a:solidFill>
                  <a:prstClr val="white"/>
                </a:solidFill>
                <a:latin typeface="Arial" panose="020B0604020202020204" pitchFamily="34" charset="0"/>
                <a:cs typeface="Arial" panose="020B0604020202020204" pitchFamily="34" charset="0"/>
              </a:rPr>
              <a:t>Wellington 6011</a:t>
            </a:r>
          </a:p>
          <a:p>
            <a:pPr algn="ctr"/>
            <a:r>
              <a:rPr lang="en-NZ" sz="1400" dirty="0">
                <a:solidFill>
                  <a:prstClr val="white"/>
                </a:solidFill>
                <a:latin typeface="Arial" panose="020B0604020202020204" pitchFamily="34" charset="0"/>
                <a:cs typeface="Arial" panose="020B0604020202020204" pitchFamily="34" charset="0"/>
              </a:rPr>
              <a:t>Phone (04) 913 3000 </a:t>
            </a:r>
          </a:p>
          <a:p>
            <a:pPr algn="ctr"/>
            <a:r>
              <a:rPr lang="en-NZ" sz="1400" dirty="0">
                <a:solidFill>
                  <a:prstClr val="white"/>
                </a:solidFill>
                <a:latin typeface="Arial" panose="020B0604020202020204" pitchFamily="34" charset="0"/>
                <a:cs typeface="Arial" panose="020B0604020202020204" pitchFamily="34" charset="0"/>
              </a:rPr>
              <a:t>www.colmarbrunton.co.nz</a:t>
            </a:r>
            <a:endParaRPr lang="en-NZ" sz="2400" b="1" dirty="0">
              <a:solidFill>
                <a:prstClr val="white"/>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46B7E379-166D-45C9-9FB2-BEE15F5ECA20}"/>
              </a:ext>
            </a:extLst>
          </p:cNvPr>
          <p:cNvGrpSpPr/>
          <p:nvPr userDrawn="1"/>
        </p:nvGrpSpPr>
        <p:grpSpPr>
          <a:xfrm flipH="1">
            <a:off x="5438356" y="4853921"/>
            <a:ext cx="1311276" cy="158751"/>
            <a:chOff x="8705850" y="1552574"/>
            <a:chExt cx="1311276" cy="158751"/>
          </a:xfrm>
        </p:grpSpPr>
        <p:sp>
          <p:nvSpPr>
            <p:cNvPr id="27" name="Oval 26">
              <a:extLst>
                <a:ext uri="{FF2B5EF4-FFF2-40B4-BE49-F238E27FC236}">
                  <a16:creationId xmlns:a16="http://schemas.microsoft.com/office/drawing/2014/main" id="{66CAA50A-7D27-4240-A694-D11C7343EA69}"/>
                </a:ext>
              </a:extLst>
            </p:cNvPr>
            <p:cNvSpPr/>
            <p:nvPr/>
          </p:nvSpPr>
          <p:spPr>
            <a:xfrm>
              <a:off x="8705850" y="1552574"/>
              <a:ext cx="158751" cy="158751"/>
            </a:xfrm>
            <a:prstGeom prst="ellipse">
              <a:avLst/>
            </a:prstGeom>
            <a:solidFill>
              <a:srgbClr val="46DAF6"/>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9FB0E425-B5D7-42DF-AA07-25FECDB280F2}"/>
                </a:ext>
              </a:extLst>
            </p:cNvPr>
            <p:cNvSpPr/>
            <p:nvPr/>
          </p:nvSpPr>
          <p:spPr>
            <a:xfrm>
              <a:off x="9858375" y="1552574"/>
              <a:ext cx="158751" cy="158751"/>
            </a:xfrm>
            <a:prstGeom prst="ellipse">
              <a:avLst/>
            </a:prstGeom>
            <a:solidFill>
              <a:srgbClr val="FF7BD2"/>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5305BE79-508F-4FFD-9E3F-B1C0D7049DD2}"/>
                </a:ext>
              </a:extLst>
            </p:cNvPr>
            <p:cNvSpPr/>
            <p:nvPr/>
          </p:nvSpPr>
          <p:spPr>
            <a:xfrm>
              <a:off x="9474200" y="1552574"/>
              <a:ext cx="158751" cy="158751"/>
            </a:xfrm>
            <a:prstGeom prst="ellipse">
              <a:avLst/>
            </a:prstGeom>
            <a:solidFill>
              <a:srgbClr val="FCE78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sp>
          <p:nvSpPr>
            <p:cNvPr id="30" name="Oval 29">
              <a:extLst>
                <a:ext uri="{FF2B5EF4-FFF2-40B4-BE49-F238E27FC236}">
                  <a16:creationId xmlns:a16="http://schemas.microsoft.com/office/drawing/2014/main" id="{43E43A3C-5D62-44DB-B090-93178337FA03}"/>
                </a:ext>
              </a:extLst>
            </p:cNvPr>
            <p:cNvSpPr/>
            <p:nvPr/>
          </p:nvSpPr>
          <p:spPr>
            <a:xfrm>
              <a:off x="9090025" y="1552574"/>
              <a:ext cx="158751" cy="158751"/>
            </a:xfrm>
            <a:prstGeom prst="ellipse">
              <a:avLst/>
            </a:prstGeom>
            <a:solidFill>
              <a:srgbClr val="DA038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2" name="Group 1">
            <a:extLst>
              <a:ext uri="{FF2B5EF4-FFF2-40B4-BE49-F238E27FC236}">
                <a16:creationId xmlns:a16="http://schemas.microsoft.com/office/drawing/2014/main" id="{57A2304D-7246-47D4-9883-3865D79B107D}"/>
              </a:ext>
            </a:extLst>
          </p:cNvPr>
          <p:cNvGrpSpPr/>
          <p:nvPr userDrawn="1"/>
        </p:nvGrpSpPr>
        <p:grpSpPr>
          <a:xfrm>
            <a:off x="-4012" y="0"/>
            <a:ext cx="12183650" cy="3565801"/>
            <a:chOff x="-4012" y="0"/>
            <a:chExt cx="12183650" cy="3565801"/>
          </a:xfrm>
        </p:grpSpPr>
        <p:pic>
          <p:nvPicPr>
            <p:cNvPr id="2050" name="Picture 2" descr="Creative New Zealand increases arts sector investment by $27 million and  confirms 80 arts organisations for its investment programmes - CBOP">
              <a:extLst>
                <a:ext uri="{FF2B5EF4-FFF2-40B4-BE49-F238E27FC236}">
                  <a16:creationId xmlns:a16="http://schemas.microsoft.com/office/drawing/2014/main" id="{E6EC04D4-CBEF-469D-B384-35D13B8053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1966"/>
            <a:stretch/>
          </p:blipFill>
          <p:spPr bwMode="auto">
            <a:xfrm>
              <a:off x="-4012" y="0"/>
              <a:ext cx="6096000" cy="35658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reative New Zealand increases arts sector investment by $27 million and  confirms 80 arts organisations for its investment programmes - CBOP">
              <a:extLst>
                <a:ext uri="{FF2B5EF4-FFF2-40B4-BE49-F238E27FC236}">
                  <a16:creationId xmlns:a16="http://schemas.microsoft.com/office/drawing/2014/main" id="{B52EE886-F09B-47D8-A0D3-30461DEBE2FE}"/>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1966"/>
            <a:stretch/>
          </p:blipFill>
          <p:spPr bwMode="auto">
            <a:xfrm flipH="1">
              <a:off x="6083638" y="0"/>
              <a:ext cx="6096000" cy="35658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E43AE5D8-AB48-4193-979C-CDAD4962EF71}"/>
              </a:ext>
            </a:extLst>
          </p:cNvPr>
          <p:cNvSpPr/>
          <p:nvPr userDrawn="1"/>
        </p:nvSpPr>
        <p:spPr>
          <a:xfrm>
            <a:off x="0" y="0"/>
            <a:ext cx="12179638" cy="3565801"/>
          </a:xfrm>
          <a:prstGeom prst="rect">
            <a:avLst/>
          </a:prstGeom>
          <a:solidFill>
            <a:srgbClr val="000000">
              <a:alpha val="10196"/>
            </a:srgb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537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2A7BD-5AEC-4827-A377-09BF63B5CD5A}" type="datetime1">
              <a:rPr lang="en-NZ" smtClean="0"/>
              <a:t>29/04/2024</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847F3-8C0F-4603-8532-568198AC85F4}" type="slidenum">
              <a:rPr lang="en-NZ" smtClean="0"/>
              <a:t>‹#›</a:t>
            </a:fld>
            <a:endParaRPr lang="en-NZ"/>
          </a:p>
        </p:txBody>
      </p:sp>
    </p:spTree>
    <p:extLst>
      <p:ext uri="{BB962C8B-B14F-4D97-AF65-F5344CB8AC3E}">
        <p14:creationId xmlns:p14="http://schemas.microsoft.com/office/powerpoint/2010/main" val="4022564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81" r:id="rId4"/>
    <p:sldLayoutId id="2147483688" r:id="rId5"/>
    <p:sldLayoutId id="2147483689" r:id="rId6"/>
    <p:sldLayoutId id="2147483687" r:id="rId7"/>
    <p:sldLayoutId id="214748367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hart" Target="../charts/chart24.xml"/><Relationship Id="rId4" Type="http://schemas.openxmlformats.org/officeDocument/2006/relationships/chart" Target="../charts/char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7.xml"/><Relationship Id="rId7" Type="http://schemas.openxmlformats.org/officeDocument/2006/relationships/image" Target="../media/image15.svg"/><Relationship Id="rId2" Type="http://schemas.openxmlformats.org/officeDocument/2006/relationships/chart" Target="../charts/chart3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chart" Target="../charts/chart38.xml"/><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chart" Target="../charts/chart3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chart" Target="../charts/chart40.xml"/><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chart" Target="../charts/chart41.xml"/></Relationships>
</file>

<file path=ppt/slides/_rels/slide3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chart" Target="../charts/chart42.xml"/><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7"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7.xml"/><Relationship Id="rId7" Type="http://schemas.openxmlformats.org/officeDocument/2006/relationships/image" Target="../media/image15.svg"/><Relationship Id="rId2" Type="http://schemas.openxmlformats.org/officeDocument/2006/relationships/chart" Target="../charts/chart4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chart" Target="../charts/chart48.xml"/><Relationship Id="rId7" Type="http://schemas.openxmlformats.org/officeDocument/2006/relationships/chart" Target="../charts/chart52.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6.xml"/><Relationship Id="rId4" Type="http://schemas.openxmlformats.org/officeDocument/2006/relationships/chart" Target="../charts/chart62.xml"/></Relationships>
</file>

<file path=ppt/slides/_rels/slide4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chart" Target="../charts/chart65.xml"/><Relationship Id="rId4" Type="http://schemas.openxmlformats.org/officeDocument/2006/relationships/chart" Target="../charts/chart64.xml"/></Relationships>
</file>

<file path=ppt/slides/_rels/slide4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chart" Target="../charts/chart68.xml"/><Relationship Id="rId4" Type="http://schemas.openxmlformats.org/officeDocument/2006/relationships/chart" Target="../charts/chart67.xml"/></Relationships>
</file>

<file path=ppt/slides/_rels/slide4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chart" Target="../charts/chart72.xml"/><Relationship Id="rId5" Type="http://schemas.openxmlformats.org/officeDocument/2006/relationships/chart" Target="../charts/chart71.xml"/><Relationship Id="rId4" Type="http://schemas.openxmlformats.org/officeDocument/2006/relationships/chart" Target="../charts/chart70.xml"/></Relationships>
</file>

<file path=ppt/slides/_rels/slide45.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6.xml"/><Relationship Id="rId4" Type="http://schemas.openxmlformats.org/officeDocument/2006/relationships/chart" Target="../charts/chart75.xml"/></Relationships>
</file>

<file path=ppt/slides/_rels/slide46.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5.xml"/><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6C821-383D-4463-9F17-038A5C5FAF73}"/>
              </a:ext>
            </a:extLst>
          </p:cNvPr>
          <p:cNvSpPr/>
          <p:nvPr/>
        </p:nvSpPr>
        <p:spPr>
          <a:xfrm>
            <a:off x="556053" y="6298758"/>
            <a:ext cx="9946484" cy="369332"/>
          </a:xfrm>
          <a:prstGeom prst="rect">
            <a:avLst/>
          </a:prstGeom>
        </p:spPr>
        <p:txBody>
          <a:bodyPr wrap="square">
            <a:spAutoFit/>
          </a:bodyPr>
          <a:lstStyle/>
          <a:p>
            <a:pPr lvl="0">
              <a:lnSpc>
                <a:spcPct val="90000"/>
              </a:lnSpc>
              <a:spcBef>
                <a:spcPts val="1000"/>
              </a:spcBef>
            </a:pPr>
            <a:r>
              <a:rPr lang="en-NZ" sz="2000" i="1" spc="300" dirty="0">
                <a:solidFill>
                  <a:srgbClr val="282D41"/>
                </a:solidFill>
                <a:latin typeface="Arial Narrow" panose="020B0606020202030204" pitchFamily="34" charset="0"/>
              </a:rPr>
              <a:t>Survey findings for Māori</a:t>
            </a:r>
          </a:p>
        </p:txBody>
      </p:sp>
      <p:sp>
        <p:nvSpPr>
          <p:cNvPr id="4" name="TextBox 3">
            <a:extLst>
              <a:ext uri="{FF2B5EF4-FFF2-40B4-BE49-F238E27FC236}">
                <a16:creationId xmlns:a16="http://schemas.microsoft.com/office/drawing/2014/main" id="{635137D8-3E9A-49F3-ABC9-D44667A1F7BB}"/>
              </a:ext>
            </a:extLst>
          </p:cNvPr>
          <p:cNvSpPr txBox="1"/>
          <p:nvPr/>
        </p:nvSpPr>
        <p:spPr>
          <a:xfrm>
            <a:off x="2458064" y="4594252"/>
            <a:ext cx="9733935" cy="246221"/>
          </a:xfrm>
          <a:prstGeom prst="rect">
            <a:avLst/>
          </a:prstGeom>
          <a:solidFill>
            <a:schemeClr val="tx1">
              <a:alpha val="50000"/>
            </a:schemeClr>
          </a:solidFill>
        </p:spPr>
        <p:txBody>
          <a:bodyPr wrap="square" rtlCol="0">
            <a:spAutoFit/>
          </a:bodyPr>
          <a:lstStyle/>
          <a:p>
            <a:pPr algn="r"/>
            <a:r>
              <a:rPr lang="en-NZ" sz="1000" dirty="0">
                <a:solidFill>
                  <a:schemeClr val="bg1"/>
                </a:solidFill>
              </a:rPr>
              <a:t>Photo credit: ARONUI Arts Festival Opening: ‘Ko Rangi Ko </a:t>
            </a:r>
            <a:r>
              <a:rPr lang="en-NZ" sz="1000" dirty="0" err="1">
                <a:solidFill>
                  <a:schemeClr val="bg1"/>
                </a:solidFill>
              </a:rPr>
              <a:t>Pāpā</a:t>
            </a:r>
            <a:r>
              <a:rPr lang="en-NZ" sz="1000" dirty="0">
                <a:solidFill>
                  <a:schemeClr val="bg1"/>
                </a:solidFill>
              </a:rPr>
              <a:t>’ Rosie </a:t>
            </a:r>
            <a:r>
              <a:rPr lang="en-NZ" sz="1000" dirty="0" err="1">
                <a:solidFill>
                  <a:schemeClr val="bg1"/>
                </a:solidFill>
              </a:rPr>
              <a:t>Belvie</a:t>
            </a:r>
            <a:r>
              <a:rPr lang="en-NZ" sz="1000" dirty="0">
                <a:solidFill>
                  <a:schemeClr val="bg1"/>
                </a:solidFill>
              </a:rPr>
              <a:t>, Amy (</a:t>
            </a:r>
            <a:r>
              <a:rPr lang="en-NZ" sz="1000" dirty="0" err="1">
                <a:solidFill>
                  <a:schemeClr val="bg1"/>
                </a:solidFill>
              </a:rPr>
              <a:t>Kahumako</a:t>
            </a:r>
            <a:r>
              <a:rPr lang="en-NZ" sz="1000" dirty="0">
                <a:solidFill>
                  <a:schemeClr val="bg1"/>
                </a:solidFill>
              </a:rPr>
              <a:t>) </a:t>
            </a:r>
            <a:r>
              <a:rPr lang="en-NZ" sz="1000" dirty="0" err="1">
                <a:solidFill>
                  <a:schemeClr val="bg1"/>
                </a:solidFill>
              </a:rPr>
              <a:t>Rameka</a:t>
            </a:r>
            <a:r>
              <a:rPr lang="en-NZ" sz="1000" dirty="0">
                <a:solidFill>
                  <a:schemeClr val="bg1"/>
                </a:solidFill>
              </a:rPr>
              <a:t>, </a:t>
            </a:r>
            <a:r>
              <a:rPr lang="en-NZ" sz="1000" dirty="0" err="1">
                <a:solidFill>
                  <a:schemeClr val="bg1"/>
                </a:solidFill>
              </a:rPr>
              <a:t>Matiu</a:t>
            </a:r>
            <a:r>
              <a:rPr lang="en-NZ" sz="1000" dirty="0">
                <a:solidFill>
                  <a:schemeClr val="bg1"/>
                </a:solidFill>
              </a:rPr>
              <a:t> </a:t>
            </a:r>
            <a:r>
              <a:rPr lang="en-NZ" sz="1000" dirty="0" err="1">
                <a:solidFill>
                  <a:schemeClr val="bg1"/>
                </a:solidFill>
              </a:rPr>
              <a:t>Hamuera</a:t>
            </a:r>
            <a:r>
              <a:rPr lang="en-NZ" sz="1000" dirty="0">
                <a:solidFill>
                  <a:schemeClr val="bg1"/>
                </a:solidFill>
              </a:rPr>
              <a:t>. Photography by Michelle </a:t>
            </a:r>
            <a:r>
              <a:rPr lang="en-NZ" sz="1000" dirty="0" err="1">
                <a:solidFill>
                  <a:schemeClr val="bg1"/>
                </a:solidFill>
              </a:rPr>
              <a:t>Cutelli</a:t>
            </a:r>
            <a:r>
              <a:rPr lang="en-NZ" sz="1000" dirty="0">
                <a:solidFill>
                  <a:schemeClr val="bg1"/>
                </a:solidFill>
              </a:rPr>
              <a:t> Photography. </a:t>
            </a:r>
          </a:p>
        </p:txBody>
      </p:sp>
      <p:sp>
        <p:nvSpPr>
          <p:cNvPr id="5" name="Title 1">
            <a:extLst>
              <a:ext uri="{FF2B5EF4-FFF2-40B4-BE49-F238E27FC236}">
                <a16:creationId xmlns:a16="http://schemas.microsoft.com/office/drawing/2014/main" id="{4DE5CB90-2646-41A6-8A3C-EAB43F753544}"/>
              </a:ext>
            </a:extLst>
          </p:cNvPr>
          <p:cNvSpPr txBox="1">
            <a:spLocks/>
          </p:cNvSpPr>
          <p:nvPr/>
        </p:nvSpPr>
        <p:spPr>
          <a:xfrm>
            <a:off x="556053" y="5094158"/>
            <a:ext cx="11350602" cy="7298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400" b="1" i="1" dirty="0">
                <a:solidFill>
                  <a:schemeClr val="bg1"/>
                </a:solidFill>
                <a:latin typeface="Georgia" panose="02040502050405020303" pitchFamily="18" charset="0"/>
              </a:rPr>
              <a:t>Ko Aotearoa me </a:t>
            </a:r>
            <a:r>
              <a:rPr lang="en-NZ" sz="2400" b="1" i="1" dirty="0" err="1">
                <a:solidFill>
                  <a:schemeClr val="bg1"/>
                </a:solidFill>
                <a:latin typeface="Georgia" panose="02040502050405020303" pitchFamily="18" charset="0"/>
              </a:rPr>
              <a:t>ōna</a:t>
            </a:r>
            <a:r>
              <a:rPr lang="en-NZ" sz="2400" b="1" i="1" dirty="0">
                <a:solidFill>
                  <a:schemeClr val="bg1"/>
                </a:solidFill>
                <a:latin typeface="Georgia" panose="02040502050405020303" pitchFamily="18" charset="0"/>
              </a:rPr>
              <a:t> toi: </a:t>
            </a:r>
            <a:r>
              <a:rPr lang="en-NZ" sz="2400" b="1" i="1" dirty="0" err="1">
                <a:solidFill>
                  <a:schemeClr val="bg1"/>
                </a:solidFill>
                <a:latin typeface="Georgia" panose="02040502050405020303" pitchFamily="18" charset="0"/>
              </a:rPr>
              <a:t>waiaro</a:t>
            </a:r>
            <a:r>
              <a:rPr lang="en-NZ" sz="2400" b="1" i="1" dirty="0">
                <a:solidFill>
                  <a:schemeClr val="bg1"/>
                </a:solidFill>
                <a:latin typeface="Georgia" panose="02040502050405020303" pitchFamily="18" charset="0"/>
              </a:rPr>
              <a:t>, </a:t>
            </a:r>
            <a:r>
              <a:rPr lang="en-NZ" sz="2400" b="1" i="1" dirty="0" err="1">
                <a:solidFill>
                  <a:schemeClr val="bg1"/>
                </a:solidFill>
                <a:latin typeface="Georgia" panose="02040502050405020303" pitchFamily="18" charset="0"/>
              </a:rPr>
              <a:t>wairongo</a:t>
            </a:r>
            <a:r>
              <a:rPr lang="en-NZ" sz="2400" b="1" i="1" dirty="0">
                <a:solidFill>
                  <a:schemeClr val="bg1"/>
                </a:solidFill>
                <a:latin typeface="Georgia" panose="02040502050405020303" pitchFamily="18" charset="0"/>
              </a:rPr>
              <a:t>, </a:t>
            </a:r>
            <a:r>
              <a:rPr lang="en-NZ" sz="2400" b="1" i="1" dirty="0" err="1">
                <a:solidFill>
                  <a:schemeClr val="bg1"/>
                </a:solidFill>
                <a:latin typeface="Georgia" panose="02040502050405020303" pitchFamily="18" charset="0"/>
              </a:rPr>
              <a:t>waiuru</a:t>
            </a:r>
            <a:r>
              <a:rPr lang="en-NZ" sz="2400" b="1" dirty="0">
                <a:solidFill>
                  <a:schemeClr val="bg1"/>
                </a:solidFill>
                <a:latin typeface="Georgia" panose="02040502050405020303" pitchFamily="18" charset="0"/>
              </a:rPr>
              <a:t> </a:t>
            </a:r>
          </a:p>
          <a:p>
            <a:r>
              <a:rPr lang="en-NZ" sz="2400" b="1" i="1" dirty="0">
                <a:solidFill>
                  <a:schemeClr val="bg1"/>
                </a:solidFill>
                <a:latin typeface="Georgia" panose="02040502050405020303" pitchFamily="18" charset="0"/>
              </a:rPr>
              <a:t>New Zealanders and the arts: attitudes, attendance and participation</a:t>
            </a:r>
          </a:p>
          <a:p>
            <a:endParaRPr lang="en-NZ" sz="4000" b="1" i="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0317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Frequency of Māori attendance</a:t>
            </a:r>
          </a:p>
        </p:txBody>
      </p:sp>
      <p:sp>
        <p:nvSpPr>
          <p:cNvPr id="3" name="Content Placeholder 2"/>
          <p:cNvSpPr>
            <a:spLocks noGrp="1"/>
          </p:cNvSpPr>
          <p:nvPr>
            <p:ph idx="10"/>
          </p:nvPr>
        </p:nvSpPr>
        <p:spPr/>
        <p:txBody>
          <a:bodyPr/>
          <a:lstStyle/>
          <a:p>
            <a:r>
              <a:rPr lang="en-NZ" dirty="0"/>
              <a:t>Frequency of attendance shows the number of times respondents have attended any of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p>
        </p:txBody>
      </p:sp>
      <p:graphicFrame>
        <p:nvGraphicFramePr>
          <p:cNvPr id="7" name="Chart 6"/>
          <p:cNvGraphicFramePr/>
          <p:nvPr>
            <p:extLst>
              <p:ext uri="{D42A27DB-BD31-4B8C-83A1-F6EECF244321}">
                <p14:modId xmlns:p14="http://schemas.microsoft.com/office/powerpoint/2010/main" val="3195628372"/>
              </p:ext>
            </p:extLst>
          </p:nvPr>
        </p:nvGraphicFramePr>
        <p:xfrm>
          <a:off x="374469" y="1885950"/>
          <a:ext cx="7432054" cy="3667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Table 25">
            <a:extLst>
              <a:ext uri="{FF2B5EF4-FFF2-40B4-BE49-F238E27FC236}">
                <a16:creationId xmlns:a16="http://schemas.microsoft.com/office/drawing/2014/main" id="{DFB36313-98DC-4991-899D-E6F365B7919D}"/>
              </a:ext>
            </a:extLst>
          </p:cNvPr>
          <p:cNvGraphicFramePr>
            <a:graphicFrameLocks noGrp="1"/>
          </p:cNvGraphicFramePr>
          <p:nvPr>
            <p:extLst>
              <p:ext uri="{D42A27DB-BD31-4B8C-83A1-F6EECF244321}">
                <p14:modId xmlns:p14="http://schemas.microsoft.com/office/powerpoint/2010/main" val="4098035573"/>
              </p:ext>
            </p:extLst>
          </p:nvPr>
        </p:nvGraphicFramePr>
        <p:xfrm>
          <a:off x="77057" y="2342606"/>
          <a:ext cx="1379603" cy="2960913"/>
        </p:xfrm>
        <a:graphic>
          <a:graphicData uri="http://schemas.openxmlformats.org/drawingml/2006/table">
            <a:tbl>
              <a:tblPr>
                <a:tableStyleId>{5C22544A-7EE6-4342-B048-85BDC9FD1C3A}</a:tableStyleId>
              </a:tblPr>
              <a:tblGrid>
                <a:gridCol w="1379603">
                  <a:extLst>
                    <a:ext uri="{9D8B030D-6E8A-4147-A177-3AD203B41FA5}">
                      <a16:colId xmlns:a16="http://schemas.microsoft.com/office/drawing/2014/main" val="345853952"/>
                    </a:ext>
                  </a:extLst>
                </a:gridCol>
              </a:tblGrid>
              <a:tr h="1010399">
                <a:tc>
                  <a:txBody>
                    <a:bodyPr/>
                    <a:lstStyle/>
                    <a:p>
                      <a:pPr algn="r" fontAlgn="b"/>
                      <a:r>
                        <a:rPr lang="en-NZ" sz="1050" u="none" strike="noStrike" dirty="0">
                          <a:effectLst/>
                        </a:rPr>
                        <a:t>New Zealand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1399824"/>
                  </a:ext>
                </a:extLst>
              </a:tr>
              <a:tr h="975257">
                <a:tc>
                  <a:txBody>
                    <a:bodyPr/>
                    <a:lstStyle/>
                    <a:p>
                      <a:pPr algn="r" fontAlgn="b"/>
                      <a:r>
                        <a:rPr lang="en-NZ" sz="1050" u="none" strike="noStrike" dirty="0">
                          <a:effectLst/>
                        </a:rPr>
                        <a:t>Māori - 2020</a:t>
                      </a:r>
                      <a:endParaRPr lang="en-NZ" sz="105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3829879"/>
                  </a:ext>
                </a:extLst>
              </a:tr>
              <a:tr h="975257">
                <a:tc>
                  <a:txBody>
                    <a:bodyPr/>
                    <a:lstStyle/>
                    <a:p>
                      <a:pPr algn="r" fontAlgn="b"/>
                      <a:r>
                        <a:rPr lang="en-NZ" sz="1050" u="none" strike="noStrike" dirty="0">
                          <a:effectLst/>
                        </a:rPr>
                        <a:t>Māori - 2017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9758878"/>
                  </a:ext>
                </a:extLst>
              </a:tr>
            </a:tbl>
          </a:graphicData>
        </a:graphic>
      </p:graphicFrame>
      <p:sp>
        <p:nvSpPr>
          <p:cNvPr id="27" name="Oval 26">
            <a:extLst>
              <a:ext uri="{FF2B5EF4-FFF2-40B4-BE49-F238E27FC236}">
                <a16:creationId xmlns:a16="http://schemas.microsoft.com/office/drawing/2014/main" id="{5EF99223-C908-41ED-AD4D-8CBAD2643E29}"/>
              </a:ext>
            </a:extLst>
          </p:cNvPr>
          <p:cNvSpPr/>
          <p:nvPr/>
        </p:nvSpPr>
        <p:spPr>
          <a:xfrm>
            <a:off x="152156" y="1898106"/>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19" name="TextBox 18">
            <a:extLst>
              <a:ext uri="{FF2B5EF4-FFF2-40B4-BE49-F238E27FC236}">
                <a16:creationId xmlns:a16="http://schemas.microsoft.com/office/drawing/2014/main" id="{2B177B50-D3E1-4C1D-A3B5-43C4DAAFF718}"/>
              </a:ext>
            </a:extLst>
          </p:cNvPr>
          <p:cNvSpPr txBox="1"/>
          <p:nvPr/>
        </p:nvSpPr>
        <p:spPr>
          <a:xfrm>
            <a:off x="77057" y="6516043"/>
            <a:ext cx="4705596"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177B758A-B98E-4BB9-9D5B-89C0C85B3E0A}"/>
              </a:ext>
            </a:extLst>
          </p:cNvPr>
          <p:cNvGrpSpPr/>
          <p:nvPr/>
        </p:nvGrpSpPr>
        <p:grpSpPr>
          <a:xfrm>
            <a:off x="5136705" y="6407321"/>
            <a:ext cx="2241162" cy="215444"/>
            <a:chOff x="163092" y="5772628"/>
            <a:chExt cx="2241162" cy="215444"/>
          </a:xfrm>
        </p:grpSpPr>
        <p:sp>
          <p:nvSpPr>
            <p:cNvPr id="29" name="TextBox 28">
              <a:extLst>
                <a:ext uri="{FF2B5EF4-FFF2-40B4-BE49-F238E27FC236}">
                  <a16:creationId xmlns:a16="http://schemas.microsoft.com/office/drawing/2014/main" id="{53EB49AA-8DFC-4E67-9269-03F2C47A699A}"/>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0" name="Isosceles Triangle 29">
              <a:extLst>
                <a:ext uri="{FF2B5EF4-FFF2-40B4-BE49-F238E27FC236}">
                  <a16:creationId xmlns:a16="http://schemas.microsoft.com/office/drawing/2014/main" id="{ACF24ECE-16BF-4A39-B28D-38B13C74423A}"/>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Isosceles Triangle 30">
              <a:extLst>
                <a:ext uri="{FF2B5EF4-FFF2-40B4-BE49-F238E27FC236}">
                  <a16:creationId xmlns:a16="http://schemas.microsoft.com/office/drawing/2014/main" id="{B57EA555-5304-4B5C-9BBC-23D2B7502B6D}"/>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2" name="Group 31">
            <a:extLst>
              <a:ext uri="{FF2B5EF4-FFF2-40B4-BE49-F238E27FC236}">
                <a16:creationId xmlns:a16="http://schemas.microsoft.com/office/drawing/2014/main" id="{EC3144B3-A2DE-42F1-98A8-11BF5D69DAF0}"/>
              </a:ext>
            </a:extLst>
          </p:cNvPr>
          <p:cNvGrpSpPr/>
          <p:nvPr/>
        </p:nvGrpSpPr>
        <p:grpSpPr>
          <a:xfrm>
            <a:off x="5136705" y="6615308"/>
            <a:ext cx="2891981" cy="215444"/>
            <a:chOff x="163092" y="5772628"/>
            <a:chExt cx="2891981" cy="215444"/>
          </a:xfrm>
        </p:grpSpPr>
        <p:sp>
          <p:nvSpPr>
            <p:cNvPr id="33" name="TextBox 32">
              <a:extLst>
                <a:ext uri="{FF2B5EF4-FFF2-40B4-BE49-F238E27FC236}">
                  <a16:creationId xmlns:a16="http://schemas.microsoft.com/office/drawing/2014/main" id="{A9FD26B4-67B7-4F50-82E6-65833E03FA43}"/>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4" name="Isosceles Triangle 33">
              <a:extLst>
                <a:ext uri="{FF2B5EF4-FFF2-40B4-BE49-F238E27FC236}">
                  <a16:creationId xmlns:a16="http://schemas.microsoft.com/office/drawing/2014/main" id="{6F1E89B4-0595-46F1-AF12-F8D834BC1763}"/>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Isosceles Triangle 34">
              <a:extLst>
                <a:ext uri="{FF2B5EF4-FFF2-40B4-BE49-F238E27FC236}">
                  <a16:creationId xmlns:a16="http://schemas.microsoft.com/office/drawing/2014/main" id="{1F2AD499-E1B9-4624-9A0A-A37C48815FE5}"/>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sp>
        <p:nvSpPr>
          <p:cNvPr id="2" name="SigDiff">
            <a:extLst>
              <a:ext uri="{FF2B5EF4-FFF2-40B4-BE49-F238E27FC236}">
                <a16:creationId xmlns:a16="http://schemas.microsoft.com/office/drawing/2014/main" id="{CEEC53D5-CF33-4598-AB8F-4F0643FFF206}"/>
              </a:ext>
            </a:extLst>
          </p:cNvPr>
          <p:cNvSpPr/>
          <p:nvPr/>
        </p:nvSpPr>
        <p:spPr>
          <a:xfrm>
            <a:off x="2568008" y="3725610"/>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03FC4C5-DA7A-40CC-929A-5D50AC7A627F}"/>
              </a:ext>
            </a:extLst>
          </p:cNvPr>
          <p:cNvSpPr/>
          <p:nvPr/>
        </p:nvSpPr>
        <p:spPr>
          <a:xfrm>
            <a:off x="8354014" y="1838524"/>
            <a:ext cx="3639038" cy="2631490"/>
          </a:xfrm>
          <a:prstGeom prst="rect">
            <a:avLst/>
          </a:prstGeom>
        </p:spPr>
        <p:txBody>
          <a:bodyPr wrap="square">
            <a:spAutoFit/>
          </a:bodyPr>
          <a:lstStyle/>
          <a:p>
            <a:r>
              <a:rPr lang="en-NZ" sz="1000" dirty="0"/>
              <a:t>We have identified four groups in terms of the frequency with which they attend any art form. </a:t>
            </a:r>
          </a:p>
          <a:p>
            <a:endParaRPr lang="en-NZ" sz="1000" dirty="0"/>
          </a:p>
          <a:p>
            <a:r>
              <a:rPr lang="en-NZ" sz="1000" dirty="0"/>
              <a:t>The majority of Māori continue to attend arts events or locations reasonably frequently, and more frequently than all New Zealanders. Fifty four percent attend more than three times a year (vs. 49% of all New Zealanders), and 30% attend more than ten times a year (vs. 24% of all New Zealanders).</a:t>
            </a:r>
          </a:p>
          <a:p>
            <a:pPr lvl="0">
              <a:spcBef>
                <a:spcPts val="600"/>
              </a:spcBef>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a:spcBef>
                <a:spcPts val="600"/>
              </a:spcBef>
            </a:pPr>
            <a:r>
              <a:rPr lang="en-NZ" sz="1000" dirty="0">
                <a:solidFill>
                  <a:schemeClr val="tx1">
                    <a:lumMod val="85000"/>
                    <a:lumOff val="15000"/>
                  </a:schemeClr>
                </a:solidFill>
              </a:rPr>
              <a:t>Māori aged 60-69 are more likely than average to attend 10 or more arts events in the last 12 months (40% vs 30%).</a:t>
            </a:r>
          </a:p>
          <a:p>
            <a:endParaRPr lang="en-NZ" sz="1000" dirty="0">
              <a:solidFill>
                <a:schemeClr val="tx1">
                  <a:lumMod val="85000"/>
                  <a:lumOff val="15000"/>
                </a:schemeClr>
              </a:solidFill>
            </a:endParaRPr>
          </a:p>
          <a:p>
            <a:endParaRPr lang="en-NZ" sz="1000" dirty="0">
              <a:solidFill>
                <a:schemeClr val="tx1">
                  <a:lumMod val="85000"/>
                  <a:lumOff val="15000"/>
                </a:schemeClr>
              </a:solidFill>
            </a:endParaRPr>
          </a:p>
        </p:txBody>
      </p:sp>
      <p:sp>
        <p:nvSpPr>
          <p:cNvPr id="20" name="Isosceles Triangle 19">
            <a:extLst>
              <a:ext uri="{FF2B5EF4-FFF2-40B4-BE49-F238E27FC236}">
                <a16:creationId xmlns:a16="http://schemas.microsoft.com/office/drawing/2014/main" id="{7454E2E6-1C23-43B6-B0C9-4864295C140A}"/>
              </a:ext>
            </a:extLst>
          </p:cNvPr>
          <p:cNvSpPr>
            <a:spLocks noChangeAspect="1"/>
          </p:cNvSpPr>
          <p:nvPr/>
        </p:nvSpPr>
        <p:spPr>
          <a:xfrm rot="10800000">
            <a:off x="2720408" y="3729137"/>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Isosceles Triangle 20">
            <a:extLst>
              <a:ext uri="{FF2B5EF4-FFF2-40B4-BE49-F238E27FC236}">
                <a16:creationId xmlns:a16="http://schemas.microsoft.com/office/drawing/2014/main" id="{18375F1D-BD57-4B5E-9DBA-CE7563FC2EC5}"/>
              </a:ext>
            </a:extLst>
          </p:cNvPr>
          <p:cNvSpPr>
            <a:spLocks noChangeAspect="1"/>
          </p:cNvSpPr>
          <p:nvPr/>
        </p:nvSpPr>
        <p:spPr>
          <a:xfrm>
            <a:off x="6877273" y="3756331"/>
            <a:ext cx="144000" cy="133461"/>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74059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Māori participation</a:t>
            </a:r>
          </a:p>
        </p:txBody>
      </p:sp>
      <p:sp>
        <p:nvSpPr>
          <p:cNvPr id="7" name="Text Placeholder 6">
            <a:extLst>
              <a:ext uri="{FF2B5EF4-FFF2-40B4-BE49-F238E27FC236}">
                <a16:creationId xmlns:a16="http://schemas.microsoft.com/office/drawing/2014/main" id="{B409B0A5-1445-47A5-8266-466205C23B23}"/>
              </a:ext>
            </a:extLst>
          </p:cNvPr>
          <p:cNvSpPr>
            <a:spLocks noGrp="1"/>
          </p:cNvSpPr>
          <p:nvPr>
            <p:ph type="body" sz="quarter" idx="10"/>
          </p:nvPr>
        </p:nvSpPr>
        <p:spPr>
          <a:xfrm>
            <a:off x="758825" y="1182693"/>
            <a:ext cx="6907250" cy="419100"/>
          </a:xfrm>
        </p:spPr>
        <p:txBody>
          <a:bodyPr/>
          <a:lstStyle/>
          <a:p>
            <a:r>
              <a:rPr lang="en-NZ" dirty="0"/>
              <a:t>Overall participation is based on all those who have participated in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solidFill>
                <a:srgbClr val="7ED2BB"/>
              </a:solidFill>
            </a:endParaRPr>
          </a:p>
        </p:txBody>
      </p:sp>
      <p:sp>
        <p:nvSpPr>
          <p:cNvPr id="28" name="TextBox 27">
            <a:extLst>
              <a:ext uri="{FF2B5EF4-FFF2-40B4-BE49-F238E27FC236}">
                <a16:creationId xmlns:a16="http://schemas.microsoft.com/office/drawing/2014/main" id="{B7C4CAA9-F28B-4B37-A05C-AA7E7640A25B}"/>
              </a:ext>
            </a:extLst>
          </p:cNvPr>
          <p:cNvSpPr txBox="1"/>
          <p:nvPr/>
        </p:nvSpPr>
        <p:spPr>
          <a:xfrm>
            <a:off x="2327156" y="2303033"/>
            <a:ext cx="854721"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Māori</a:t>
            </a:r>
            <a:endParaRPr lang="en-US" sz="1400" b="1" spc="300" dirty="0">
              <a:solidFill>
                <a:schemeClr val="tx1">
                  <a:lumMod val="65000"/>
                  <a:lumOff val="35000"/>
                </a:schemeClr>
              </a:solidFill>
              <a:latin typeface="+mj-lt"/>
            </a:endParaRPr>
          </a:p>
        </p:txBody>
      </p:sp>
      <p:graphicFrame>
        <p:nvGraphicFramePr>
          <p:cNvPr id="33" name="Chart 32">
            <a:extLst>
              <a:ext uri="{FF2B5EF4-FFF2-40B4-BE49-F238E27FC236}">
                <a16:creationId xmlns:a16="http://schemas.microsoft.com/office/drawing/2014/main" id="{CE0CA203-83BD-47CB-97A6-FA2434ED1B2D}"/>
              </a:ext>
            </a:extLst>
          </p:cNvPr>
          <p:cNvGraphicFramePr/>
          <p:nvPr>
            <p:extLst>
              <p:ext uri="{D42A27DB-BD31-4B8C-83A1-F6EECF244321}">
                <p14:modId xmlns:p14="http://schemas.microsoft.com/office/powerpoint/2010/main" val="3200203636"/>
              </p:ext>
            </p:extLst>
          </p:nvPr>
        </p:nvGraphicFramePr>
        <p:xfrm>
          <a:off x="-189629" y="2753940"/>
          <a:ext cx="3371260" cy="2566683"/>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a:extLst>
              <a:ext uri="{FF2B5EF4-FFF2-40B4-BE49-F238E27FC236}">
                <a16:creationId xmlns:a16="http://schemas.microsoft.com/office/drawing/2014/main" id="{0E2D1736-305A-42E8-B34A-B5C7EF9CFFF3}"/>
              </a:ext>
            </a:extLst>
          </p:cNvPr>
          <p:cNvSpPr txBox="1"/>
          <p:nvPr/>
        </p:nvSpPr>
        <p:spPr>
          <a:xfrm>
            <a:off x="5790765" y="2303033"/>
            <a:ext cx="1701107"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New Zealand</a:t>
            </a:r>
          </a:p>
        </p:txBody>
      </p:sp>
      <p:sp>
        <p:nvSpPr>
          <p:cNvPr id="36" name="Rectangle 35">
            <a:extLst>
              <a:ext uri="{FF2B5EF4-FFF2-40B4-BE49-F238E27FC236}">
                <a16:creationId xmlns:a16="http://schemas.microsoft.com/office/drawing/2014/main" id="{B75DA9B6-EDF5-46F8-8D91-14610C3BB526}"/>
              </a:ext>
            </a:extLst>
          </p:cNvPr>
          <p:cNvSpPr/>
          <p:nvPr/>
        </p:nvSpPr>
        <p:spPr>
          <a:xfrm>
            <a:off x="217952" y="2109358"/>
            <a:ext cx="4867850"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7" name="Chart 36">
            <a:extLst>
              <a:ext uri="{FF2B5EF4-FFF2-40B4-BE49-F238E27FC236}">
                <a16:creationId xmlns:a16="http://schemas.microsoft.com/office/drawing/2014/main" id="{2975EE88-D68F-44E6-B734-F9CEA6ACEC27}"/>
              </a:ext>
            </a:extLst>
          </p:cNvPr>
          <p:cNvGraphicFramePr/>
          <p:nvPr>
            <p:extLst>
              <p:ext uri="{D42A27DB-BD31-4B8C-83A1-F6EECF244321}">
                <p14:modId xmlns:p14="http://schemas.microsoft.com/office/powerpoint/2010/main" val="1460778791"/>
              </p:ext>
            </p:extLst>
          </p:nvPr>
        </p:nvGraphicFramePr>
        <p:xfrm>
          <a:off x="2089170"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6AD1C52F-6ED7-42D9-A7B0-9EAACB1BA315}"/>
              </a:ext>
            </a:extLst>
          </p:cNvPr>
          <p:cNvGraphicFramePr/>
          <p:nvPr>
            <p:extLst>
              <p:ext uri="{D42A27DB-BD31-4B8C-83A1-F6EECF244321}">
                <p14:modId xmlns:p14="http://schemas.microsoft.com/office/powerpoint/2010/main" val="2309730450"/>
              </p:ext>
            </p:extLst>
          </p:nvPr>
        </p:nvGraphicFramePr>
        <p:xfrm>
          <a:off x="4782653" y="2753940"/>
          <a:ext cx="3371260" cy="2566683"/>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a:extLst>
              <a:ext uri="{FF2B5EF4-FFF2-40B4-BE49-F238E27FC236}">
                <a16:creationId xmlns:a16="http://schemas.microsoft.com/office/drawing/2014/main" id="{60F75CDB-C68D-4617-8302-0FC76CE42A5E}"/>
              </a:ext>
            </a:extLst>
          </p:cNvPr>
          <p:cNvSpPr/>
          <p:nvPr/>
        </p:nvSpPr>
        <p:spPr>
          <a:xfrm>
            <a:off x="5222606" y="2109358"/>
            <a:ext cx="2580274"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0985B21D-7EBC-49E8-BC77-2BF59EB9FBC9}"/>
              </a:ext>
            </a:extLst>
          </p:cNvPr>
          <p:cNvSpPr/>
          <p:nvPr/>
        </p:nvSpPr>
        <p:spPr>
          <a:xfrm>
            <a:off x="1024193"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68%</a:t>
            </a:r>
            <a:endParaRPr lang="en-NZ" sz="2800" dirty="0">
              <a:solidFill>
                <a:srgbClr val="414141"/>
              </a:solidFill>
              <a:latin typeface="Arial Black" panose="020B0A04020102020204" pitchFamily="34" charset="0"/>
            </a:endParaRPr>
          </a:p>
        </p:txBody>
      </p:sp>
      <p:sp>
        <p:nvSpPr>
          <p:cNvPr id="42" name="TextBox 41">
            <a:extLst>
              <a:ext uri="{FF2B5EF4-FFF2-40B4-BE49-F238E27FC236}">
                <a16:creationId xmlns:a16="http://schemas.microsoft.com/office/drawing/2014/main" id="{9CEF4B4C-12AA-4EB0-AC84-02019128368B}"/>
              </a:ext>
            </a:extLst>
          </p:cNvPr>
          <p:cNvSpPr txBox="1"/>
          <p:nvPr/>
        </p:nvSpPr>
        <p:spPr>
          <a:xfrm>
            <a:off x="1205333" y="4252616"/>
            <a:ext cx="659155" cy="307777"/>
          </a:xfrm>
          <a:prstGeom prst="rect">
            <a:avLst/>
          </a:prstGeom>
          <a:noFill/>
        </p:spPr>
        <p:txBody>
          <a:bodyPr wrap="none" rtlCol="0">
            <a:spAutoFit/>
          </a:bodyPr>
          <a:lstStyle/>
          <a:p>
            <a:pPr algn="ctr"/>
            <a:r>
              <a:rPr lang="en-US" sz="1400" spc="150" dirty="0">
                <a:solidFill>
                  <a:prstClr val="black">
                    <a:lumMod val="65000"/>
                    <a:lumOff val="35000"/>
                  </a:prstClr>
                </a:solidFill>
              </a:rPr>
              <a:t>2017</a:t>
            </a:r>
          </a:p>
        </p:txBody>
      </p:sp>
      <p:cxnSp>
        <p:nvCxnSpPr>
          <p:cNvPr id="44" name="Straight Connector 43">
            <a:extLst>
              <a:ext uri="{FF2B5EF4-FFF2-40B4-BE49-F238E27FC236}">
                <a16:creationId xmlns:a16="http://schemas.microsoft.com/office/drawing/2014/main" id="{C0AA6320-E5F4-46AB-896E-EE8FF2FE4B97}"/>
              </a:ext>
            </a:extLst>
          </p:cNvPr>
          <p:cNvCxnSpPr/>
          <p:nvPr/>
        </p:nvCxnSpPr>
        <p:spPr>
          <a:xfrm>
            <a:off x="1156249"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9F4A616-02D4-433D-91D7-E6B3AA87A918}"/>
              </a:ext>
            </a:extLst>
          </p:cNvPr>
          <p:cNvSpPr/>
          <p:nvPr/>
        </p:nvSpPr>
        <p:spPr>
          <a:xfrm>
            <a:off x="3308635"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61%</a:t>
            </a:r>
            <a:endParaRPr lang="en-NZ" sz="2800" dirty="0">
              <a:solidFill>
                <a:srgbClr val="414141"/>
              </a:solidFill>
              <a:latin typeface="Arial Black" panose="020B0A04020102020204" pitchFamily="34" charset="0"/>
            </a:endParaRPr>
          </a:p>
        </p:txBody>
      </p:sp>
      <p:sp>
        <p:nvSpPr>
          <p:cNvPr id="46" name="TextBox 45">
            <a:extLst>
              <a:ext uri="{FF2B5EF4-FFF2-40B4-BE49-F238E27FC236}">
                <a16:creationId xmlns:a16="http://schemas.microsoft.com/office/drawing/2014/main" id="{3FBDF61E-8954-4185-B492-2E3A5F6DD48C}"/>
              </a:ext>
            </a:extLst>
          </p:cNvPr>
          <p:cNvSpPr txBox="1"/>
          <p:nvPr/>
        </p:nvSpPr>
        <p:spPr>
          <a:xfrm>
            <a:off x="3489775"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7" name="Straight Connector 46">
            <a:extLst>
              <a:ext uri="{FF2B5EF4-FFF2-40B4-BE49-F238E27FC236}">
                <a16:creationId xmlns:a16="http://schemas.microsoft.com/office/drawing/2014/main" id="{ACFA9BEF-B890-4F2A-8D23-792AE2B146D1}"/>
              </a:ext>
            </a:extLst>
          </p:cNvPr>
          <p:cNvCxnSpPr/>
          <p:nvPr/>
        </p:nvCxnSpPr>
        <p:spPr>
          <a:xfrm>
            <a:off x="3440691"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CF6B432B-C695-4676-871A-E7687D47A10C}"/>
              </a:ext>
            </a:extLst>
          </p:cNvPr>
          <p:cNvSpPr/>
          <p:nvPr/>
        </p:nvSpPr>
        <p:spPr>
          <a:xfrm>
            <a:off x="5984969"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52%</a:t>
            </a:r>
            <a:endParaRPr lang="en-NZ" sz="2800" dirty="0">
              <a:solidFill>
                <a:srgbClr val="414141"/>
              </a:solidFill>
              <a:latin typeface="Arial Black" panose="020B0A04020102020204" pitchFamily="34" charset="0"/>
            </a:endParaRPr>
          </a:p>
        </p:txBody>
      </p:sp>
      <p:sp>
        <p:nvSpPr>
          <p:cNvPr id="49" name="TextBox 48">
            <a:extLst>
              <a:ext uri="{FF2B5EF4-FFF2-40B4-BE49-F238E27FC236}">
                <a16:creationId xmlns:a16="http://schemas.microsoft.com/office/drawing/2014/main" id="{8FBD9649-5C57-41FA-ACCA-76A5789C3354}"/>
              </a:ext>
            </a:extLst>
          </p:cNvPr>
          <p:cNvSpPr txBox="1"/>
          <p:nvPr/>
        </p:nvSpPr>
        <p:spPr>
          <a:xfrm>
            <a:off x="6166109"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0" name="Straight Connector 49">
            <a:extLst>
              <a:ext uri="{FF2B5EF4-FFF2-40B4-BE49-F238E27FC236}">
                <a16:creationId xmlns:a16="http://schemas.microsoft.com/office/drawing/2014/main" id="{5B95A1BE-E13E-4D83-A4E3-FF3B28B2718A}"/>
              </a:ext>
            </a:extLst>
          </p:cNvPr>
          <p:cNvCxnSpPr/>
          <p:nvPr/>
        </p:nvCxnSpPr>
        <p:spPr>
          <a:xfrm>
            <a:off x="6117025"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A42FA94-A32E-4452-A067-3EB09B4CD0B3}"/>
              </a:ext>
            </a:extLst>
          </p:cNvPr>
          <p:cNvSpPr txBox="1"/>
          <p:nvPr/>
        </p:nvSpPr>
        <p:spPr>
          <a:xfrm>
            <a:off x="77057" y="6516043"/>
            <a:ext cx="4705596"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01075DCF-B017-414E-8D51-0AC4D7212C02}"/>
              </a:ext>
            </a:extLst>
          </p:cNvPr>
          <p:cNvGrpSpPr/>
          <p:nvPr/>
        </p:nvGrpSpPr>
        <p:grpSpPr>
          <a:xfrm>
            <a:off x="5136705" y="6407321"/>
            <a:ext cx="2241162" cy="215444"/>
            <a:chOff x="163092" y="5772628"/>
            <a:chExt cx="2241162" cy="215444"/>
          </a:xfrm>
        </p:grpSpPr>
        <p:sp>
          <p:nvSpPr>
            <p:cNvPr id="56" name="TextBox 55">
              <a:extLst>
                <a:ext uri="{FF2B5EF4-FFF2-40B4-BE49-F238E27FC236}">
                  <a16:creationId xmlns:a16="http://schemas.microsoft.com/office/drawing/2014/main" id="{E91DC33D-EE87-4A4E-AEB3-F36F9F02BFDF}"/>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57" name="Isosceles Triangle 56">
              <a:extLst>
                <a:ext uri="{FF2B5EF4-FFF2-40B4-BE49-F238E27FC236}">
                  <a16:creationId xmlns:a16="http://schemas.microsoft.com/office/drawing/2014/main" id="{5A694578-018D-46A1-A48F-687DD2728A1D}"/>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Isosceles Triangle 57">
              <a:extLst>
                <a:ext uri="{FF2B5EF4-FFF2-40B4-BE49-F238E27FC236}">
                  <a16:creationId xmlns:a16="http://schemas.microsoft.com/office/drawing/2014/main" id="{DADFCDB0-8D70-40E5-9441-F47854D18F46}"/>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59" name="Group 58">
            <a:extLst>
              <a:ext uri="{FF2B5EF4-FFF2-40B4-BE49-F238E27FC236}">
                <a16:creationId xmlns:a16="http://schemas.microsoft.com/office/drawing/2014/main" id="{99D1B2C0-3836-4F4E-86FD-54960CD7179B}"/>
              </a:ext>
            </a:extLst>
          </p:cNvPr>
          <p:cNvGrpSpPr/>
          <p:nvPr/>
        </p:nvGrpSpPr>
        <p:grpSpPr>
          <a:xfrm>
            <a:off x="5136705" y="6615308"/>
            <a:ext cx="2891981" cy="215444"/>
            <a:chOff x="163092" y="5772628"/>
            <a:chExt cx="2891981" cy="215444"/>
          </a:xfrm>
        </p:grpSpPr>
        <p:sp>
          <p:nvSpPr>
            <p:cNvPr id="60" name="TextBox 59">
              <a:extLst>
                <a:ext uri="{FF2B5EF4-FFF2-40B4-BE49-F238E27FC236}">
                  <a16:creationId xmlns:a16="http://schemas.microsoft.com/office/drawing/2014/main" id="{F167372C-77E4-4083-BA7E-71EE9C0F7362}"/>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61" name="Isosceles Triangle 60">
              <a:extLst>
                <a:ext uri="{FF2B5EF4-FFF2-40B4-BE49-F238E27FC236}">
                  <a16:creationId xmlns:a16="http://schemas.microsoft.com/office/drawing/2014/main" id="{3B97A50E-0AD6-4688-8036-31ABEE47F5D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2" name="Isosceles Triangle 61">
              <a:extLst>
                <a:ext uri="{FF2B5EF4-FFF2-40B4-BE49-F238E27FC236}">
                  <a16:creationId xmlns:a16="http://schemas.microsoft.com/office/drawing/2014/main" id="{951B843A-3F81-45EF-BE9E-ADD8F124C1F0}"/>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0" name="Rectangle 29">
            <a:extLst>
              <a:ext uri="{FF2B5EF4-FFF2-40B4-BE49-F238E27FC236}">
                <a16:creationId xmlns:a16="http://schemas.microsoft.com/office/drawing/2014/main" id="{8BC687C6-5B32-4A7E-9DAC-7B8B35BD79C4}"/>
              </a:ext>
            </a:extLst>
          </p:cNvPr>
          <p:cNvSpPr/>
          <p:nvPr/>
        </p:nvSpPr>
        <p:spPr>
          <a:xfrm>
            <a:off x="8327419" y="1800421"/>
            <a:ext cx="3646629" cy="3785652"/>
          </a:xfrm>
          <a:prstGeom prst="rect">
            <a:avLst/>
          </a:prstGeom>
        </p:spPr>
        <p:txBody>
          <a:bodyPr wrap="square">
            <a:spAutoFit/>
          </a:bodyPr>
          <a:lstStyle/>
          <a:p>
            <a:r>
              <a:rPr lang="en-NZ" sz="1000" dirty="0"/>
              <a:t>Māori continue to have higher than average participation than average but it has dipped somewhat since 2017. </a:t>
            </a:r>
          </a:p>
          <a:p>
            <a:endParaRPr lang="en-NZ" sz="1000" dirty="0"/>
          </a:p>
          <a:p>
            <a:r>
              <a:rPr lang="en-NZ" sz="1000" dirty="0"/>
              <a:t>Sixty-one percent of Māori have participated in arts in the last 12 months compared to 52% for all New Zealanders.</a:t>
            </a:r>
          </a:p>
          <a:p>
            <a:endParaRPr lang="en-NZ" sz="1000" dirty="0"/>
          </a:p>
          <a:p>
            <a:r>
              <a:rPr lang="en-NZ" sz="1000" dirty="0"/>
              <a:t>The difference in participation for Māori between 2017 and 2020, is not statistically significant, however it is what we might term an indicative decline. It is also at odds with the national trend which shows that overall participation has remained resilient. </a:t>
            </a:r>
          </a:p>
          <a:p>
            <a:endParaRPr lang="en-NZ" sz="1000" dirty="0"/>
          </a:p>
          <a:p>
            <a:r>
              <a:rPr lang="en-NZ" sz="1000" dirty="0"/>
              <a:t>In addition, it should be noted that the way we ask participation for Ngā Toi Māori and Pacific arts has changed in 2020. We now list the activities under each art form in much greater granularity (to better capture the activities the public participate in). Because of this change, overall participation for 2020 may be slightly higher than it otherwise would have been.</a:t>
            </a:r>
          </a:p>
          <a:p>
            <a:r>
              <a:rPr lang="en-NZ" sz="1000" dirty="0"/>
              <a:t> </a:t>
            </a: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Māori women are more likely than men to participate in the arts (67% vs. 55%).</a:t>
            </a:r>
          </a:p>
        </p:txBody>
      </p:sp>
      <p:sp>
        <p:nvSpPr>
          <p:cNvPr id="31" name="Isosceles Triangle 30">
            <a:extLst>
              <a:ext uri="{FF2B5EF4-FFF2-40B4-BE49-F238E27FC236}">
                <a16:creationId xmlns:a16="http://schemas.microsoft.com/office/drawing/2014/main" id="{D3B48340-0360-4C81-AAC0-FED9785999CD}"/>
              </a:ext>
            </a:extLst>
          </p:cNvPr>
          <p:cNvSpPr>
            <a:spLocks noChangeAspect="1"/>
          </p:cNvSpPr>
          <p:nvPr/>
        </p:nvSpPr>
        <p:spPr>
          <a:xfrm>
            <a:off x="3730859" y="3567481"/>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364695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Frequency of Māori participation</a:t>
            </a:r>
          </a:p>
        </p:txBody>
      </p:sp>
      <p:sp>
        <p:nvSpPr>
          <p:cNvPr id="13" name="Text Placeholder 12">
            <a:extLst>
              <a:ext uri="{FF2B5EF4-FFF2-40B4-BE49-F238E27FC236}">
                <a16:creationId xmlns:a16="http://schemas.microsoft.com/office/drawing/2014/main" id="{CCACD40D-35C7-4262-9A2B-9C422CE8509E}"/>
              </a:ext>
            </a:extLst>
          </p:cNvPr>
          <p:cNvSpPr>
            <a:spLocks noGrp="1"/>
          </p:cNvSpPr>
          <p:nvPr>
            <p:ph type="body" sz="quarter" idx="10"/>
          </p:nvPr>
        </p:nvSpPr>
        <p:spPr/>
        <p:txBody>
          <a:bodyPr/>
          <a:lstStyle/>
          <a:p>
            <a:r>
              <a:rPr lang="en-NZ" dirty="0"/>
              <a:t>Frequency of participation shows the number of times respondents have participated in any of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dirty="0"/>
          </a:p>
        </p:txBody>
      </p:sp>
      <p:graphicFrame>
        <p:nvGraphicFramePr>
          <p:cNvPr id="19" name="Chart 18">
            <a:extLst>
              <a:ext uri="{FF2B5EF4-FFF2-40B4-BE49-F238E27FC236}">
                <a16:creationId xmlns:a16="http://schemas.microsoft.com/office/drawing/2014/main" id="{D98F3860-0D76-4FC7-B285-18C449A1FA82}"/>
              </a:ext>
            </a:extLst>
          </p:cNvPr>
          <p:cNvGraphicFramePr/>
          <p:nvPr>
            <p:extLst>
              <p:ext uri="{D42A27DB-BD31-4B8C-83A1-F6EECF244321}">
                <p14:modId xmlns:p14="http://schemas.microsoft.com/office/powerpoint/2010/main" val="3623450406"/>
              </p:ext>
            </p:extLst>
          </p:nvPr>
        </p:nvGraphicFramePr>
        <p:xfrm>
          <a:off x="374469" y="1885950"/>
          <a:ext cx="7432054" cy="3667125"/>
        </p:xfrm>
        <a:graphic>
          <a:graphicData uri="http://schemas.openxmlformats.org/drawingml/2006/chart">
            <c:chart xmlns:c="http://schemas.openxmlformats.org/drawingml/2006/chart" xmlns:r="http://schemas.openxmlformats.org/officeDocument/2006/relationships" r:id="rId3"/>
          </a:graphicData>
        </a:graphic>
      </p:graphicFrame>
      <p:sp>
        <p:nvSpPr>
          <p:cNvPr id="28" name="Oval 27">
            <a:extLst>
              <a:ext uri="{FF2B5EF4-FFF2-40B4-BE49-F238E27FC236}">
                <a16:creationId xmlns:a16="http://schemas.microsoft.com/office/drawing/2014/main" id="{66E627BE-2761-409A-8907-9185E04F5FAA}"/>
              </a:ext>
            </a:extLst>
          </p:cNvPr>
          <p:cNvSpPr/>
          <p:nvPr/>
        </p:nvSpPr>
        <p:spPr>
          <a:xfrm>
            <a:off x="152156" y="1898106"/>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9" name="TextBox 28">
            <a:extLst>
              <a:ext uri="{FF2B5EF4-FFF2-40B4-BE49-F238E27FC236}">
                <a16:creationId xmlns:a16="http://schemas.microsoft.com/office/drawing/2014/main" id="{E230BB80-3D43-4949-BFC8-6F5BBCEC1106}"/>
              </a:ext>
            </a:extLst>
          </p:cNvPr>
          <p:cNvSpPr txBox="1"/>
          <p:nvPr/>
        </p:nvSpPr>
        <p:spPr>
          <a:xfrm>
            <a:off x="77057" y="6516043"/>
            <a:ext cx="4705596"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45DC4D4A-CAE8-4BFD-BF37-D5993127C871}"/>
              </a:ext>
            </a:extLst>
          </p:cNvPr>
          <p:cNvGrpSpPr/>
          <p:nvPr/>
        </p:nvGrpSpPr>
        <p:grpSpPr>
          <a:xfrm>
            <a:off x="5136705" y="6407321"/>
            <a:ext cx="2241162" cy="215444"/>
            <a:chOff x="163092" y="5772628"/>
            <a:chExt cx="2241162" cy="215444"/>
          </a:xfrm>
        </p:grpSpPr>
        <p:sp>
          <p:nvSpPr>
            <p:cNvPr id="31" name="TextBox 30">
              <a:extLst>
                <a:ext uri="{FF2B5EF4-FFF2-40B4-BE49-F238E27FC236}">
                  <a16:creationId xmlns:a16="http://schemas.microsoft.com/office/drawing/2014/main" id="{FD6CEBCC-48F3-4664-B807-033D324ED7F9}"/>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2" name="Isosceles Triangle 31">
              <a:extLst>
                <a:ext uri="{FF2B5EF4-FFF2-40B4-BE49-F238E27FC236}">
                  <a16:creationId xmlns:a16="http://schemas.microsoft.com/office/drawing/2014/main" id="{9C46AE81-449D-45F6-B782-BE9904B722E3}"/>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Isosceles Triangle 32">
              <a:extLst>
                <a:ext uri="{FF2B5EF4-FFF2-40B4-BE49-F238E27FC236}">
                  <a16:creationId xmlns:a16="http://schemas.microsoft.com/office/drawing/2014/main" id="{36FF4C35-6098-4163-9517-9CC88F147D99}"/>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4" name="Group 33">
            <a:extLst>
              <a:ext uri="{FF2B5EF4-FFF2-40B4-BE49-F238E27FC236}">
                <a16:creationId xmlns:a16="http://schemas.microsoft.com/office/drawing/2014/main" id="{097E3D41-44E0-4EDD-9610-BEBCC2438EFA}"/>
              </a:ext>
            </a:extLst>
          </p:cNvPr>
          <p:cNvGrpSpPr/>
          <p:nvPr/>
        </p:nvGrpSpPr>
        <p:grpSpPr>
          <a:xfrm>
            <a:off x="5136705" y="6615308"/>
            <a:ext cx="2891981" cy="215444"/>
            <a:chOff x="163092" y="5772628"/>
            <a:chExt cx="2891981" cy="215444"/>
          </a:xfrm>
        </p:grpSpPr>
        <p:sp>
          <p:nvSpPr>
            <p:cNvPr id="35" name="TextBox 34">
              <a:extLst>
                <a:ext uri="{FF2B5EF4-FFF2-40B4-BE49-F238E27FC236}">
                  <a16:creationId xmlns:a16="http://schemas.microsoft.com/office/drawing/2014/main" id="{1A3DBF3C-3332-4458-90BE-2B6A74671E2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6" name="Isosceles Triangle 35">
              <a:extLst>
                <a:ext uri="{FF2B5EF4-FFF2-40B4-BE49-F238E27FC236}">
                  <a16:creationId xmlns:a16="http://schemas.microsoft.com/office/drawing/2014/main" id="{9AC5DAE3-787E-4782-B5C5-DCE9444AEA6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Isosceles Triangle 36">
              <a:extLst>
                <a:ext uri="{FF2B5EF4-FFF2-40B4-BE49-F238E27FC236}">
                  <a16:creationId xmlns:a16="http://schemas.microsoft.com/office/drawing/2014/main" id="{AA4D0762-00DD-4EB9-93CE-3F6FBFB5F56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aphicFrame>
        <p:nvGraphicFramePr>
          <p:cNvPr id="38" name="Table 37">
            <a:extLst>
              <a:ext uri="{FF2B5EF4-FFF2-40B4-BE49-F238E27FC236}">
                <a16:creationId xmlns:a16="http://schemas.microsoft.com/office/drawing/2014/main" id="{75026109-CBAA-433A-9743-932AD99F7E8B}"/>
              </a:ext>
            </a:extLst>
          </p:cNvPr>
          <p:cNvGraphicFramePr>
            <a:graphicFrameLocks noGrp="1"/>
          </p:cNvGraphicFramePr>
          <p:nvPr>
            <p:extLst>
              <p:ext uri="{D42A27DB-BD31-4B8C-83A1-F6EECF244321}">
                <p14:modId xmlns:p14="http://schemas.microsoft.com/office/powerpoint/2010/main" val="1680624211"/>
              </p:ext>
            </p:extLst>
          </p:nvPr>
        </p:nvGraphicFramePr>
        <p:xfrm>
          <a:off x="77057" y="2342606"/>
          <a:ext cx="1379603" cy="2960913"/>
        </p:xfrm>
        <a:graphic>
          <a:graphicData uri="http://schemas.openxmlformats.org/drawingml/2006/table">
            <a:tbl>
              <a:tblPr>
                <a:tableStyleId>{5C22544A-7EE6-4342-B048-85BDC9FD1C3A}</a:tableStyleId>
              </a:tblPr>
              <a:tblGrid>
                <a:gridCol w="1379603">
                  <a:extLst>
                    <a:ext uri="{9D8B030D-6E8A-4147-A177-3AD203B41FA5}">
                      <a16:colId xmlns:a16="http://schemas.microsoft.com/office/drawing/2014/main" val="345853952"/>
                    </a:ext>
                  </a:extLst>
                </a:gridCol>
              </a:tblGrid>
              <a:tr h="1010399">
                <a:tc>
                  <a:txBody>
                    <a:bodyPr/>
                    <a:lstStyle/>
                    <a:p>
                      <a:pPr algn="r" fontAlgn="b"/>
                      <a:r>
                        <a:rPr lang="en-NZ" sz="1050" u="none" strike="noStrike" dirty="0">
                          <a:effectLst/>
                        </a:rPr>
                        <a:t>New Zealand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1399824"/>
                  </a:ext>
                </a:extLst>
              </a:tr>
              <a:tr h="975257">
                <a:tc>
                  <a:txBody>
                    <a:bodyPr/>
                    <a:lstStyle/>
                    <a:p>
                      <a:pPr algn="r" fontAlgn="b"/>
                      <a:r>
                        <a:rPr lang="en-NZ" sz="1050" u="none" strike="noStrike" dirty="0">
                          <a:effectLst/>
                        </a:rPr>
                        <a:t>Māori - 2020</a:t>
                      </a:r>
                      <a:endParaRPr lang="en-NZ" sz="105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3829879"/>
                  </a:ext>
                </a:extLst>
              </a:tr>
              <a:tr h="975257">
                <a:tc>
                  <a:txBody>
                    <a:bodyPr/>
                    <a:lstStyle/>
                    <a:p>
                      <a:pPr algn="r" fontAlgn="b"/>
                      <a:r>
                        <a:rPr lang="en-NZ" sz="1050" u="none" strike="noStrike" dirty="0">
                          <a:effectLst/>
                        </a:rPr>
                        <a:t>Māori - 2017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9758878"/>
                  </a:ext>
                </a:extLst>
              </a:tr>
            </a:tbl>
          </a:graphicData>
        </a:graphic>
      </p:graphicFrame>
      <p:sp>
        <p:nvSpPr>
          <p:cNvPr id="2" name="SigDiff">
            <a:extLst>
              <a:ext uri="{FF2B5EF4-FFF2-40B4-BE49-F238E27FC236}">
                <a16:creationId xmlns:a16="http://schemas.microsoft.com/office/drawing/2014/main" id="{CACF41A8-1D93-4FAF-B923-2FCEC2673EB0}"/>
              </a:ext>
            </a:extLst>
          </p:cNvPr>
          <p:cNvSpPr/>
          <p:nvPr/>
        </p:nvSpPr>
        <p:spPr>
          <a:xfrm rot="10800000">
            <a:off x="7045049" y="3725610"/>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19AC882-D9CC-49F8-ADA6-3E234B136B28}"/>
              </a:ext>
            </a:extLst>
          </p:cNvPr>
          <p:cNvSpPr/>
          <p:nvPr/>
        </p:nvSpPr>
        <p:spPr>
          <a:xfrm>
            <a:off x="8373290" y="1784617"/>
            <a:ext cx="3666554" cy="1862048"/>
          </a:xfrm>
          <a:prstGeom prst="rect">
            <a:avLst/>
          </a:prstGeom>
        </p:spPr>
        <p:txBody>
          <a:bodyPr wrap="square">
            <a:spAutoFit/>
          </a:bodyPr>
          <a:lstStyle/>
          <a:p>
            <a:r>
              <a:rPr lang="en-NZ" sz="1000" dirty="0"/>
              <a:t>We have identified three groups in terms of the frequency with which they participate in any art form. </a:t>
            </a:r>
          </a:p>
          <a:p>
            <a:endParaRPr lang="en-NZ" sz="1000" dirty="0"/>
          </a:p>
          <a:p>
            <a:r>
              <a:rPr lang="en-NZ" sz="1000" dirty="0"/>
              <a:t>A quarter of </a:t>
            </a:r>
            <a:r>
              <a:rPr lang="en-NZ" sz="1000" dirty="0">
                <a:solidFill>
                  <a:schemeClr val="tx1">
                    <a:lumMod val="85000"/>
                    <a:lumOff val="15000"/>
                  </a:schemeClr>
                </a:solidFill>
              </a:rPr>
              <a:t>Māori</a:t>
            </a:r>
            <a:r>
              <a:rPr lang="en-NZ" sz="1000" dirty="0"/>
              <a:t> participate in the arts on a regular basis (more than 12 times a year). This is a significant decrease from 31% in 2017. However, it remains significantly higher than the national average (19%)</a:t>
            </a:r>
          </a:p>
          <a:p>
            <a:pPr lvl="0">
              <a:spcBef>
                <a:spcPts val="600"/>
              </a:spcBef>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There are no sub-group differences of note.</a:t>
            </a:r>
          </a:p>
        </p:txBody>
      </p:sp>
      <p:sp>
        <p:nvSpPr>
          <p:cNvPr id="20" name="Isosceles Triangle 19">
            <a:extLst>
              <a:ext uri="{FF2B5EF4-FFF2-40B4-BE49-F238E27FC236}">
                <a16:creationId xmlns:a16="http://schemas.microsoft.com/office/drawing/2014/main" id="{3D16CBFB-51AB-45F3-8C7F-006B5E87C888}"/>
              </a:ext>
            </a:extLst>
          </p:cNvPr>
          <p:cNvSpPr>
            <a:spLocks noChangeAspect="1"/>
          </p:cNvSpPr>
          <p:nvPr/>
        </p:nvSpPr>
        <p:spPr>
          <a:xfrm rot="10800000">
            <a:off x="2940243" y="3760498"/>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Isosceles Triangle 20">
            <a:extLst>
              <a:ext uri="{FF2B5EF4-FFF2-40B4-BE49-F238E27FC236}">
                <a16:creationId xmlns:a16="http://schemas.microsoft.com/office/drawing/2014/main" id="{E187C677-266E-49AE-86A7-A74E1F1A2882}"/>
              </a:ext>
            </a:extLst>
          </p:cNvPr>
          <p:cNvSpPr>
            <a:spLocks noChangeAspect="1"/>
          </p:cNvSpPr>
          <p:nvPr/>
        </p:nvSpPr>
        <p:spPr>
          <a:xfrm rot="10800000">
            <a:off x="5156036" y="3760499"/>
            <a:ext cx="144000" cy="134542"/>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Isosceles Triangle 21">
            <a:extLst>
              <a:ext uri="{FF2B5EF4-FFF2-40B4-BE49-F238E27FC236}">
                <a16:creationId xmlns:a16="http://schemas.microsoft.com/office/drawing/2014/main" id="{7CB643CF-0000-463E-8E0E-7EF0D0CA2C63}"/>
              </a:ext>
            </a:extLst>
          </p:cNvPr>
          <p:cNvSpPr>
            <a:spLocks noChangeAspect="1"/>
          </p:cNvSpPr>
          <p:nvPr/>
        </p:nvSpPr>
        <p:spPr>
          <a:xfrm>
            <a:off x="7248961" y="3756331"/>
            <a:ext cx="144000" cy="133461"/>
          </a:xfrm>
          <a:prstGeom prst="triangle">
            <a:avLst/>
          </a:prstGeom>
          <a:solidFill>
            <a:srgbClr val="5959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93976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Māori Arts attitudes</a:t>
            </a:r>
          </a:p>
        </p:txBody>
      </p:sp>
    </p:spTree>
    <p:extLst>
      <p:ext uri="{BB962C8B-B14F-4D97-AF65-F5344CB8AC3E}">
        <p14:creationId xmlns:p14="http://schemas.microsoft.com/office/powerpoint/2010/main" val="376491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Change in overall perception of the arts</a:t>
            </a:r>
          </a:p>
        </p:txBody>
      </p:sp>
      <p:sp>
        <p:nvSpPr>
          <p:cNvPr id="6" name="Text Placeholder 5">
            <a:extLst>
              <a:ext uri="{FF2B5EF4-FFF2-40B4-BE49-F238E27FC236}">
                <a16:creationId xmlns:a16="http://schemas.microsoft.com/office/drawing/2014/main" id="{E8873293-B168-404F-9235-542ACF31873E}"/>
              </a:ext>
            </a:extLst>
          </p:cNvPr>
          <p:cNvSpPr>
            <a:spLocks noGrp="1"/>
          </p:cNvSpPr>
          <p:nvPr>
            <p:ph type="body" sz="quarter" idx="10"/>
          </p:nvPr>
        </p:nvSpPr>
        <p:spPr>
          <a:xfrm>
            <a:off x="758825" y="1318082"/>
            <a:ext cx="6953250" cy="419100"/>
          </a:xfrm>
        </p:spPr>
        <p:txBody>
          <a:bodyPr/>
          <a:lstStyle/>
          <a:p>
            <a:r>
              <a:rPr lang="en-NZ" sz="1200" dirty="0"/>
              <a:t>Has your view of the arts changed in the last 12 months?</a:t>
            </a:r>
          </a:p>
        </p:txBody>
      </p:sp>
      <p:sp>
        <p:nvSpPr>
          <p:cNvPr id="22" name="TextBox 21">
            <a:extLst>
              <a:ext uri="{FF2B5EF4-FFF2-40B4-BE49-F238E27FC236}">
                <a16:creationId xmlns:a16="http://schemas.microsoft.com/office/drawing/2014/main" id="{AF05CF51-9A38-4383-AD8F-94A91136BB30}"/>
              </a:ext>
            </a:extLst>
          </p:cNvPr>
          <p:cNvSpPr txBox="1"/>
          <p:nvPr/>
        </p:nvSpPr>
        <p:spPr>
          <a:xfrm>
            <a:off x="1726263" y="2303033"/>
            <a:ext cx="854721" cy="307777"/>
          </a:xfrm>
          <a:prstGeom prst="rect">
            <a:avLst/>
          </a:prstGeom>
          <a:noFill/>
        </p:spPr>
        <p:txBody>
          <a:bodyPr wrap="none" rtlCol="0">
            <a:spAutoFit/>
          </a:bodyPr>
          <a:lstStyle/>
          <a:p>
            <a:pPr algn="ctr"/>
            <a:r>
              <a:rPr lang="lv-LV" sz="1400" b="1" spc="300">
                <a:solidFill>
                  <a:schemeClr val="tx1">
                    <a:lumMod val="65000"/>
                    <a:lumOff val="35000"/>
                  </a:schemeClr>
                </a:solidFill>
                <a:latin typeface="+mj-lt"/>
              </a:rPr>
              <a:t>Māori</a:t>
            </a:r>
            <a:endParaRPr lang="en-US" sz="1400" b="1" spc="300" dirty="0">
              <a:solidFill>
                <a:schemeClr val="tx1">
                  <a:lumMod val="65000"/>
                  <a:lumOff val="35000"/>
                </a:schemeClr>
              </a:solidFill>
              <a:latin typeface="+mj-lt"/>
            </a:endParaRPr>
          </a:p>
        </p:txBody>
      </p:sp>
      <p:sp>
        <p:nvSpPr>
          <p:cNvPr id="24" name="TextBox 23">
            <a:extLst>
              <a:ext uri="{FF2B5EF4-FFF2-40B4-BE49-F238E27FC236}">
                <a16:creationId xmlns:a16="http://schemas.microsoft.com/office/drawing/2014/main" id="{4C4E8969-89F0-428C-B9ED-CD41829C04FE}"/>
              </a:ext>
            </a:extLst>
          </p:cNvPr>
          <p:cNvSpPr txBox="1"/>
          <p:nvPr/>
        </p:nvSpPr>
        <p:spPr>
          <a:xfrm>
            <a:off x="5215998" y="2303033"/>
            <a:ext cx="1701107" cy="307777"/>
          </a:xfrm>
          <a:prstGeom prst="rect">
            <a:avLst/>
          </a:prstGeom>
          <a:noFill/>
        </p:spPr>
        <p:txBody>
          <a:bodyPr wrap="none" rtlCol="0">
            <a:spAutoFit/>
          </a:bodyPr>
          <a:lstStyle/>
          <a:p>
            <a:pPr algn="ctr"/>
            <a:r>
              <a:rPr lang="en-US" sz="1400" b="1" spc="300" dirty="0">
                <a:solidFill>
                  <a:schemeClr val="tx1">
                    <a:lumMod val="65000"/>
                    <a:lumOff val="35000"/>
                  </a:schemeClr>
                </a:solidFill>
                <a:latin typeface="+mj-lt"/>
              </a:rPr>
              <a:t>New Zealand</a:t>
            </a:r>
          </a:p>
        </p:txBody>
      </p:sp>
      <p:sp>
        <p:nvSpPr>
          <p:cNvPr id="28" name="Rectangle 27">
            <a:extLst>
              <a:ext uri="{FF2B5EF4-FFF2-40B4-BE49-F238E27FC236}">
                <a16:creationId xmlns:a16="http://schemas.microsoft.com/office/drawing/2014/main" id="{95A81FA6-A189-4BDF-891C-249B3A673F9B}"/>
              </a:ext>
            </a:extLst>
          </p:cNvPr>
          <p:cNvSpPr/>
          <p:nvPr/>
        </p:nvSpPr>
        <p:spPr>
          <a:xfrm>
            <a:off x="235371" y="2109358"/>
            <a:ext cx="3639132" cy="3561192"/>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 name="Chart 22">
            <a:extLst>
              <a:ext uri="{FF2B5EF4-FFF2-40B4-BE49-F238E27FC236}">
                <a16:creationId xmlns:a16="http://schemas.microsoft.com/office/drawing/2014/main" id="{765F1E5E-56A3-4691-8394-9D31000D7B00}"/>
              </a:ext>
            </a:extLst>
          </p:cNvPr>
          <p:cNvGraphicFramePr/>
          <p:nvPr>
            <p:extLst>
              <p:ext uri="{D42A27DB-BD31-4B8C-83A1-F6EECF244321}">
                <p14:modId xmlns:p14="http://schemas.microsoft.com/office/powerpoint/2010/main" val="3220622019"/>
              </p:ext>
            </p:extLst>
          </p:nvPr>
        </p:nvGraphicFramePr>
        <p:xfrm>
          <a:off x="369307" y="2804485"/>
          <a:ext cx="3371260" cy="2566683"/>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A327D932-BE4F-4037-965C-FE6EE298A76B}"/>
              </a:ext>
            </a:extLst>
          </p:cNvPr>
          <p:cNvSpPr txBox="1"/>
          <p:nvPr/>
        </p:nvSpPr>
        <p:spPr>
          <a:xfrm>
            <a:off x="1702487" y="3946705"/>
            <a:ext cx="774571" cy="369332"/>
          </a:xfrm>
          <a:prstGeom prst="rect">
            <a:avLst/>
          </a:prstGeom>
          <a:noFill/>
        </p:spPr>
        <p:txBody>
          <a:bodyPr wrap="none" rtlCol="0">
            <a:spAutoFit/>
          </a:bodyPr>
          <a:lstStyle/>
          <a:p>
            <a:pPr algn="ctr"/>
            <a:r>
              <a:rPr lang="en-US" spc="150" dirty="0">
                <a:solidFill>
                  <a:prstClr val="black">
                    <a:lumMod val="65000"/>
                    <a:lumOff val="35000"/>
                  </a:prstClr>
                </a:solidFill>
              </a:rPr>
              <a:t>2020</a:t>
            </a:r>
          </a:p>
        </p:txBody>
      </p:sp>
      <p:sp>
        <p:nvSpPr>
          <p:cNvPr id="31" name="Rectangle 30">
            <a:extLst>
              <a:ext uri="{FF2B5EF4-FFF2-40B4-BE49-F238E27FC236}">
                <a16:creationId xmlns:a16="http://schemas.microsoft.com/office/drawing/2014/main" id="{7A4614B8-BEA3-4545-91F3-E818947B232D}"/>
              </a:ext>
            </a:extLst>
          </p:cNvPr>
          <p:cNvSpPr/>
          <p:nvPr/>
        </p:nvSpPr>
        <p:spPr>
          <a:xfrm>
            <a:off x="4130625" y="2109358"/>
            <a:ext cx="3639132" cy="3561192"/>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6" name="Chart 35">
            <a:extLst>
              <a:ext uri="{FF2B5EF4-FFF2-40B4-BE49-F238E27FC236}">
                <a16:creationId xmlns:a16="http://schemas.microsoft.com/office/drawing/2014/main" id="{CE4429C3-BDA3-47C7-AF44-8CBF1F8ECB81}"/>
              </a:ext>
            </a:extLst>
          </p:cNvPr>
          <p:cNvGraphicFramePr/>
          <p:nvPr>
            <p:extLst>
              <p:ext uri="{D42A27DB-BD31-4B8C-83A1-F6EECF244321}">
                <p14:modId xmlns:p14="http://schemas.microsoft.com/office/powerpoint/2010/main" val="1592805858"/>
              </p:ext>
            </p:extLst>
          </p:nvPr>
        </p:nvGraphicFramePr>
        <p:xfrm>
          <a:off x="235372" y="5702213"/>
          <a:ext cx="7609006" cy="495902"/>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A8CA7C02-4866-4F11-9E78-43014B3F9300}"/>
              </a:ext>
            </a:extLst>
          </p:cNvPr>
          <p:cNvGrpSpPr/>
          <p:nvPr/>
        </p:nvGrpSpPr>
        <p:grpSpPr>
          <a:xfrm>
            <a:off x="4270285" y="2937963"/>
            <a:ext cx="3371260" cy="2566683"/>
            <a:chOff x="369307" y="2804485"/>
            <a:chExt cx="3371260" cy="2566683"/>
          </a:xfrm>
        </p:grpSpPr>
        <p:graphicFrame>
          <p:nvGraphicFramePr>
            <p:cNvPr id="39" name="Chart 38">
              <a:extLst>
                <a:ext uri="{FF2B5EF4-FFF2-40B4-BE49-F238E27FC236}">
                  <a16:creationId xmlns:a16="http://schemas.microsoft.com/office/drawing/2014/main" id="{3192FB5D-9893-45AE-A5BE-5E25D7E29EBD}"/>
                </a:ext>
              </a:extLst>
            </p:cNvPr>
            <p:cNvGraphicFramePr/>
            <p:nvPr>
              <p:extLst>
                <p:ext uri="{D42A27DB-BD31-4B8C-83A1-F6EECF244321}">
                  <p14:modId xmlns:p14="http://schemas.microsoft.com/office/powerpoint/2010/main" val="3893647129"/>
                </p:ext>
              </p:extLst>
            </p:nvPr>
          </p:nvGraphicFramePr>
          <p:xfrm>
            <a:off x="369307" y="2804485"/>
            <a:ext cx="3371260" cy="2566683"/>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39">
              <a:extLst>
                <a:ext uri="{FF2B5EF4-FFF2-40B4-BE49-F238E27FC236}">
                  <a16:creationId xmlns:a16="http://schemas.microsoft.com/office/drawing/2014/main" id="{A97D161E-7AD8-447D-9392-AF49BC37D7F3}"/>
                </a:ext>
              </a:extLst>
            </p:cNvPr>
            <p:cNvSpPr txBox="1"/>
            <p:nvPr/>
          </p:nvSpPr>
          <p:spPr>
            <a:xfrm>
              <a:off x="1702487" y="3946705"/>
              <a:ext cx="774571" cy="369332"/>
            </a:xfrm>
            <a:prstGeom prst="rect">
              <a:avLst/>
            </a:prstGeom>
            <a:noFill/>
          </p:spPr>
          <p:txBody>
            <a:bodyPr wrap="none" rtlCol="0">
              <a:spAutoFit/>
            </a:bodyPr>
            <a:lstStyle/>
            <a:p>
              <a:pPr algn="ctr"/>
              <a:r>
                <a:rPr lang="en-US" spc="150" dirty="0">
                  <a:solidFill>
                    <a:prstClr val="black">
                      <a:lumMod val="65000"/>
                      <a:lumOff val="35000"/>
                    </a:prstClr>
                  </a:solidFill>
                </a:rPr>
                <a:t>2020</a:t>
              </a:r>
            </a:p>
          </p:txBody>
        </p:sp>
      </p:grpSp>
      <p:grpSp>
        <p:nvGrpSpPr>
          <p:cNvPr id="18" name="Group 17">
            <a:extLst>
              <a:ext uri="{FF2B5EF4-FFF2-40B4-BE49-F238E27FC236}">
                <a16:creationId xmlns:a16="http://schemas.microsoft.com/office/drawing/2014/main" id="{8DC1351E-A583-491C-87FA-B761E68D606C}"/>
              </a:ext>
            </a:extLst>
          </p:cNvPr>
          <p:cNvGrpSpPr/>
          <p:nvPr/>
        </p:nvGrpSpPr>
        <p:grpSpPr>
          <a:xfrm>
            <a:off x="5215998" y="6516043"/>
            <a:ext cx="2891981" cy="215444"/>
            <a:chOff x="163092" y="5772628"/>
            <a:chExt cx="2891981" cy="215444"/>
          </a:xfrm>
        </p:grpSpPr>
        <p:sp>
          <p:nvSpPr>
            <p:cNvPr id="19" name="TextBox 18">
              <a:extLst>
                <a:ext uri="{FF2B5EF4-FFF2-40B4-BE49-F238E27FC236}">
                  <a16:creationId xmlns:a16="http://schemas.microsoft.com/office/drawing/2014/main" id="{84436D66-D4E9-4C44-8259-5DE36ACBC6B7}"/>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0" name="Isosceles Triangle 19">
              <a:extLst>
                <a:ext uri="{FF2B5EF4-FFF2-40B4-BE49-F238E27FC236}">
                  <a16:creationId xmlns:a16="http://schemas.microsoft.com/office/drawing/2014/main" id="{93834D67-C30A-40BC-BD43-D5C9DEA8B52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Isosceles Triangle 25">
              <a:extLst>
                <a:ext uri="{FF2B5EF4-FFF2-40B4-BE49-F238E27FC236}">
                  <a16:creationId xmlns:a16="http://schemas.microsoft.com/office/drawing/2014/main" id="{B831E743-7753-4CC2-8D30-8282C4026F64}"/>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7" name="TextBox 26">
            <a:extLst>
              <a:ext uri="{FF2B5EF4-FFF2-40B4-BE49-F238E27FC236}">
                <a16:creationId xmlns:a16="http://schemas.microsoft.com/office/drawing/2014/main" id="{DE962137-E571-44AC-9CFF-DDF7B68C2428}"/>
              </a:ext>
            </a:extLst>
          </p:cNvPr>
          <p:cNvSpPr txBox="1"/>
          <p:nvPr/>
        </p:nvSpPr>
        <p:spPr>
          <a:xfrm>
            <a:off x="77057" y="6516043"/>
            <a:ext cx="4705596"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2020 (n=1172); New Zealand 2020 (n=6263)</a:t>
            </a:r>
          </a:p>
        </p:txBody>
      </p:sp>
      <p:sp>
        <p:nvSpPr>
          <p:cNvPr id="21" name="Rectangle 20">
            <a:extLst>
              <a:ext uri="{FF2B5EF4-FFF2-40B4-BE49-F238E27FC236}">
                <a16:creationId xmlns:a16="http://schemas.microsoft.com/office/drawing/2014/main" id="{5D95A8FA-80A7-4F3B-B6DD-5867EB3173ED}"/>
              </a:ext>
            </a:extLst>
          </p:cNvPr>
          <p:cNvSpPr/>
          <p:nvPr/>
        </p:nvSpPr>
        <p:spPr>
          <a:xfrm>
            <a:off x="8277724" y="1829567"/>
            <a:ext cx="3639132" cy="4639732"/>
          </a:xfrm>
          <a:prstGeom prst="rect">
            <a:avLst/>
          </a:prstGeom>
        </p:spPr>
        <p:txBody>
          <a:bodyPr wrap="square">
            <a:spAutoFit/>
          </a:bodyPr>
          <a:lstStyle/>
          <a:p>
            <a:r>
              <a:rPr lang="en-NZ" sz="1000" dirty="0"/>
              <a:t>Overall, Māori are more positive about the arts than they were in 2017, with positive shifts in many of the attitudes included in this section (albeit only a few of these shifts are statistically significant). </a:t>
            </a:r>
          </a:p>
          <a:p>
            <a:endParaRPr lang="en-NZ" sz="1000" dirty="0"/>
          </a:p>
          <a:p>
            <a:r>
              <a:rPr lang="en-NZ" sz="1000" dirty="0"/>
              <a:t>It appears that Māori have a renewed appreciation for the arts, following the impact of COVID-19 and the subsequent lockdowns, and to a greater extent than all New Zealanders. </a:t>
            </a:r>
          </a:p>
          <a:p>
            <a:endParaRPr lang="en-NZ" sz="1000" dirty="0"/>
          </a:p>
          <a:p>
            <a:r>
              <a:rPr lang="en-NZ" sz="1000" dirty="0"/>
              <a:t>This overall finding is supported by the chart opposite which illustrates how people’s perceptions of the arts has changed over the last 12 months. While most Māori haven’t changed their view of the arts (70%), 21% are more positive and only 3% are more negative. </a:t>
            </a:r>
          </a:p>
          <a:p>
            <a:endParaRPr lang="en-NZ" sz="1000" dirty="0"/>
          </a:p>
          <a:p>
            <a:r>
              <a:rPr lang="en-NZ" sz="1000" dirty="0"/>
              <a:t>The proportion of Māori who feel more positive about the arts than they did 12 months ago is higher than the proportion of all New Zealanders who feel this way (21% vs. 17%).</a:t>
            </a:r>
          </a:p>
          <a:p>
            <a:pPr lvl="0">
              <a:spcBef>
                <a:spcPts val="600"/>
              </a:spcBef>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a:t>
            </a:r>
            <a:r>
              <a:rPr lang="mi-NZ" sz="1000" b="1" dirty="0">
                <a:solidFill>
                  <a:schemeClr val="tx1">
                    <a:lumMod val="85000"/>
                    <a:lumOff val="15000"/>
                  </a:schemeClr>
                </a:solidFill>
              </a:rPr>
              <a:t>āori</a:t>
            </a:r>
            <a:r>
              <a:rPr lang="en-NZ" sz="1000" b="1" dirty="0">
                <a:solidFill>
                  <a:schemeClr val="tx1">
                    <a:lumMod val="85000"/>
                    <a:lumOff val="15000"/>
                  </a:schemeClr>
                </a:solidFill>
              </a:rPr>
              <a:t>:</a:t>
            </a:r>
          </a:p>
          <a:p>
            <a:pPr lvl="0">
              <a:spcBef>
                <a:spcPts val="600"/>
              </a:spcBef>
            </a:pPr>
            <a:r>
              <a:rPr lang="en-NZ" sz="1000" dirty="0">
                <a:solidFill>
                  <a:schemeClr val="tx1">
                    <a:lumMod val="85000"/>
                    <a:lumOff val="15000"/>
                  </a:schemeClr>
                </a:solidFill>
              </a:rPr>
              <a:t>The following groups are more likely than average (21%) to say they feel more positive about the arts than they did 12 months ago: </a:t>
            </a:r>
          </a:p>
          <a:p>
            <a:pPr marL="171450" indent="-171450">
              <a:spcBef>
                <a:spcPts val="600"/>
              </a:spcBef>
              <a:buFont typeface="Arial" panose="020B0604020202020204" pitchFamily="34" charset="0"/>
              <a:buChar char="•"/>
            </a:pPr>
            <a:r>
              <a:rPr lang="en-NZ" sz="1000" dirty="0">
                <a:solidFill>
                  <a:schemeClr val="tx1">
                    <a:lumMod val="85000"/>
                    <a:lumOff val="15000"/>
                  </a:schemeClr>
                </a:solidFill>
              </a:rPr>
              <a:t>Māori aged 15-29 (27%)</a:t>
            </a:r>
          </a:p>
          <a:p>
            <a:pPr marL="171450" indent="-171450">
              <a:spcBef>
                <a:spcPts val="600"/>
              </a:spcBef>
              <a:buFont typeface="Arial" panose="020B0604020202020204" pitchFamily="34" charset="0"/>
              <a:buChar char="•"/>
            </a:pPr>
            <a:r>
              <a:rPr lang="en-NZ" sz="1000" dirty="0">
                <a:solidFill>
                  <a:schemeClr val="tx1">
                    <a:lumMod val="85000"/>
                    <a:lumOff val="15000"/>
                  </a:schemeClr>
                </a:solidFill>
              </a:rPr>
              <a:t>Māori from low-income households (27%).</a:t>
            </a:r>
          </a:p>
          <a:p>
            <a:endParaRPr lang="en-NZ" sz="1000" dirty="0"/>
          </a:p>
          <a:p>
            <a:pPr>
              <a:spcBef>
                <a:spcPts val="300"/>
              </a:spcBef>
            </a:pPr>
            <a:endParaRPr lang="en-NZ" sz="800" dirty="0">
              <a:latin typeface="Arial" panose="020B0604020202020204" pitchFamily="34" charset="0"/>
              <a:cs typeface="Arial" panose="020B0604020202020204" pitchFamily="34" charset="0"/>
            </a:endParaRPr>
          </a:p>
        </p:txBody>
      </p:sp>
      <p:sp>
        <p:nvSpPr>
          <p:cNvPr id="25" name="Isosceles Triangle 24">
            <a:extLst>
              <a:ext uri="{FF2B5EF4-FFF2-40B4-BE49-F238E27FC236}">
                <a16:creationId xmlns:a16="http://schemas.microsoft.com/office/drawing/2014/main" id="{3E8D62E8-445B-41F3-9657-E4350E23765C}"/>
              </a:ext>
            </a:extLst>
          </p:cNvPr>
          <p:cNvSpPr>
            <a:spLocks noChangeAspect="1"/>
          </p:cNvSpPr>
          <p:nvPr/>
        </p:nvSpPr>
        <p:spPr>
          <a:xfrm>
            <a:off x="2827329" y="3256163"/>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Isosceles Triangle 29">
            <a:extLst>
              <a:ext uri="{FF2B5EF4-FFF2-40B4-BE49-F238E27FC236}">
                <a16:creationId xmlns:a16="http://schemas.microsoft.com/office/drawing/2014/main" id="{0155A263-5E55-4704-807C-A85B6CAE64A2}"/>
              </a:ext>
            </a:extLst>
          </p:cNvPr>
          <p:cNvSpPr>
            <a:spLocks noChangeAspect="1"/>
          </p:cNvSpPr>
          <p:nvPr/>
        </p:nvSpPr>
        <p:spPr>
          <a:xfrm rot="10800000">
            <a:off x="1613661" y="5161530"/>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25388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Māori attitudes towards the arts: Culture and identity</a:t>
            </a:r>
          </a:p>
        </p:txBody>
      </p:sp>
      <p:sp>
        <p:nvSpPr>
          <p:cNvPr id="6" name="Text Placeholder 5">
            <a:extLst>
              <a:ext uri="{FF2B5EF4-FFF2-40B4-BE49-F238E27FC236}">
                <a16:creationId xmlns:a16="http://schemas.microsoft.com/office/drawing/2014/main" id="{258C64D8-C4E7-4EFB-AA1B-8844A79D3025}"/>
              </a:ext>
            </a:extLst>
          </p:cNvPr>
          <p:cNvSpPr>
            <a:spLocks noGrp="1"/>
          </p:cNvSpPr>
          <p:nvPr>
            <p:ph type="body" sz="quarter" idx="10"/>
          </p:nvPr>
        </p:nvSpPr>
        <p:spPr>
          <a:xfrm>
            <a:off x="758825" y="1326790"/>
            <a:ext cx="6953250" cy="419100"/>
          </a:xfrm>
        </p:spPr>
        <p:txBody>
          <a:bodyPr/>
          <a:lstStyle/>
          <a:p>
            <a:r>
              <a:rPr lang="en-NZ" sz="1200" dirty="0"/>
              <a:t>How much do you agree or disagree?</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2337458492"/>
              </p:ext>
            </p:extLst>
          </p:nvPr>
        </p:nvGraphicFramePr>
        <p:xfrm>
          <a:off x="1304925" y="1291566"/>
          <a:ext cx="5724525" cy="5295817"/>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8B2F440E-5447-43CD-916A-5919C239E2A5}"/>
              </a:ext>
            </a:extLst>
          </p:cNvPr>
          <p:cNvSpPr txBox="1"/>
          <p:nvPr/>
        </p:nvSpPr>
        <p:spPr>
          <a:xfrm>
            <a:off x="193406" y="3605632"/>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define who we are as New Zealanders</a:t>
            </a:r>
          </a:p>
        </p:txBody>
      </p:sp>
      <p:sp>
        <p:nvSpPr>
          <p:cNvPr id="35" name="TextBox 34">
            <a:extLst>
              <a:ext uri="{FF2B5EF4-FFF2-40B4-BE49-F238E27FC236}">
                <a16:creationId xmlns:a16="http://schemas.microsoft.com/office/drawing/2014/main" id="{0385D470-CE24-4A93-A4FB-1B5FC86C2E1C}"/>
              </a:ext>
            </a:extLst>
          </p:cNvPr>
          <p:cNvSpPr txBox="1"/>
          <p:nvPr/>
        </p:nvSpPr>
        <p:spPr>
          <a:xfrm>
            <a:off x="193406" y="4288417"/>
            <a:ext cx="1494934" cy="738664"/>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an important way of connecting with my culture</a:t>
            </a:r>
          </a:p>
        </p:txBody>
      </p:sp>
      <p:sp>
        <p:nvSpPr>
          <p:cNvPr id="36" name="TextBox 35">
            <a:extLst>
              <a:ext uri="{FF2B5EF4-FFF2-40B4-BE49-F238E27FC236}">
                <a16:creationId xmlns:a16="http://schemas.microsoft.com/office/drawing/2014/main" id="{52CB11A4-4DC6-462A-9C86-5B7856DA8A23}"/>
              </a:ext>
            </a:extLst>
          </p:cNvPr>
          <p:cNvSpPr txBox="1"/>
          <p:nvPr/>
        </p:nvSpPr>
        <p:spPr>
          <a:xfrm>
            <a:off x="193407" y="2156740"/>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reflect NZ’s cultural diversity</a:t>
            </a:r>
          </a:p>
        </p:txBody>
      </p:sp>
      <p:sp>
        <p:nvSpPr>
          <p:cNvPr id="37" name="TextBox 36">
            <a:extLst>
              <a:ext uri="{FF2B5EF4-FFF2-40B4-BE49-F238E27FC236}">
                <a16:creationId xmlns:a16="http://schemas.microsoft.com/office/drawing/2014/main" id="{0D4AE1AC-6F79-4457-8F38-6C39B8F17D95}"/>
              </a:ext>
            </a:extLst>
          </p:cNvPr>
          <p:cNvSpPr txBox="1"/>
          <p:nvPr/>
        </p:nvSpPr>
        <p:spPr>
          <a:xfrm>
            <a:off x="193406" y="2889810"/>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I learn about different cultures through the arts</a:t>
            </a:r>
          </a:p>
        </p:txBody>
      </p:sp>
      <p:sp>
        <p:nvSpPr>
          <p:cNvPr id="41" name="TextBox 40">
            <a:extLst>
              <a:ext uri="{FF2B5EF4-FFF2-40B4-BE49-F238E27FC236}">
                <a16:creationId xmlns:a16="http://schemas.microsoft.com/office/drawing/2014/main" id="{58D1E99E-35D3-4BDF-B82D-AF488687B42D}"/>
              </a:ext>
            </a:extLst>
          </p:cNvPr>
          <p:cNvSpPr txBox="1"/>
          <p:nvPr/>
        </p:nvSpPr>
        <p:spPr>
          <a:xfrm>
            <a:off x="193406" y="5109566"/>
            <a:ext cx="149493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Taking part in the arts supports my identity</a:t>
            </a:r>
          </a:p>
        </p:txBody>
      </p:sp>
      <p:grpSp>
        <p:nvGrpSpPr>
          <p:cNvPr id="53" name="Group 52">
            <a:extLst>
              <a:ext uri="{FF2B5EF4-FFF2-40B4-BE49-F238E27FC236}">
                <a16:creationId xmlns:a16="http://schemas.microsoft.com/office/drawing/2014/main" id="{A7827AA3-D307-400C-B46E-777DFD3E00EE}"/>
              </a:ext>
            </a:extLst>
          </p:cNvPr>
          <p:cNvGrpSpPr/>
          <p:nvPr/>
        </p:nvGrpSpPr>
        <p:grpSpPr>
          <a:xfrm>
            <a:off x="221877" y="2816306"/>
            <a:ext cx="7711205" cy="2188137"/>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3F794CE7-51AB-4792-9FB4-3DD6ECC72A64}"/>
              </a:ext>
            </a:extLst>
          </p:cNvPr>
          <p:cNvSpPr txBox="1"/>
          <p:nvPr/>
        </p:nvSpPr>
        <p:spPr>
          <a:xfrm>
            <a:off x="6873418" y="1778526"/>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Māori</a:t>
            </a:r>
          </a:p>
        </p:txBody>
      </p:sp>
      <p:sp>
        <p:nvSpPr>
          <p:cNvPr id="44" name="TextBox 43">
            <a:extLst>
              <a:ext uri="{FF2B5EF4-FFF2-40B4-BE49-F238E27FC236}">
                <a16:creationId xmlns:a16="http://schemas.microsoft.com/office/drawing/2014/main" id="{B2BC1F6A-F5E5-4AE5-9AA8-9B521DDF604F}"/>
              </a:ext>
            </a:extLst>
          </p:cNvPr>
          <p:cNvSpPr txBox="1"/>
          <p:nvPr/>
        </p:nvSpPr>
        <p:spPr>
          <a:xfrm>
            <a:off x="7345874" y="1778526"/>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45" name="TextBox 44">
            <a:extLst>
              <a:ext uri="{FF2B5EF4-FFF2-40B4-BE49-F238E27FC236}">
                <a16:creationId xmlns:a16="http://schemas.microsoft.com/office/drawing/2014/main" id="{17190A54-A3AB-48A5-8C57-BFC38742E769}"/>
              </a:ext>
            </a:extLst>
          </p:cNvPr>
          <p:cNvSpPr txBox="1"/>
          <p:nvPr/>
        </p:nvSpPr>
        <p:spPr>
          <a:xfrm>
            <a:off x="2266459" y="4721566"/>
            <a:ext cx="2526384" cy="261610"/>
          </a:xfrm>
          <a:prstGeom prst="rect">
            <a:avLst/>
          </a:prstGeom>
          <a:noFill/>
        </p:spPr>
        <p:txBody>
          <a:bodyPr wrap="square" rtlCol="0">
            <a:spAutoFit/>
          </a:bodyPr>
          <a:lstStyle/>
          <a:p>
            <a:r>
              <a:rPr lang="en-NZ" sz="1100" spc="150" dirty="0">
                <a:solidFill>
                  <a:schemeClr val="tx1">
                    <a:lumMod val="65000"/>
                    <a:lumOff val="35000"/>
                  </a:schemeClr>
                </a:solidFill>
                <a:latin typeface="Arial" panose="020B0604020202020204" pitchFamily="34" charset="0"/>
                <a:cs typeface="Arial" panose="020B0604020202020204" pitchFamily="34" charset="0"/>
              </a:rPr>
              <a:t>Not asked in 2017</a:t>
            </a:r>
          </a:p>
        </p:txBody>
      </p:sp>
      <p:sp>
        <p:nvSpPr>
          <p:cNvPr id="46" name="TextBox 45">
            <a:extLst>
              <a:ext uri="{FF2B5EF4-FFF2-40B4-BE49-F238E27FC236}">
                <a16:creationId xmlns:a16="http://schemas.microsoft.com/office/drawing/2014/main" id="{A90EBDA9-ED15-4010-921B-952067E448C0}"/>
              </a:ext>
            </a:extLst>
          </p:cNvPr>
          <p:cNvSpPr txBox="1"/>
          <p:nvPr/>
        </p:nvSpPr>
        <p:spPr>
          <a:xfrm>
            <a:off x="2266459" y="5463882"/>
            <a:ext cx="2526384" cy="261610"/>
          </a:xfrm>
          <a:prstGeom prst="rect">
            <a:avLst/>
          </a:prstGeom>
          <a:noFill/>
        </p:spPr>
        <p:txBody>
          <a:bodyPr wrap="square" rtlCol="0">
            <a:spAutoFit/>
          </a:bodyPr>
          <a:lstStyle>
            <a:defPPr>
              <a:defRPr lang="en-US"/>
            </a:defPPr>
            <a:lvl1pPr>
              <a:defRPr sz="1100" spc="150">
                <a:solidFill>
                  <a:schemeClr val="tx1">
                    <a:lumMod val="65000"/>
                    <a:lumOff val="35000"/>
                  </a:schemeClr>
                </a:solidFill>
                <a:latin typeface="Arial" panose="020B0604020202020204" pitchFamily="34" charset="0"/>
                <a:cs typeface="Arial" panose="020B0604020202020204" pitchFamily="34" charset="0"/>
              </a:defRPr>
            </a:lvl1pPr>
          </a:lstStyle>
          <a:p>
            <a:r>
              <a:rPr lang="en-NZ" dirty="0"/>
              <a:t>Not asked in 2017</a:t>
            </a:r>
          </a:p>
        </p:txBody>
      </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1544201470"/>
              </p:ext>
            </p:extLst>
          </p:nvPr>
        </p:nvGraphicFramePr>
        <p:xfrm>
          <a:off x="6983631" y="2055017"/>
          <a:ext cx="949452" cy="376099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376099">
                <a:tc>
                  <a:txBody>
                    <a:bodyPr/>
                    <a:lstStyle/>
                    <a:p>
                      <a:pPr algn="ctr"/>
                      <a:r>
                        <a:rPr lang="lv-LV" sz="1200" b="0">
                          <a:solidFill>
                            <a:schemeClr val="tx1"/>
                          </a:solidFill>
                          <a:latin typeface="Arial" panose="020B0604020202020204" pitchFamily="34" charset="0"/>
                          <a:cs typeface="Arial" panose="020B0604020202020204" pitchFamily="34" charset="0"/>
                        </a:rPr>
                        <a:t>77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72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376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a:solidFill>
                            <a:schemeClr val="tx1"/>
                          </a:solidFill>
                          <a:latin typeface="Arial" panose="020B0604020202020204" pitchFamily="34" charset="0"/>
                          <a:cs typeface="Arial" panose="020B0604020202020204" pitchFamily="34" charset="0"/>
                        </a:rPr>
                        <a:t>72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376099">
                <a:tc>
                  <a:txBody>
                    <a:bodyPr/>
                    <a:lstStyle/>
                    <a:p>
                      <a:pPr algn="ctr"/>
                      <a:r>
                        <a:rPr lang="lv-LV" sz="1200" b="0">
                          <a:solidFill>
                            <a:schemeClr val="tx1"/>
                          </a:solidFill>
                          <a:latin typeface="Arial" panose="020B0604020202020204" pitchFamily="34" charset="0"/>
                          <a:cs typeface="Arial" panose="020B0604020202020204" pitchFamily="34" charset="0"/>
                        </a:rPr>
                        <a:t>71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376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a:solidFill>
                            <a:schemeClr val="tx1"/>
                          </a:solidFill>
                          <a:latin typeface="Arial" panose="020B0604020202020204" pitchFamily="34" charset="0"/>
                          <a:cs typeface="Arial" panose="020B0604020202020204" pitchFamily="34" charset="0"/>
                        </a:rPr>
                        <a:t>68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376099">
                <a:tc>
                  <a:txBody>
                    <a:bodyPr/>
                    <a:lstStyle/>
                    <a:p>
                      <a:pPr algn="ctr"/>
                      <a:r>
                        <a:rPr lang="lv-LV" sz="1200" b="0">
                          <a:solidFill>
                            <a:schemeClr val="tx1"/>
                          </a:solidFill>
                          <a:latin typeface="Arial" panose="020B0604020202020204" pitchFamily="34" charset="0"/>
                          <a:cs typeface="Arial" panose="020B0604020202020204" pitchFamily="34" charset="0"/>
                        </a:rPr>
                        <a:t>65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376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0">
                          <a:solidFill>
                            <a:schemeClr val="tx1"/>
                          </a:solidFill>
                          <a:latin typeface="Arial" panose="020B0604020202020204" pitchFamily="34" charset="0"/>
                          <a:cs typeface="Arial" panose="020B0604020202020204" pitchFamily="34" charset="0"/>
                        </a:rPr>
                        <a:t>60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145741"/>
                  </a:ext>
                </a:extLst>
              </a:tr>
              <a:tr h="376099">
                <a:tc>
                  <a:txBody>
                    <a:bodyPr/>
                    <a:lstStyle/>
                    <a:p>
                      <a:pPr algn="ctr"/>
                      <a:r>
                        <a:rPr lang="lv-LV" sz="1200" b="0">
                          <a:solidFill>
                            <a:schemeClr val="tx1"/>
                          </a:solidFill>
                          <a:latin typeface="Arial" panose="020B0604020202020204" pitchFamily="34" charset="0"/>
                          <a:cs typeface="Arial" panose="020B0604020202020204" pitchFamily="34" charset="0"/>
                        </a:rPr>
                        <a:t>70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376099">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737404"/>
                  </a:ext>
                </a:extLst>
              </a:tr>
              <a:tr h="376099">
                <a:tc>
                  <a:txBody>
                    <a:bodyPr/>
                    <a:lstStyle/>
                    <a:p>
                      <a:pPr algn="ctr"/>
                      <a:r>
                        <a:rPr lang="lv-LV" sz="1200" b="0">
                          <a:solidFill>
                            <a:schemeClr val="tx1"/>
                          </a:solidFill>
                          <a:latin typeface="Arial" panose="020B0604020202020204" pitchFamily="34" charset="0"/>
                          <a:cs typeface="Arial" panose="020B0604020202020204" pitchFamily="34" charset="0"/>
                        </a:rPr>
                        <a:t>44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376099">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903712"/>
                  </a:ext>
                </a:extLst>
              </a:tr>
            </a:tbl>
          </a:graphicData>
        </a:graphic>
      </p:graphicFrame>
      <p:sp>
        <p:nvSpPr>
          <p:cNvPr id="55" name="Oval 54">
            <a:extLst>
              <a:ext uri="{FF2B5EF4-FFF2-40B4-BE49-F238E27FC236}">
                <a16:creationId xmlns:a16="http://schemas.microsoft.com/office/drawing/2014/main" id="{1853C504-4BBC-4A44-A53B-4AF1652D5795}"/>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2744A18F-4641-441C-AEC2-C6579F6BD5D2}"/>
              </a:ext>
            </a:extLst>
          </p:cNvPr>
          <p:cNvSpPr txBox="1"/>
          <p:nvPr/>
        </p:nvSpPr>
        <p:spPr>
          <a:xfrm>
            <a:off x="77056" y="6462879"/>
            <a:ext cx="4600228"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75AEFE79-475C-4988-9868-9BDE65F780FD}"/>
              </a:ext>
            </a:extLst>
          </p:cNvPr>
          <p:cNvGrpSpPr/>
          <p:nvPr/>
        </p:nvGrpSpPr>
        <p:grpSpPr>
          <a:xfrm>
            <a:off x="5136705" y="6407321"/>
            <a:ext cx="2241162" cy="215444"/>
            <a:chOff x="163092" y="5772628"/>
            <a:chExt cx="2241162" cy="215444"/>
          </a:xfrm>
        </p:grpSpPr>
        <p:sp>
          <p:nvSpPr>
            <p:cNvPr id="30" name="TextBox 29">
              <a:extLst>
                <a:ext uri="{FF2B5EF4-FFF2-40B4-BE49-F238E27FC236}">
                  <a16:creationId xmlns:a16="http://schemas.microsoft.com/office/drawing/2014/main" id="{72FF533C-4CDA-478E-A3EC-A01E30A6F620}"/>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2" name="Isosceles Triangle 31">
              <a:extLst>
                <a:ext uri="{FF2B5EF4-FFF2-40B4-BE49-F238E27FC236}">
                  <a16:creationId xmlns:a16="http://schemas.microsoft.com/office/drawing/2014/main" id="{A20EA738-9E68-4E4A-B779-9FE2ABFA33A5}"/>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Isosceles Triangle 32">
              <a:extLst>
                <a:ext uri="{FF2B5EF4-FFF2-40B4-BE49-F238E27FC236}">
                  <a16:creationId xmlns:a16="http://schemas.microsoft.com/office/drawing/2014/main" id="{247C077E-28D8-4AED-AF36-B83087140097}"/>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56" name="Group 55">
            <a:extLst>
              <a:ext uri="{FF2B5EF4-FFF2-40B4-BE49-F238E27FC236}">
                <a16:creationId xmlns:a16="http://schemas.microsoft.com/office/drawing/2014/main" id="{BC97011B-58AB-47D5-A959-D16883F34138}"/>
              </a:ext>
            </a:extLst>
          </p:cNvPr>
          <p:cNvGrpSpPr/>
          <p:nvPr/>
        </p:nvGrpSpPr>
        <p:grpSpPr>
          <a:xfrm>
            <a:off x="5136705" y="6615308"/>
            <a:ext cx="2891981" cy="215444"/>
            <a:chOff x="163092" y="5772628"/>
            <a:chExt cx="2891981" cy="215444"/>
          </a:xfrm>
        </p:grpSpPr>
        <p:sp>
          <p:nvSpPr>
            <p:cNvPr id="57" name="TextBox 56">
              <a:extLst>
                <a:ext uri="{FF2B5EF4-FFF2-40B4-BE49-F238E27FC236}">
                  <a16:creationId xmlns:a16="http://schemas.microsoft.com/office/drawing/2014/main" id="{0B4DC7E8-3704-4653-AAE6-039E9E36027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8" name="Isosceles Triangle 57">
              <a:extLst>
                <a:ext uri="{FF2B5EF4-FFF2-40B4-BE49-F238E27FC236}">
                  <a16:creationId xmlns:a16="http://schemas.microsoft.com/office/drawing/2014/main" id="{9F8D5AD3-3CC7-4059-AD83-A95AFA30499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Isosceles Triangle 58">
              <a:extLst>
                <a:ext uri="{FF2B5EF4-FFF2-40B4-BE49-F238E27FC236}">
                  <a16:creationId xmlns:a16="http://schemas.microsoft.com/office/drawing/2014/main" id="{F315CDF6-8547-4A08-A978-32754870635D}"/>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8" name="Rectangle 47">
            <a:extLst>
              <a:ext uri="{FF2B5EF4-FFF2-40B4-BE49-F238E27FC236}">
                <a16:creationId xmlns:a16="http://schemas.microsoft.com/office/drawing/2014/main" id="{9D5C9C01-040D-4B78-B3B9-FFE58982D9E2}"/>
              </a:ext>
            </a:extLst>
          </p:cNvPr>
          <p:cNvSpPr/>
          <p:nvPr/>
        </p:nvSpPr>
        <p:spPr>
          <a:xfrm>
            <a:off x="8135289" y="1783216"/>
            <a:ext cx="3979655" cy="4632037"/>
          </a:xfrm>
          <a:prstGeom prst="rect">
            <a:avLst/>
          </a:prstGeom>
        </p:spPr>
        <p:txBody>
          <a:bodyPr wrap="square">
            <a:spAutoFit/>
          </a:bodyPr>
          <a:lstStyle/>
          <a:p>
            <a:pPr>
              <a:spcAft>
                <a:spcPts val="600"/>
              </a:spcAft>
            </a:pPr>
            <a:r>
              <a:rPr lang="en-NZ" sz="1000" dirty="0"/>
              <a:t>The arts contribute to our sense of self, nationhood, and understanding of others. The arts play a particularly significant role within Te Ao Māori and are an integral form of expression, identity-building and belonging.</a:t>
            </a:r>
          </a:p>
          <a:p>
            <a:pPr>
              <a:spcAft>
                <a:spcPts val="600"/>
              </a:spcAft>
            </a:pPr>
            <a:r>
              <a:rPr lang="en-NZ" sz="1000" dirty="0"/>
              <a:t>Seventy-seven percent of Māori agree the arts should reflect New Zealand’s cultural diversity, 71% say they learn about other cultures through the arts and 65% say the arts help define who we are as New Zealanders. Māori are more likely to express these attitudes than all New Zealanders. </a:t>
            </a:r>
          </a:p>
          <a:p>
            <a:pPr lvl="0">
              <a:spcAft>
                <a:spcPts val="600"/>
              </a:spcAft>
            </a:pPr>
            <a:r>
              <a:rPr lang="en-NZ" sz="1000" dirty="0"/>
              <a:t>Māori are also more likely than all New Zealanders to hold positive attitudes towards the arts, as it relates to culture and identity. This difference is most noticeable for those agreeing that the arts are an important way of connecting with one’s culture (70% for Māori vs. 54% for all New Zealanders). </a:t>
            </a:r>
          </a:p>
          <a:p>
            <a:pPr lvl="0">
              <a:spcAft>
                <a:spcPts val="600"/>
              </a:spcAft>
            </a:pPr>
            <a:r>
              <a:rPr lang="en-NZ" sz="1000" dirty="0"/>
              <a:t>There are some positive shifts in attitudes for Māori between 2017 and 2020, albeit none of these are statistically significant.</a:t>
            </a: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In general Māori women express more positive attitudes about the arts and are more likely than average to agree with each attitude.</a:t>
            </a:r>
          </a:p>
          <a:p>
            <a:pPr lvl="0">
              <a:spcBef>
                <a:spcPts val="600"/>
              </a:spcBef>
            </a:pPr>
            <a:r>
              <a:rPr lang="en-NZ" sz="1000" dirty="0">
                <a:solidFill>
                  <a:schemeClr val="tx1">
                    <a:lumMod val="85000"/>
                    <a:lumOff val="15000"/>
                  </a:schemeClr>
                </a:solidFill>
              </a:rPr>
              <a:t>Māori aged 60 plus are more likely to agree that the arts should reflect New Zealand’s diversity. </a:t>
            </a:r>
          </a:p>
          <a:p>
            <a:pPr lvl="0">
              <a:spcBef>
                <a:spcPts val="600"/>
              </a:spcBef>
            </a:pPr>
            <a:r>
              <a:rPr lang="en-NZ" sz="1000" dirty="0">
                <a:solidFill>
                  <a:schemeClr val="tx1">
                    <a:lumMod val="85000"/>
                    <a:lumOff val="15000"/>
                  </a:schemeClr>
                </a:solidFill>
              </a:rPr>
              <a:t>Young Māori aged 15-39 are less likely to agree that arts define who we are as New Zealanders.</a:t>
            </a:r>
          </a:p>
          <a:p>
            <a:pPr lvl="0">
              <a:spcBef>
                <a:spcPts val="600"/>
              </a:spcBef>
            </a:pPr>
            <a:r>
              <a:rPr lang="en-NZ" sz="1000" dirty="0">
                <a:solidFill>
                  <a:schemeClr val="tx1">
                    <a:lumMod val="85000"/>
                    <a:lumOff val="15000"/>
                  </a:schemeClr>
                </a:solidFill>
              </a:rPr>
              <a:t>Māori from low-income households (under $50,000) are more likely to agree that taking part in the arts supports their identity.</a:t>
            </a:r>
          </a:p>
        </p:txBody>
      </p:sp>
      <p:sp>
        <p:nvSpPr>
          <p:cNvPr id="49" name="SigDiff">
            <a:extLst>
              <a:ext uri="{FF2B5EF4-FFF2-40B4-BE49-F238E27FC236}">
                <a16:creationId xmlns:a16="http://schemas.microsoft.com/office/drawing/2014/main" id="{062BA44D-927F-4F9F-828E-C8F400E7C7D9}"/>
              </a:ext>
            </a:extLst>
          </p:cNvPr>
          <p:cNvSpPr/>
          <p:nvPr/>
        </p:nvSpPr>
        <p:spPr>
          <a:xfrm>
            <a:off x="7349481" y="4410494"/>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SigDiff">
            <a:extLst>
              <a:ext uri="{FF2B5EF4-FFF2-40B4-BE49-F238E27FC236}">
                <a16:creationId xmlns:a16="http://schemas.microsoft.com/office/drawing/2014/main" id="{AEE074C1-A0CB-46A8-B1ED-9744190A99BE}"/>
              </a:ext>
            </a:extLst>
          </p:cNvPr>
          <p:cNvSpPr/>
          <p:nvPr/>
        </p:nvSpPr>
        <p:spPr>
          <a:xfrm>
            <a:off x="7357502" y="5188537"/>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SigDiff">
            <a:extLst>
              <a:ext uri="{FF2B5EF4-FFF2-40B4-BE49-F238E27FC236}">
                <a16:creationId xmlns:a16="http://schemas.microsoft.com/office/drawing/2014/main" id="{F1AC4EAC-74B4-4692-88BE-2F2B331A61DF}"/>
              </a:ext>
            </a:extLst>
          </p:cNvPr>
          <p:cNvSpPr/>
          <p:nvPr/>
        </p:nvSpPr>
        <p:spPr>
          <a:xfrm>
            <a:off x="7357500" y="2195075"/>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SigDiff">
            <a:extLst>
              <a:ext uri="{FF2B5EF4-FFF2-40B4-BE49-F238E27FC236}">
                <a16:creationId xmlns:a16="http://schemas.microsoft.com/office/drawing/2014/main" id="{D9DD3D3D-CD45-43B6-8BD1-772869EDDEDA}"/>
              </a:ext>
            </a:extLst>
          </p:cNvPr>
          <p:cNvSpPr/>
          <p:nvPr/>
        </p:nvSpPr>
        <p:spPr>
          <a:xfrm>
            <a:off x="7365521" y="2934618"/>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37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Māori attitudes towards the arts: Individual’s relationship with the arts</a:t>
            </a:r>
          </a:p>
        </p:txBody>
      </p:sp>
      <p:sp>
        <p:nvSpPr>
          <p:cNvPr id="6" name="Text Placeholder 5">
            <a:extLst>
              <a:ext uri="{FF2B5EF4-FFF2-40B4-BE49-F238E27FC236}">
                <a16:creationId xmlns:a16="http://schemas.microsoft.com/office/drawing/2014/main" id="{985E4F6F-F1C1-4105-A2EC-016C959655A9}"/>
              </a:ext>
            </a:extLst>
          </p:cNvPr>
          <p:cNvSpPr>
            <a:spLocks noGrp="1"/>
          </p:cNvSpPr>
          <p:nvPr>
            <p:ph type="body" sz="quarter" idx="10"/>
          </p:nvPr>
        </p:nvSpPr>
        <p:spPr>
          <a:xfrm>
            <a:off x="758825" y="1320617"/>
            <a:ext cx="6953250" cy="419100"/>
          </a:xfrm>
        </p:spPr>
        <p:txBody>
          <a:bodyPr/>
          <a:lstStyle/>
          <a:p>
            <a:r>
              <a:rPr lang="en-NZ" sz="1200" dirty="0"/>
              <a:t>How much do you agree or disagree?</a:t>
            </a:r>
          </a:p>
        </p:txBody>
      </p:sp>
      <p:sp>
        <p:nvSpPr>
          <p:cNvPr id="57" name="TextBox 56">
            <a:extLst>
              <a:ext uri="{FF2B5EF4-FFF2-40B4-BE49-F238E27FC236}">
                <a16:creationId xmlns:a16="http://schemas.microsoft.com/office/drawing/2014/main" id="{F68F802D-AA68-40AC-8E9E-C281F600B6C9}"/>
              </a:ext>
            </a:extLst>
          </p:cNvPr>
          <p:cNvSpPr txBox="1"/>
          <p:nvPr/>
        </p:nvSpPr>
        <p:spPr>
          <a:xfrm>
            <a:off x="6873418"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Māori</a:t>
            </a:r>
          </a:p>
        </p:txBody>
      </p:sp>
      <p:sp>
        <p:nvSpPr>
          <p:cNvPr id="58" name="TextBox 57">
            <a:extLst>
              <a:ext uri="{FF2B5EF4-FFF2-40B4-BE49-F238E27FC236}">
                <a16:creationId xmlns:a16="http://schemas.microsoft.com/office/drawing/2014/main" id="{B8912CB4-4548-4086-803B-EB37E69703E6}"/>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graphicFrame>
        <p:nvGraphicFramePr>
          <p:cNvPr id="68" name="Chart 67">
            <a:extLst>
              <a:ext uri="{FF2B5EF4-FFF2-40B4-BE49-F238E27FC236}">
                <a16:creationId xmlns:a16="http://schemas.microsoft.com/office/drawing/2014/main" id="{65613C8D-FB40-44AE-BC09-BA69238CAA58}"/>
              </a:ext>
            </a:extLst>
          </p:cNvPr>
          <p:cNvGraphicFramePr/>
          <p:nvPr>
            <p:extLst>
              <p:ext uri="{D42A27DB-BD31-4B8C-83A1-F6EECF244321}">
                <p14:modId xmlns:p14="http://schemas.microsoft.com/office/powerpoint/2010/main" val="3738974457"/>
              </p:ext>
            </p:extLst>
          </p:nvPr>
        </p:nvGraphicFramePr>
        <p:xfrm>
          <a:off x="1247354" y="1499891"/>
          <a:ext cx="5724525" cy="4974280"/>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a:extLst>
              <a:ext uri="{FF2B5EF4-FFF2-40B4-BE49-F238E27FC236}">
                <a16:creationId xmlns:a16="http://schemas.microsoft.com/office/drawing/2014/main" id="{E863E36D-58E9-4C53-BEFD-571C67B511B6}"/>
              </a:ext>
            </a:extLst>
          </p:cNvPr>
          <p:cNvSpPr txBox="1"/>
          <p:nvPr/>
        </p:nvSpPr>
        <p:spPr>
          <a:xfrm>
            <a:off x="173373" y="3507286"/>
            <a:ext cx="1404000" cy="415498"/>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part of my everyday life</a:t>
            </a:r>
          </a:p>
        </p:txBody>
      </p:sp>
      <p:sp>
        <p:nvSpPr>
          <p:cNvPr id="70" name="TextBox 69">
            <a:extLst>
              <a:ext uri="{FF2B5EF4-FFF2-40B4-BE49-F238E27FC236}">
                <a16:creationId xmlns:a16="http://schemas.microsoft.com/office/drawing/2014/main" id="{CB4D639A-E4E5-42F4-B5A6-1D3702C90469}"/>
              </a:ext>
            </a:extLst>
          </p:cNvPr>
          <p:cNvSpPr txBox="1"/>
          <p:nvPr/>
        </p:nvSpPr>
        <p:spPr>
          <a:xfrm>
            <a:off x="173373" y="4081981"/>
            <a:ext cx="1404000"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only for certain types of people</a:t>
            </a:r>
          </a:p>
        </p:txBody>
      </p:sp>
      <p:sp>
        <p:nvSpPr>
          <p:cNvPr id="71" name="TextBox 70">
            <a:extLst>
              <a:ext uri="{FF2B5EF4-FFF2-40B4-BE49-F238E27FC236}">
                <a16:creationId xmlns:a16="http://schemas.microsoft.com/office/drawing/2014/main" id="{0460D424-044E-4689-A243-B58D51861CB0}"/>
              </a:ext>
            </a:extLst>
          </p:cNvPr>
          <p:cNvSpPr txBox="1"/>
          <p:nvPr/>
        </p:nvSpPr>
        <p:spPr>
          <a:xfrm>
            <a:off x="173373" y="2181551"/>
            <a:ext cx="1404000" cy="577081"/>
          </a:xfrm>
          <a:prstGeom prst="rect">
            <a:avLst/>
          </a:prstGeom>
          <a:noFill/>
        </p:spPr>
        <p:txBody>
          <a:bodyPr wrap="square" rtlCol="0">
            <a:spAutoFit/>
          </a:bodyPr>
          <a:lstStyle/>
          <a:p>
            <a:r>
              <a:rPr lang="en-NZ" sz="1050" b="1" dirty="0">
                <a:solidFill>
                  <a:schemeClr val="tx1">
                    <a:lumMod val="65000"/>
                    <a:lumOff val="35000"/>
                  </a:schemeClr>
                </a:solidFill>
                <a:latin typeface="+mj-lt"/>
              </a:rPr>
              <a:t>Some arts events interest me but I still don’t go much</a:t>
            </a:r>
          </a:p>
        </p:txBody>
      </p:sp>
      <p:sp>
        <p:nvSpPr>
          <p:cNvPr id="72" name="TextBox 71">
            <a:extLst>
              <a:ext uri="{FF2B5EF4-FFF2-40B4-BE49-F238E27FC236}">
                <a16:creationId xmlns:a16="http://schemas.microsoft.com/office/drawing/2014/main" id="{91FC9171-FD85-4B0F-8874-E1740A269B45}"/>
              </a:ext>
            </a:extLst>
          </p:cNvPr>
          <p:cNvSpPr txBox="1"/>
          <p:nvPr/>
        </p:nvSpPr>
        <p:spPr>
          <a:xfrm>
            <a:off x="173373" y="2878812"/>
            <a:ext cx="1404000" cy="430887"/>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for people like me</a:t>
            </a:r>
          </a:p>
        </p:txBody>
      </p:sp>
      <p:sp>
        <p:nvSpPr>
          <p:cNvPr id="73" name="TextBox 72">
            <a:extLst>
              <a:ext uri="{FF2B5EF4-FFF2-40B4-BE49-F238E27FC236}">
                <a16:creationId xmlns:a16="http://schemas.microsoft.com/office/drawing/2014/main" id="{1302A648-0F7F-4485-8E74-4A4FB32799F7}"/>
              </a:ext>
            </a:extLst>
          </p:cNvPr>
          <p:cNvSpPr txBox="1"/>
          <p:nvPr/>
        </p:nvSpPr>
        <p:spPr>
          <a:xfrm>
            <a:off x="173373" y="4777441"/>
            <a:ext cx="1404000" cy="415498"/>
          </a:xfrm>
          <a:prstGeom prst="rect">
            <a:avLst/>
          </a:prstGeom>
          <a:noFill/>
        </p:spPr>
        <p:txBody>
          <a:bodyPr wrap="square" rtlCol="0">
            <a:spAutoFit/>
          </a:bodyPr>
          <a:lstStyle/>
          <a:p>
            <a:r>
              <a:rPr lang="en-NZ" sz="1050" b="1" dirty="0">
                <a:solidFill>
                  <a:schemeClr val="tx1">
                    <a:lumMod val="65000"/>
                    <a:lumOff val="35000"/>
                  </a:schemeClr>
                </a:solidFill>
                <a:latin typeface="+mj-lt"/>
              </a:rPr>
              <a:t>I don’t find the arts all that interesting</a:t>
            </a:r>
          </a:p>
        </p:txBody>
      </p:sp>
      <p:grpSp>
        <p:nvGrpSpPr>
          <p:cNvPr id="74" name="Group 73">
            <a:extLst>
              <a:ext uri="{FF2B5EF4-FFF2-40B4-BE49-F238E27FC236}">
                <a16:creationId xmlns:a16="http://schemas.microsoft.com/office/drawing/2014/main" id="{F7449027-5C6C-4593-AA2A-3A7971826A96}"/>
              </a:ext>
            </a:extLst>
          </p:cNvPr>
          <p:cNvGrpSpPr/>
          <p:nvPr/>
        </p:nvGrpSpPr>
        <p:grpSpPr>
          <a:xfrm>
            <a:off x="164306" y="2768278"/>
            <a:ext cx="7711205" cy="2558745"/>
            <a:chOff x="221877" y="2432353"/>
            <a:chExt cx="6712323" cy="2600132"/>
          </a:xfrm>
        </p:grpSpPr>
        <p:cxnSp>
          <p:nvCxnSpPr>
            <p:cNvPr id="75" name="Straight Connector 74">
              <a:extLst>
                <a:ext uri="{FF2B5EF4-FFF2-40B4-BE49-F238E27FC236}">
                  <a16:creationId xmlns:a16="http://schemas.microsoft.com/office/drawing/2014/main" id="{60104764-B4AC-418F-879B-5F54F722EB09}"/>
                </a:ext>
              </a:extLst>
            </p:cNvPr>
            <p:cNvCxnSpPr>
              <a:cxnSpLocks/>
            </p:cNvCxnSpPr>
            <p:nvPr/>
          </p:nvCxnSpPr>
          <p:spPr>
            <a:xfrm>
              <a:off x="221877" y="243235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8A4E114-ABBD-4345-A779-A86667132B5D}"/>
                </a:ext>
              </a:extLst>
            </p:cNvPr>
            <p:cNvCxnSpPr>
              <a:cxnSpLocks/>
            </p:cNvCxnSpPr>
            <p:nvPr/>
          </p:nvCxnSpPr>
          <p:spPr>
            <a:xfrm>
              <a:off x="231402" y="307842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1A58D73-6D3A-4E5B-B7B2-CDC900AF1D35}"/>
                </a:ext>
              </a:extLst>
            </p:cNvPr>
            <p:cNvCxnSpPr>
              <a:cxnSpLocks/>
            </p:cNvCxnSpPr>
            <p:nvPr/>
          </p:nvCxnSpPr>
          <p:spPr>
            <a:xfrm>
              <a:off x="240927" y="372872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6D039C9-B887-46F2-9611-3FB9D3CD3216}"/>
                </a:ext>
              </a:extLst>
            </p:cNvPr>
            <p:cNvCxnSpPr>
              <a:cxnSpLocks/>
            </p:cNvCxnSpPr>
            <p:nvPr/>
          </p:nvCxnSpPr>
          <p:spPr>
            <a:xfrm>
              <a:off x="221877" y="438360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A549577-DA65-4953-8E8D-67AFA77715B9}"/>
                </a:ext>
              </a:extLst>
            </p:cNvPr>
            <p:cNvCxnSpPr>
              <a:cxnSpLocks/>
            </p:cNvCxnSpPr>
            <p:nvPr/>
          </p:nvCxnSpPr>
          <p:spPr>
            <a:xfrm>
              <a:off x="221877" y="503248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31FC4E51-385F-4D17-9539-A55597F32369}"/>
              </a:ext>
            </a:extLst>
          </p:cNvPr>
          <p:cNvSpPr txBox="1"/>
          <p:nvPr/>
        </p:nvSpPr>
        <p:spPr>
          <a:xfrm>
            <a:off x="173373" y="5412674"/>
            <a:ext cx="1404000" cy="430887"/>
          </a:xfrm>
          <a:prstGeom prst="rect">
            <a:avLst/>
          </a:prstGeom>
          <a:noFill/>
        </p:spPr>
        <p:txBody>
          <a:bodyPr wrap="square" rtlCol="0">
            <a:spAutoFit/>
          </a:bodyPr>
          <a:lstStyle/>
          <a:p>
            <a:r>
              <a:rPr lang="en-NZ" sz="1050" b="1" dirty="0">
                <a:solidFill>
                  <a:schemeClr val="tx1">
                    <a:lumMod val="65000"/>
                    <a:lumOff val="35000"/>
                  </a:schemeClr>
                </a:solidFill>
                <a:latin typeface="+mj-lt"/>
              </a:rPr>
              <a:t>The arts are a waste of time</a:t>
            </a:r>
          </a:p>
        </p:txBody>
      </p:sp>
      <p:sp>
        <p:nvSpPr>
          <p:cNvPr id="81" name="TextBox 80">
            <a:extLst>
              <a:ext uri="{FF2B5EF4-FFF2-40B4-BE49-F238E27FC236}">
                <a16:creationId xmlns:a16="http://schemas.microsoft.com/office/drawing/2014/main" id="{8DD73387-E898-440C-8ECF-1B6F158C5A74}"/>
              </a:ext>
            </a:extLst>
          </p:cNvPr>
          <p:cNvSpPr txBox="1"/>
          <p:nvPr/>
        </p:nvSpPr>
        <p:spPr>
          <a:xfrm>
            <a:off x="2208888" y="5670022"/>
            <a:ext cx="2526384" cy="261610"/>
          </a:xfrm>
          <a:prstGeom prst="rect">
            <a:avLst/>
          </a:prstGeom>
          <a:noFill/>
        </p:spPr>
        <p:txBody>
          <a:bodyPr wrap="square" rtlCol="0">
            <a:spAutoFit/>
          </a:bodyPr>
          <a:lstStyle>
            <a:defPPr>
              <a:defRPr lang="en-US"/>
            </a:defPPr>
            <a:lvl1pPr>
              <a:defRPr sz="1100" spc="150">
                <a:solidFill>
                  <a:schemeClr val="tx1">
                    <a:lumMod val="65000"/>
                    <a:lumOff val="35000"/>
                  </a:schemeClr>
                </a:solidFill>
                <a:latin typeface="Arial" panose="020B0604020202020204" pitchFamily="34" charset="0"/>
                <a:cs typeface="Arial" panose="020B0604020202020204" pitchFamily="34" charset="0"/>
              </a:defRPr>
            </a:lvl1pPr>
          </a:lstStyle>
          <a:p>
            <a:r>
              <a:rPr lang="en-NZ" dirty="0"/>
              <a:t>Not asked in 2017</a:t>
            </a:r>
          </a:p>
        </p:txBody>
      </p:sp>
      <p:graphicFrame>
        <p:nvGraphicFramePr>
          <p:cNvPr id="82" name="Table 47">
            <a:extLst>
              <a:ext uri="{FF2B5EF4-FFF2-40B4-BE49-F238E27FC236}">
                <a16:creationId xmlns:a16="http://schemas.microsoft.com/office/drawing/2014/main" id="{8C005F78-2C83-48A6-BDA7-70EF57199019}"/>
              </a:ext>
            </a:extLst>
          </p:cNvPr>
          <p:cNvGraphicFramePr>
            <a:graphicFrameLocks noGrp="1"/>
          </p:cNvGraphicFramePr>
          <p:nvPr>
            <p:extLst>
              <p:ext uri="{D42A27DB-BD31-4B8C-83A1-F6EECF244321}">
                <p14:modId xmlns:p14="http://schemas.microsoft.com/office/powerpoint/2010/main" val="602440049"/>
              </p:ext>
            </p:extLst>
          </p:nvPr>
        </p:nvGraphicFramePr>
        <p:xfrm>
          <a:off x="6926060" y="2144412"/>
          <a:ext cx="949452" cy="3840384"/>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320032">
                <a:tc>
                  <a:txBody>
                    <a:bodyPr/>
                    <a:lstStyle/>
                    <a:p>
                      <a:pPr algn="ctr"/>
                      <a:r>
                        <a:rPr lang="lv-LV" sz="1200" b="0">
                          <a:solidFill>
                            <a:schemeClr val="tx1"/>
                          </a:solidFill>
                          <a:latin typeface="Arial" panose="020B0604020202020204" pitchFamily="34" charset="0"/>
                          <a:cs typeface="Arial" panose="020B0604020202020204" pitchFamily="34" charset="0"/>
                        </a:rPr>
                        <a:t>69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145741"/>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737404"/>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903712"/>
                  </a:ext>
                </a:extLst>
              </a:tr>
              <a:tr h="320032">
                <a:tc>
                  <a:txBody>
                    <a:bodyPr/>
                    <a:lstStyle/>
                    <a:p>
                      <a:pPr algn="ctr"/>
                      <a:r>
                        <a:rPr kumimoji="0" lang="lv-L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543802"/>
                  </a:ext>
                </a:extLst>
              </a:tr>
              <a:tr h="320032">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2633077"/>
                  </a:ext>
                </a:extLst>
              </a:tr>
            </a:tbl>
          </a:graphicData>
        </a:graphic>
      </p:graphicFrame>
      <p:sp>
        <p:nvSpPr>
          <p:cNvPr id="83" name="Oval 82">
            <a:extLst>
              <a:ext uri="{FF2B5EF4-FFF2-40B4-BE49-F238E27FC236}">
                <a16:creationId xmlns:a16="http://schemas.microsoft.com/office/drawing/2014/main" id="{28077BA8-D89B-4691-9496-B92866D8DF88}"/>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pSp>
        <p:nvGrpSpPr>
          <p:cNvPr id="32" name="Group 31">
            <a:extLst>
              <a:ext uri="{FF2B5EF4-FFF2-40B4-BE49-F238E27FC236}">
                <a16:creationId xmlns:a16="http://schemas.microsoft.com/office/drawing/2014/main" id="{1DC61BEA-3280-4578-8CC0-B3B01A33EAC5}"/>
              </a:ext>
            </a:extLst>
          </p:cNvPr>
          <p:cNvGrpSpPr/>
          <p:nvPr/>
        </p:nvGrpSpPr>
        <p:grpSpPr>
          <a:xfrm>
            <a:off x="5136705" y="6407321"/>
            <a:ext cx="2241162" cy="215444"/>
            <a:chOff x="163092" y="5772628"/>
            <a:chExt cx="2241162" cy="215444"/>
          </a:xfrm>
        </p:grpSpPr>
        <p:sp>
          <p:nvSpPr>
            <p:cNvPr id="33" name="TextBox 32">
              <a:extLst>
                <a:ext uri="{FF2B5EF4-FFF2-40B4-BE49-F238E27FC236}">
                  <a16:creationId xmlns:a16="http://schemas.microsoft.com/office/drawing/2014/main" id="{F23FF1C7-A784-407D-BB7E-46919C9E5D1C}"/>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4" name="Isosceles Triangle 33">
              <a:extLst>
                <a:ext uri="{FF2B5EF4-FFF2-40B4-BE49-F238E27FC236}">
                  <a16:creationId xmlns:a16="http://schemas.microsoft.com/office/drawing/2014/main" id="{58E4241C-A7CE-4F10-BD34-66087DC61769}"/>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Isosceles Triangle 34">
              <a:extLst>
                <a:ext uri="{FF2B5EF4-FFF2-40B4-BE49-F238E27FC236}">
                  <a16:creationId xmlns:a16="http://schemas.microsoft.com/office/drawing/2014/main" id="{EE252CB7-CFA7-45B0-822B-FF0FB6FDF59A}"/>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6" name="Group 35">
            <a:extLst>
              <a:ext uri="{FF2B5EF4-FFF2-40B4-BE49-F238E27FC236}">
                <a16:creationId xmlns:a16="http://schemas.microsoft.com/office/drawing/2014/main" id="{5F87381B-BA35-46A4-B832-6F9DC232CEBF}"/>
              </a:ext>
            </a:extLst>
          </p:cNvPr>
          <p:cNvGrpSpPr/>
          <p:nvPr/>
        </p:nvGrpSpPr>
        <p:grpSpPr>
          <a:xfrm>
            <a:off x="5136705" y="6615308"/>
            <a:ext cx="2891981" cy="215444"/>
            <a:chOff x="163092" y="5772628"/>
            <a:chExt cx="2891981" cy="215444"/>
          </a:xfrm>
        </p:grpSpPr>
        <p:sp>
          <p:nvSpPr>
            <p:cNvPr id="37" name="TextBox 36">
              <a:extLst>
                <a:ext uri="{FF2B5EF4-FFF2-40B4-BE49-F238E27FC236}">
                  <a16:creationId xmlns:a16="http://schemas.microsoft.com/office/drawing/2014/main" id="{BEF03814-1B61-40EF-9394-21F000910755}"/>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8" name="Isosceles Triangle 37">
              <a:extLst>
                <a:ext uri="{FF2B5EF4-FFF2-40B4-BE49-F238E27FC236}">
                  <a16:creationId xmlns:a16="http://schemas.microsoft.com/office/drawing/2014/main" id="{8A8781FE-8E61-4A7B-8C4B-B7B9BB5C33E0}"/>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Isosceles Triangle 38">
              <a:extLst>
                <a:ext uri="{FF2B5EF4-FFF2-40B4-BE49-F238E27FC236}">
                  <a16:creationId xmlns:a16="http://schemas.microsoft.com/office/drawing/2014/main" id="{64CCF32A-185D-4A03-AA20-A8780DF4041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3B2E3051-5033-4CAD-B1B9-5972A5B18D68}"/>
              </a:ext>
            </a:extLst>
          </p:cNvPr>
          <p:cNvSpPr/>
          <p:nvPr/>
        </p:nvSpPr>
        <p:spPr>
          <a:xfrm>
            <a:off x="7282104" y="2177428"/>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SigDiff">
            <a:extLst>
              <a:ext uri="{FF2B5EF4-FFF2-40B4-BE49-F238E27FC236}">
                <a16:creationId xmlns:a16="http://schemas.microsoft.com/office/drawing/2014/main" id="{209E1EBD-35D1-4818-A9F3-C387DE8FE43B}"/>
              </a:ext>
            </a:extLst>
          </p:cNvPr>
          <p:cNvSpPr/>
          <p:nvPr/>
        </p:nvSpPr>
        <p:spPr>
          <a:xfrm flipV="1">
            <a:off x="7328627" y="4813150"/>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SigDiff">
            <a:extLst>
              <a:ext uri="{FF2B5EF4-FFF2-40B4-BE49-F238E27FC236}">
                <a16:creationId xmlns:a16="http://schemas.microsoft.com/office/drawing/2014/main" id="{FDE99993-AD20-4779-9023-D8089DFD4C34}"/>
              </a:ext>
            </a:extLst>
          </p:cNvPr>
          <p:cNvSpPr/>
          <p:nvPr/>
        </p:nvSpPr>
        <p:spPr>
          <a:xfrm flipV="1">
            <a:off x="7336649" y="5446814"/>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BC5B4B70-0180-4CAF-A4AC-72E75742E3D2}"/>
              </a:ext>
            </a:extLst>
          </p:cNvPr>
          <p:cNvSpPr/>
          <p:nvPr/>
        </p:nvSpPr>
        <p:spPr>
          <a:xfrm>
            <a:off x="8249506" y="1945470"/>
            <a:ext cx="3769121" cy="4170372"/>
          </a:xfrm>
          <a:prstGeom prst="rect">
            <a:avLst/>
          </a:prstGeom>
        </p:spPr>
        <p:txBody>
          <a:bodyPr wrap="square">
            <a:spAutoFit/>
          </a:bodyPr>
          <a:lstStyle/>
          <a:p>
            <a:pPr>
              <a:spcAft>
                <a:spcPts val="600"/>
              </a:spcAft>
            </a:pPr>
            <a:r>
              <a:rPr lang="en-NZ" sz="1000" dirty="0"/>
              <a:t>Many Māori have a strong personal connection to the arts. Forty four percent feel the arts are for people like them, while 38% say they are part of their everyday life. These findings are consistent with all New Zealanders.</a:t>
            </a:r>
          </a:p>
          <a:p>
            <a:pPr>
              <a:spcAft>
                <a:spcPts val="600"/>
              </a:spcAft>
            </a:pPr>
            <a:r>
              <a:rPr lang="en-NZ" sz="1000" dirty="0"/>
              <a:t>In addition only a minority say the arts aren’t that interesting (19%) or a waste of time (8%). These findings are in fact lower than average. </a:t>
            </a:r>
          </a:p>
          <a:p>
            <a:pPr>
              <a:spcAft>
                <a:spcPts val="600"/>
              </a:spcAft>
            </a:pPr>
            <a:r>
              <a:rPr lang="en-NZ" sz="1000" dirty="0"/>
              <a:t>There remains an opportunity to improve attendance at arts events. Sixty nine percent of Māori are interested in some arts events but still don’t attend often. This is significantly higher than in 2017 (56%), potentially reflecting a lack of opportunity due to COVID-19. </a:t>
            </a: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t>Māori </a:t>
            </a:r>
            <a:r>
              <a:rPr lang="en-NZ" sz="1000" dirty="0">
                <a:solidFill>
                  <a:schemeClr val="tx1">
                    <a:lumMod val="85000"/>
                    <a:lumOff val="15000"/>
                  </a:schemeClr>
                </a:solidFill>
              </a:rPr>
              <a:t>women tend to be more likely than average to hold positive attitudes in terms of their relationship with the arts, and </a:t>
            </a:r>
            <a:r>
              <a:rPr lang="en-NZ" sz="1000" dirty="0"/>
              <a:t>Māori men less so. </a:t>
            </a:r>
            <a:endParaRPr lang="en-NZ" sz="1000" dirty="0">
              <a:solidFill>
                <a:schemeClr val="tx1">
                  <a:lumMod val="85000"/>
                  <a:lumOff val="15000"/>
                </a:schemeClr>
              </a:solidFill>
            </a:endParaRPr>
          </a:p>
          <a:p>
            <a:pPr lvl="0">
              <a:spcBef>
                <a:spcPts val="600"/>
              </a:spcBef>
            </a:pPr>
            <a:r>
              <a:rPr lang="en-NZ" sz="1000" dirty="0">
                <a:solidFill>
                  <a:schemeClr val="tx1">
                    <a:lumMod val="85000"/>
                    <a:lumOff val="15000"/>
                  </a:schemeClr>
                </a:solidFill>
              </a:rPr>
              <a:t>Younger Māori (aged 15-29) are more likely than average to agree that the arts are only for certain types of people (41% vs. 29%).</a:t>
            </a:r>
            <a:endParaRPr lang="en-NZ" sz="800" dirty="0">
              <a:solidFill>
                <a:schemeClr val="tx1">
                  <a:lumMod val="85000"/>
                  <a:lumOff val="15000"/>
                </a:schemeClr>
              </a:solidFill>
            </a:endParaRPr>
          </a:p>
          <a:p>
            <a:pPr lvl="0">
              <a:spcBef>
                <a:spcPts val="600"/>
              </a:spcBef>
            </a:pPr>
            <a:r>
              <a:rPr lang="en-NZ" sz="1000" dirty="0">
                <a:solidFill>
                  <a:schemeClr val="tx1">
                    <a:lumMod val="85000"/>
                    <a:lumOff val="15000"/>
                  </a:schemeClr>
                </a:solidFill>
              </a:rPr>
              <a:t>Māori who live in metropolitan areas are more likely than average to agree that the arts are for people like them (51% vs. 44%).</a:t>
            </a:r>
            <a:endParaRPr lang="en-NZ" sz="1100" dirty="0">
              <a:solidFill>
                <a:schemeClr val="tx1">
                  <a:lumMod val="85000"/>
                  <a:lumOff val="15000"/>
                </a:schemeClr>
              </a:solidFill>
            </a:endParaRPr>
          </a:p>
        </p:txBody>
      </p:sp>
      <p:sp>
        <p:nvSpPr>
          <p:cNvPr id="43" name="TextBox 42">
            <a:extLst>
              <a:ext uri="{FF2B5EF4-FFF2-40B4-BE49-F238E27FC236}">
                <a16:creationId xmlns:a16="http://schemas.microsoft.com/office/drawing/2014/main" id="{7301D490-FF46-4E12-844D-B1194927826E}"/>
              </a:ext>
            </a:extLst>
          </p:cNvPr>
          <p:cNvSpPr txBox="1"/>
          <p:nvPr/>
        </p:nvSpPr>
        <p:spPr>
          <a:xfrm>
            <a:off x="77056" y="6462879"/>
            <a:ext cx="4600228"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22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Māori attitudes towards the arts: How the arts benefit New Zealand</a:t>
            </a:r>
          </a:p>
        </p:txBody>
      </p:sp>
      <p:sp>
        <p:nvSpPr>
          <p:cNvPr id="6" name="Text Placeholder 5">
            <a:extLst>
              <a:ext uri="{FF2B5EF4-FFF2-40B4-BE49-F238E27FC236}">
                <a16:creationId xmlns:a16="http://schemas.microsoft.com/office/drawing/2014/main" id="{D0E494E5-9921-4189-8424-DC43E912386D}"/>
              </a:ext>
            </a:extLst>
          </p:cNvPr>
          <p:cNvSpPr>
            <a:spLocks noGrp="1"/>
          </p:cNvSpPr>
          <p:nvPr>
            <p:ph type="body" sz="quarter" idx="10"/>
          </p:nvPr>
        </p:nvSpPr>
        <p:spPr>
          <a:xfrm>
            <a:off x="758825" y="1291958"/>
            <a:ext cx="6953250" cy="419100"/>
          </a:xfrm>
        </p:spPr>
        <p:txBody>
          <a:bodyPr/>
          <a:lstStyle/>
          <a:p>
            <a:r>
              <a:rPr lang="en-NZ" sz="1200" dirty="0"/>
              <a:t>How much do you agree or disagree?</a:t>
            </a:r>
          </a:p>
          <a:p>
            <a:endParaRPr lang="en-NZ" dirty="0"/>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3647737385"/>
              </p:ext>
            </p:extLst>
          </p:nvPr>
        </p:nvGraphicFramePr>
        <p:xfrm>
          <a:off x="1304925" y="1403508"/>
          <a:ext cx="5724525" cy="4940142"/>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D0B557DF-3C42-4718-8BA9-46122641F2E8}"/>
              </a:ext>
            </a:extLst>
          </p:cNvPr>
          <p:cNvSpPr txBox="1"/>
          <p:nvPr/>
        </p:nvSpPr>
        <p:spPr>
          <a:xfrm>
            <a:off x="212819" y="2843453"/>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contribute positively to our economy</a:t>
            </a:r>
          </a:p>
        </p:txBody>
      </p:sp>
      <p:sp>
        <p:nvSpPr>
          <p:cNvPr id="31" name="TextBox 30">
            <a:extLst>
              <a:ext uri="{FF2B5EF4-FFF2-40B4-BE49-F238E27FC236}">
                <a16:creationId xmlns:a16="http://schemas.microsoft.com/office/drawing/2014/main" id="{7EAA13D2-A81F-474C-85C9-553D0CEDF3F6}"/>
              </a:ext>
            </a:extLst>
          </p:cNvPr>
          <p:cNvSpPr txBox="1"/>
          <p:nvPr/>
        </p:nvSpPr>
        <p:spPr>
          <a:xfrm>
            <a:off x="212819" y="4414507"/>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improve New Zealand society</a:t>
            </a:r>
          </a:p>
        </p:txBody>
      </p:sp>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a:off x="277872" y="3849884"/>
            <a:ext cx="7699301" cy="1184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2490051982"/>
              </p:ext>
            </p:extLst>
          </p:nvPr>
        </p:nvGraphicFramePr>
        <p:xfrm>
          <a:off x="6971726" y="2229166"/>
          <a:ext cx="949452" cy="3225324"/>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806331">
                <a:tc>
                  <a:txBody>
                    <a:bodyPr/>
                    <a:lstStyle/>
                    <a:p>
                      <a:pPr algn="ctr"/>
                      <a:r>
                        <a:rPr lang="lv-LV" sz="1200" b="0">
                          <a:solidFill>
                            <a:schemeClr val="tx1"/>
                          </a:solidFill>
                          <a:latin typeface="Arial" panose="020B0604020202020204" pitchFamily="34" charset="0"/>
                          <a:cs typeface="Arial" panose="020B0604020202020204" pitchFamily="34" charset="0"/>
                        </a:rPr>
                        <a:t>65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806331">
                <a:tc>
                  <a:txBody>
                    <a:bodyPr/>
                    <a:lstStyle/>
                    <a:p>
                      <a:pPr algn="ctr"/>
                      <a:r>
                        <a:rPr lang="lv-LV" sz="1200" b="0">
                          <a:solidFill>
                            <a:schemeClr val="tx1"/>
                          </a:solidFill>
                          <a:latin typeface="Arial" panose="020B0604020202020204" pitchFamily="34" charset="0"/>
                          <a:cs typeface="Arial" panose="020B0604020202020204" pitchFamily="34" charset="0"/>
                        </a:rPr>
                        <a:t>57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806331">
                <a:tc>
                  <a:txBody>
                    <a:bodyPr/>
                    <a:lstStyle/>
                    <a:p>
                      <a:pPr algn="ctr"/>
                      <a:r>
                        <a:rPr lang="lv-LV" sz="1200" b="0">
                          <a:solidFill>
                            <a:schemeClr val="tx1"/>
                          </a:solidFill>
                          <a:latin typeface="Arial" panose="020B0604020202020204" pitchFamily="34" charset="0"/>
                          <a:cs typeface="Arial" panose="020B0604020202020204" pitchFamily="34" charset="0"/>
                        </a:rPr>
                        <a:t>62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806331">
                <a:tc>
                  <a:txBody>
                    <a:bodyPr/>
                    <a:lstStyle/>
                    <a:p>
                      <a:pPr algn="ctr"/>
                      <a:r>
                        <a:rPr lang="lv-LV" sz="1200" b="0">
                          <a:solidFill>
                            <a:schemeClr val="tx1"/>
                          </a:solidFill>
                          <a:latin typeface="Arial" panose="020B0604020202020204" pitchFamily="34" charset="0"/>
                          <a:cs typeface="Arial" panose="020B0604020202020204" pitchFamily="34" charset="0"/>
                        </a:rPr>
                        <a:t>57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bl>
          </a:graphicData>
        </a:graphic>
      </p:graphicFrame>
      <p:sp>
        <p:nvSpPr>
          <p:cNvPr id="25" name="Oval 24">
            <a:extLst>
              <a:ext uri="{FF2B5EF4-FFF2-40B4-BE49-F238E27FC236}">
                <a16:creationId xmlns:a16="http://schemas.microsoft.com/office/drawing/2014/main" id="{726D8BC1-9C5C-4026-87F6-C1380981655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6" name="TextBox 25">
            <a:extLst>
              <a:ext uri="{FF2B5EF4-FFF2-40B4-BE49-F238E27FC236}">
                <a16:creationId xmlns:a16="http://schemas.microsoft.com/office/drawing/2014/main" id="{32D277A9-FFEB-4233-BA5F-814AC0DE4840}"/>
              </a:ext>
            </a:extLst>
          </p:cNvPr>
          <p:cNvSpPr txBox="1"/>
          <p:nvPr/>
        </p:nvSpPr>
        <p:spPr>
          <a:xfrm>
            <a:off x="6873418"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Māori</a:t>
            </a:r>
          </a:p>
        </p:txBody>
      </p:sp>
      <p:sp>
        <p:nvSpPr>
          <p:cNvPr id="36" name="TextBox 35">
            <a:extLst>
              <a:ext uri="{FF2B5EF4-FFF2-40B4-BE49-F238E27FC236}">
                <a16:creationId xmlns:a16="http://schemas.microsoft.com/office/drawing/2014/main" id="{9B4CCD04-98FA-43E5-832C-24CBC8BEC3C2}"/>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grpSp>
        <p:nvGrpSpPr>
          <p:cNvPr id="21" name="Group 20">
            <a:extLst>
              <a:ext uri="{FF2B5EF4-FFF2-40B4-BE49-F238E27FC236}">
                <a16:creationId xmlns:a16="http://schemas.microsoft.com/office/drawing/2014/main" id="{19B258F0-07A1-4836-94CD-A6CB7A4A7AF8}"/>
              </a:ext>
            </a:extLst>
          </p:cNvPr>
          <p:cNvGrpSpPr/>
          <p:nvPr/>
        </p:nvGrpSpPr>
        <p:grpSpPr>
          <a:xfrm>
            <a:off x="5136705" y="6407321"/>
            <a:ext cx="2241162" cy="215444"/>
            <a:chOff x="163092" y="5772628"/>
            <a:chExt cx="2241162" cy="215444"/>
          </a:xfrm>
        </p:grpSpPr>
        <p:sp>
          <p:nvSpPr>
            <p:cNvPr id="22" name="TextBox 21">
              <a:extLst>
                <a:ext uri="{FF2B5EF4-FFF2-40B4-BE49-F238E27FC236}">
                  <a16:creationId xmlns:a16="http://schemas.microsoft.com/office/drawing/2014/main" id="{8377C930-7025-4920-90FA-C72E34A7A1DD}"/>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3" name="Isosceles Triangle 22">
              <a:extLst>
                <a:ext uri="{FF2B5EF4-FFF2-40B4-BE49-F238E27FC236}">
                  <a16:creationId xmlns:a16="http://schemas.microsoft.com/office/drawing/2014/main" id="{F5C514B2-5F9C-42DC-8756-715BFA817879}"/>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Isosceles Triangle 23">
              <a:extLst>
                <a:ext uri="{FF2B5EF4-FFF2-40B4-BE49-F238E27FC236}">
                  <a16:creationId xmlns:a16="http://schemas.microsoft.com/office/drawing/2014/main" id="{6F5FB57F-A63D-4C5B-A78D-AFF414B42B52}"/>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7" name="Group 26">
            <a:extLst>
              <a:ext uri="{FF2B5EF4-FFF2-40B4-BE49-F238E27FC236}">
                <a16:creationId xmlns:a16="http://schemas.microsoft.com/office/drawing/2014/main" id="{7C5E12BF-AFEA-45FB-8E04-5AB577B50C45}"/>
              </a:ext>
            </a:extLst>
          </p:cNvPr>
          <p:cNvGrpSpPr/>
          <p:nvPr/>
        </p:nvGrpSpPr>
        <p:grpSpPr>
          <a:xfrm>
            <a:off x="5136705" y="6615308"/>
            <a:ext cx="2891981" cy="215444"/>
            <a:chOff x="163092" y="5772628"/>
            <a:chExt cx="2891981" cy="215444"/>
          </a:xfrm>
        </p:grpSpPr>
        <p:sp>
          <p:nvSpPr>
            <p:cNvPr id="29" name="TextBox 28">
              <a:extLst>
                <a:ext uri="{FF2B5EF4-FFF2-40B4-BE49-F238E27FC236}">
                  <a16:creationId xmlns:a16="http://schemas.microsoft.com/office/drawing/2014/main" id="{21142FF5-E561-462A-B493-7AB0ECCE4D71}"/>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3" name="Isosceles Triangle 32">
              <a:extLst>
                <a:ext uri="{FF2B5EF4-FFF2-40B4-BE49-F238E27FC236}">
                  <a16:creationId xmlns:a16="http://schemas.microsoft.com/office/drawing/2014/main" id="{4CA6718B-6CA7-4C9E-A950-89A0A9AF6D02}"/>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Isosceles Triangle 33">
              <a:extLst>
                <a:ext uri="{FF2B5EF4-FFF2-40B4-BE49-F238E27FC236}">
                  <a16:creationId xmlns:a16="http://schemas.microsoft.com/office/drawing/2014/main" id="{D2A9C82D-3A7A-4B5C-8E1C-27F6AAFFF55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55F375E1-1FC5-4826-A405-68070F209DFE}"/>
              </a:ext>
            </a:extLst>
          </p:cNvPr>
          <p:cNvSpPr/>
          <p:nvPr/>
        </p:nvSpPr>
        <p:spPr>
          <a:xfrm>
            <a:off x="7327770" y="2505332"/>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DBDBEBD-8C24-46A8-9079-636C17C1AE1C}"/>
              </a:ext>
            </a:extLst>
          </p:cNvPr>
          <p:cNvSpPr/>
          <p:nvPr/>
        </p:nvSpPr>
        <p:spPr>
          <a:xfrm>
            <a:off x="8168336" y="1775284"/>
            <a:ext cx="3898403" cy="4067780"/>
          </a:xfrm>
          <a:prstGeom prst="rect">
            <a:avLst/>
          </a:prstGeom>
        </p:spPr>
        <p:txBody>
          <a:bodyPr wrap="square">
            <a:spAutoFit/>
          </a:bodyPr>
          <a:lstStyle/>
          <a:p>
            <a:pPr>
              <a:spcAft>
                <a:spcPts val="800"/>
              </a:spcAft>
            </a:pPr>
            <a:r>
              <a:rPr lang="en-NZ" sz="1000" dirty="0"/>
              <a:t>Most Māori are more likely than before to recognise the social and economic benefits of the arts. Māori attitudes are trending upwards and are in line with all New Zealanders.</a:t>
            </a:r>
          </a:p>
          <a:p>
            <a:pPr>
              <a:spcAft>
                <a:spcPts val="800"/>
              </a:spcAft>
            </a:pPr>
            <a:r>
              <a:rPr lang="en-NZ" sz="1000" dirty="0"/>
              <a:t>Sixty-five percent of Māori agree that arts positively contribute to our economy, which is a significant increase from 57% in 2017. In addition, 62% of Māori agree that the arts help improve New Zealand society compared with 57% in 2017, this is consistent with the national average for all New Zealanders</a:t>
            </a: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a:spcBef>
                <a:spcPts val="600"/>
              </a:spcBef>
            </a:pPr>
            <a:r>
              <a:rPr lang="mi-NZ" sz="1000" dirty="0">
                <a:solidFill>
                  <a:schemeClr val="tx1">
                    <a:lumMod val="85000"/>
                    <a:lumOff val="15000"/>
                  </a:schemeClr>
                </a:solidFill>
              </a:rPr>
              <a:t>The following groups are more </a:t>
            </a:r>
            <a:r>
              <a:rPr lang="mi-NZ" sz="1000" dirty="0"/>
              <a:t>likely to </a:t>
            </a:r>
            <a:r>
              <a:rPr lang="mi-NZ" sz="1000" dirty="0">
                <a:solidFill>
                  <a:schemeClr val="tx1">
                    <a:lumMod val="85000"/>
                    <a:lumOff val="15000"/>
                  </a:schemeClr>
                </a:solidFill>
              </a:rPr>
              <a:t>agree that arts contribute positively to our economy than average for Māori (65%):</a:t>
            </a:r>
          </a:p>
          <a:p>
            <a:pPr marL="171450" indent="-171450">
              <a:spcBef>
                <a:spcPts val="600"/>
              </a:spcBef>
              <a:buFont typeface="Arial" panose="020B0604020202020204" pitchFamily="34" charset="0"/>
              <a:buChar char="•"/>
            </a:pPr>
            <a:r>
              <a:rPr lang="en-NZ" sz="1000" dirty="0">
                <a:solidFill>
                  <a:schemeClr val="tx1">
                    <a:lumMod val="85000"/>
                    <a:lumOff val="15000"/>
                  </a:schemeClr>
                </a:solidFill>
              </a:rPr>
              <a:t>M</a:t>
            </a:r>
            <a:r>
              <a:rPr lang="mi-NZ" sz="1000" dirty="0">
                <a:solidFill>
                  <a:schemeClr val="tx1">
                    <a:lumMod val="85000"/>
                    <a:lumOff val="15000"/>
                  </a:schemeClr>
                </a:solidFill>
              </a:rPr>
              <a:t>āori women (68%)</a:t>
            </a:r>
          </a:p>
          <a:p>
            <a:pPr marL="171450" indent="-171450">
              <a:spcBef>
                <a:spcPts val="600"/>
              </a:spcBef>
              <a:buFont typeface="Arial" panose="020B0604020202020204" pitchFamily="34" charset="0"/>
              <a:buChar char="•"/>
            </a:pPr>
            <a:r>
              <a:rPr lang="mi-NZ" sz="1000" dirty="0">
                <a:solidFill>
                  <a:schemeClr val="tx1">
                    <a:lumMod val="85000"/>
                    <a:lumOff val="15000"/>
                  </a:schemeClr>
                </a:solidFill>
              </a:rPr>
              <a:t>Māori aged 40-49 (73%), and 70+ (76%)</a:t>
            </a:r>
            <a:endParaRPr lang="en-NZ" sz="1000" dirty="0">
              <a:solidFill>
                <a:schemeClr val="tx1">
                  <a:lumMod val="85000"/>
                  <a:lumOff val="15000"/>
                </a:schemeClr>
              </a:solidFill>
            </a:endParaRPr>
          </a:p>
          <a:p>
            <a:pPr marL="171450" indent="-171450">
              <a:spcBef>
                <a:spcPts val="600"/>
              </a:spcBef>
              <a:buFont typeface="Arial" panose="020B0604020202020204" pitchFamily="34" charset="0"/>
              <a:buChar char="•"/>
            </a:pPr>
            <a:r>
              <a:rPr lang="en-NZ" sz="1000" dirty="0">
                <a:solidFill>
                  <a:schemeClr val="tx1">
                    <a:lumMod val="85000"/>
                    <a:lumOff val="15000"/>
                  </a:schemeClr>
                </a:solidFill>
              </a:rPr>
              <a:t>Māori from high-income households - more than $120,000 (74%).</a:t>
            </a:r>
          </a:p>
          <a:p>
            <a:pPr lvl="0">
              <a:spcBef>
                <a:spcPts val="600"/>
              </a:spcBef>
            </a:pPr>
            <a:r>
              <a:rPr lang="en-NZ" sz="1000" dirty="0">
                <a:solidFill>
                  <a:schemeClr val="tx1">
                    <a:lumMod val="85000"/>
                    <a:lumOff val="15000"/>
                  </a:schemeClr>
                </a:solidFill>
              </a:rPr>
              <a:t>Younger Māori (ages 15-39) are less likely than average to agree that the arts improve New Zealand society (55% vs. 62%), whereas those aged 70+ are more likely to agree (75%).</a:t>
            </a:r>
          </a:p>
          <a:p>
            <a:pPr lvl="0">
              <a:spcBef>
                <a:spcPts val="600"/>
              </a:spcBef>
            </a:pPr>
            <a:r>
              <a:rPr lang="en-NZ" sz="1000" dirty="0">
                <a:solidFill>
                  <a:schemeClr val="tx1">
                    <a:lumMod val="85000"/>
                    <a:lumOff val="15000"/>
                  </a:schemeClr>
                </a:solidFill>
              </a:rPr>
              <a:t>Māori who live in metropolitan areas are also more likely to agree that the arts improve NZ society (69%), compared to those who live in provincial areas who are less likely to agree (56%).</a:t>
            </a:r>
          </a:p>
        </p:txBody>
      </p:sp>
      <p:sp>
        <p:nvSpPr>
          <p:cNvPr id="37" name="TextBox 36">
            <a:extLst>
              <a:ext uri="{FF2B5EF4-FFF2-40B4-BE49-F238E27FC236}">
                <a16:creationId xmlns:a16="http://schemas.microsoft.com/office/drawing/2014/main" id="{532F74B0-E21A-4B95-A68E-0E082E867535}"/>
              </a:ext>
            </a:extLst>
          </p:cNvPr>
          <p:cNvSpPr txBox="1"/>
          <p:nvPr/>
        </p:nvSpPr>
        <p:spPr>
          <a:xfrm>
            <a:off x="77056" y="6462879"/>
            <a:ext cx="4600228"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965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Māori attitudes towards the arts: Funding support for the arts</a:t>
            </a:r>
          </a:p>
        </p:txBody>
      </p:sp>
      <p:sp>
        <p:nvSpPr>
          <p:cNvPr id="6" name="Text Placeholder 5">
            <a:extLst>
              <a:ext uri="{FF2B5EF4-FFF2-40B4-BE49-F238E27FC236}">
                <a16:creationId xmlns:a16="http://schemas.microsoft.com/office/drawing/2014/main" id="{7C74C152-90E8-41E6-91AB-462ADDA96A11}"/>
              </a:ext>
            </a:extLst>
          </p:cNvPr>
          <p:cNvSpPr>
            <a:spLocks noGrp="1"/>
          </p:cNvSpPr>
          <p:nvPr>
            <p:ph type="body" sz="quarter" idx="10"/>
          </p:nvPr>
        </p:nvSpPr>
        <p:spPr>
          <a:xfrm>
            <a:off x="758825" y="1318080"/>
            <a:ext cx="6953250" cy="303770"/>
          </a:xfrm>
        </p:spPr>
        <p:txBody>
          <a:bodyPr/>
          <a:lstStyle/>
          <a:p>
            <a:r>
              <a:rPr lang="en-NZ" sz="1200" dirty="0"/>
              <a:t>How much do you agree or disagree?</a:t>
            </a:r>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2069840038"/>
              </p:ext>
            </p:extLst>
          </p:nvPr>
        </p:nvGraphicFramePr>
        <p:xfrm>
          <a:off x="1329393" y="1880067"/>
          <a:ext cx="5724525" cy="4425792"/>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a:off x="277872" y="3848703"/>
            <a:ext cx="7699301" cy="1184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2239818476"/>
              </p:ext>
            </p:extLst>
          </p:nvPr>
        </p:nvGraphicFramePr>
        <p:xfrm>
          <a:off x="6971726" y="2195716"/>
          <a:ext cx="949452" cy="3264548"/>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816137">
                <a:tc>
                  <a:txBody>
                    <a:bodyPr/>
                    <a:lstStyle/>
                    <a:p>
                      <a:pPr algn="ctr"/>
                      <a:r>
                        <a:rPr lang="lv-LV" sz="1200" b="0">
                          <a:solidFill>
                            <a:schemeClr val="tx1"/>
                          </a:solidFill>
                          <a:latin typeface="Arial" panose="020B0604020202020204" pitchFamily="34" charset="0"/>
                          <a:cs typeface="Arial" panose="020B0604020202020204" pitchFamily="34" charset="0"/>
                        </a:rPr>
                        <a:t>64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816137">
                <a:tc>
                  <a:txBody>
                    <a:bodyPr/>
                    <a:lstStyle/>
                    <a:p>
                      <a:pPr algn="ctr"/>
                      <a:r>
                        <a:rPr lang="lv-LV" sz="1200" b="0">
                          <a:solidFill>
                            <a:schemeClr val="tx1"/>
                          </a:solidFill>
                          <a:latin typeface="Arial" panose="020B0604020202020204" pitchFamily="34" charset="0"/>
                          <a:cs typeface="Arial" panose="020B0604020202020204" pitchFamily="34" charset="0"/>
                        </a:rPr>
                        <a:t>58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816137">
                <a:tc>
                  <a:txBody>
                    <a:bodyPr/>
                    <a:lstStyle/>
                    <a:p>
                      <a:pPr algn="ctr"/>
                      <a:r>
                        <a:rPr lang="lv-LV" sz="1200" b="0">
                          <a:solidFill>
                            <a:schemeClr val="tx1"/>
                          </a:solidFill>
                          <a:latin typeface="Arial" panose="020B0604020202020204" pitchFamily="34" charset="0"/>
                          <a:cs typeface="Arial" panose="020B0604020202020204" pitchFamily="34" charset="0"/>
                        </a:rPr>
                        <a:t>57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816137">
                <a:tc>
                  <a:txBody>
                    <a:bodyPr/>
                    <a:lstStyle/>
                    <a:p>
                      <a:pPr algn="ctr"/>
                      <a:r>
                        <a:rPr lang="lv-LV" sz="1200" b="0">
                          <a:solidFill>
                            <a:schemeClr val="tx1"/>
                          </a:solidFill>
                          <a:latin typeface="Arial" panose="020B0604020202020204" pitchFamily="34" charset="0"/>
                          <a:cs typeface="Arial" panose="020B0604020202020204" pitchFamily="34" charset="0"/>
                        </a:rPr>
                        <a:t>53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bl>
          </a:graphicData>
        </a:graphic>
      </p:graphicFrame>
      <p:sp>
        <p:nvSpPr>
          <p:cNvPr id="22" name="TextBox 21">
            <a:extLst>
              <a:ext uri="{FF2B5EF4-FFF2-40B4-BE49-F238E27FC236}">
                <a16:creationId xmlns:a16="http://schemas.microsoft.com/office/drawing/2014/main" id="{2FC38490-F16F-42D7-802A-B3F118D7D751}"/>
              </a:ext>
            </a:extLst>
          </p:cNvPr>
          <p:cNvSpPr txBox="1"/>
          <p:nvPr/>
        </p:nvSpPr>
        <p:spPr>
          <a:xfrm>
            <a:off x="246577" y="4368797"/>
            <a:ext cx="1499357" cy="577081"/>
          </a:xfrm>
          <a:prstGeom prst="rect">
            <a:avLst/>
          </a:prstGeom>
          <a:noFill/>
        </p:spPr>
        <p:txBody>
          <a:bodyPr wrap="square" rtlCol="0">
            <a:spAutoFit/>
          </a:bodyPr>
          <a:lstStyle/>
          <a:p>
            <a:r>
              <a:rPr lang="en-NZ" sz="1050" b="1" dirty="0">
                <a:solidFill>
                  <a:schemeClr val="tx1">
                    <a:lumMod val="65000"/>
                    <a:lumOff val="35000"/>
                  </a:schemeClr>
                </a:solidFill>
                <a:latin typeface="+mj-lt"/>
              </a:rPr>
              <a:t>My local council should give money to support the arts</a:t>
            </a:r>
          </a:p>
        </p:txBody>
      </p:sp>
      <p:sp>
        <p:nvSpPr>
          <p:cNvPr id="23" name="TextBox 22">
            <a:extLst>
              <a:ext uri="{FF2B5EF4-FFF2-40B4-BE49-F238E27FC236}">
                <a16:creationId xmlns:a16="http://schemas.microsoft.com/office/drawing/2014/main" id="{A16D4D04-BE51-4946-B931-FB44418E8595}"/>
              </a:ext>
            </a:extLst>
          </p:cNvPr>
          <p:cNvSpPr txBox="1"/>
          <p:nvPr/>
        </p:nvSpPr>
        <p:spPr>
          <a:xfrm>
            <a:off x="304556" y="2740857"/>
            <a:ext cx="1532507"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receive public funding</a:t>
            </a:r>
          </a:p>
        </p:txBody>
      </p:sp>
      <p:sp>
        <p:nvSpPr>
          <p:cNvPr id="38" name="Oval 37">
            <a:extLst>
              <a:ext uri="{FF2B5EF4-FFF2-40B4-BE49-F238E27FC236}">
                <a16:creationId xmlns:a16="http://schemas.microsoft.com/office/drawing/2014/main" id="{B7E9B770-AB76-4DCE-B271-EBC6CBAF138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9" name="TextBox 38">
            <a:extLst>
              <a:ext uri="{FF2B5EF4-FFF2-40B4-BE49-F238E27FC236}">
                <a16:creationId xmlns:a16="http://schemas.microsoft.com/office/drawing/2014/main" id="{980AA5BF-53E6-4366-B6B8-40DF03E82928}"/>
              </a:ext>
            </a:extLst>
          </p:cNvPr>
          <p:cNvSpPr txBox="1"/>
          <p:nvPr/>
        </p:nvSpPr>
        <p:spPr>
          <a:xfrm>
            <a:off x="6873418"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Māori</a:t>
            </a:r>
          </a:p>
        </p:txBody>
      </p:sp>
      <p:sp>
        <p:nvSpPr>
          <p:cNvPr id="40" name="TextBox 39">
            <a:extLst>
              <a:ext uri="{FF2B5EF4-FFF2-40B4-BE49-F238E27FC236}">
                <a16:creationId xmlns:a16="http://schemas.microsoft.com/office/drawing/2014/main" id="{4DAA4DFD-8C15-4D61-B000-E453AFCA6B41}"/>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grpSp>
        <p:nvGrpSpPr>
          <p:cNvPr id="21" name="Group 20">
            <a:extLst>
              <a:ext uri="{FF2B5EF4-FFF2-40B4-BE49-F238E27FC236}">
                <a16:creationId xmlns:a16="http://schemas.microsoft.com/office/drawing/2014/main" id="{67E0C896-8AD5-4265-9CEC-54C2D42541E9}"/>
              </a:ext>
            </a:extLst>
          </p:cNvPr>
          <p:cNvGrpSpPr/>
          <p:nvPr/>
        </p:nvGrpSpPr>
        <p:grpSpPr>
          <a:xfrm>
            <a:off x="5136705" y="6407321"/>
            <a:ext cx="2241162" cy="215444"/>
            <a:chOff x="163092" y="5772628"/>
            <a:chExt cx="2241162" cy="215444"/>
          </a:xfrm>
        </p:grpSpPr>
        <p:sp>
          <p:nvSpPr>
            <p:cNvPr id="24" name="TextBox 23">
              <a:extLst>
                <a:ext uri="{FF2B5EF4-FFF2-40B4-BE49-F238E27FC236}">
                  <a16:creationId xmlns:a16="http://schemas.microsoft.com/office/drawing/2014/main" id="{73E56BD4-E019-414A-BE49-A6CF3E349005}"/>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7" name="Isosceles Triangle 26">
              <a:extLst>
                <a:ext uri="{FF2B5EF4-FFF2-40B4-BE49-F238E27FC236}">
                  <a16:creationId xmlns:a16="http://schemas.microsoft.com/office/drawing/2014/main" id="{EAFCE909-90FD-46AE-8703-8D05E2DC2C59}"/>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Isosceles Triangle 28">
              <a:extLst>
                <a:ext uri="{FF2B5EF4-FFF2-40B4-BE49-F238E27FC236}">
                  <a16:creationId xmlns:a16="http://schemas.microsoft.com/office/drawing/2014/main" id="{5CF37028-1DA5-4374-BCC1-4CE16E3EDC62}"/>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3" name="Group 32">
            <a:extLst>
              <a:ext uri="{FF2B5EF4-FFF2-40B4-BE49-F238E27FC236}">
                <a16:creationId xmlns:a16="http://schemas.microsoft.com/office/drawing/2014/main" id="{B3313467-C209-4168-BDD3-5E64BB8D3605}"/>
              </a:ext>
            </a:extLst>
          </p:cNvPr>
          <p:cNvGrpSpPr/>
          <p:nvPr/>
        </p:nvGrpSpPr>
        <p:grpSpPr>
          <a:xfrm>
            <a:off x="5136705" y="6615308"/>
            <a:ext cx="2891981" cy="215444"/>
            <a:chOff x="163092" y="5772628"/>
            <a:chExt cx="2891981" cy="215444"/>
          </a:xfrm>
        </p:grpSpPr>
        <p:sp>
          <p:nvSpPr>
            <p:cNvPr id="34" name="TextBox 33">
              <a:extLst>
                <a:ext uri="{FF2B5EF4-FFF2-40B4-BE49-F238E27FC236}">
                  <a16:creationId xmlns:a16="http://schemas.microsoft.com/office/drawing/2014/main" id="{97D40215-E829-477E-9034-C6A81026E20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7" name="Isosceles Triangle 36">
              <a:extLst>
                <a:ext uri="{FF2B5EF4-FFF2-40B4-BE49-F238E27FC236}">
                  <a16:creationId xmlns:a16="http://schemas.microsoft.com/office/drawing/2014/main" id="{99549ACC-BCAB-4A87-BE35-5780A5EAFFE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Isosceles Triangle 41">
              <a:extLst>
                <a:ext uri="{FF2B5EF4-FFF2-40B4-BE49-F238E27FC236}">
                  <a16:creationId xmlns:a16="http://schemas.microsoft.com/office/drawing/2014/main" id="{CDFBC492-5C83-4F0D-860E-2B7EF5EB3E7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0" name="SigDiff">
            <a:extLst>
              <a:ext uri="{FF2B5EF4-FFF2-40B4-BE49-F238E27FC236}">
                <a16:creationId xmlns:a16="http://schemas.microsoft.com/office/drawing/2014/main" id="{A9AB8D5F-660B-4E4D-9BB8-0A1FE81B6134}"/>
              </a:ext>
            </a:extLst>
          </p:cNvPr>
          <p:cNvSpPr/>
          <p:nvPr/>
        </p:nvSpPr>
        <p:spPr>
          <a:xfrm>
            <a:off x="7349481" y="2533565"/>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SigDiff">
            <a:extLst>
              <a:ext uri="{FF2B5EF4-FFF2-40B4-BE49-F238E27FC236}">
                <a16:creationId xmlns:a16="http://schemas.microsoft.com/office/drawing/2014/main" id="{8BD8397D-69FB-425B-B2CA-6050C2F018ED}"/>
              </a:ext>
            </a:extLst>
          </p:cNvPr>
          <p:cNvSpPr/>
          <p:nvPr/>
        </p:nvSpPr>
        <p:spPr>
          <a:xfrm>
            <a:off x="7357502" y="4187507"/>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E2644CD-14FA-4107-929D-0C5391F9CBCE}"/>
              </a:ext>
            </a:extLst>
          </p:cNvPr>
          <p:cNvSpPr/>
          <p:nvPr/>
        </p:nvSpPr>
        <p:spPr>
          <a:xfrm>
            <a:off x="8213134" y="1989544"/>
            <a:ext cx="3826709" cy="3093154"/>
          </a:xfrm>
          <a:prstGeom prst="rect">
            <a:avLst/>
          </a:prstGeom>
        </p:spPr>
        <p:txBody>
          <a:bodyPr wrap="square">
            <a:spAutoFit/>
          </a:bodyPr>
          <a:lstStyle/>
          <a:p>
            <a:r>
              <a:rPr lang="en-NZ" sz="1000" dirty="0"/>
              <a:t>Māori are generally more supportive of public funding of the arts than all New Zealanders.</a:t>
            </a:r>
          </a:p>
          <a:p>
            <a:endParaRPr lang="en-NZ" sz="1000" dirty="0"/>
          </a:p>
          <a:p>
            <a:r>
              <a:rPr lang="en-NZ" sz="1000" dirty="0"/>
              <a:t>Support for the public funding of arts appears to be trending upwards for Māori albeit the differences are not statistically significant. Sixty four percent of Māori agree that the arts should receive public funding, compared with 58% in 2017. In addition, 57% of Māori agree their local council should give money to support the arts, compared to 53% in 2017. </a:t>
            </a:r>
          </a:p>
          <a:p>
            <a:endParaRPr lang="en-NZ" sz="1000" dirty="0"/>
          </a:p>
          <a:p>
            <a:endParaRPr lang="en-NZ" sz="1000" dirty="0"/>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The following groups are more likely than average to agree with these two attitudes : </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40-49</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in low income households (up to $50,000)</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Māori women.</a:t>
            </a:r>
          </a:p>
        </p:txBody>
      </p:sp>
      <p:sp>
        <p:nvSpPr>
          <p:cNvPr id="26" name="TextBox 25">
            <a:extLst>
              <a:ext uri="{FF2B5EF4-FFF2-40B4-BE49-F238E27FC236}">
                <a16:creationId xmlns:a16="http://schemas.microsoft.com/office/drawing/2014/main" id="{0157F05E-2365-469E-B92A-9C31355654FA}"/>
              </a:ext>
            </a:extLst>
          </p:cNvPr>
          <p:cNvSpPr txBox="1"/>
          <p:nvPr/>
        </p:nvSpPr>
        <p:spPr>
          <a:xfrm>
            <a:off x="77056" y="6462879"/>
            <a:ext cx="4600228"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575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Māori attitudes towards the arts: New Zealand arts on the international stage</a:t>
            </a:r>
          </a:p>
        </p:txBody>
      </p:sp>
      <p:sp>
        <p:nvSpPr>
          <p:cNvPr id="7" name="Text Placeholder 6">
            <a:extLst>
              <a:ext uri="{FF2B5EF4-FFF2-40B4-BE49-F238E27FC236}">
                <a16:creationId xmlns:a16="http://schemas.microsoft.com/office/drawing/2014/main" id="{51192F69-C6F6-4393-99D1-BB235E21B605}"/>
              </a:ext>
            </a:extLst>
          </p:cNvPr>
          <p:cNvSpPr>
            <a:spLocks noGrp="1"/>
          </p:cNvSpPr>
          <p:nvPr>
            <p:ph type="body" sz="quarter" idx="10"/>
          </p:nvPr>
        </p:nvSpPr>
        <p:spPr>
          <a:xfrm>
            <a:off x="758825" y="1309372"/>
            <a:ext cx="6953250" cy="419100"/>
          </a:xfrm>
        </p:spPr>
        <p:txBody>
          <a:bodyPr/>
          <a:lstStyle/>
          <a:p>
            <a:r>
              <a:rPr lang="en-NZ" dirty="0"/>
              <a:t>How much do you agree or disagree?</a:t>
            </a:r>
          </a:p>
        </p:txBody>
      </p:sp>
      <p:graphicFrame>
        <p:nvGraphicFramePr>
          <p:cNvPr id="25" name="Chart 24">
            <a:extLst>
              <a:ext uri="{FF2B5EF4-FFF2-40B4-BE49-F238E27FC236}">
                <a16:creationId xmlns:a16="http://schemas.microsoft.com/office/drawing/2014/main" id="{4B4D2785-F762-452C-8FE1-40C5B9E122E0}"/>
              </a:ext>
            </a:extLst>
          </p:cNvPr>
          <p:cNvGraphicFramePr/>
          <p:nvPr>
            <p:extLst>
              <p:ext uri="{D42A27DB-BD31-4B8C-83A1-F6EECF244321}">
                <p14:modId xmlns:p14="http://schemas.microsoft.com/office/powerpoint/2010/main" val="2837397115"/>
              </p:ext>
            </p:extLst>
          </p:nvPr>
        </p:nvGraphicFramePr>
        <p:xfrm>
          <a:off x="1304925" y="1403507"/>
          <a:ext cx="5724525" cy="5107744"/>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E6D76A0C-E0E3-4CBD-9AAA-7376103126CB}"/>
              </a:ext>
            </a:extLst>
          </p:cNvPr>
          <p:cNvSpPr txBox="1"/>
          <p:nvPr/>
        </p:nvSpPr>
        <p:spPr>
          <a:xfrm>
            <a:off x="175987" y="2392471"/>
            <a:ext cx="1551364" cy="577081"/>
          </a:xfrm>
          <a:prstGeom prst="rect">
            <a:avLst/>
          </a:prstGeom>
          <a:noFill/>
        </p:spPr>
        <p:txBody>
          <a:bodyPr wrap="square" rtlCol="0">
            <a:spAutoFit/>
          </a:bodyPr>
          <a:lstStyle/>
          <a:p>
            <a:r>
              <a:rPr lang="en-NZ" sz="1050" b="1" dirty="0">
                <a:solidFill>
                  <a:schemeClr val="tx1">
                    <a:lumMod val="65000"/>
                    <a:lumOff val="35000"/>
                  </a:schemeClr>
                </a:solidFill>
                <a:latin typeface="+mj-lt"/>
              </a:rPr>
              <a:t>I feel proud when New Zealand artists succeed overseas</a:t>
            </a:r>
          </a:p>
        </p:txBody>
      </p:sp>
      <p:sp>
        <p:nvSpPr>
          <p:cNvPr id="31" name="TextBox 30">
            <a:extLst>
              <a:ext uri="{FF2B5EF4-FFF2-40B4-BE49-F238E27FC236}">
                <a16:creationId xmlns:a16="http://schemas.microsoft.com/office/drawing/2014/main" id="{B970005A-0081-4938-9B81-45B8EBD89948}"/>
              </a:ext>
            </a:extLst>
          </p:cNvPr>
          <p:cNvSpPr txBox="1"/>
          <p:nvPr/>
        </p:nvSpPr>
        <p:spPr>
          <a:xfrm>
            <a:off x="175987" y="3484711"/>
            <a:ext cx="1475949" cy="577081"/>
          </a:xfrm>
          <a:prstGeom prst="rect">
            <a:avLst/>
          </a:prstGeom>
          <a:noFill/>
        </p:spPr>
        <p:txBody>
          <a:bodyPr wrap="square" rtlCol="0">
            <a:spAutoFit/>
          </a:bodyPr>
          <a:lstStyle/>
          <a:p>
            <a:r>
              <a:rPr lang="en-NZ" sz="1050" b="1" dirty="0">
                <a:solidFill>
                  <a:schemeClr val="tx1">
                    <a:lumMod val="65000"/>
                    <a:lumOff val="35000"/>
                  </a:schemeClr>
                </a:solidFill>
                <a:latin typeface="+mj-lt"/>
              </a:rPr>
              <a:t>Overall, New Zealand arts are of high quality</a:t>
            </a:r>
          </a:p>
        </p:txBody>
      </p:sp>
      <p:sp>
        <p:nvSpPr>
          <p:cNvPr id="37" name="TextBox 36">
            <a:extLst>
              <a:ext uri="{FF2B5EF4-FFF2-40B4-BE49-F238E27FC236}">
                <a16:creationId xmlns:a16="http://schemas.microsoft.com/office/drawing/2014/main" id="{6C0884C5-B222-4459-A8E7-569375F75F54}"/>
              </a:ext>
            </a:extLst>
          </p:cNvPr>
          <p:cNvSpPr txBox="1"/>
          <p:nvPr/>
        </p:nvSpPr>
        <p:spPr>
          <a:xfrm>
            <a:off x="175987" y="4645815"/>
            <a:ext cx="1475949"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in New Zealand are world class</a:t>
            </a:r>
          </a:p>
        </p:txBody>
      </p:sp>
      <p:grpSp>
        <p:nvGrpSpPr>
          <p:cNvPr id="2" name="Group 1">
            <a:extLst>
              <a:ext uri="{FF2B5EF4-FFF2-40B4-BE49-F238E27FC236}">
                <a16:creationId xmlns:a16="http://schemas.microsoft.com/office/drawing/2014/main" id="{0139CE60-1CE0-4EBB-9DDE-7ABB2343FB27}"/>
              </a:ext>
            </a:extLst>
          </p:cNvPr>
          <p:cNvGrpSpPr/>
          <p:nvPr/>
        </p:nvGrpSpPr>
        <p:grpSpPr>
          <a:xfrm>
            <a:off x="221876" y="3201761"/>
            <a:ext cx="7725195" cy="1139856"/>
            <a:chOff x="221877" y="3201761"/>
            <a:chExt cx="6702798" cy="1139856"/>
          </a:xfrm>
        </p:grpSpPr>
        <p:cxnSp>
          <p:nvCxnSpPr>
            <p:cNvPr id="36" name="Straight Connector 35">
              <a:extLst>
                <a:ext uri="{FF2B5EF4-FFF2-40B4-BE49-F238E27FC236}">
                  <a16:creationId xmlns:a16="http://schemas.microsoft.com/office/drawing/2014/main" id="{91AF710E-0001-401C-9871-326FFAB5A557}"/>
                </a:ext>
              </a:extLst>
            </p:cNvPr>
            <p:cNvCxnSpPr>
              <a:cxnSpLocks/>
            </p:cNvCxnSpPr>
            <p:nvPr/>
          </p:nvCxnSpPr>
          <p:spPr>
            <a:xfrm>
              <a:off x="221877" y="32017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F718BA-DE12-40CD-83A5-0F0411EC96E3}"/>
                </a:ext>
              </a:extLst>
            </p:cNvPr>
            <p:cNvCxnSpPr>
              <a:cxnSpLocks/>
            </p:cNvCxnSpPr>
            <p:nvPr/>
          </p:nvCxnSpPr>
          <p:spPr>
            <a:xfrm>
              <a:off x="231402" y="4341617"/>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1" name="Table 47">
            <a:extLst>
              <a:ext uri="{FF2B5EF4-FFF2-40B4-BE49-F238E27FC236}">
                <a16:creationId xmlns:a16="http://schemas.microsoft.com/office/drawing/2014/main" id="{2C1869A4-E1AA-44C3-9971-26C42EC93041}"/>
              </a:ext>
            </a:extLst>
          </p:cNvPr>
          <p:cNvGraphicFramePr>
            <a:graphicFrameLocks noGrp="1"/>
          </p:cNvGraphicFramePr>
          <p:nvPr>
            <p:extLst>
              <p:ext uri="{D42A27DB-BD31-4B8C-83A1-F6EECF244321}">
                <p14:modId xmlns:p14="http://schemas.microsoft.com/office/powerpoint/2010/main" val="1193612767"/>
              </p:ext>
            </p:extLst>
          </p:nvPr>
        </p:nvGraphicFramePr>
        <p:xfrm>
          <a:off x="6971726" y="2079323"/>
          <a:ext cx="949452" cy="3375168"/>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562528">
                <a:tc>
                  <a:txBody>
                    <a:bodyPr/>
                    <a:lstStyle/>
                    <a:p>
                      <a:pPr algn="ctr"/>
                      <a:r>
                        <a:rPr lang="lv-LV" sz="1200" b="0">
                          <a:solidFill>
                            <a:schemeClr val="tx1"/>
                          </a:solidFill>
                          <a:latin typeface="Arial" panose="020B0604020202020204" pitchFamily="34" charset="0"/>
                          <a:cs typeface="Arial" panose="020B0604020202020204" pitchFamily="34" charset="0"/>
                        </a:rPr>
                        <a:t>84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80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78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74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71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68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66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562528">
                <a:tc>
                  <a:txBody>
                    <a:bodyPr/>
                    <a:lstStyle/>
                    <a:p>
                      <a:pPr algn="ctr"/>
                      <a:r>
                        <a:rPr lang="lv-LV" sz="1200" b="0">
                          <a:solidFill>
                            <a:schemeClr val="tx1"/>
                          </a:solidFill>
                          <a:latin typeface="Arial" panose="020B0604020202020204" pitchFamily="34" charset="0"/>
                          <a:cs typeface="Arial" panose="020B0604020202020204" pitchFamily="34" charset="0"/>
                        </a:rPr>
                        <a:t>67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7748353"/>
                  </a:ext>
                </a:extLst>
              </a:tr>
            </a:tbl>
          </a:graphicData>
        </a:graphic>
      </p:graphicFrame>
      <p:sp>
        <p:nvSpPr>
          <p:cNvPr id="35" name="Oval 34">
            <a:extLst>
              <a:ext uri="{FF2B5EF4-FFF2-40B4-BE49-F238E27FC236}">
                <a16:creationId xmlns:a16="http://schemas.microsoft.com/office/drawing/2014/main" id="{BB5D6BE1-B98C-4609-8D70-02BFDB5387E4}"/>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2" name="TextBox 41">
            <a:extLst>
              <a:ext uri="{FF2B5EF4-FFF2-40B4-BE49-F238E27FC236}">
                <a16:creationId xmlns:a16="http://schemas.microsoft.com/office/drawing/2014/main" id="{00CB12FC-14CF-4900-BC01-AC7AA1544AB7}"/>
              </a:ext>
            </a:extLst>
          </p:cNvPr>
          <p:cNvSpPr txBox="1"/>
          <p:nvPr/>
        </p:nvSpPr>
        <p:spPr>
          <a:xfrm>
            <a:off x="6873418"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Māori</a:t>
            </a:r>
          </a:p>
        </p:txBody>
      </p:sp>
      <p:sp>
        <p:nvSpPr>
          <p:cNvPr id="43" name="TextBox 42">
            <a:extLst>
              <a:ext uri="{FF2B5EF4-FFF2-40B4-BE49-F238E27FC236}">
                <a16:creationId xmlns:a16="http://schemas.microsoft.com/office/drawing/2014/main" id="{A2FB3E9E-CDCA-4594-AD43-2C8E10AA1AAA}"/>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grpSp>
        <p:nvGrpSpPr>
          <p:cNvPr id="24" name="Group 23">
            <a:extLst>
              <a:ext uri="{FF2B5EF4-FFF2-40B4-BE49-F238E27FC236}">
                <a16:creationId xmlns:a16="http://schemas.microsoft.com/office/drawing/2014/main" id="{58573F78-74BA-402A-B5A8-33ADCEAD2944}"/>
              </a:ext>
            </a:extLst>
          </p:cNvPr>
          <p:cNvGrpSpPr/>
          <p:nvPr/>
        </p:nvGrpSpPr>
        <p:grpSpPr>
          <a:xfrm>
            <a:off x="5136705" y="6407321"/>
            <a:ext cx="2241162" cy="215444"/>
            <a:chOff x="163092" y="5772628"/>
            <a:chExt cx="2241162" cy="215444"/>
          </a:xfrm>
        </p:grpSpPr>
        <p:sp>
          <p:nvSpPr>
            <p:cNvPr id="26" name="TextBox 25">
              <a:extLst>
                <a:ext uri="{FF2B5EF4-FFF2-40B4-BE49-F238E27FC236}">
                  <a16:creationId xmlns:a16="http://schemas.microsoft.com/office/drawing/2014/main" id="{32B0C51F-631A-420A-B0E6-F8E8B6DF98AC}"/>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7" name="Isosceles Triangle 26">
              <a:extLst>
                <a:ext uri="{FF2B5EF4-FFF2-40B4-BE49-F238E27FC236}">
                  <a16:creationId xmlns:a16="http://schemas.microsoft.com/office/drawing/2014/main" id="{79A86C5F-38C6-4134-96AC-C6F39B3B9D74}"/>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Isosceles Triangle 38">
              <a:extLst>
                <a:ext uri="{FF2B5EF4-FFF2-40B4-BE49-F238E27FC236}">
                  <a16:creationId xmlns:a16="http://schemas.microsoft.com/office/drawing/2014/main" id="{4B474E8D-33B3-42C6-8802-6997D97D574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0" name="Group 39">
            <a:extLst>
              <a:ext uri="{FF2B5EF4-FFF2-40B4-BE49-F238E27FC236}">
                <a16:creationId xmlns:a16="http://schemas.microsoft.com/office/drawing/2014/main" id="{CD6D6B74-4541-4329-9B6F-46F4AFB7054F}"/>
              </a:ext>
            </a:extLst>
          </p:cNvPr>
          <p:cNvGrpSpPr/>
          <p:nvPr/>
        </p:nvGrpSpPr>
        <p:grpSpPr>
          <a:xfrm>
            <a:off x="5136705" y="6615308"/>
            <a:ext cx="2891981" cy="215444"/>
            <a:chOff x="163092" y="5772628"/>
            <a:chExt cx="2891981" cy="215444"/>
          </a:xfrm>
        </p:grpSpPr>
        <p:sp>
          <p:nvSpPr>
            <p:cNvPr id="45" name="TextBox 44">
              <a:extLst>
                <a:ext uri="{FF2B5EF4-FFF2-40B4-BE49-F238E27FC236}">
                  <a16:creationId xmlns:a16="http://schemas.microsoft.com/office/drawing/2014/main" id="{30C6B798-3082-4E51-BB0A-AC1F1D2E0924}"/>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6" name="Isosceles Triangle 45">
              <a:extLst>
                <a:ext uri="{FF2B5EF4-FFF2-40B4-BE49-F238E27FC236}">
                  <a16:creationId xmlns:a16="http://schemas.microsoft.com/office/drawing/2014/main" id="{304522D2-98EE-4429-BB8B-09BB2F5B0DC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Isosceles Triangle 46">
              <a:extLst>
                <a:ext uri="{FF2B5EF4-FFF2-40B4-BE49-F238E27FC236}">
                  <a16:creationId xmlns:a16="http://schemas.microsoft.com/office/drawing/2014/main" id="{77AB75E6-03F2-460A-9A96-D364AEBC086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 name="SigDiff">
            <a:extLst>
              <a:ext uri="{FF2B5EF4-FFF2-40B4-BE49-F238E27FC236}">
                <a16:creationId xmlns:a16="http://schemas.microsoft.com/office/drawing/2014/main" id="{DBC3C0C0-C02D-405C-A885-F1C5D6A2D9C5}"/>
              </a:ext>
            </a:extLst>
          </p:cNvPr>
          <p:cNvSpPr/>
          <p:nvPr/>
        </p:nvSpPr>
        <p:spPr>
          <a:xfrm>
            <a:off x="7327770" y="2233587"/>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SigDiff">
            <a:extLst>
              <a:ext uri="{FF2B5EF4-FFF2-40B4-BE49-F238E27FC236}">
                <a16:creationId xmlns:a16="http://schemas.microsoft.com/office/drawing/2014/main" id="{958A6413-0D91-499A-8881-D819C085004E}"/>
              </a:ext>
            </a:extLst>
          </p:cNvPr>
          <p:cNvSpPr/>
          <p:nvPr/>
        </p:nvSpPr>
        <p:spPr>
          <a:xfrm>
            <a:off x="7330231" y="2369939"/>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SigDiff">
            <a:extLst>
              <a:ext uri="{FF2B5EF4-FFF2-40B4-BE49-F238E27FC236}">
                <a16:creationId xmlns:a16="http://schemas.microsoft.com/office/drawing/2014/main" id="{53591D91-008C-4590-BBCD-D358AA6015D2}"/>
              </a:ext>
            </a:extLst>
          </p:cNvPr>
          <p:cNvSpPr/>
          <p:nvPr/>
        </p:nvSpPr>
        <p:spPr>
          <a:xfrm>
            <a:off x="7338250" y="3427117"/>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SigDiff">
            <a:extLst>
              <a:ext uri="{FF2B5EF4-FFF2-40B4-BE49-F238E27FC236}">
                <a16:creationId xmlns:a16="http://schemas.microsoft.com/office/drawing/2014/main" id="{06F9C564-6050-4F81-88CD-BA2878137C64}"/>
              </a:ext>
            </a:extLst>
          </p:cNvPr>
          <p:cNvSpPr/>
          <p:nvPr/>
        </p:nvSpPr>
        <p:spPr>
          <a:xfrm>
            <a:off x="7346271" y="4561295"/>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ACE8F33-1194-4643-9489-3341C52FE530}"/>
              </a:ext>
            </a:extLst>
          </p:cNvPr>
          <p:cNvSpPr/>
          <p:nvPr/>
        </p:nvSpPr>
        <p:spPr>
          <a:xfrm>
            <a:off x="8229978" y="1945470"/>
            <a:ext cx="3740146" cy="3170099"/>
          </a:xfrm>
          <a:prstGeom prst="rect">
            <a:avLst/>
          </a:prstGeom>
        </p:spPr>
        <p:txBody>
          <a:bodyPr wrap="square">
            <a:spAutoFit/>
          </a:bodyPr>
          <a:lstStyle/>
          <a:p>
            <a:r>
              <a:rPr lang="en-NZ" sz="1000" dirty="0"/>
              <a:t>Māori are positive about the quality of the arts in New Zealand, and are enthused when they see New Zealand artists succeed overseas. They are more likely to be proud and an advocate of New Zealand arts than all New Zealanders. </a:t>
            </a:r>
          </a:p>
          <a:p>
            <a:endParaRPr lang="en-NZ" sz="1000" dirty="0"/>
          </a:p>
          <a:p>
            <a:r>
              <a:rPr lang="en-NZ" sz="1000" dirty="0"/>
              <a:t>The proportion of Māori who feel proud when New Zealand artists succeed overseas has increased significantly from 78% in 2017 to 84% in 2020. </a:t>
            </a:r>
          </a:p>
          <a:p>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Those aged 70 plus and Māori women are more likely than average to agree with each of these attitudes.</a:t>
            </a:r>
          </a:p>
          <a:p>
            <a:pPr lvl="0">
              <a:spcBef>
                <a:spcPts val="600"/>
              </a:spcBef>
            </a:pPr>
            <a:r>
              <a:rPr lang="en-NZ" sz="1000" dirty="0">
                <a:solidFill>
                  <a:schemeClr val="tx1">
                    <a:lumMod val="85000"/>
                    <a:lumOff val="15000"/>
                  </a:schemeClr>
                </a:solidFill>
              </a:rPr>
              <a:t>Māori from high-income households ($120,000+) are also more likely than average to feel a sense of pride when New Zealand artists succeed overseas (90% vs 84% average for Māori).</a:t>
            </a:r>
          </a:p>
          <a:p>
            <a:pPr lvl="0">
              <a:spcBef>
                <a:spcPts val="600"/>
              </a:spcBef>
            </a:pPr>
            <a:r>
              <a:rPr lang="en-NZ" sz="1000" dirty="0">
                <a:solidFill>
                  <a:schemeClr val="tx1">
                    <a:lumMod val="85000"/>
                    <a:lumOff val="15000"/>
                  </a:schemeClr>
                </a:solidFill>
              </a:rPr>
              <a:t>Young Māori aged 15-29 are less likely to agree that New Zealand arts are world class (57%), or that New Zealand arts are of a high quality (63%). </a:t>
            </a:r>
          </a:p>
        </p:txBody>
      </p:sp>
      <p:sp>
        <p:nvSpPr>
          <p:cNvPr id="34" name="TextBox 33">
            <a:extLst>
              <a:ext uri="{FF2B5EF4-FFF2-40B4-BE49-F238E27FC236}">
                <a16:creationId xmlns:a16="http://schemas.microsoft.com/office/drawing/2014/main" id="{A8D5F77E-013A-421F-8E42-A1A6F49CA14B}"/>
              </a:ext>
            </a:extLst>
          </p:cNvPr>
          <p:cNvSpPr txBox="1"/>
          <p:nvPr/>
        </p:nvSpPr>
        <p:spPr>
          <a:xfrm>
            <a:off x="77056" y="6462879"/>
            <a:ext cx="4600228"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3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Introduction</a:t>
            </a:r>
          </a:p>
        </p:txBody>
      </p:sp>
    </p:spTree>
    <p:extLst>
      <p:ext uri="{BB962C8B-B14F-4D97-AF65-F5344CB8AC3E}">
        <p14:creationId xmlns:p14="http://schemas.microsoft.com/office/powerpoint/2010/main" val="770176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Māori attitudes towards the arts: Education and development</a:t>
            </a:r>
          </a:p>
        </p:txBody>
      </p:sp>
      <p:graphicFrame>
        <p:nvGraphicFramePr>
          <p:cNvPr id="28" name="Chart 27">
            <a:extLst>
              <a:ext uri="{FF2B5EF4-FFF2-40B4-BE49-F238E27FC236}">
                <a16:creationId xmlns:a16="http://schemas.microsoft.com/office/drawing/2014/main" id="{0C633C60-721E-491B-9AFE-5BC068B616E1}"/>
              </a:ext>
            </a:extLst>
          </p:cNvPr>
          <p:cNvGraphicFramePr/>
          <p:nvPr>
            <p:extLst>
              <p:ext uri="{D42A27DB-BD31-4B8C-83A1-F6EECF244321}">
                <p14:modId xmlns:p14="http://schemas.microsoft.com/office/powerpoint/2010/main" val="3162450979"/>
              </p:ext>
            </p:extLst>
          </p:nvPr>
        </p:nvGraphicFramePr>
        <p:xfrm>
          <a:off x="1331050" y="1481871"/>
          <a:ext cx="5724525" cy="5006133"/>
        </p:xfrm>
        <a:graphic>
          <a:graphicData uri="http://schemas.openxmlformats.org/drawingml/2006/chart">
            <c:chart xmlns:c="http://schemas.openxmlformats.org/drawingml/2006/chart" xmlns:r="http://schemas.openxmlformats.org/officeDocument/2006/relationships" r:id="rId3"/>
          </a:graphicData>
        </a:graphic>
      </p:graphicFrame>
      <p:cxnSp>
        <p:nvCxnSpPr>
          <p:cNvPr id="32" name="Straight Connector 31">
            <a:extLst>
              <a:ext uri="{FF2B5EF4-FFF2-40B4-BE49-F238E27FC236}">
                <a16:creationId xmlns:a16="http://schemas.microsoft.com/office/drawing/2014/main" id="{A88323B1-46BA-4588-AEA1-E991E0112976}"/>
              </a:ext>
            </a:extLst>
          </p:cNvPr>
          <p:cNvCxnSpPr>
            <a:cxnSpLocks/>
          </p:cNvCxnSpPr>
          <p:nvPr/>
        </p:nvCxnSpPr>
        <p:spPr>
          <a:xfrm flipV="1">
            <a:off x="277872" y="3777029"/>
            <a:ext cx="7699301"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5" name="Table 47">
            <a:extLst>
              <a:ext uri="{FF2B5EF4-FFF2-40B4-BE49-F238E27FC236}">
                <a16:creationId xmlns:a16="http://schemas.microsoft.com/office/drawing/2014/main" id="{6814812F-1F4A-45DD-88CE-033DD3F3563C}"/>
              </a:ext>
            </a:extLst>
          </p:cNvPr>
          <p:cNvGraphicFramePr>
            <a:graphicFrameLocks noGrp="1"/>
          </p:cNvGraphicFramePr>
          <p:nvPr>
            <p:extLst>
              <p:ext uri="{D42A27DB-BD31-4B8C-83A1-F6EECF244321}">
                <p14:modId xmlns:p14="http://schemas.microsoft.com/office/powerpoint/2010/main" val="3567366840"/>
              </p:ext>
            </p:extLst>
          </p:nvPr>
        </p:nvGraphicFramePr>
        <p:xfrm>
          <a:off x="7029991" y="2328321"/>
          <a:ext cx="949452" cy="3047808"/>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761952">
                <a:tc>
                  <a:txBody>
                    <a:bodyPr/>
                    <a:lstStyle/>
                    <a:p>
                      <a:pPr algn="ctr"/>
                      <a:r>
                        <a:rPr lang="lv-LV" sz="1200" b="0">
                          <a:solidFill>
                            <a:schemeClr val="tx1"/>
                          </a:solidFill>
                          <a:latin typeface="Arial" panose="020B0604020202020204" pitchFamily="34" charset="0"/>
                          <a:cs typeface="Arial" panose="020B0604020202020204" pitchFamily="34" charset="0"/>
                        </a:rPr>
                        <a:t>80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80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761952">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761952">
                <a:tc>
                  <a:txBody>
                    <a:bodyPr/>
                    <a:lstStyle/>
                    <a:p>
                      <a:pPr algn="ctr"/>
                      <a:r>
                        <a:rPr lang="lv-LV" sz="1200" b="0">
                          <a:solidFill>
                            <a:schemeClr val="tx1"/>
                          </a:solidFill>
                          <a:latin typeface="Arial" panose="020B0604020202020204" pitchFamily="34" charset="0"/>
                          <a:cs typeface="Arial" panose="020B0604020202020204" pitchFamily="34" charset="0"/>
                        </a:rPr>
                        <a:t>69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761952">
                <a:tc>
                  <a:txBody>
                    <a:bodyPr/>
                    <a:lstStyle/>
                    <a:p>
                      <a:pPr algn="ctr"/>
                      <a:r>
                        <a:rPr lang="lv-LV" sz="1200" b="0">
                          <a:solidFill>
                            <a:schemeClr val="tx1"/>
                          </a:solidFill>
                          <a:latin typeface="Arial" panose="020B0604020202020204" pitchFamily="34" charset="0"/>
                          <a:cs typeface="Arial" panose="020B0604020202020204" pitchFamily="34" charset="0"/>
                        </a:rPr>
                        <a:t>66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bl>
          </a:graphicData>
        </a:graphic>
      </p:graphicFrame>
      <p:sp>
        <p:nvSpPr>
          <p:cNvPr id="22" name="TextBox 21">
            <a:extLst>
              <a:ext uri="{FF2B5EF4-FFF2-40B4-BE49-F238E27FC236}">
                <a16:creationId xmlns:a16="http://schemas.microsoft.com/office/drawing/2014/main" id="{2FC38490-F16F-42D7-802A-B3F118D7D751}"/>
              </a:ext>
            </a:extLst>
          </p:cNvPr>
          <p:cNvSpPr txBox="1"/>
          <p:nvPr/>
        </p:nvSpPr>
        <p:spPr>
          <a:xfrm>
            <a:off x="235137" y="4365065"/>
            <a:ext cx="1499357" cy="738664"/>
          </a:xfrm>
          <a:prstGeom prst="rect">
            <a:avLst/>
          </a:prstGeom>
          <a:noFill/>
        </p:spPr>
        <p:txBody>
          <a:bodyPr wrap="square" rtlCol="0">
            <a:spAutoFit/>
          </a:bodyPr>
          <a:lstStyle/>
          <a:p>
            <a:r>
              <a:rPr lang="en-NZ" sz="1050" b="1" dirty="0">
                <a:solidFill>
                  <a:schemeClr val="tx1">
                    <a:lumMod val="65000"/>
                    <a:lumOff val="35000"/>
                  </a:schemeClr>
                </a:solidFill>
                <a:latin typeface="+mj-lt"/>
              </a:rPr>
              <a:t>The arts should be part of the education of every New Zealander</a:t>
            </a:r>
          </a:p>
        </p:txBody>
      </p:sp>
      <p:sp>
        <p:nvSpPr>
          <p:cNvPr id="23" name="TextBox 22">
            <a:extLst>
              <a:ext uri="{FF2B5EF4-FFF2-40B4-BE49-F238E27FC236}">
                <a16:creationId xmlns:a16="http://schemas.microsoft.com/office/drawing/2014/main" id="{A16D4D04-BE51-4946-B931-FB44418E8595}"/>
              </a:ext>
            </a:extLst>
          </p:cNvPr>
          <p:cNvSpPr txBox="1"/>
          <p:nvPr/>
        </p:nvSpPr>
        <p:spPr>
          <a:xfrm>
            <a:off x="277872" y="2667705"/>
            <a:ext cx="1372253" cy="577081"/>
          </a:xfrm>
          <a:prstGeom prst="rect">
            <a:avLst/>
          </a:prstGeom>
          <a:noFill/>
        </p:spPr>
        <p:txBody>
          <a:bodyPr wrap="square" rtlCol="0">
            <a:spAutoFit/>
          </a:bodyPr>
          <a:lstStyle/>
          <a:p>
            <a:r>
              <a:rPr lang="en-NZ" sz="1050" b="1" dirty="0">
                <a:solidFill>
                  <a:schemeClr val="tx1">
                    <a:lumMod val="65000"/>
                    <a:lumOff val="35000"/>
                  </a:schemeClr>
                </a:solidFill>
                <a:latin typeface="+mj-lt"/>
              </a:rPr>
              <a:t>The arts help to develop and foster creativity</a:t>
            </a:r>
          </a:p>
        </p:txBody>
      </p:sp>
      <p:sp>
        <p:nvSpPr>
          <p:cNvPr id="37" name="TextBox 36">
            <a:extLst>
              <a:ext uri="{FF2B5EF4-FFF2-40B4-BE49-F238E27FC236}">
                <a16:creationId xmlns:a16="http://schemas.microsoft.com/office/drawing/2014/main" id="{F8F46714-91B1-45FE-9F0F-37AB64D04385}"/>
              </a:ext>
            </a:extLst>
          </p:cNvPr>
          <p:cNvSpPr txBox="1"/>
          <p:nvPr/>
        </p:nvSpPr>
        <p:spPr>
          <a:xfrm>
            <a:off x="6873418"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Māori</a:t>
            </a:r>
          </a:p>
        </p:txBody>
      </p:sp>
      <p:sp>
        <p:nvSpPr>
          <p:cNvPr id="38" name="TextBox 37">
            <a:extLst>
              <a:ext uri="{FF2B5EF4-FFF2-40B4-BE49-F238E27FC236}">
                <a16:creationId xmlns:a16="http://schemas.microsoft.com/office/drawing/2014/main" id="{CE9ED8AA-0305-4426-95E0-C66C74765639}"/>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39" name="Oval 38">
            <a:extLst>
              <a:ext uri="{FF2B5EF4-FFF2-40B4-BE49-F238E27FC236}">
                <a16:creationId xmlns:a16="http://schemas.microsoft.com/office/drawing/2014/main" id="{A6962BAA-835D-4188-859A-5C1D6DE769FF}"/>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41" name="Text Placeholder 5">
            <a:extLst>
              <a:ext uri="{FF2B5EF4-FFF2-40B4-BE49-F238E27FC236}">
                <a16:creationId xmlns:a16="http://schemas.microsoft.com/office/drawing/2014/main" id="{15CBFFC9-8202-43BF-A2AC-64ADD3B6ACF1}"/>
              </a:ext>
            </a:extLst>
          </p:cNvPr>
          <p:cNvSpPr>
            <a:spLocks noGrp="1"/>
          </p:cNvSpPr>
          <p:nvPr>
            <p:ph type="body" sz="quarter" idx="10"/>
          </p:nvPr>
        </p:nvSpPr>
        <p:spPr>
          <a:xfrm>
            <a:off x="758825" y="1318080"/>
            <a:ext cx="6953250" cy="303770"/>
          </a:xfrm>
        </p:spPr>
        <p:txBody>
          <a:bodyPr/>
          <a:lstStyle/>
          <a:p>
            <a:r>
              <a:rPr lang="en-NZ" sz="1200" dirty="0"/>
              <a:t>How much do you agree or disagree?</a:t>
            </a:r>
          </a:p>
        </p:txBody>
      </p:sp>
      <p:sp>
        <p:nvSpPr>
          <p:cNvPr id="2" name="TextBox 1">
            <a:extLst>
              <a:ext uri="{FF2B5EF4-FFF2-40B4-BE49-F238E27FC236}">
                <a16:creationId xmlns:a16="http://schemas.microsoft.com/office/drawing/2014/main" id="{F20A6A76-0CEF-47A1-88D7-D6FB971FB7F4}"/>
              </a:ext>
            </a:extLst>
          </p:cNvPr>
          <p:cNvSpPr txBox="1"/>
          <p:nvPr/>
        </p:nvSpPr>
        <p:spPr>
          <a:xfrm>
            <a:off x="2330619" y="3320962"/>
            <a:ext cx="3593805" cy="261610"/>
          </a:xfrm>
          <a:prstGeom prst="rect">
            <a:avLst/>
          </a:prstGeom>
          <a:noFill/>
        </p:spPr>
        <p:txBody>
          <a:bodyPr wrap="square" rtlCol="0">
            <a:spAutoFit/>
          </a:bodyPr>
          <a:lstStyle/>
          <a:p>
            <a:r>
              <a:rPr lang="en-NZ" sz="1100" spc="150" dirty="0">
                <a:solidFill>
                  <a:schemeClr val="tx1">
                    <a:lumMod val="65000"/>
                    <a:lumOff val="35000"/>
                  </a:schemeClr>
                </a:solidFill>
                <a:latin typeface="Arial" panose="020B0604020202020204" pitchFamily="34" charset="0"/>
                <a:cs typeface="Arial" panose="020B0604020202020204" pitchFamily="34" charset="0"/>
              </a:rPr>
              <a:t>Not asked in 2017</a:t>
            </a:r>
          </a:p>
        </p:txBody>
      </p:sp>
      <p:grpSp>
        <p:nvGrpSpPr>
          <p:cNvPr id="21" name="Group 20">
            <a:extLst>
              <a:ext uri="{FF2B5EF4-FFF2-40B4-BE49-F238E27FC236}">
                <a16:creationId xmlns:a16="http://schemas.microsoft.com/office/drawing/2014/main" id="{F45C713B-59C8-4767-88C3-7C5D156DFCAC}"/>
              </a:ext>
            </a:extLst>
          </p:cNvPr>
          <p:cNvGrpSpPr/>
          <p:nvPr/>
        </p:nvGrpSpPr>
        <p:grpSpPr>
          <a:xfrm>
            <a:off x="5136705" y="6407321"/>
            <a:ext cx="2241162" cy="215444"/>
            <a:chOff x="163092" y="5772628"/>
            <a:chExt cx="2241162" cy="215444"/>
          </a:xfrm>
        </p:grpSpPr>
        <p:sp>
          <p:nvSpPr>
            <p:cNvPr id="24" name="TextBox 23">
              <a:extLst>
                <a:ext uri="{FF2B5EF4-FFF2-40B4-BE49-F238E27FC236}">
                  <a16:creationId xmlns:a16="http://schemas.microsoft.com/office/drawing/2014/main" id="{602FF7A1-B7E7-4D61-9A1C-6E2019B8D316}"/>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7" name="Isosceles Triangle 26">
              <a:extLst>
                <a:ext uri="{FF2B5EF4-FFF2-40B4-BE49-F238E27FC236}">
                  <a16:creationId xmlns:a16="http://schemas.microsoft.com/office/drawing/2014/main" id="{53A46C74-C7BF-4925-B59D-24BE794A895B}"/>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Isosceles Triangle 28">
              <a:extLst>
                <a:ext uri="{FF2B5EF4-FFF2-40B4-BE49-F238E27FC236}">
                  <a16:creationId xmlns:a16="http://schemas.microsoft.com/office/drawing/2014/main" id="{5AA9C45B-B01C-4985-8813-C7B1DCC6D075}"/>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3" name="Group 32">
            <a:extLst>
              <a:ext uri="{FF2B5EF4-FFF2-40B4-BE49-F238E27FC236}">
                <a16:creationId xmlns:a16="http://schemas.microsoft.com/office/drawing/2014/main" id="{C4FC6B88-FA51-449C-A27C-3C43B1226B35}"/>
              </a:ext>
            </a:extLst>
          </p:cNvPr>
          <p:cNvGrpSpPr/>
          <p:nvPr/>
        </p:nvGrpSpPr>
        <p:grpSpPr>
          <a:xfrm>
            <a:off x="5136705" y="6615308"/>
            <a:ext cx="2891981" cy="215444"/>
            <a:chOff x="163092" y="5772628"/>
            <a:chExt cx="2891981" cy="215444"/>
          </a:xfrm>
        </p:grpSpPr>
        <p:sp>
          <p:nvSpPr>
            <p:cNvPr id="34" name="TextBox 33">
              <a:extLst>
                <a:ext uri="{FF2B5EF4-FFF2-40B4-BE49-F238E27FC236}">
                  <a16:creationId xmlns:a16="http://schemas.microsoft.com/office/drawing/2014/main" id="{E3A3054C-FB61-4ABF-BD0F-BAF13B7418E3}"/>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2" name="Isosceles Triangle 41">
              <a:extLst>
                <a:ext uri="{FF2B5EF4-FFF2-40B4-BE49-F238E27FC236}">
                  <a16:creationId xmlns:a16="http://schemas.microsoft.com/office/drawing/2014/main" id="{ED2A7A57-C4F3-4F83-9DF0-1B2AE3B0E128}"/>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Isosceles Triangle 42">
              <a:extLst>
                <a:ext uri="{FF2B5EF4-FFF2-40B4-BE49-F238E27FC236}">
                  <a16:creationId xmlns:a16="http://schemas.microsoft.com/office/drawing/2014/main" id="{8A130381-AC17-4AAC-8C0B-840B2908D81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5" name="Rectangle 24">
            <a:extLst>
              <a:ext uri="{FF2B5EF4-FFF2-40B4-BE49-F238E27FC236}">
                <a16:creationId xmlns:a16="http://schemas.microsoft.com/office/drawing/2014/main" id="{032D2134-19FE-4341-B3BF-B4A4DA3C2B9E}"/>
              </a:ext>
            </a:extLst>
          </p:cNvPr>
          <p:cNvSpPr/>
          <p:nvPr/>
        </p:nvSpPr>
        <p:spPr>
          <a:xfrm>
            <a:off x="8267472" y="1945470"/>
            <a:ext cx="3689391" cy="4247317"/>
          </a:xfrm>
          <a:prstGeom prst="rect">
            <a:avLst/>
          </a:prstGeom>
        </p:spPr>
        <p:txBody>
          <a:bodyPr wrap="square">
            <a:spAutoFit/>
          </a:bodyPr>
          <a:lstStyle/>
          <a:p>
            <a:r>
              <a:rPr lang="en-NZ" sz="1000" dirty="0"/>
              <a:t>Most Māori recognise the value of the arts in fostering creativity, and this translates into broad support for the arts being part of the education of all New Zealanders. </a:t>
            </a:r>
          </a:p>
          <a:p>
            <a:endParaRPr lang="en-NZ" sz="1000" dirty="0"/>
          </a:p>
          <a:p>
            <a:r>
              <a:rPr lang="en-NZ" sz="1000" dirty="0">
                <a:solidFill>
                  <a:schemeClr val="tx1">
                    <a:lumMod val="85000"/>
                    <a:lumOff val="15000"/>
                  </a:schemeClr>
                </a:solidFill>
              </a:rPr>
              <a:t>Māori s</a:t>
            </a:r>
            <a:r>
              <a:rPr lang="en-NZ" sz="1000" dirty="0"/>
              <a:t>upport for the role of the arts in education is broadly consistent with 2017 and with the national average for all New Zealanders. </a:t>
            </a:r>
          </a:p>
          <a:p>
            <a:pPr lvl="0">
              <a:spcBef>
                <a:spcPts val="600"/>
              </a:spcBef>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The following groups are more likely than average to agree the arts should be part of education for every New Zealander:</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People aged 70 plus (80%)</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People aged 40-49 (77%) </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Women (75%).</a:t>
            </a:r>
          </a:p>
          <a:p>
            <a:pPr lvl="0">
              <a:spcBef>
                <a:spcPts val="600"/>
              </a:spcBef>
            </a:pPr>
            <a:r>
              <a:rPr lang="en-NZ" sz="1000" dirty="0">
                <a:solidFill>
                  <a:schemeClr val="tx1">
                    <a:lumMod val="85000"/>
                    <a:lumOff val="15000"/>
                  </a:schemeClr>
                </a:solidFill>
              </a:rPr>
              <a:t>Māori women and Māori from high-income households ($120,000+) are more likely than average to agree that the arts help to develop and foster creativity, the following groups are less likely than average to agree:</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Māori with the lived experience of disability (69%)</a:t>
            </a:r>
          </a:p>
          <a:p>
            <a:pPr marL="171450" lvl="0" indent="-171450">
              <a:spcBef>
                <a:spcPts val="600"/>
              </a:spcBef>
              <a:buFont typeface="Arial" panose="020B0604020202020204" pitchFamily="34" charset="0"/>
              <a:buChar char="•"/>
            </a:pPr>
            <a:r>
              <a:rPr lang="en-NZ" sz="1000" dirty="0"/>
              <a:t>Māori living in provincial New Zealand (76</a:t>
            </a:r>
            <a:r>
              <a:rPr lang="en-NZ" sz="1000" dirty="0">
                <a:solidFill>
                  <a:schemeClr val="tx1">
                    <a:lumMod val="85000"/>
                    <a:lumOff val="15000"/>
                  </a:schemeClr>
                </a:solidFill>
              </a:rPr>
              <a:t>%).</a:t>
            </a:r>
          </a:p>
          <a:p>
            <a:pPr lvl="0">
              <a:spcBef>
                <a:spcPts val="600"/>
              </a:spcBef>
            </a:pPr>
            <a:r>
              <a:rPr lang="en-NZ" sz="1000" dirty="0">
                <a:solidFill>
                  <a:schemeClr val="tx1">
                    <a:lumMod val="85000"/>
                    <a:lumOff val="15000"/>
                  </a:schemeClr>
                </a:solidFill>
              </a:rPr>
              <a:t>Māori aged 15-29 are less likely than average to agree with either of these attitudes.</a:t>
            </a:r>
          </a:p>
        </p:txBody>
      </p:sp>
      <p:sp>
        <p:nvSpPr>
          <p:cNvPr id="26" name="TextBox 25">
            <a:extLst>
              <a:ext uri="{FF2B5EF4-FFF2-40B4-BE49-F238E27FC236}">
                <a16:creationId xmlns:a16="http://schemas.microsoft.com/office/drawing/2014/main" id="{5122B85B-63C8-4693-B7FB-6298013950EC}"/>
              </a:ext>
            </a:extLst>
          </p:cNvPr>
          <p:cNvSpPr txBox="1"/>
          <p:nvPr/>
        </p:nvSpPr>
        <p:spPr>
          <a:xfrm>
            <a:off x="77056" y="6462879"/>
            <a:ext cx="4600228"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65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Māori attitudes towards the arts: Role of the arts in creating communities</a:t>
            </a:r>
          </a:p>
        </p:txBody>
      </p:sp>
      <p:sp>
        <p:nvSpPr>
          <p:cNvPr id="6" name="Text Placeholder 5">
            <a:extLst>
              <a:ext uri="{FF2B5EF4-FFF2-40B4-BE49-F238E27FC236}">
                <a16:creationId xmlns:a16="http://schemas.microsoft.com/office/drawing/2014/main" id="{8F74EE39-F59E-4159-876B-C2DCF424ED4F}"/>
              </a:ext>
            </a:extLst>
          </p:cNvPr>
          <p:cNvSpPr>
            <a:spLocks noGrp="1"/>
          </p:cNvSpPr>
          <p:nvPr>
            <p:ph type="body" sz="quarter" idx="10"/>
          </p:nvPr>
        </p:nvSpPr>
        <p:spPr>
          <a:xfrm>
            <a:off x="709566" y="1326770"/>
            <a:ext cx="6953250" cy="419100"/>
          </a:xfrm>
        </p:spPr>
        <p:txBody>
          <a:bodyPr/>
          <a:lstStyle/>
          <a:p>
            <a:r>
              <a:rPr lang="en-NZ" sz="1200" dirty="0"/>
              <a:t>How much do you agree or disagree?</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282714216"/>
              </p:ext>
            </p:extLst>
          </p:nvPr>
        </p:nvGraphicFramePr>
        <p:xfrm>
          <a:off x="1304925" y="1483156"/>
          <a:ext cx="5724525" cy="4865389"/>
        </p:xfrm>
        <a:graphic>
          <a:graphicData uri="http://schemas.openxmlformats.org/drawingml/2006/chart">
            <c:chart xmlns:c="http://schemas.openxmlformats.org/drawingml/2006/chart" xmlns:r="http://schemas.openxmlformats.org/officeDocument/2006/relationships" r:id="rId3"/>
          </a:graphicData>
        </a:graphic>
      </p:graphicFrame>
      <p:grpSp>
        <p:nvGrpSpPr>
          <p:cNvPr id="53" name="Group 52">
            <a:extLst>
              <a:ext uri="{FF2B5EF4-FFF2-40B4-BE49-F238E27FC236}">
                <a16:creationId xmlns:a16="http://schemas.microsoft.com/office/drawing/2014/main" id="{A7827AA3-D307-400C-B46E-777DFD3E00EE}"/>
              </a:ext>
            </a:extLst>
          </p:cNvPr>
          <p:cNvGrpSpPr/>
          <p:nvPr/>
        </p:nvGrpSpPr>
        <p:grpSpPr>
          <a:xfrm>
            <a:off x="221877" y="2944549"/>
            <a:ext cx="7711205" cy="2290617"/>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2726519061"/>
              </p:ext>
            </p:extLst>
          </p:nvPr>
        </p:nvGraphicFramePr>
        <p:xfrm>
          <a:off x="6983631" y="2182809"/>
          <a:ext cx="949452" cy="383798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767596">
                <a:tc>
                  <a:txBody>
                    <a:bodyPr/>
                    <a:lstStyle/>
                    <a:p>
                      <a:pPr algn="ctr"/>
                      <a:r>
                        <a:rPr lang="lv-LV" sz="1200" b="0">
                          <a:solidFill>
                            <a:schemeClr val="tx1"/>
                          </a:solidFill>
                          <a:latin typeface="Arial" panose="020B0604020202020204" pitchFamily="34" charset="0"/>
                          <a:cs typeface="Arial" panose="020B0604020202020204" pitchFamily="34" charset="0"/>
                        </a:rPr>
                        <a:t>70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767596">
                <a:tc>
                  <a:txBody>
                    <a:bodyPr/>
                    <a:lstStyle/>
                    <a:p>
                      <a:pPr algn="ctr"/>
                      <a:r>
                        <a:rPr lang="lv-LV" sz="1200" b="0">
                          <a:solidFill>
                            <a:schemeClr val="tx1"/>
                          </a:solidFill>
                          <a:latin typeface="Arial" panose="020B0604020202020204" pitchFamily="34" charset="0"/>
                          <a:cs typeface="Arial" panose="020B0604020202020204" pitchFamily="34" charset="0"/>
                        </a:rPr>
                        <a:t>66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767596">
                <a:tc>
                  <a:txBody>
                    <a:bodyPr/>
                    <a:lstStyle/>
                    <a:p>
                      <a:pPr algn="ctr"/>
                      <a:r>
                        <a:rPr lang="lv-LV" sz="1200" b="0">
                          <a:solidFill>
                            <a:schemeClr val="tx1"/>
                          </a:solidFill>
                          <a:latin typeface="Arial" panose="020B0604020202020204" pitchFamily="34" charset="0"/>
                          <a:cs typeface="Arial" panose="020B0604020202020204" pitchFamily="34" charset="0"/>
                        </a:rPr>
                        <a:t>68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767596">
                <a:tc>
                  <a:txBody>
                    <a:bodyPr/>
                    <a:lstStyle/>
                    <a:p>
                      <a:pPr algn="ctr"/>
                      <a:r>
                        <a:rPr lang="lv-LV" sz="1200" b="0">
                          <a:solidFill>
                            <a:schemeClr val="tx1"/>
                          </a:solidFill>
                          <a:latin typeface="Arial" panose="020B0604020202020204" pitchFamily="34" charset="0"/>
                          <a:cs typeface="Arial" panose="020B0604020202020204" pitchFamily="34" charset="0"/>
                        </a:rPr>
                        <a:t>62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767596">
                <a:tc>
                  <a:txBody>
                    <a:bodyPr/>
                    <a:lstStyle/>
                    <a:p>
                      <a:pPr algn="ctr"/>
                      <a:r>
                        <a:rPr lang="lv-LV" sz="1200" b="0">
                          <a:solidFill>
                            <a:schemeClr val="tx1"/>
                          </a:solidFill>
                          <a:latin typeface="Arial" panose="020B0604020202020204" pitchFamily="34" charset="0"/>
                          <a:cs typeface="Arial" panose="020B0604020202020204" pitchFamily="34" charset="0"/>
                        </a:rPr>
                        <a:t>52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bl>
          </a:graphicData>
        </a:graphic>
      </p:graphicFrame>
      <p:sp>
        <p:nvSpPr>
          <p:cNvPr id="48" name="TextBox 47">
            <a:extLst>
              <a:ext uri="{FF2B5EF4-FFF2-40B4-BE49-F238E27FC236}">
                <a16:creationId xmlns:a16="http://schemas.microsoft.com/office/drawing/2014/main" id="{287B901C-FC9A-4674-90CE-1C26A1D44E01}"/>
              </a:ext>
            </a:extLst>
          </p:cNvPr>
          <p:cNvSpPr txBox="1"/>
          <p:nvPr/>
        </p:nvSpPr>
        <p:spPr>
          <a:xfrm>
            <a:off x="123736" y="3815091"/>
            <a:ext cx="1624027" cy="553998"/>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a vital role to play in the future of where I live</a:t>
            </a:r>
          </a:p>
        </p:txBody>
      </p:sp>
      <p:sp>
        <p:nvSpPr>
          <p:cNvPr id="49" name="TextBox 48">
            <a:extLst>
              <a:ext uri="{FF2B5EF4-FFF2-40B4-BE49-F238E27FC236}">
                <a16:creationId xmlns:a16="http://schemas.microsoft.com/office/drawing/2014/main" id="{BF1AA6E4-E084-45F1-A650-1C6C54BE49FC}"/>
              </a:ext>
            </a:extLst>
          </p:cNvPr>
          <p:cNvSpPr txBox="1"/>
          <p:nvPr/>
        </p:nvSpPr>
        <p:spPr>
          <a:xfrm>
            <a:off x="123736" y="4496663"/>
            <a:ext cx="1624027" cy="707886"/>
          </a:xfrm>
          <a:prstGeom prst="rect">
            <a:avLst/>
          </a:prstGeom>
          <a:noFill/>
        </p:spPr>
        <p:txBody>
          <a:bodyPr wrap="square" rtlCol="0">
            <a:spAutoFit/>
          </a:bodyPr>
          <a:lstStyle/>
          <a:p>
            <a:r>
              <a:rPr lang="en-NZ" sz="1000" b="1" dirty="0">
                <a:solidFill>
                  <a:schemeClr val="tx1">
                    <a:lumMod val="65000"/>
                    <a:lumOff val="35000"/>
                  </a:schemeClr>
                </a:solidFill>
                <a:latin typeface="+mj-lt"/>
              </a:rPr>
              <a:t>The arts make an important contribution to community resilience &amp; wellbeing</a:t>
            </a:r>
          </a:p>
        </p:txBody>
      </p:sp>
      <p:sp>
        <p:nvSpPr>
          <p:cNvPr id="50" name="TextBox 49">
            <a:extLst>
              <a:ext uri="{FF2B5EF4-FFF2-40B4-BE49-F238E27FC236}">
                <a16:creationId xmlns:a16="http://schemas.microsoft.com/office/drawing/2014/main" id="{67888040-1259-467E-BF17-90F254FE94F7}"/>
              </a:ext>
            </a:extLst>
          </p:cNvPr>
          <p:cNvSpPr txBox="1"/>
          <p:nvPr/>
        </p:nvSpPr>
        <p:spPr>
          <a:xfrm>
            <a:off x="123736" y="2232244"/>
            <a:ext cx="1692766"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It’s important where I live is recognised as a place that supports excellence in the arts</a:t>
            </a:r>
          </a:p>
        </p:txBody>
      </p:sp>
      <p:sp>
        <p:nvSpPr>
          <p:cNvPr id="51" name="TextBox 50">
            <a:extLst>
              <a:ext uri="{FF2B5EF4-FFF2-40B4-BE49-F238E27FC236}">
                <a16:creationId xmlns:a16="http://schemas.microsoft.com/office/drawing/2014/main" id="{02258B5C-6BB9-472C-AFB6-0C79C5A29A76}"/>
              </a:ext>
            </a:extLst>
          </p:cNvPr>
          <p:cNvSpPr txBox="1"/>
          <p:nvPr/>
        </p:nvSpPr>
        <p:spPr>
          <a:xfrm>
            <a:off x="123736" y="3053436"/>
            <a:ext cx="1692766" cy="553998"/>
          </a:xfrm>
          <a:prstGeom prst="rect">
            <a:avLst/>
          </a:prstGeom>
          <a:noFill/>
        </p:spPr>
        <p:txBody>
          <a:bodyPr wrap="square" rtlCol="0">
            <a:spAutoFit/>
          </a:bodyPr>
          <a:lstStyle/>
          <a:p>
            <a:r>
              <a:rPr lang="en-NZ" sz="1000" b="1" dirty="0">
                <a:solidFill>
                  <a:schemeClr val="tx1">
                    <a:lumMod val="65000"/>
                    <a:lumOff val="35000"/>
                  </a:schemeClr>
                </a:solidFill>
                <a:latin typeface="+mj-lt"/>
              </a:rPr>
              <a:t>Major arts facilities are important to create a vibrant place to live</a:t>
            </a:r>
          </a:p>
        </p:txBody>
      </p:sp>
      <p:sp>
        <p:nvSpPr>
          <p:cNvPr id="52" name="TextBox 51">
            <a:extLst>
              <a:ext uri="{FF2B5EF4-FFF2-40B4-BE49-F238E27FC236}">
                <a16:creationId xmlns:a16="http://schemas.microsoft.com/office/drawing/2014/main" id="{0433DE46-4200-4EC4-9CBE-223594CBF2CB}"/>
              </a:ext>
            </a:extLst>
          </p:cNvPr>
          <p:cNvSpPr txBox="1"/>
          <p:nvPr/>
        </p:nvSpPr>
        <p:spPr>
          <a:xfrm>
            <a:off x="123736" y="5324458"/>
            <a:ext cx="150423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My community would be poorer without the arts</a:t>
            </a:r>
          </a:p>
        </p:txBody>
      </p:sp>
      <p:sp>
        <p:nvSpPr>
          <p:cNvPr id="35" name="TextBox 34">
            <a:extLst>
              <a:ext uri="{FF2B5EF4-FFF2-40B4-BE49-F238E27FC236}">
                <a16:creationId xmlns:a16="http://schemas.microsoft.com/office/drawing/2014/main" id="{5284D62D-B2BC-4D96-B802-7892A4E84D68}"/>
              </a:ext>
            </a:extLst>
          </p:cNvPr>
          <p:cNvSpPr txBox="1"/>
          <p:nvPr/>
        </p:nvSpPr>
        <p:spPr>
          <a:xfrm>
            <a:off x="6873418"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Māori</a:t>
            </a:r>
          </a:p>
        </p:txBody>
      </p:sp>
      <p:sp>
        <p:nvSpPr>
          <p:cNvPr id="36" name="TextBox 35">
            <a:extLst>
              <a:ext uri="{FF2B5EF4-FFF2-40B4-BE49-F238E27FC236}">
                <a16:creationId xmlns:a16="http://schemas.microsoft.com/office/drawing/2014/main" id="{12A3DC8F-C21C-40BB-A562-2DD3CDBD2B96}"/>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37" name="Oval 36">
            <a:extLst>
              <a:ext uri="{FF2B5EF4-FFF2-40B4-BE49-F238E27FC236}">
                <a16:creationId xmlns:a16="http://schemas.microsoft.com/office/drawing/2014/main" id="{7952F260-6FD6-416E-8E62-8B1E8B77160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pSp>
        <p:nvGrpSpPr>
          <p:cNvPr id="27" name="Group 26">
            <a:extLst>
              <a:ext uri="{FF2B5EF4-FFF2-40B4-BE49-F238E27FC236}">
                <a16:creationId xmlns:a16="http://schemas.microsoft.com/office/drawing/2014/main" id="{C5F79B2A-D9E7-41B5-8765-762520B62E94}"/>
              </a:ext>
            </a:extLst>
          </p:cNvPr>
          <p:cNvGrpSpPr/>
          <p:nvPr/>
        </p:nvGrpSpPr>
        <p:grpSpPr>
          <a:xfrm>
            <a:off x="5136705" y="6519613"/>
            <a:ext cx="2891981" cy="215444"/>
            <a:chOff x="163092" y="5772628"/>
            <a:chExt cx="2891981" cy="215444"/>
          </a:xfrm>
        </p:grpSpPr>
        <p:sp>
          <p:nvSpPr>
            <p:cNvPr id="28" name="TextBox 27">
              <a:extLst>
                <a:ext uri="{FF2B5EF4-FFF2-40B4-BE49-F238E27FC236}">
                  <a16:creationId xmlns:a16="http://schemas.microsoft.com/office/drawing/2014/main" id="{C1C08DDD-7CF5-42D8-B55B-7D4B77AD763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0" name="Isosceles Triangle 29">
              <a:extLst>
                <a:ext uri="{FF2B5EF4-FFF2-40B4-BE49-F238E27FC236}">
                  <a16:creationId xmlns:a16="http://schemas.microsoft.com/office/drawing/2014/main" id="{74FC29BB-8E3E-4FAB-8CC2-02277828ED8D}"/>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2" name="Isosceles Triangle 31">
              <a:extLst>
                <a:ext uri="{FF2B5EF4-FFF2-40B4-BE49-F238E27FC236}">
                  <a16:creationId xmlns:a16="http://schemas.microsoft.com/office/drawing/2014/main" id="{BB10DFEE-1B0F-499D-9F85-9A558CB5D869}"/>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5" name="SigDiff">
            <a:extLst>
              <a:ext uri="{FF2B5EF4-FFF2-40B4-BE49-F238E27FC236}">
                <a16:creationId xmlns:a16="http://schemas.microsoft.com/office/drawing/2014/main" id="{5D4C4B96-C61E-404F-A432-A6A163C308AF}"/>
              </a:ext>
            </a:extLst>
          </p:cNvPr>
          <p:cNvSpPr/>
          <p:nvPr/>
        </p:nvSpPr>
        <p:spPr>
          <a:xfrm>
            <a:off x="7367125" y="2522341"/>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ABDD690-2CB4-430C-9111-AC49B9D62EFF}"/>
              </a:ext>
            </a:extLst>
          </p:cNvPr>
          <p:cNvSpPr/>
          <p:nvPr/>
        </p:nvSpPr>
        <p:spPr>
          <a:xfrm>
            <a:off x="8314848" y="1945470"/>
            <a:ext cx="3644333" cy="3708708"/>
          </a:xfrm>
          <a:prstGeom prst="rect">
            <a:avLst/>
          </a:prstGeom>
        </p:spPr>
        <p:txBody>
          <a:bodyPr wrap="square">
            <a:spAutoFit/>
          </a:bodyPr>
          <a:lstStyle/>
          <a:p>
            <a:pPr>
              <a:spcAft>
                <a:spcPts val="600"/>
              </a:spcAft>
            </a:pPr>
            <a:r>
              <a:rPr lang="en-NZ" sz="1000" dirty="0"/>
              <a:t>A series of new attitudes were added in 2020 about the role of the arts in creating communities.</a:t>
            </a:r>
          </a:p>
          <a:p>
            <a:pPr>
              <a:spcAft>
                <a:spcPts val="600"/>
              </a:spcAft>
            </a:pPr>
            <a:r>
              <a:rPr lang="en-NZ" sz="1000" dirty="0"/>
              <a:t>In general, Māori are clear that the arts is a key part of their community’s identity, and want to live in areas that support the arts. </a:t>
            </a:r>
          </a:p>
          <a:p>
            <a:pPr>
              <a:spcAft>
                <a:spcPts val="600"/>
              </a:spcAft>
            </a:pPr>
            <a:r>
              <a:rPr lang="en-NZ" sz="1000" dirty="0">
                <a:solidFill>
                  <a:schemeClr val="tx1">
                    <a:lumMod val="85000"/>
                    <a:lumOff val="15000"/>
                  </a:schemeClr>
                </a:solidFill>
              </a:rPr>
              <a:t>For Māori, living in a place that supports excellence in the arts is very important (70% agree, compared to 67% of all New Zealanders). </a:t>
            </a:r>
          </a:p>
          <a:p>
            <a:pPr>
              <a:spcAft>
                <a:spcPts val="600"/>
              </a:spcAft>
            </a:pPr>
            <a:r>
              <a:rPr lang="en-NZ" sz="1000" dirty="0"/>
              <a:t>Māori feelings on the role of arts in creating communities tend to be in line with the national average.</a:t>
            </a:r>
          </a:p>
          <a:p>
            <a:pPr lvl="0">
              <a:spcBef>
                <a:spcPts val="600"/>
              </a:spcBef>
            </a:pPr>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t>Māori </a:t>
            </a:r>
            <a:r>
              <a:rPr lang="en-NZ" sz="1000" dirty="0">
                <a:solidFill>
                  <a:schemeClr val="tx1">
                    <a:lumMod val="85000"/>
                    <a:lumOff val="15000"/>
                  </a:schemeClr>
                </a:solidFill>
              </a:rPr>
              <a:t>living in metropolitan areas and those </a:t>
            </a:r>
            <a:r>
              <a:rPr lang="mi-NZ" sz="1000" dirty="0">
                <a:solidFill>
                  <a:schemeClr val="tx1">
                    <a:lumMod val="85000"/>
                    <a:lumOff val="15000"/>
                  </a:schemeClr>
                </a:solidFill>
              </a:rPr>
              <a:t>aged 40-49 </a:t>
            </a:r>
            <a:r>
              <a:rPr lang="en-NZ" sz="1000" dirty="0">
                <a:solidFill>
                  <a:schemeClr val="tx1">
                    <a:lumMod val="85000"/>
                    <a:lumOff val="15000"/>
                  </a:schemeClr>
                </a:solidFill>
              </a:rPr>
              <a:t>are more likely than average to agree with each of these attitudes.</a:t>
            </a:r>
          </a:p>
          <a:p>
            <a:pPr lvl="0">
              <a:spcBef>
                <a:spcPts val="600"/>
              </a:spcBef>
            </a:pPr>
            <a:r>
              <a:rPr lang="en-NZ" sz="1000" dirty="0">
                <a:solidFill>
                  <a:schemeClr val="tx1">
                    <a:lumMod val="85000"/>
                    <a:lumOff val="15000"/>
                  </a:schemeClr>
                </a:solidFill>
              </a:rPr>
              <a:t>In comparison, younger </a:t>
            </a:r>
            <a:r>
              <a:rPr lang="en-NZ" sz="1000" dirty="0"/>
              <a:t>Māori </a:t>
            </a:r>
            <a:r>
              <a:rPr lang="en-NZ" sz="1000" dirty="0">
                <a:solidFill>
                  <a:schemeClr val="tx1">
                    <a:lumMod val="85000"/>
                    <a:lumOff val="15000"/>
                  </a:schemeClr>
                </a:solidFill>
              </a:rPr>
              <a:t>aged 15-29 are less positive about the role of arts in creating communities and are less likely than average to agree with each of these attitudes.</a:t>
            </a:r>
          </a:p>
          <a:p>
            <a:pPr lvl="0">
              <a:spcBef>
                <a:spcPts val="600"/>
              </a:spcBef>
            </a:pPr>
            <a:endParaRPr lang="en-NZ" sz="1000" dirty="0">
              <a:solidFill>
                <a:schemeClr val="tx1">
                  <a:lumMod val="85000"/>
                  <a:lumOff val="15000"/>
                </a:schemeClr>
              </a:solidFill>
            </a:endParaRPr>
          </a:p>
        </p:txBody>
      </p:sp>
      <p:sp>
        <p:nvSpPr>
          <p:cNvPr id="29" name="TextBox 28">
            <a:extLst>
              <a:ext uri="{FF2B5EF4-FFF2-40B4-BE49-F238E27FC236}">
                <a16:creationId xmlns:a16="http://schemas.microsoft.com/office/drawing/2014/main" id="{064110B0-90E0-40A3-B4B1-FE6B0F8B1302}"/>
              </a:ext>
            </a:extLst>
          </p:cNvPr>
          <p:cNvSpPr txBox="1"/>
          <p:nvPr/>
        </p:nvSpPr>
        <p:spPr>
          <a:xfrm>
            <a:off x="77056" y="6462879"/>
            <a:ext cx="4600228"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89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Māori attitudes towards the arts: Accessibility and inclusiveness</a:t>
            </a:r>
          </a:p>
        </p:txBody>
      </p:sp>
      <p:sp>
        <p:nvSpPr>
          <p:cNvPr id="6" name="Text Placeholder 5">
            <a:extLst>
              <a:ext uri="{FF2B5EF4-FFF2-40B4-BE49-F238E27FC236}">
                <a16:creationId xmlns:a16="http://schemas.microsoft.com/office/drawing/2014/main" id="{D7B2E76A-3E85-4A4D-AC0E-43C31D3A76B4}"/>
              </a:ext>
            </a:extLst>
          </p:cNvPr>
          <p:cNvSpPr>
            <a:spLocks noGrp="1"/>
          </p:cNvSpPr>
          <p:nvPr>
            <p:ph type="body" sz="quarter" idx="10"/>
          </p:nvPr>
        </p:nvSpPr>
        <p:spPr>
          <a:xfrm>
            <a:off x="758825" y="1326789"/>
            <a:ext cx="6953250" cy="419100"/>
          </a:xfrm>
        </p:spPr>
        <p:txBody>
          <a:bodyPr/>
          <a:lstStyle/>
          <a:p>
            <a:r>
              <a:rPr lang="en-NZ" sz="1200" dirty="0"/>
              <a:t>How much do you agree or disagree?</a:t>
            </a:r>
          </a:p>
        </p:txBody>
      </p:sp>
      <p:graphicFrame>
        <p:nvGraphicFramePr>
          <p:cNvPr id="28" name="Chart 27">
            <a:extLst>
              <a:ext uri="{FF2B5EF4-FFF2-40B4-BE49-F238E27FC236}">
                <a16:creationId xmlns:a16="http://schemas.microsoft.com/office/drawing/2014/main" id="{28FC698A-3FD5-4679-9753-ED6A8148C9B4}"/>
              </a:ext>
            </a:extLst>
          </p:cNvPr>
          <p:cNvGraphicFramePr/>
          <p:nvPr>
            <p:extLst>
              <p:ext uri="{D42A27DB-BD31-4B8C-83A1-F6EECF244321}">
                <p14:modId xmlns:p14="http://schemas.microsoft.com/office/powerpoint/2010/main" val="3645434504"/>
              </p:ext>
            </p:extLst>
          </p:nvPr>
        </p:nvGraphicFramePr>
        <p:xfrm>
          <a:off x="1304925" y="1515315"/>
          <a:ext cx="5724525" cy="5117980"/>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Group 19">
            <a:extLst>
              <a:ext uri="{FF2B5EF4-FFF2-40B4-BE49-F238E27FC236}">
                <a16:creationId xmlns:a16="http://schemas.microsoft.com/office/drawing/2014/main" id="{C0F3E41B-F6E7-49AC-8E98-BF2EF9198A77}"/>
              </a:ext>
            </a:extLst>
          </p:cNvPr>
          <p:cNvGrpSpPr/>
          <p:nvPr/>
        </p:nvGrpSpPr>
        <p:grpSpPr>
          <a:xfrm>
            <a:off x="221877" y="2745869"/>
            <a:ext cx="7711205" cy="2600132"/>
            <a:chOff x="221877" y="2432353"/>
            <a:chExt cx="6712323" cy="2600132"/>
          </a:xfrm>
        </p:grpSpPr>
        <p:cxnSp>
          <p:nvCxnSpPr>
            <p:cNvPr id="34" name="Straight Connector 33">
              <a:extLst>
                <a:ext uri="{FF2B5EF4-FFF2-40B4-BE49-F238E27FC236}">
                  <a16:creationId xmlns:a16="http://schemas.microsoft.com/office/drawing/2014/main" id="{66100300-A652-462D-933E-1F4A18B2A01E}"/>
                </a:ext>
              </a:extLst>
            </p:cNvPr>
            <p:cNvCxnSpPr>
              <a:cxnSpLocks/>
            </p:cNvCxnSpPr>
            <p:nvPr/>
          </p:nvCxnSpPr>
          <p:spPr>
            <a:xfrm>
              <a:off x="221877" y="243235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F20B019-B324-4589-AFE9-37270A8BA805}"/>
                </a:ext>
              </a:extLst>
            </p:cNvPr>
            <p:cNvCxnSpPr>
              <a:cxnSpLocks/>
            </p:cNvCxnSpPr>
            <p:nvPr/>
          </p:nvCxnSpPr>
          <p:spPr>
            <a:xfrm>
              <a:off x="231402" y="307842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F29B8D-598E-4F65-ADFF-9C96DD0A4905}"/>
                </a:ext>
              </a:extLst>
            </p:cNvPr>
            <p:cNvCxnSpPr>
              <a:cxnSpLocks/>
            </p:cNvCxnSpPr>
            <p:nvPr/>
          </p:nvCxnSpPr>
          <p:spPr>
            <a:xfrm>
              <a:off x="240927" y="3728728"/>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C304725-8EA8-403F-A265-A22BD01D6237}"/>
                </a:ext>
              </a:extLst>
            </p:cNvPr>
            <p:cNvCxnSpPr>
              <a:cxnSpLocks/>
            </p:cNvCxnSpPr>
            <p:nvPr/>
          </p:nvCxnSpPr>
          <p:spPr>
            <a:xfrm>
              <a:off x="221877" y="438360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E7DE24F-9046-4856-A256-C728CC1BFB65}"/>
                </a:ext>
              </a:extLst>
            </p:cNvPr>
            <p:cNvCxnSpPr>
              <a:cxnSpLocks/>
            </p:cNvCxnSpPr>
            <p:nvPr/>
          </p:nvCxnSpPr>
          <p:spPr>
            <a:xfrm>
              <a:off x="221877" y="5032485"/>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5" name="Table 47">
            <a:extLst>
              <a:ext uri="{FF2B5EF4-FFF2-40B4-BE49-F238E27FC236}">
                <a16:creationId xmlns:a16="http://schemas.microsoft.com/office/drawing/2014/main" id="{A953B08C-7468-43E8-928C-3E8894969026}"/>
              </a:ext>
            </a:extLst>
          </p:cNvPr>
          <p:cNvGraphicFramePr>
            <a:graphicFrameLocks noGrp="1"/>
          </p:cNvGraphicFramePr>
          <p:nvPr>
            <p:extLst>
              <p:ext uri="{D42A27DB-BD31-4B8C-83A1-F6EECF244321}">
                <p14:modId xmlns:p14="http://schemas.microsoft.com/office/powerpoint/2010/main" val="3742414428"/>
              </p:ext>
            </p:extLst>
          </p:nvPr>
        </p:nvGraphicFramePr>
        <p:xfrm>
          <a:off x="6983631" y="2106671"/>
          <a:ext cx="949452" cy="3911904"/>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651984">
                <a:tc>
                  <a:txBody>
                    <a:bodyPr/>
                    <a:lstStyle/>
                    <a:p>
                      <a:pPr algn="ctr"/>
                      <a:r>
                        <a:rPr lang="lv-LV" sz="1200" b="0">
                          <a:solidFill>
                            <a:schemeClr val="tx1"/>
                          </a:solidFill>
                          <a:latin typeface="Arial" panose="020B0604020202020204" pitchFamily="34" charset="0"/>
                          <a:cs typeface="Arial" panose="020B0604020202020204" pitchFamily="34" charset="0"/>
                        </a:rPr>
                        <a:t>54</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55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49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46</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43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651984">
                <a:tc>
                  <a:txBody>
                    <a:bodyPr/>
                    <a:lstStyle/>
                    <a:p>
                      <a:pPr algn="ctr"/>
                      <a:r>
                        <a:rPr lang="lv-LV" sz="1200" b="0">
                          <a:solidFill>
                            <a:schemeClr val="tx1"/>
                          </a:solidFill>
                          <a:latin typeface="Arial" panose="020B0604020202020204" pitchFamily="34" charset="0"/>
                          <a:cs typeface="Arial" panose="020B0604020202020204" pitchFamily="34" charset="0"/>
                        </a:rPr>
                        <a:t>35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543802"/>
                  </a:ext>
                </a:extLst>
              </a:tr>
            </a:tbl>
          </a:graphicData>
        </a:graphic>
      </p:graphicFrame>
      <p:sp>
        <p:nvSpPr>
          <p:cNvPr id="46" name="TextBox 45">
            <a:extLst>
              <a:ext uri="{FF2B5EF4-FFF2-40B4-BE49-F238E27FC236}">
                <a16:creationId xmlns:a16="http://schemas.microsoft.com/office/drawing/2014/main" id="{EA391C86-DD34-49EE-92EC-A67C8B1F2F17}"/>
              </a:ext>
            </a:extLst>
          </p:cNvPr>
          <p:cNvSpPr txBox="1"/>
          <p:nvPr/>
        </p:nvSpPr>
        <p:spPr>
          <a:xfrm>
            <a:off x="123736" y="3396226"/>
            <a:ext cx="1787034" cy="6463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My community has a broad range of arts &amp; artistic activities I can experience</a:t>
            </a:r>
          </a:p>
        </p:txBody>
      </p:sp>
      <p:sp>
        <p:nvSpPr>
          <p:cNvPr id="47" name="TextBox 46">
            <a:extLst>
              <a:ext uri="{FF2B5EF4-FFF2-40B4-BE49-F238E27FC236}">
                <a16:creationId xmlns:a16="http://schemas.microsoft.com/office/drawing/2014/main" id="{F0A1FF76-5B97-46E7-A0C8-502AD0B32D53}"/>
              </a:ext>
            </a:extLst>
          </p:cNvPr>
          <p:cNvSpPr txBox="1"/>
          <p:nvPr/>
        </p:nvSpPr>
        <p:spPr>
          <a:xfrm>
            <a:off x="123736" y="4119223"/>
            <a:ext cx="1711620"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I can afford to participate in creative activities in my community</a:t>
            </a:r>
          </a:p>
        </p:txBody>
      </p:sp>
      <p:sp>
        <p:nvSpPr>
          <p:cNvPr id="48" name="TextBox 47">
            <a:extLst>
              <a:ext uri="{FF2B5EF4-FFF2-40B4-BE49-F238E27FC236}">
                <a16:creationId xmlns:a16="http://schemas.microsoft.com/office/drawing/2014/main" id="{FFE4E117-30DD-43A4-AB35-0E2BF9186C78}"/>
              </a:ext>
            </a:extLst>
          </p:cNvPr>
          <p:cNvSpPr txBox="1"/>
          <p:nvPr/>
        </p:nvSpPr>
        <p:spPr>
          <a:xfrm>
            <a:off x="123736" y="2828589"/>
            <a:ext cx="1598738"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The arts in my area reflect the diversity of its communities</a:t>
            </a:r>
          </a:p>
        </p:txBody>
      </p:sp>
      <p:sp>
        <p:nvSpPr>
          <p:cNvPr id="49" name="TextBox 48">
            <a:extLst>
              <a:ext uri="{FF2B5EF4-FFF2-40B4-BE49-F238E27FC236}">
                <a16:creationId xmlns:a16="http://schemas.microsoft.com/office/drawing/2014/main" id="{58AC6201-E78D-45EF-BA02-CD5BB5BE972C}"/>
              </a:ext>
            </a:extLst>
          </p:cNvPr>
          <p:cNvSpPr txBox="1"/>
          <p:nvPr/>
        </p:nvSpPr>
        <p:spPr>
          <a:xfrm>
            <a:off x="123736" y="2235125"/>
            <a:ext cx="1711620" cy="5078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I am easily able to access the arts in my community</a:t>
            </a:r>
          </a:p>
        </p:txBody>
      </p:sp>
      <p:sp>
        <p:nvSpPr>
          <p:cNvPr id="50" name="TextBox 49">
            <a:extLst>
              <a:ext uri="{FF2B5EF4-FFF2-40B4-BE49-F238E27FC236}">
                <a16:creationId xmlns:a16="http://schemas.microsoft.com/office/drawing/2014/main" id="{73F8BD64-83AC-49F0-9E55-D17C41E6FB46}"/>
              </a:ext>
            </a:extLst>
          </p:cNvPr>
          <p:cNvSpPr txBox="1"/>
          <p:nvPr/>
        </p:nvSpPr>
        <p:spPr>
          <a:xfrm>
            <a:off x="123736" y="4708708"/>
            <a:ext cx="1787034" cy="646331"/>
          </a:xfrm>
          <a:prstGeom prst="rect">
            <a:avLst/>
          </a:prstGeom>
          <a:noFill/>
        </p:spPr>
        <p:txBody>
          <a:bodyPr wrap="square" rtlCol="0">
            <a:spAutoFit/>
          </a:bodyPr>
          <a:lstStyle/>
          <a:p>
            <a:pPr>
              <a:lnSpc>
                <a:spcPct val="90000"/>
              </a:lnSpc>
            </a:pPr>
            <a:r>
              <a:rPr lang="en-NZ" sz="1000" b="1" dirty="0">
                <a:solidFill>
                  <a:schemeClr val="tx1">
                    <a:lumMod val="65000"/>
                    <a:lumOff val="35000"/>
                  </a:schemeClr>
                </a:solidFill>
                <a:latin typeface="+mj-lt"/>
              </a:rPr>
              <a:t>Young people have many opportunities to access affordable arts experiences in my area</a:t>
            </a:r>
          </a:p>
        </p:txBody>
      </p:sp>
      <p:sp>
        <p:nvSpPr>
          <p:cNvPr id="51" name="TextBox 50">
            <a:extLst>
              <a:ext uri="{FF2B5EF4-FFF2-40B4-BE49-F238E27FC236}">
                <a16:creationId xmlns:a16="http://schemas.microsoft.com/office/drawing/2014/main" id="{1F582E02-FD34-4381-990C-3B6B4659FA4F}"/>
              </a:ext>
            </a:extLst>
          </p:cNvPr>
          <p:cNvSpPr txBox="1"/>
          <p:nvPr/>
        </p:nvSpPr>
        <p:spPr>
          <a:xfrm>
            <a:off x="123736" y="5336144"/>
            <a:ext cx="1711620" cy="618631"/>
          </a:xfrm>
          <a:prstGeom prst="rect">
            <a:avLst/>
          </a:prstGeom>
          <a:noFill/>
        </p:spPr>
        <p:txBody>
          <a:bodyPr wrap="square" rtlCol="0">
            <a:spAutoFit/>
          </a:bodyPr>
          <a:lstStyle/>
          <a:p>
            <a:pPr>
              <a:lnSpc>
                <a:spcPct val="90000"/>
              </a:lnSpc>
            </a:pPr>
            <a:r>
              <a:rPr lang="en-NZ" sz="950" b="1" dirty="0">
                <a:solidFill>
                  <a:schemeClr val="tx1">
                    <a:lumMod val="65000"/>
                    <a:lumOff val="35000"/>
                  </a:schemeClr>
                </a:solidFill>
                <a:latin typeface="+mj-lt"/>
              </a:rPr>
              <a:t>The availability of good arts activities &amp; events is an important reason why I like living where I do</a:t>
            </a:r>
          </a:p>
        </p:txBody>
      </p:sp>
      <p:sp>
        <p:nvSpPr>
          <p:cNvPr id="64" name="TextBox 63">
            <a:extLst>
              <a:ext uri="{FF2B5EF4-FFF2-40B4-BE49-F238E27FC236}">
                <a16:creationId xmlns:a16="http://schemas.microsoft.com/office/drawing/2014/main" id="{66185F6E-5308-4BAE-B312-D43C760B8B91}"/>
              </a:ext>
            </a:extLst>
          </p:cNvPr>
          <p:cNvSpPr txBox="1"/>
          <p:nvPr/>
        </p:nvSpPr>
        <p:spPr>
          <a:xfrm>
            <a:off x="6873418"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Māori</a:t>
            </a:r>
          </a:p>
        </p:txBody>
      </p:sp>
      <p:sp>
        <p:nvSpPr>
          <p:cNvPr id="65" name="TextBox 64">
            <a:extLst>
              <a:ext uri="{FF2B5EF4-FFF2-40B4-BE49-F238E27FC236}">
                <a16:creationId xmlns:a16="http://schemas.microsoft.com/office/drawing/2014/main" id="{E955D2E7-0ED0-4910-9E8C-8568BD7F8CD4}"/>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66" name="Oval 65">
            <a:extLst>
              <a:ext uri="{FF2B5EF4-FFF2-40B4-BE49-F238E27FC236}">
                <a16:creationId xmlns:a16="http://schemas.microsoft.com/office/drawing/2014/main" id="{6B2AA1C4-650E-4C20-8C68-D302D7145DDB}"/>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pSp>
        <p:nvGrpSpPr>
          <p:cNvPr id="25" name="Group 24">
            <a:extLst>
              <a:ext uri="{FF2B5EF4-FFF2-40B4-BE49-F238E27FC236}">
                <a16:creationId xmlns:a16="http://schemas.microsoft.com/office/drawing/2014/main" id="{DC16374B-9415-4334-BBED-60EF51BD777E}"/>
              </a:ext>
            </a:extLst>
          </p:cNvPr>
          <p:cNvGrpSpPr/>
          <p:nvPr/>
        </p:nvGrpSpPr>
        <p:grpSpPr>
          <a:xfrm>
            <a:off x="5136705" y="6519613"/>
            <a:ext cx="2891981" cy="215444"/>
            <a:chOff x="163092" y="5772628"/>
            <a:chExt cx="2891981" cy="215444"/>
          </a:xfrm>
        </p:grpSpPr>
        <p:sp>
          <p:nvSpPr>
            <p:cNvPr id="26" name="TextBox 25">
              <a:extLst>
                <a:ext uri="{FF2B5EF4-FFF2-40B4-BE49-F238E27FC236}">
                  <a16:creationId xmlns:a16="http://schemas.microsoft.com/office/drawing/2014/main" id="{E6E3DCEA-6999-44CD-85E3-17EB6140989C}"/>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7" name="Isosceles Triangle 26">
              <a:extLst>
                <a:ext uri="{FF2B5EF4-FFF2-40B4-BE49-F238E27FC236}">
                  <a16:creationId xmlns:a16="http://schemas.microsoft.com/office/drawing/2014/main" id="{AEF2EF52-C8F4-40F2-A69A-6555BD524F4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Isosceles Triangle 28">
              <a:extLst>
                <a:ext uri="{FF2B5EF4-FFF2-40B4-BE49-F238E27FC236}">
                  <a16:creationId xmlns:a16="http://schemas.microsoft.com/office/drawing/2014/main" id="{60AA9E14-FBAF-4959-9005-A19651F75CC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0" name="SigDiff">
            <a:extLst>
              <a:ext uri="{FF2B5EF4-FFF2-40B4-BE49-F238E27FC236}">
                <a16:creationId xmlns:a16="http://schemas.microsoft.com/office/drawing/2014/main" id="{FEBFD01E-79BA-4599-A28E-E9318A8C4B3D}"/>
              </a:ext>
            </a:extLst>
          </p:cNvPr>
          <p:cNvSpPr/>
          <p:nvPr/>
        </p:nvSpPr>
        <p:spPr>
          <a:xfrm>
            <a:off x="7367125" y="3032482"/>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74018A8-9D4E-4BF0-A3F6-A91A5C0857B1}"/>
              </a:ext>
            </a:extLst>
          </p:cNvPr>
          <p:cNvSpPr/>
          <p:nvPr/>
        </p:nvSpPr>
        <p:spPr>
          <a:xfrm>
            <a:off x="8101556" y="1649021"/>
            <a:ext cx="4056911" cy="4785926"/>
          </a:xfrm>
          <a:prstGeom prst="rect">
            <a:avLst/>
          </a:prstGeom>
        </p:spPr>
        <p:txBody>
          <a:bodyPr wrap="square">
            <a:spAutoFit/>
          </a:bodyPr>
          <a:lstStyle/>
          <a:p>
            <a:r>
              <a:rPr lang="en-NZ" sz="1000" dirty="0"/>
              <a:t>A series of new attitudes were added in 2020 about the extent to which the arts are accessible and inclusive.</a:t>
            </a:r>
          </a:p>
          <a:p>
            <a:endParaRPr lang="en-NZ" sz="1000" dirty="0"/>
          </a:p>
          <a:p>
            <a:r>
              <a:rPr lang="en-NZ" sz="1000" dirty="0"/>
              <a:t>Māori attitudes on the accessibility and inclusivity of arts in their communities tend to be more positive than negative but there is clearly room for improvement. Affordability is clearly an issue for some with less than half of Māori agreeing that that they can afford to participate in creative activities in their community. </a:t>
            </a:r>
          </a:p>
          <a:p>
            <a:endParaRPr lang="en-NZ" sz="1000" dirty="0"/>
          </a:p>
          <a:p>
            <a:r>
              <a:rPr lang="en-NZ" sz="1000" dirty="0"/>
              <a:t>The attitudes expressed by Māori are broadly consistent with New Zealanders overall. However, Māori are more likely to feel the arts in their area reflects the diversity of their communities.</a:t>
            </a: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Affordability is a greater issue than average (46%) for some groups of Māori including:</a:t>
            </a:r>
          </a:p>
          <a:p>
            <a:pPr marL="171450" indent="-171450">
              <a:spcBef>
                <a:spcPts val="600"/>
              </a:spcBef>
              <a:buFont typeface="Arial" panose="020B0604020202020204" pitchFamily="34" charset="0"/>
              <a:buChar char="•"/>
            </a:pPr>
            <a:r>
              <a:rPr lang="en-NZ" sz="1000" dirty="0">
                <a:solidFill>
                  <a:schemeClr val="tx1">
                    <a:lumMod val="85000"/>
                    <a:lumOff val="15000"/>
                  </a:schemeClr>
                </a:solidFill>
              </a:rPr>
              <a:t>Māori with the lived experience of disability (37%)</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in low income households (up to $50,000) (38%).</a:t>
            </a:r>
          </a:p>
          <a:p>
            <a:pPr>
              <a:spcBef>
                <a:spcPts val="600"/>
              </a:spcBef>
            </a:pPr>
            <a:r>
              <a:rPr lang="en-NZ" sz="1000" dirty="0">
                <a:solidFill>
                  <a:schemeClr val="tx1">
                    <a:lumMod val="85000"/>
                    <a:lumOff val="15000"/>
                  </a:schemeClr>
                </a:solidFill>
              </a:rPr>
              <a:t>In addition, the following groups of Māori are less likely than average (54%) to say they can easily access the arts in their community:</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Māori with the lived experience of disability (36%)</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Those aged 15-29 (45%).</a:t>
            </a:r>
          </a:p>
          <a:p>
            <a:pPr lvl="0">
              <a:spcBef>
                <a:spcPts val="600"/>
              </a:spcBef>
            </a:pPr>
            <a:r>
              <a:rPr lang="en-NZ" sz="1000" dirty="0">
                <a:solidFill>
                  <a:schemeClr val="tx1">
                    <a:lumMod val="85000"/>
                    <a:lumOff val="15000"/>
                  </a:schemeClr>
                </a:solidFill>
              </a:rPr>
              <a:t>Younger Māori are also less likely to feel the arts reflects the diversity of their community (46% vs. 55% on average), or that there is a broad range of activities to engage with (40% vs. 49% on average).</a:t>
            </a:r>
          </a:p>
          <a:p>
            <a:pPr lvl="0">
              <a:spcBef>
                <a:spcPts val="600"/>
              </a:spcBef>
            </a:pPr>
            <a:endParaRPr lang="en-NZ" sz="1000" dirty="0">
              <a:solidFill>
                <a:schemeClr val="tx1">
                  <a:lumMod val="85000"/>
                  <a:lumOff val="15000"/>
                </a:schemeClr>
              </a:solidFill>
            </a:endParaRPr>
          </a:p>
        </p:txBody>
      </p:sp>
      <p:sp>
        <p:nvSpPr>
          <p:cNvPr id="32" name="TextBox 31">
            <a:extLst>
              <a:ext uri="{FF2B5EF4-FFF2-40B4-BE49-F238E27FC236}">
                <a16:creationId xmlns:a16="http://schemas.microsoft.com/office/drawing/2014/main" id="{53E7A2F2-4C6B-413B-B4DD-136B2EE8CBF3}"/>
              </a:ext>
            </a:extLst>
          </p:cNvPr>
          <p:cNvSpPr txBox="1"/>
          <p:nvPr/>
        </p:nvSpPr>
        <p:spPr>
          <a:xfrm>
            <a:off x="77056" y="6462879"/>
            <a:ext cx="4600228" cy="338554"/>
          </a:xfrm>
          <a:prstGeom prst="rect">
            <a:avLst/>
          </a:prstGeom>
          <a:noFill/>
        </p:spPr>
        <p:txBody>
          <a:bodyPr wrap="square" rtlCol="0">
            <a:spAutoFit/>
          </a:bodyPr>
          <a:lstStyle/>
          <a:p>
            <a:r>
              <a:rPr lang="pt-BR" sz="800" dirty="0">
                <a:solidFill>
                  <a:schemeClr val="tx1">
                    <a:lumMod val="65000"/>
                    <a:lumOff val="35000"/>
                  </a:schemeClr>
                </a:solidFill>
                <a:latin typeface="Arial" panose="020B0604020202020204" pitchFamily="34" charset="0"/>
                <a:cs typeface="Arial" panose="020B0604020202020204" pitchFamily="34" charset="0"/>
              </a:rPr>
              <a:t>Note: Nett agree is the sum of strongly agree and slightly agree </a:t>
            </a:r>
          </a:p>
          <a:p>
            <a:r>
              <a:rPr lang="pt-BR" sz="800" dirty="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179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Autofit/>
          </a:bodyPr>
          <a:lstStyle/>
          <a:p>
            <a:r>
              <a:rPr lang="en-NZ" sz="4000" dirty="0">
                <a:latin typeface="Georgia" panose="02040502050405020303" pitchFamily="18" charset="0"/>
              </a:rPr>
              <a:t>Māori Attitudes towards Ngā Toi Māori and Pacific arts</a:t>
            </a:r>
          </a:p>
        </p:txBody>
      </p:sp>
    </p:spTree>
    <p:extLst>
      <p:ext uri="{BB962C8B-B14F-4D97-AF65-F5344CB8AC3E}">
        <p14:creationId xmlns:p14="http://schemas.microsoft.com/office/powerpoint/2010/main" val="393677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Māori attitudes towards Ngā Toi Māori (Māori arts)</a:t>
            </a:r>
          </a:p>
        </p:txBody>
      </p:sp>
      <p:sp>
        <p:nvSpPr>
          <p:cNvPr id="2" name="Text Placeholder 1">
            <a:extLst>
              <a:ext uri="{FF2B5EF4-FFF2-40B4-BE49-F238E27FC236}">
                <a16:creationId xmlns:a16="http://schemas.microsoft.com/office/drawing/2014/main" id="{6CD750FB-86BA-4488-9112-20A3D368058F}"/>
              </a:ext>
            </a:extLst>
          </p:cNvPr>
          <p:cNvSpPr>
            <a:spLocks noGrp="1"/>
          </p:cNvSpPr>
          <p:nvPr>
            <p:ph type="body" sz="quarter" idx="10"/>
          </p:nvPr>
        </p:nvSpPr>
        <p:spPr>
          <a:xfrm>
            <a:off x="758825" y="1326793"/>
            <a:ext cx="6953250" cy="419100"/>
          </a:xfrm>
        </p:spPr>
        <p:txBody>
          <a:bodyPr/>
          <a:lstStyle/>
          <a:p>
            <a:r>
              <a:rPr lang="en-NZ" dirty="0"/>
              <a:t>How much do you agree or disagree with the following about Ngā Toi Māori (Māori arts)?</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1661336662"/>
              </p:ext>
            </p:extLst>
          </p:nvPr>
        </p:nvGraphicFramePr>
        <p:xfrm>
          <a:off x="1304925" y="1361235"/>
          <a:ext cx="5724525" cy="5295815"/>
        </p:xfrm>
        <a:graphic>
          <a:graphicData uri="http://schemas.openxmlformats.org/drawingml/2006/chart">
            <c:chart xmlns:c="http://schemas.openxmlformats.org/drawingml/2006/chart" xmlns:r="http://schemas.openxmlformats.org/officeDocument/2006/relationships" r:id="rId3"/>
          </a:graphicData>
        </a:graphic>
      </p:graphicFrame>
      <p:grpSp>
        <p:nvGrpSpPr>
          <p:cNvPr id="53" name="Group 52">
            <a:extLst>
              <a:ext uri="{FF2B5EF4-FFF2-40B4-BE49-F238E27FC236}">
                <a16:creationId xmlns:a16="http://schemas.microsoft.com/office/drawing/2014/main" id="{A7827AA3-D307-400C-B46E-777DFD3E00EE}"/>
              </a:ext>
            </a:extLst>
          </p:cNvPr>
          <p:cNvGrpSpPr/>
          <p:nvPr/>
        </p:nvGrpSpPr>
        <p:grpSpPr>
          <a:xfrm>
            <a:off x="221877" y="2868018"/>
            <a:ext cx="7711205" cy="2234594"/>
            <a:chOff x="221877" y="2639743"/>
            <a:chExt cx="6712323" cy="2290617"/>
          </a:xfrm>
        </p:grpSpPr>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221877" y="2639743"/>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231402" y="33989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240927" y="416236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7D33A6-6B20-40F9-89A2-6DEC71D9C9DD}"/>
                </a:ext>
              </a:extLst>
            </p:cNvPr>
            <p:cNvCxnSpPr>
              <a:cxnSpLocks/>
            </p:cNvCxnSpPr>
            <p:nvPr/>
          </p:nvCxnSpPr>
          <p:spPr>
            <a:xfrm>
              <a:off x="221877" y="49303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2100497555"/>
              </p:ext>
            </p:extLst>
          </p:nvPr>
        </p:nvGraphicFramePr>
        <p:xfrm>
          <a:off x="6983631" y="2124686"/>
          <a:ext cx="949452" cy="3744490"/>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374449">
                <a:tc>
                  <a:txBody>
                    <a:bodyPr/>
                    <a:lstStyle/>
                    <a:p>
                      <a:pPr algn="ctr"/>
                      <a:r>
                        <a:rPr lang="lv-LV" sz="1200" b="0">
                          <a:solidFill>
                            <a:schemeClr val="tx1"/>
                          </a:solidFill>
                          <a:latin typeface="Arial" panose="020B0604020202020204" pitchFamily="34" charset="0"/>
                          <a:cs typeface="Arial" panose="020B0604020202020204" pitchFamily="34" charset="0"/>
                        </a:rPr>
                        <a:t>72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57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81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60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57</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61</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55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6744540"/>
                  </a:ext>
                </a:extLst>
              </a:tr>
              <a:tr h="374449">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82145741"/>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53</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986891"/>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52</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6737404"/>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49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94802"/>
                  </a:ext>
                </a:extLst>
              </a:tr>
              <a:tr h="374449">
                <a:tc>
                  <a:txBody>
                    <a:bodyPr/>
                    <a:lstStyle/>
                    <a:p>
                      <a:pPr algn="ctr"/>
                      <a:r>
                        <a:rPr lang="lv-LV" sz="1200" b="0">
                          <a:solidFill>
                            <a:schemeClr val="tx1"/>
                          </a:solidFill>
                          <a:latin typeface="Arial" panose="020B0604020202020204" pitchFamily="34" charset="0"/>
                          <a:cs typeface="Arial" panose="020B0604020202020204" pitchFamily="34" charset="0"/>
                        </a:rPr>
                        <a:t>55</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903712"/>
                  </a:ext>
                </a:extLst>
              </a:tr>
            </a:tbl>
          </a:graphicData>
        </a:graphic>
      </p:graphicFrame>
      <p:sp>
        <p:nvSpPr>
          <p:cNvPr id="34" name="TextBox 33">
            <a:extLst>
              <a:ext uri="{FF2B5EF4-FFF2-40B4-BE49-F238E27FC236}">
                <a16:creationId xmlns:a16="http://schemas.microsoft.com/office/drawing/2014/main" id="{8D4A1A92-4315-48EB-869A-B02842FD9C4D}"/>
              </a:ext>
            </a:extLst>
          </p:cNvPr>
          <p:cNvSpPr txBox="1"/>
          <p:nvPr/>
        </p:nvSpPr>
        <p:spPr>
          <a:xfrm>
            <a:off x="165855" y="2956521"/>
            <a:ext cx="1512000" cy="553998"/>
          </a:xfrm>
          <a:prstGeom prst="rect">
            <a:avLst/>
          </a:prstGeom>
          <a:noFill/>
        </p:spPr>
        <p:txBody>
          <a:bodyPr wrap="square" rtlCol="0">
            <a:spAutoFit/>
          </a:bodyPr>
          <a:lstStyle/>
          <a:p>
            <a:r>
              <a:rPr lang="en-NZ" sz="1000" b="1" dirty="0">
                <a:solidFill>
                  <a:schemeClr val="tx1">
                    <a:lumMod val="65000"/>
                    <a:lumOff val="35000"/>
                  </a:schemeClr>
                </a:solidFill>
              </a:rPr>
              <a:t>I learn about Māori culture through Ngā Toi Māori</a:t>
            </a:r>
            <a:endParaRPr lang="en-NZ" sz="1000" b="1" dirty="0">
              <a:solidFill>
                <a:schemeClr val="tx1">
                  <a:lumMod val="65000"/>
                  <a:lumOff val="35000"/>
                </a:schemeClr>
              </a:solidFill>
              <a:latin typeface="+mj-lt"/>
            </a:endParaRPr>
          </a:p>
        </p:txBody>
      </p:sp>
      <p:sp>
        <p:nvSpPr>
          <p:cNvPr id="35" name="TextBox 34">
            <a:extLst>
              <a:ext uri="{FF2B5EF4-FFF2-40B4-BE49-F238E27FC236}">
                <a16:creationId xmlns:a16="http://schemas.microsoft.com/office/drawing/2014/main" id="{1779354B-802B-4EA7-B8DF-4ED2FB42465D}"/>
              </a:ext>
            </a:extLst>
          </p:cNvPr>
          <p:cNvSpPr txBox="1"/>
          <p:nvPr/>
        </p:nvSpPr>
        <p:spPr>
          <a:xfrm>
            <a:off x="165855" y="3694749"/>
            <a:ext cx="1417979" cy="553998"/>
          </a:xfrm>
          <a:prstGeom prst="rect">
            <a:avLst/>
          </a:prstGeom>
          <a:noFill/>
        </p:spPr>
        <p:txBody>
          <a:bodyPr wrap="square" rtlCol="0">
            <a:spAutoFit/>
          </a:bodyPr>
          <a:lstStyle/>
          <a:p>
            <a:r>
              <a:rPr lang="en-NZ" sz="1000" b="1" dirty="0">
                <a:solidFill>
                  <a:schemeClr val="tx1">
                    <a:lumMod val="65000"/>
                    <a:lumOff val="35000"/>
                  </a:schemeClr>
                </a:solidFill>
              </a:rPr>
              <a:t>Ngā Toi Māori motivates me </a:t>
            </a:r>
            <a:r>
              <a:rPr lang="lv-LV" sz="1000" b="1" dirty="0">
                <a:solidFill>
                  <a:schemeClr val="tx1">
                    <a:lumMod val="65000"/>
                    <a:lumOff val="35000"/>
                  </a:schemeClr>
                </a:solidFill>
              </a:rPr>
              <a:t>to </a:t>
            </a:r>
            <a:r>
              <a:rPr lang="en-NZ" sz="1000" b="1" dirty="0">
                <a:solidFill>
                  <a:schemeClr val="tx1">
                    <a:lumMod val="65000"/>
                    <a:lumOff val="35000"/>
                  </a:schemeClr>
                </a:solidFill>
              </a:rPr>
              <a:t>learn te reo</a:t>
            </a:r>
          </a:p>
        </p:txBody>
      </p:sp>
      <p:sp>
        <p:nvSpPr>
          <p:cNvPr id="36" name="TextBox 35">
            <a:extLst>
              <a:ext uri="{FF2B5EF4-FFF2-40B4-BE49-F238E27FC236}">
                <a16:creationId xmlns:a16="http://schemas.microsoft.com/office/drawing/2014/main" id="{677C8E60-D8E7-49D3-AFC1-E79108758179}"/>
              </a:ext>
            </a:extLst>
          </p:cNvPr>
          <p:cNvSpPr txBox="1"/>
          <p:nvPr/>
        </p:nvSpPr>
        <p:spPr>
          <a:xfrm>
            <a:off x="165855" y="2224877"/>
            <a:ext cx="1512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Ngā Toi Māori help define who we are as New Zealanders</a:t>
            </a:r>
          </a:p>
        </p:txBody>
      </p:sp>
      <p:sp>
        <p:nvSpPr>
          <p:cNvPr id="37" name="TextBox 36">
            <a:extLst>
              <a:ext uri="{FF2B5EF4-FFF2-40B4-BE49-F238E27FC236}">
                <a16:creationId xmlns:a16="http://schemas.microsoft.com/office/drawing/2014/main" id="{8E335259-B17C-4F73-8857-5100D336ED24}"/>
              </a:ext>
            </a:extLst>
          </p:cNvPr>
          <p:cNvSpPr txBox="1"/>
          <p:nvPr/>
        </p:nvSpPr>
        <p:spPr>
          <a:xfrm>
            <a:off x="165855" y="4454411"/>
            <a:ext cx="1512000" cy="553998"/>
          </a:xfrm>
          <a:prstGeom prst="rect">
            <a:avLst/>
          </a:prstGeom>
          <a:noFill/>
        </p:spPr>
        <p:txBody>
          <a:bodyPr wrap="square" rtlCol="0">
            <a:spAutoFit/>
          </a:bodyPr>
          <a:lstStyle/>
          <a:p>
            <a:r>
              <a:rPr lang="en-NZ" sz="1000" b="1" dirty="0">
                <a:solidFill>
                  <a:schemeClr val="tx1">
                    <a:lumMod val="65000"/>
                    <a:lumOff val="35000"/>
                  </a:schemeClr>
                </a:solidFill>
              </a:rPr>
              <a:t>Ngā Toi Māori motivates me to kōrero Māori</a:t>
            </a:r>
            <a:endParaRPr lang="en-NZ" sz="1000" b="1" dirty="0">
              <a:solidFill>
                <a:schemeClr val="tx1">
                  <a:lumMod val="65000"/>
                  <a:lumOff val="35000"/>
                </a:schemeClr>
              </a:solidFill>
              <a:latin typeface="+mj-lt"/>
            </a:endParaRPr>
          </a:p>
        </p:txBody>
      </p:sp>
      <p:sp>
        <p:nvSpPr>
          <p:cNvPr id="41" name="TextBox 40">
            <a:extLst>
              <a:ext uri="{FF2B5EF4-FFF2-40B4-BE49-F238E27FC236}">
                <a16:creationId xmlns:a16="http://schemas.microsoft.com/office/drawing/2014/main" id="{BC1EDFF5-3349-4ACE-A846-38CE1678AEC8}"/>
              </a:ext>
            </a:extLst>
          </p:cNvPr>
          <p:cNvSpPr txBox="1"/>
          <p:nvPr/>
        </p:nvSpPr>
        <p:spPr>
          <a:xfrm>
            <a:off x="165855" y="5222331"/>
            <a:ext cx="1512000" cy="553998"/>
          </a:xfrm>
          <a:prstGeom prst="rect">
            <a:avLst/>
          </a:prstGeom>
          <a:noFill/>
        </p:spPr>
        <p:txBody>
          <a:bodyPr wrap="square" rtlCol="0">
            <a:spAutoFit/>
          </a:bodyPr>
          <a:lstStyle/>
          <a:p>
            <a:r>
              <a:rPr lang="en-NZ" sz="1000" b="1" dirty="0">
                <a:solidFill>
                  <a:schemeClr val="tx1">
                    <a:lumMod val="65000"/>
                    <a:lumOff val="35000"/>
                  </a:schemeClr>
                </a:solidFill>
              </a:rPr>
              <a:t>Ngā Toi Māori improve how I feel about life in general</a:t>
            </a:r>
          </a:p>
        </p:txBody>
      </p:sp>
      <p:sp>
        <p:nvSpPr>
          <p:cNvPr id="45" name="TextBox 44">
            <a:extLst>
              <a:ext uri="{FF2B5EF4-FFF2-40B4-BE49-F238E27FC236}">
                <a16:creationId xmlns:a16="http://schemas.microsoft.com/office/drawing/2014/main" id="{FCD90621-5C02-4B1B-BC83-C35A1BD0E138}"/>
              </a:ext>
            </a:extLst>
          </p:cNvPr>
          <p:cNvSpPr txBox="1"/>
          <p:nvPr/>
        </p:nvSpPr>
        <p:spPr>
          <a:xfrm>
            <a:off x="2266459" y="3991534"/>
            <a:ext cx="2526384" cy="261610"/>
          </a:xfrm>
          <a:prstGeom prst="rect">
            <a:avLst/>
          </a:prstGeom>
          <a:noFill/>
        </p:spPr>
        <p:txBody>
          <a:bodyPr wrap="square" rtlCol="0">
            <a:spAutoFit/>
          </a:bodyPr>
          <a:lstStyle>
            <a:defPPr>
              <a:defRPr lang="en-US"/>
            </a:defPPr>
            <a:lvl1pPr>
              <a:defRPr sz="1100" spc="150">
                <a:solidFill>
                  <a:schemeClr val="tx1">
                    <a:lumMod val="65000"/>
                    <a:lumOff val="35000"/>
                  </a:schemeClr>
                </a:solidFill>
                <a:latin typeface="Arial" panose="020B0604020202020204" pitchFamily="34" charset="0"/>
                <a:cs typeface="Arial" panose="020B0604020202020204" pitchFamily="34" charset="0"/>
              </a:defRPr>
            </a:lvl1pPr>
          </a:lstStyle>
          <a:p>
            <a:r>
              <a:rPr lang="en-NZ" dirty="0"/>
              <a:t>Not asked in 2017</a:t>
            </a:r>
          </a:p>
        </p:txBody>
      </p:sp>
      <p:sp>
        <p:nvSpPr>
          <p:cNvPr id="52" name="TextBox 51">
            <a:extLst>
              <a:ext uri="{FF2B5EF4-FFF2-40B4-BE49-F238E27FC236}">
                <a16:creationId xmlns:a16="http://schemas.microsoft.com/office/drawing/2014/main" id="{AF69BC66-CE47-4F9C-BA74-F090FBCD7A96}"/>
              </a:ext>
            </a:extLst>
          </p:cNvPr>
          <p:cNvSpPr txBox="1"/>
          <p:nvPr/>
        </p:nvSpPr>
        <p:spPr>
          <a:xfrm>
            <a:off x="6873418"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Māori</a:t>
            </a:r>
          </a:p>
        </p:txBody>
      </p:sp>
      <p:sp>
        <p:nvSpPr>
          <p:cNvPr id="54" name="TextBox 53">
            <a:extLst>
              <a:ext uri="{FF2B5EF4-FFF2-40B4-BE49-F238E27FC236}">
                <a16:creationId xmlns:a16="http://schemas.microsoft.com/office/drawing/2014/main" id="{6DCBEEB0-47E6-46F7-9D55-9392FE4A44A0}"/>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55" name="Oval 54">
            <a:extLst>
              <a:ext uri="{FF2B5EF4-FFF2-40B4-BE49-F238E27FC236}">
                <a16:creationId xmlns:a16="http://schemas.microsoft.com/office/drawing/2014/main" id="{16D1431C-6460-4CF2-BA0B-188416633FDD}"/>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pSp>
        <p:nvGrpSpPr>
          <p:cNvPr id="28" name="Group 27">
            <a:extLst>
              <a:ext uri="{FF2B5EF4-FFF2-40B4-BE49-F238E27FC236}">
                <a16:creationId xmlns:a16="http://schemas.microsoft.com/office/drawing/2014/main" id="{04874451-B2DE-4A70-9BCD-E11080EAD510}"/>
              </a:ext>
            </a:extLst>
          </p:cNvPr>
          <p:cNvGrpSpPr/>
          <p:nvPr/>
        </p:nvGrpSpPr>
        <p:grpSpPr>
          <a:xfrm>
            <a:off x="5136705" y="6407321"/>
            <a:ext cx="2241162" cy="215444"/>
            <a:chOff x="163092" y="5772628"/>
            <a:chExt cx="2241162" cy="215444"/>
          </a:xfrm>
        </p:grpSpPr>
        <p:sp>
          <p:nvSpPr>
            <p:cNvPr id="29" name="TextBox 28">
              <a:extLst>
                <a:ext uri="{FF2B5EF4-FFF2-40B4-BE49-F238E27FC236}">
                  <a16:creationId xmlns:a16="http://schemas.microsoft.com/office/drawing/2014/main" id="{03AA5FFB-9975-48CE-AD82-A4E72CEA568B}"/>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2" name="Isosceles Triangle 31">
              <a:extLst>
                <a:ext uri="{FF2B5EF4-FFF2-40B4-BE49-F238E27FC236}">
                  <a16:creationId xmlns:a16="http://schemas.microsoft.com/office/drawing/2014/main" id="{AB09697B-9C1B-40D1-B9CC-01570D5A4047}"/>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Isosceles Triangle 32">
              <a:extLst>
                <a:ext uri="{FF2B5EF4-FFF2-40B4-BE49-F238E27FC236}">
                  <a16:creationId xmlns:a16="http://schemas.microsoft.com/office/drawing/2014/main" id="{96503F50-0F81-4307-83B1-8C0DC73E3FA8}"/>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3" name="Group 42">
            <a:extLst>
              <a:ext uri="{FF2B5EF4-FFF2-40B4-BE49-F238E27FC236}">
                <a16:creationId xmlns:a16="http://schemas.microsoft.com/office/drawing/2014/main" id="{1E7A1FC1-3463-4353-BB34-1D62352245A6}"/>
              </a:ext>
            </a:extLst>
          </p:cNvPr>
          <p:cNvGrpSpPr/>
          <p:nvPr/>
        </p:nvGrpSpPr>
        <p:grpSpPr>
          <a:xfrm>
            <a:off x="5136705" y="6615308"/>
            <a:ext cx="2891981" cy="215444"/>
            <a:chOff x="163092" y="5772628"/>
            <a:chExt cx="2891981" cy="215444"/>
          </a:xfrm>
        </p:grpSpPr>
        <p:sp>
          <p:nvSpPr>
            <p:cNvPr id="44" name="TextBox 43">
              <a:extLst>
                <a:ext uri="{FF2B5EF4-FFF2-40B4-BE49-F238E27FC236}">
                  <a16:creationId xmlns:a16="http://schemas.microsoft.com/office/drawing/2014/main" id="{4201B4C1-2696-40EA-99F8-8BB091656D80}"/>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6" name="Isosceles Triangle 55">
              <a:extLst>
                <a:ext uri="{FF2B5EF4-FFF2-40B4-BE49-F238E27FC236}">
                  <a16:creationId xmlns:a16="http://schemas.microsoft.com/office/drawing/2014/main" id="{6ED3F968-5216-4023-9B63-06E9267CBC9B}"/>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Isosceles Triangle 56">
              <a:extLst>
                <a:ext uri="{FF2B5EF4-FFF2-40B4-BE49-F238E27FC236}">
                  <a16:creationId xmlns:a16="http://schemas.microsoft.com/office/drawing/2014/main" id="{6384C1E8-C1B9-45DD-80E8-138D9CAAEA96}"/>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4" name="TextBox 63">
            <a:extLst>
              <a:ext uri="{FF2B5EF4-FFF2-40B4-BE49-F238E27FC236}">
                <a16:creationId xmlns:a16="http://schemas.microsoft.com/office/drawing/2014/main" id="{80857E71-E3DF-4D33-BD2F-350240D3ECF5}"/>
              </a:ext>
            </a:extLst>
          </p:cNvPr>
          <p:cNvSpPr txBox="1"/>
          <p:nvPr/>
        </p:nvSpPr>
        <p:spPr>
          <a:xfrm>
            <a:off x="77057" y="6462879"/>
            <a:ext cx="3419396" cy="33855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SigDiff">
            <a:extLst>
              <a:ext uri="{FF2B5EF4-FFF2-40B4-BE49-F238E27FC236}">
                <a16:creationId xmlns:a16="http://schemas.microsoft.com/office/drawing/2014/main" id="{44C91304-3601-4436-BFA4-D9F73537E489}"/>
              </a:ext>
            </a:extLst>
          </p:cNvPr>
          <p:cNvSpPr/>
          <p:nvPr/>
        </p:nvSpPr>
        <p:spPr>
          <a:xfrm rot="10800000">
            <a:off x="7339675" y="2184910"/>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SigDiff">
            <a:extLst>
              <a:ext uri="{FF2B5EF4-FFF2-40B4-BE49-F238E27FC236}">
                <a16:creationId xmlns:a16="http://schemas.microsoft.com/office/drawing/2014/main" id="{7F314E06-DB70-4CA8-AA42-65273EEC3F60}"/>
              </a:ext>
            </a:extLst>
          </p:cNvPr>
          <p:cNvSpPr/>
          <p:nvPr/>
        </p:nvSpPr>
        <p:spPr>
          <a:xfrm>
            <a:off x="7347875" y="2320211"/>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SigDiff">
            <a:extLst>
              <a:ext uri="{FF2B5EF4-FFF2-40B4-BE49-F238E27FC236}">
                <a16:creationId xmlns:a16="http://schemas.microsoft.com/office/drawing/2014/main" id="{A09B61DF-ABEF-4E91-AB0F-8BE332E8910B}"/>
              </a:ext>
            </a:extLst>
          </p:cNvPr>
          <p:cNvSpPr/>
          <p:nvPr/>
        </p:nvSpPr>
        <p:spPr>
          <a:xfrm>
            <a:off x="7355894" y="3002003"/>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SigDiff">
            <a:extLst>
              <a:ext uri="{FF2B5EF4-FFF2-40B4-BE49-F238E27FC236}">
                <a16:creationId xmlns:a16="http://schemas.microsoft.com/office/drawing/2014/main" id="{53961D1D-E819-40EC-8330-85688F9B139B}"/>
              </a:ext>
            </a:extLst>
          </p:cNvPr>
          <p:cNvSpPr/>
          <p:nvPr/>
        </p:nvSpPr>
        <p:spPr>
          <a:xfrm>
            <a:off x="7363914" y="3741546"/>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SigDiff">
            <a:extLst>
              <a:ext uri="{FF2B5EF4-FFF2-40B4-BE49-F238E27FC236}">
                <a16:creationId xmlns:a16="http://schemas.microsoft.com/office/drawing/2014/main" id="{52909E31-07C1-430B-9C1F-9EC4AC72FE30}"/>
              </a:ext>
            </a:extLst>
          </p:cNvPr>
          <p:cNvSpPr/>
          <p:nvPr/>
        </p:nvSpPr>
        <p:spPr>
          <a:xfrm>
            <a:off x="7371934" y="4500339"/>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SigDiff">
            <a:extLst>
              <a:ext uri="{FF2B5EF4-FFF2-40B4-BE49-F238E27FC236}">
                <a16:creationId xmlns:a16="http://schemas.microsoft.com/office/drawing/2014/main" id="{43BD9B09-8665-43AC-977E-20BBA34FB152}"/>
              </a:ext>
            </a:extLst>
          </p:cNvPr>
          <p:cNvSpPr/>
          <p:nvPr/>
        </p:nvSpPr>
        <p:spPr>
          <a:xfrm>
            <a:off x="7379953" y="5259130"/>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DC8E335E-678F-4E6F-9C40-C551D0AE5380}"/>
              </a:ext>
            </a:extLst>
          </p:cNvPr>
          <p:cNvSpPr/>
          <p:nvPr/>
        </p:nvSpPr>
        <p:spPr>
          <a:xfrm>
            <a:off x="8183353" y="1736277"/>
            <a:ext cx="3868567" cy="4601260"/>
          </a:xfrm>
          <a:prstGeom prst="rect">
            <a:avLst/>
          </a:prstGeom>
        </p:spPr>
        <p:txBody>
          <a:bodyPr wrap="square">
            <a:spAutoFit/>
          </a:bodyPr>
          <a:lstStyle/>
          <a:p>
            <a:pPr>
              <a:spcAft>
                <a:spcPts val="600"/>
              </a:spcAft>
            </a:pPr>
            <a:r>
              <a:rPr lang="en-NZ" sz="900" dirty="0"/>
              <a:t>Māori continue to recognise multiple benefits from Ngā Toi Māori in terms of national identity, engagement with Māori culture, te reo and wellbeing. However, in contrast to wider attitudes to the arts, some of these results are trending downwards.  </a:t>
            </a:r>
          </a:p>
          <a:p>
            <a:pPr>
              <a:spcAft>
                <a:spcPts val="600"/>
              </a:spcAft>
            </a:pPr>
            <a:r>
              <a:rPr lang="en-NZ" sz="900" dirty="0"/>
              <a:t>The downwards trend in attitudes towards Ngā Toi Māori could potentially reflect a lack of exposure as Ngā Toi Māori attendance has declined (from 52% to 43%). If people have less contact they may be less likely to realise some of the benefits.    </a:t>
            </a:r>
          </a:p>
          <a:p>
            <a:pPr>
              <a:spcAft>
                <a:spcPts val="600"/>
              </a:spcAft>
            </a:pPr>
            <a:r>
              <a:rPr lang="en-NZ" sz="900" dirty="0"/>
              <a:t>The proportion who agree that Ngā Toi Māori helps define who we are as New Zealanders has declined significantly, from 81% to 72%. One further interpretation of these results is that they reflect a wider debate amongst Māori on what it means to be a New Zealander. </a:t>
            </a:r>
          </a:p>
          <a:p>
            <a:pPr>
              <a:spcAft>
                <a:spcPts val="600"/>
              </a:spcAft>
            </a:pPr>
            <a:r>
              <a:rPr lang="en-NZ" sz="900" dirty="0"/>
              <a:t>Over half of Māori say Ngā Toi Māori helps them to learn about Māori culture, and that it motivates them to learn or kōrero Māori. In addition 49% say Ngā Toi Māori it improves how they feel about life in general.  </a:t>
            </a:r>
          </a:p>
          <a:p>
            <a:pPr>
              <a:spcAft>
                <a:spcPts val="600"/>
              </a:spcAft>
            </a:pPr>
            <a:r>
              <a:rPr lang="en-NZ" sz="900" dirty="0"/>
              <a:t>As might be expected, Māori express notably more positive attitudes about Ngā Toi Māori than all New Zealanders. </a:t>
            </a:r>
          </a:p>
          <a:p>
            <a:pPr lvl="0">
              <a:spcBef>
                <a:spcPts val="600"/>
              </a:spcBef>
            </a:pPr>
            <a:r>
              <a:rPr lang="en-NZ" sz="900" b="1" dirty="0">
                <a:solidFill>
                  <a:schemeClr val="tx1">
                    <a:lumMod val="85000"/>
                    <a:lumOff val="15000"/>
                  </a:schemeClr>
                </a:solidFill>
              </a:rPr>
              <a:t>Sub-group differences among Māori:</a:t>
            </a:r>
          </a:p>
          <a:p>
            <a:pPr lvl="0">
              <a:spcBef>
                <a:spcPts val="600"/>
              </a:spcBef>
            </a:pPr>
            <a:r>
              <a:rPr lang="en-NZ" sz="900" dirty="0">
                <a:solidFill>
                  <a:schemeClr val="tx1">
                    <a:lumMod val="85000"/>
                    <a:lumOff val="15000"/>
                  </a:schemeClr>
                </a:solidFill>
              </a:rPr>
              <a:t>Māori who live in metropolitan areas tend to be more positive about the role of Ngā Toi Māori in connecting to Māori culture and identity and motivating them to speak te reo. </a:t>
            </a:r>
          </a:p>
          <a:p>
            <a:pPr>
              <a:spcBef>
                <a:spcPts val="600"/>
              </a:spcBef>
            </a:pPr>
            <a:r>
              <a:rPr lang="en-NZ" sz="900" dirty="0">
                <a:solidFill>
                  <a:schemeClr val="tx1">
                    <a:lumMod val="85000"/>
                    <a:lumOff val="15000"/>
                  </a:schemeClr>
                </a:solidFill>
              </a:rPr>
              <a:t>Māori women are more likely than average to agree with each of these attitudes.</a:t>
            </a:r>
          </a:p>
          <a:p>
            <a:pPr>
              <a:spcBef>
                <a:spcPts val="600"/>
              </a:spcBef>
            </a:pPr>
            <a:r>
              <a:rPr lang="en-NZ" sz="900" dirty="0">
                <a:solidFill>
                  <a:schemeClr val="tx1">
                    <a:lumMod val="85000"/>
                    <a:lumOff val="15000"/>
                  </a:schemeClr>
                </a:solidFill>
              </a:rPr>
              <a:t>Māori adults aged 30-49 are more likely to agree that Ngā Toi Māori motivates them to kōrero Māori, compared with older Māori aged 50-69, who are less likely to agree.</a:t>
            </a:r>
          </a:p>
          <a:p>
            <a:pPr lvl="0">
              <a:spcBef>
                <a:spcPts val="600"/>
              </a:spcBef>
            </a:pPr>
            <a:endParaRPr lang="en-NZ" sz="900" dirty="0">
              <a:solidFill>
                <a:schemeClr val="tx1">
                  <a:lumMod val="85000"/>
                  <a:lumOff val="15000"/>
                </a:schemeClr>
              </a:solidFill>
            </a:endParaRPr>
          </a:p>
        </p:txBody>
      </p:sp>
    </p:spTree>
    <p:extLst>
      <p:ext uri="{BB962C8B-B14F-4D97-AF65-F5344CB8AC3E}">
        <p14:creationId xmlns:p14="http://schemas.microsoft.com/office/powerpoint/2010/main" val="3103216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Māori attitudes towards Pacific arts</a:t>
            </a:r>
          </a:p>
        </p:txBody>
      </p:sp>
      <p:sp>
        <p:nvSpPr>
          <p:cNvPr id="2" name="Text Placeholder 1">
            <a:extLst>
              <a:ext uri="{FF2B5EF4-FFF2-40B4-BE49-F238E27FC236}">
                <a16:creationId xmlns:a16="http://schemas.microsoft.com/office/drawing/2014/main" id="{CA89E925-0976-41F1-8A36-825D7CC1F759}"/>
              </a:ext>
            </a:extLst>
          </p:cNvPr>
          <p:cNvSpPr>
            <a:spLocks noGrp="1"/>
          </p:cNvSpPr>
          <p:nvPr>
            <p:ph type="body" sz="quarter" idx="10"/>
          </p:nvPr>
        </p:nvSpPr>
        <p:spPr>
          <a:xfrm>
            <a:off x="758825" y="1318083"/>
            <a:ext cx="6953250" cy="419100"/>
          </a:xfrm>
        </p:spPr>
        <p:txBody>
          <a:bodyPr/>
          <a:lstStyle/>
          <a:p>
            <a:r>
              <a:rPr lang="en-NZ" dirty="0"/>
              <a:t>How much do you agree or disagree with the following about the Pacific arts? </a:t>
            </a:r>
          </a:p>
        </p:txBody>
      </p:sp>
      <p:graphicFrame>
        <p:nvGraphicFramePr>
          <p:cNvPr id="31" name="Chart 30">
            <a:extLst>
              <a:ext uri="{FF2B5EF4-FFF2-40B4-BE49-F238E27FC236}">
                <a16:creationId xmlns:a16="http://schemas.microsoft.com/office/drawing/2014/main" id="{4EFA1B6A-F8DE-483F-8147-47604A13EA9F}"/>
              </a:ext>
            </a:extLst>
          </p:cNvPr>
          <p:cNvGraphicFramePr/>
          <p:nvPr>
            <p:extLst>
              <p:ext uri="{D42A27DB-BD31-4B8C-83A1-F6EECF244321}">
                <p14:modId xmlns:p14="http://schemas.microsoft.com/office/powerpoint/2010/main" val="3559903751"/>
              </p:ext>
            </p:extLst>
          </p:nvPr>
        </p:nvGraphicFramePr>
        <p:xfrm>
          <a:off x="1304925" y="1352527"/>
          <a:ext cx="5724525" cy="5074401"/>
        </p:xfrm>
        <a:graphic>
          <a:graphicData uri="http://schemas.openxmlformats.org/drawingml/2006/chart">
            <c:chart xmlns:c="http://schemas.openxmlformats.org/drawingml/2006/chart" xmlns:r="http://schemas.openxmlformats.org/officeDocument/2006/relationships" r:id="rId2"/>
          </a:graphicData>
        </a:graphic>
      </p:graphicFrame>
      <p:cxnSp>
        <p:nvCxnSpPr>
          <p:cNvPr id="38" name="Straight Connector 37">
            <a:extLst>
              <a:ext uri="{FF2B5EF4-FFF2-40B4-BE49-F238E27FC236}">
                <a16:creationId xmlns:a16="http://schemas.microsoft.com/office/drawing/2014/main" id="{6826D84F-292D-499D-92BB-C1AC4813613E}"/>
              </a:ext>
            </a:extLst>
          </p:cNvPr>
          <p:cNvCxnSpPr>
            <a:cxnSpLocks/>
          </p:cNvCxnSpPr>
          <p:nvPr/>
        </p:nvCxnSpPr>
        <p:spPr>
          <a:xfrm>
            <a:off x="166536" y="2954836"/>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D877491-5D04-4FCE-BDAD-0CB8FAD2AF86}"/>
              </a:ext>
            </a:extLst>
          </p:cNvPr>
          <p:cNvCxnSpPr>
            <a:cxnSpLocks/>
          </p:cNvCxnSpPr>
          <p:nvPr/>
        </p:nvCxnSpPr>
        <p:spPr>
          <a:xfrm>
            <a:off x="188703" y="3868694"/>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EC1910-FD60-4693-A408-0475133423C9}"/>
              </a:ext>
            </a:extLst>
          </p:cNvPr>
          <p:cNvCxnSpPr>
            <a:cxnSpLocks/>
          </p:cNvCxnSpPr>
          <p:nvPr/>
        </p:nvCxnSpPr>
        <p:spPr>
          <a:xfrm>
            <a:off x="166536" y="4719144"/>
            <a:ext cx="778847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7" name="Table 47">
            <a:extLst>
              <a:ext uri="{FF2B5EF4-FFF2-40B4-BE49-F238E27FC236}">
                <a16:creationId xmlns:a16="http://schemas.microsoft.com/office/drawing/2014/main" id="{92758314-357D-4671-B7D8-B13E0BD0A5A5}"/>
              </a:ext>
            </a:extLst>
          </p:cNvPr>
          <p:cNvGraphicFramePr>
            <a:graphicFrameLocks noGrp="1"/>
          </p:cNvGraphicFramePr>
          <p:nvPr>
            <p:extLst>
              <p:ext uri="{D42A27DB-BD31-4B8C-83A1-F6EECF244321}">
                <p14:modId xmlns:p14="http://schemas.microsoft.com/office/powerpoint/2010/main" val="1308719614"/>
              </p:ext>
            </p:extLst>
          </p:nvPr>
        </p:nvGraphicFramePr>
        <p:xfrm>
          <a:off x="6940864" y="2028497"/>
          <a:ext cx="949452" cy="3600032"/>
        </p:xfrm>
        <a:graphic>
          <a:graphicData uri="http://schemas.openxmlformats.org/drawingml/2006/table">
            <a:tbl>
              <a:tblPr firstRow="1" bandRow="1">
                <a:tableStyleId>{5C22544A-7EE6-4342-B048-85BDC9FD1C3A}</a:tableStyleId>
              </a:tblPr>
              <a:tblGrid>
                <a:gridCol w="474726">
                  <a:extLst>
                    <a:ext uri="{9D8B030D-6E8A-4147-A177-3AD203B41FA5}">
                      <a16:colId xmlns:a16="http://schemas.microsoft.com/office/drawing/2014/main" val="2651896465"/>
                    </a:ext>
                  </a:extLst>
                </a:gridCol>
                <a:gridCol w="474726">
                  <a:extLst>
                    <a:ext uri="{9D8B030D-6E8A-4147-A177-3AD203B41FA5}">
                      <a16:colId xmlns:a16="http://schemas.microsoft.com/office/drawing/2014/main" val="2872939446"/>
                    </a:ext>
                  </a:extLst>
                </a:gridCol>
              </a:tblGrid>
              <a:tr h="900008">
                <a:tc>
                  <a:txBody>
                    <a:bodyPr/>
                    <a:lstStyle/>
                    <a:p>
                      <a:pPr algn="ctr"/>
                      <a:r>
                        <a:rPr lang="lv-LV" sz="1200" b="0">
                          <a:solidFill>
                            <a:schemeClr val="tx1"/>
                          </a:solidFill>
                          <a:latin typeface="Arial" panose="020B0604020202020204" pitchFamily="34" charset="0"/>
                          <a:cs typeface="Arial" panose="020B0604020202020204" pitchFamily="34" charset="0"/>
                        </a:rPr>
                        <a:t>49</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13796"/>
                  </a:ext>
                </a:extLst>
              </a:tr>
              <a:tr h="900008">
                <a:tc>
                  <a:txBody>
                    <a:bodyPr/>
                    <a:lstStyle/>
                    <a:p>
                      <a:pPr algn="ctr"/>
                      <a:r>
                        <a:rPr lang="lv-LV" sz="1200" b="0">
                          <a:solidFill>
                            <a:schemeClr val="tx1"/>
                          </a:solidFill>
                          <a:latin typeface="Arial" panose="020B0604020202020204" pitchFamily="34" charset="0"/>
                          <a:cs typeface="Arial" panose="020B0604020202020204" pitchFamily="34" charset="0"/>
                        </a:rPr>
                        <a:t>48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44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332471"/>
                  </a:ext>
                </a:extLst>
              </a:tr>
              <a:tr h="900008">
                <a:tc>
                  <a:txBody>
                    <a:bodyPr/>
                    <a:lstStyle/>
                    <a:p>
                      <a:pPr algn="ctr"/>
                      <a:r>
                        <a:rPr lang="lv-LV" sz="1200" b="0">
                          <a:solidFill>
                            <a:schemeClr val="tx1"/>
                          </a:solidFill>
                          <a:latin typeface="Arial" panose="020B0604020202020204" pitchFamily="34" charset="0"/>
                          <a:cs typeface="Arial" panose="020B0604020202020204" pitchFamily="34" charset="0"/>
                        </a:rPr>
                        <a:t>30</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37043"/>
                  </a:ext>
                </a:extLst>
              </a:tr>
              <a:tr h="900008">
                <a:tc>
                  <a:txBody>
                    <a:bodyPr/>
                    <a:lstStyle/>
                    <a:p>
                      <a:pPr algn="ctr"/>
                      <a:r>
                        <a:rPr lang="lv-LV" sz="1200" b="0">
                          <a:solidFill>
                            <a:schemeClr val="tx1"/>
                          </a:solidFill>
                          <a:latin typeface="Arial" panose="020B0604020202020204" pitchFamily="34" charset="0"/>
                          <a:cs typeface="Arial" panose="020B0604020202020204" pitchFamily="34" charset="0"/>
                        </a:rPr>
                        <a:t>18</a:t>
                      </a:r>
                      <a:endParaRPr lang="en-NZ" sz="1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latin typeface="Arial" panose="020B0604020202020204" pitchFamily="34" charset="0"/>
                          <a:cs typeface="Arial" panose="020B0604020202020204" pitchFamily="34" charset="0"/>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1400434"/>
                  </a:ext>
                </a:extLst>
              </a:tr>
            </a:tbl>
          </a:graphicData>
        </a:graphic>
      </p:graphicFrame>
      <p:sp>
        <p:nvSpPr>
          <p:cNvPr id="30" name="TextBox 29">
            <a:extLst>
              <a:ext uri="{FF2B5EF4-FFF2-40B4-BE49-F238E27FC236}">
                <a16:creationId xmlns:a16="http://schemas.microsoft.com/office/drawing/2014/main" id="{19E4628D-2AC9-4A4F-A99B-7F4215CBDE30}"/>
              </a:ext>
            </a:extLst>
          </p:cNvPr>
          <p:cNvSpPr txBox="1"/>
          <p:nvPr/>
        </p:nvSpPr>
        <p:spPr>
          <a:xfrm>
            <a:off x="351424" y="3119099"/>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help define who we are as New Zealanders</a:t>
            </a:r>
          </a:p>
        </p:txBody>
      </p:sp>
      <p:sp>
        <p:nvSpPr>
          <p:cNvPr id="46" name="TextBox 45">
            <a:extLst>
              <a:ext uri="{FF2B5EF4-FFF2-40B4-BE49-F238E27FC236}">
                <a16:creationId xmlns:a16="http://schemas.microsoft.com/office/drawing/2014/main" id="{BFD67C4B-D00F-4162-8427-7A5272FDF2D4}"/>
              </a:ext>
            </a:extLst>
          </p:cNvPr>
          <p:cNvSpPr txBox="1"/>
          <p:nvPr/>
        </p:nvSpPr>
        <p:spPr>
          <a:xfrm>
            <a:off x="329875" y="4032957"/>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improve how I feel about life in general</a:t>
            </a:r>
          </a:p>
        </p:txBody>
      </p:sp>
      <p:sp>
        <p:nvSpPr>
          <p:cNvPr id="49" name="TextBox 48">
            <a:extLst>
              <a:ext uri="{FF2B5EF4-FFF2-40B4-BE49-F238E27FC236}">
                <a16:creationId xmlns:a16="http://schemas.microsoft.com/office/drawing/2014/main" id="{E80FD2B5-93D1-4CEE-8288-9800564CF67F}"/>
              </a:ext>
            </a:extLst>
          </p:cNvPr>
          <p:cNvSpPr txBox="1"/>
          <p:nvPr/>
        </p:nvSpPr>
        <p:spPr>
          <a:xfrm>
            <a:off x="360747" y="2297202"/>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 learn about Pacific culture through Pacific arts</a:t>
            </a:r>
          </a:p>
        </p:txBody>
      </p:sp>
      <p:sp>
        <p:nvSpPr>
          <p:cNvPr id="50" name="TextBox 49">
            <a:extLst>
              <a:ext uri="{FF2B5EF4-FFF2-40B4-BE49-F238E27FC236}">
                <a16:creationId xmlns:a16="http://schemas.microsoft.com/office/drawing/2014/main" id="{ED8AD5B2-5E1A-4538-884A-1EFA622A0F6F}"/>
              </a:ext>
            </a:extLst>
          </p:cNvPr>
          <p:cNvSpPr txBox="1"/>
          <p:nvPr/>
        </p:nvSpPr>
        <p:spPr>
          <a:xfrm>
            <a:off x="339192" y="4862201"/>
            <a:ext cx="1404000" cy="553998"/>
          </a:xfrm>
          <a:prstGeom prst="rect">
            <a:avLst/>
          </a:prstGeom>
          <a:noFill/>
        </p:spPr>
        <p:txBody>
          <a:bodyPr wrap="square" rtlCol="0">
            <a:spAutoFit/>
          </a:bodyPr>
          <a:lstStyle/>
          <a:p>
            <a:r>
              <a:rPr lang="en-NZ" sz="1000" b="1" dirty="0">
                <a:solidFill>
                  <a:schemeClr val="tx1">
                    <a:lumMod val="65000"/>
                    <a:lumOff val="35000"/>
                  </a:schemeClr>
                </a:solidFill>
                <a:latin typeface="+mj-lt"/>
              </a:rPr>
              <a:t>Pacific arts motivate me to speak a Pacific language</a:t>
            </a:r>
          </a:p>
        </p:txBody>
      </p:sp>
      <p:sp>
        <p:nvSpPr>
          <p:cNvPr id="41" name="TextBox 40">
            <a:extLst>
              <a:ext uri="{FF2B5EF4-FFF2-40B4-BE49-F238E27FC236}">
                <a16:creationId xmlns:a16="http://schemas.microsoft.com/office/drawing/2014/main" id="{CD4D7CBA-BBF0-4A8C-BF5D-47C507CB827B}"/>
              </a:ext>
            </a:extLst>
          </p:cNvPr>
          <p:cNvSpPr txBox="1"/>
          <p:nvPr/>
        </p:nvSpPr>
        <p:spPr>
          <a:xfrm>
            <a:off x="6873418"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 Māori</a:t>
            </a:r>
          </a:p>
        </p:txBody>
      </p:sp>
      <p:sp>
        <p:nvSpPr>
          <p:cNvPr id="42" name="TextBox 41">
            <a:extLst>
              <a:ext uri="{FF2B5EF4-FFF2-40B4-BE49-F238E27FC236}">
                <a16:creationId xmlns:a16="http://schemas.microsoft.com/office/drawing/2014/main" id="{137DB04B-6676-4BF1-B5C9-B54D6AB3F186}"/>
              </a:ext>
            </a:extLst>
          </p:cNvPr>
          <p:cNvSpPr txBox="1"/>
          <p:nvPr/>
        </p:nvSpPr>
        <p:spPr>
          <a:xfrm>
            <a:off x="7345874" y="1856904"/>
            <a:ext cx="631299" cy="313932"/>
          </a:xfrm>
          <a:prstGeom prst="rect">
            <a:avLst/>
          </a:prstGeom>
          <a:noFill/>
        </p:spPr>
        <p:txBody>
          <a:bodyPr wrap="square" rtlCol="0">
            <a:spAutoFit/>
          </a:bodyPr>
          <a:lstStyle/>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Nett agree</a:t>
            </a:r>
          </a:p>
          <a:p>
            <a:pPr algn="ctr">
              <a:lnSpc>
                <a:spcPct val="90000"/>
              </a:lnSpc>
            </a:pPr>
            <a:r>
              <a:rPr lang="en-NZ" sz="800" dirty="0">
                <a:solidFill>
                  <a:schemeClr val="tx1">
                    <a:lumMod val="65000"/>
                    <a:lumOff val="35000"/>
                  </a:schemeClr>
                </a:solidFill>
                <a:latin typeface="Arial Narrow" panose="020B0606020202030204" pitchFamily="34" charset="0"/>
                <a:ea typeface="+mj-ea"/>
                <a:cs typeface="+mj-cs"/>
              </a:rPr>
              <a:t>NZ</a:t>
            </a:r>
          </a:p>
        </p:txBody>
      </p:sp>
      <p:sp>
        <p:nvSpPr>
          <p:cNvPr id="45" name="Oval 44">
            <a:extLst>
              <a:ext uri="{FF2B5EF4-FFF2-40B4-BE49-F238E27FC236}">
                <a16:creationId xmlns:a16="http://schemas.microsoft.com/office/drawing/2014/main" id="{7C7890C6-D47D-4D7B-8B64-BBA1F68C9185}"/>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0" name="TextBox 19">
            <a:extLst>
              <a:ext uri="{FF2B5EF4-FFF2-40B4-BE49-F238E27FC236}">
                <a16:creationId xmlns:a16="http://schemas.microsoft.com/office/drawing/2014/main" id="{DF3B61B3-C3C4-48BA-8069-FC6A7469A78F}"/>
              </a:ext>
            </a:extLst>
          </p:cNvPr>
          <p:cNvSpPr txBox="1"/>
          <p:nvPr/>
        </p:nvSpPr>
        <p:spPr>
          <a:xfrm>
            <a:off x="123735" y="6520689"/>
            <a:ext cx="4235613"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2020 (n=1172); New Zealand 2020 (n=6263)</a:t>
            </a:r>
          </a:p>
        </p:txBody>
      </p:sp>
      <p:grpSp>
        <p:nvGrpSpPr>
          <p:cNvPr id="21" name="Group 20">
            <a:extLst>
              <a:ext uri="{FF2B5EF4-FFF2-40B4-BE49-F238E27FC236}">
                <a16:creationId xmlns:a16="http://schemas.microsoft.com/office/drawing/2014/main" id="{DF2E87B0-5A24-4538-BCB8-C5D2844ADDBD}"/>
              </a:ext>
            </a:extLst>
          </p:cNvPr>
          <p:cNvGrpSpPr/>
          <p:nvPr/>
        </p:nvGrpSpPr>
        <p:grpSpPr>
          <a:xfrm>
            <a:off x="5136705" y="6519613"/>
            <a:ext cx="2891981" cy="215444"/>
            <a:chOff x="163092" y="5772628"/>
            <a:chExt cx="2891981" cy="215444"/>
          </a:xfrm>
        </p:grpSpPr>
        <p:sp>
          <p:nvSpPr>
            <p:cNvPr id="22" name="TextBox 21">
              <a:extLst>
                <a:ext uri="{FF2B5EF4-FFF2-40B4-BE49-F238E27FC236}">
                  <a16:creationId xmlns:a16="http://schemas.microsoft.com/office/drawing/2014/main" id="{9820319D-6D4F-4582-BD78-5BD72B6052E1}"/>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4" name="Isosceles Triangle 23">
              <a:extLst>
                <a:ext uri="{FF2B5EF4-FFF2-40B4-BE49-F238E27FC236}">
                  <a16:creationId xmlns:a16="http://schemas.microsoft.com/office/drawing/2014/main" id="{1C843A55-02B1-4065-8A9A-B43246FF58D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Isosceles Triangle 24">
              <a:extLst>
                <a:ext uri="{FF2B5EF4-FFF2-40B4-BE49-F238E27FC236}">
                  <a16:creationId xmlns:a16="http://schemas.microsoft.com/office/drawing/2014/main" id="{4342DFA2-5CAB-447E-ACB5-A573D9EA112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3" name="SigDiff">
            <a:extLst>
              <a:ext uri="{FF2B5EF4-FFF2-40B4-BE49-F238E27FC236}">
                <a16:creationId xmlns:a16="http://schemas.microsoft.com/office/drawing/2014/main" id="{3D591B8A-D772-4F2D-B254-EF2194BD6865}"/>
              </a:ext>
            </a:extLst>
          </p:cNvPr>
          <p:cNvSpPr/>
          <p:nvPr/>
        </p:nvSpPr>
        <p:spPr>
          <a:xfrm>
            <a:off x="7333433" y="3335680"/>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SigDiff">
            <a:extLst>
              <a:ext uri="{FF2B5EF4-FFF2-40B4-BE49-F238E27FC236}">
                <a16:creationId xmlns:a16="http://schemas.microsoft.com/office/drawing/2014/main" id="{C56C4606-3848-4737-B7ED-178EB41A55FF}"/>
              </a:ext>
            </a:extLst>
          </p:cNvPr>
          <p:cNvSpPr/>
          <p:nvPr/>
        </p:nvSpPr>
        <p:spPr>
          <a:xfrm>
            <a:off x="7341454" y="4219602"/>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SigDiff">
            <a:extLst>
              <a:ext uri="{FF2B5EF4-FFF2-40B4-BE49-F238E27FC236}">
                <a16:creationId xmlns:a16="http://schemas.microsoft.com/office/drawing/2014/main" id="{F1212A6F-0E79-439E-BDF4-FE3DC6DC6AC9}"/>
              </a:ext>
            </a:extLst>
          </p:cNvPr>
          <p:cNvSpPr/>
          <p:nvPr/>
        </p:nvSpPr>
        <p:spPr>
          <a:xfrm>
            <a:off x="7349475" y="5132400"/>
            <a:ext cx="88900" cy="88900"/>
          </a:xfrm>
          <a:prstGeom prst="triangle">
            <a:avLst/>
          </a:prstGeom>
          <a:solidFill>
            <a:srgbClr val="595959"/>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DDE4616-5EEF-4367-ADA5-540E9589474B}"/>
              </a:ext>
            </a:extLst>
          </p:cNvPr>
          <p:cNvSpPr/>
          <p:nvPr/>
        </p:nvSpPr>
        <p:spPr>
          <a:xfrm>
            <a:off x="8210341" y="1945471"/>
            <a:ext cx="3829503" cy="4093428"/>
          </a:xfrm>
          <a:prstGeom prst="rect">
            <a:avLst/>
          </a:prstGeom>
        </p:spPr>
        <p:txBody>
          <a:bodyPr wrap="square">
            <a:spAutoFit/>
          </a:bodyPr>
          <a:lstStyle/>
          <a:p>
            <a:r>
              <a:rPr lang="en-NZ" sz="1000" dirty="0"/>
              <a:t>Māori also recognise multiple benefits from Pacific arts in New Zealand. They are generally more likely to recognise these benefits than all New Zealanders.</a:t>
            </a:r>
          </a:p>
          <a:p>
            <a:endParaRPr lang="en-NZ" sz="1000" dirty="0"/>
          </a:p>
          <a:p>
            <a:r>
              <a:rPr lang="en-NZ" sz="1000" dirty="0"/>
              <a:t>Half agree that they learn about Pacific culture through Pacific arts and that it helps define who we are as New Zealanders. More broadly, 30% say Pacific arts improves how they feel about life in general. </a:t>
            </a:r>
          </a:p>
          <a:p>
            <a:endParaRPr lang="en-NZ" sz="1000" dirty="0"/>
          </a:p>
          <a:p>
            <a:r>
              <a:rPr lang="en-NZ" sz="1000" dirty="0"/>
              <a:t>Eighteen percent of Māori say Pacific arts motivates them to speak a Pacific language, which is significantly higher than the national average. </a:t>
            </a:r>
          </a:p>
          <a:p>
            <a:endParaRPr lang="en-NZ" sz="1000" dirty="0"/>
          </a:p>
          <a:p>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a:spcBef>
                <a:spcPts val="600"/>
              </a:spcBef>
            </a:pPr>
            <a:r>
              <a:rPr lang="en-NZ" sz="1000" dirty="0">
                <a:solidFill>
                  <a:schemeClr val="tx1">
                    <a:lumMod val="85000"/>
                    <a:lumOff val="15000"/>
                  </a:schemeClr>
                </a:solidFill>
              </a:rPr>
              <a:t>Māori aged 40-49 are more likely than average to hold positive attitudes towards Pacific arts. This is with the exception of being motivated to speak a Pacific language, whereas 25% of younger Māori (aged 15-29) agree that the Pacific arts does motivate them to speak a Pacific language.</a:t>
            </a:r>
          </a:p>
          <a:p>
            <a:pPr>
              <a:spcBef>
                <a:spcPts val="600"/>
              </a:spcBef>
            </a:pPr>
            <a:r>
              <a:rPr lang="en-NZ" sz="1000" dirty="0">
                <a:solidFill>
                  <a:schemeClr val="tx1">
                    <a:lumMod val="85000"/>
                    <a:lumOff val="15000"/>
                  </a:schemeClr>
                </a:solidFill>
              </a:rPr>
              <a:t>Māori living in metropolitan cities are more likely than average to feel Pacific arts improves how they feel about life in general (36% vs. 30%).</a:t>
            </a:r>
          </a:p>
          <a:p>
            <a:pPr lvl="0">
              <a:spcBef>
                <a:spcPts val="600"/>
              </a:spcBef>
            </a:pPr>
            <a:endParaRPr lang="en-NZ" sz="1000" dirty="0">
              <a:solidFill>
                <a:schemeClr val="tx1">
                  <a:lumMod val="85000"/>
                  <a:lumOff val="15000"/>
                </a:schemeClr>
              </a:solidFill>
            </a:endParaRPr>
          </a:p>
        </p:txBody>
      </p:sp>
    </p:spTree>
    <p:extLst>
      <p:ext uri="{BB962C8B-B14F-4D97-AF65-F5344CB8AC3E}">
        <p14:creationId xmlns:p14="http://schemas.microsoft.com/office/powerpoint/2010/main" val="301811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Māori Attendance by artform</a:t>
            </a:r>
          </a:p>
        </p:txBody>
      </p:sp>
    </p:spTree>
    <p:extLst>
      <p:ext uri="{BB962C8B-B14F-4D97-AF65-F5344CB8AC3E}">
        <p14:creationId xmlns:p14="http://schemas.microsoft.com/office/powerpoint/2010/main" val="1442504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Māori attendance by art form</a:t>
            </a:r>
          </a:p>
        </p:txBody>
      </p:sp>
      <p:sp>
        <p:nvSpPr>
          <p:cNvPr id="6" name="Text Placeholder 5">
            <a:extLst>
              <a:ext uri="{FF2B5EF4-FFF2-40B4-BE49-F238E27FC236}">
                <a16:creationId xmlns:a16="http://schemas.microsoft.com/office/drawing/2014/main" id="{AF57F287-16AE-4879-8901-FDDDA88CF1C4}"/>
              </a:ext>
            </a:extLst>
          </p:cNvPr>
          <p:cNvSpPr>
            <a:spLocks noGrp="1"/>
          </p:cNvSpPr>
          <p:nvPr>
            <p:ph type="body" sz="quarter" idx="10"/>
          </p:nvPr>
        </p:nvSpPr>
        <p:spPr>
          <a:xfrm>
            <a:off x="758825" y="1283891"/>
            <a:ext cx="6953250" cy="419100"/>
          </a:xfrm>
        </p:spPr>
        <p:txBody>
          <a:bodyPr/>
          <a:lstStyle/>
          <a:p>
            <a:r>
              <a:rPr lang="en-NZ" dirty="0"/>
              <a:t>Proportion who have attended different art forms in the last 12 months</a:t>
            </a:r>
          </a:p>
        </p:txBody>
      </p:sp>
      <p:graphicFrame>
        <p:nvGraphicFramePr>
          <p:cNvPr id="20" name="Chart 19">
            <a:extLst>
              <a:ext uri="{FF2B5EF4-FFF2-40B4-BE49-F238E27FC236}">
                <a16:creationId xmlns:a16="http://schemas.microsoft.com/office/drawing/2014/main" id="{097EF5E6-972A-41ED-95D5-27C04EF12411}"/>
              </a:ext>
            </a:extLst>
          </p:cNvPr>
          <p:cNvGraphicFramePr/>
          <p:nvPr>
            <p:extLst>
              <p:ext uri="{D42A27DB-BD31-4B8C-83A1-F6EECF244321}">
                <p14:modId xmlns:p14="http://schemas.microsoft.com/office/powerpoint/2010/main" val="2479653243"/>
              </p:ext>
            </p:extLst>
          </p:nvPr>
        </p:nvGraphicFramePr>
        <p:xfrm>
          <a:off x="1075958" y="1615671"/>
          <a:ext cx="6979796" cy="4522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Table 22">
            <a:extLst>
              <a:ext uri="{FF2B5EF4-FFF2-40B4-BE49-F238E27FC236}">
                <a16:creationId xmlns:a16="http://schemas.microsoft.com/office/drawing/2014/main" id="{8111DB02-680A-4896-A313-8EC806DFD2A8}"/>
              </a:ext>
            </a:extLst>
          </p:cNvPr>
          <p:cNvGraphicFramePr>
            <a:graphicFrameLocks noGrp="1"/>
          </p:cNvGraphicFramePr>
          <p:nvPr>
            <p:extLst>
              <p:ext uri="{D42A27DB-BD31-4B8C-83A1-F6EECF244321}">
                <p14:modId xmlns:p14="http://schemas.microsoft.com/office/powerpoint/2010/main" val="884084409"/>
              </p:ext>
            </p:extLst>
          </p:nvPr>
        </p:nvGraphicFramePr>
        <p:xfrm>
          <a:off x="230043" y="5357797"/>
          <a:ext cx="7483426" cy="370840"/>
        </p:xfrm>
        <a:graphic>
          <a:graphicData uri="http://schemas.openxmlformats.org/drawingml/2006/table">
            <a:tbl>
              <a:tblPr firstRow="1" bandRow="1">
                <a:tableStyleId>{5C22544A-7EE6-4342-B048-85BDC9FD1C3A}</a:tableStyleId>
              </a:tblPr>
              <a:tblGrid>
                <a:gridCol w="1186320">
                  <a:extLst>
                    <a:ext uri="{9D8B030D-6E8A-4147-A177-3AD203B41FA5}">
                      <a16:colId xmlns:a16="http://schemas.microsoft.com/office/drawing/2014/main" val="2850442898"/>
                    </a:ext>
                  </a:extLst>
                </a:gridCol>
                <a:gridCol w="370418">
                  <a:extLst>
                    <a:ext uri="{9D8B030D-6E8A-4147-A177-3AD203B41FA5}">
                      <a16:colId xmlns:a16="http://schemas.microsoft.com/office/drawing/2014/main" val="1206571357"/>
                    </a:ext>
                  </a:extLst>
                </a:gridCol>
                <a:gridCol w="370418">
                  <a:extLst>
                    <a:ext uri="{9D8B030D-6E8A-4147-A177-3AD203B41FA5}">
                      <a16:colId xmlns:a16="http://schemas.microsoft.com/office/drawing/2014/main" val="3296643545"/>
                    </a:ext>
                  </a:extLst>
                </a:gridCol>
                <a:gridCol w="370418">
                  <a:extLst>
                    <a:ext uri="{9D8B030D-6E8A-4147-A177-3AD203B41FA5}">
                      <a16:colId xmlns:a16="http://schemas.microsoft.com/office/drawing/2014/main" val="2559777008"/>
                    </a:ext>
                  </a:extLst>
                </a:gridCol>
                <a:gridCol w="370418">
                  <a:extLst>
                    <a:ext uri="{9D8B030D-6E8A-4147-A177-3AD203B41FA5}">
                      <a16:colId xmlns:a16="http://schemas.microsoft.com/office/drawing/2014/main" val="118805350"/>
                    </a:ext>
                  </a:extLst>
                </a:gridCol>
                <a:gridCol w="370418">
                  <a:extLst>
                    <a:ext uri="{9D8B030D-6E8A-4147-A177-3AD203B41FA5}">
                      <a16:colId xmlns:a16="http://schemas.microsoft.com/office/drawing/2014/main" val="2423527295"/>
                    </a:ext>
                  </a:extLst>
                </a:gridCol>
                <a:gridCol w="370418">
                  <a:extLst>
                    <a:ext uri="{9D8B030D-6E8A-4147-A177-3AD203B41FA5}">
                      <a16:colId xmlns:a16="http://schemas.microsoft.com/office/drawing/2014/main" val="2120204513"/>
                    </a:ext>
                  </a:extLst>
                </a:gridCol>
                <a:gridCol w="370418">
                  <a:extLst>
                    <a:ext uri="{9D8B030D-6E8A-4147-A177-3AD203B41FA5}">
                      <a16:colId xmlns:a16="http://schemas.microsoft.com/office/drawing/2014/main" val="2929471515"/>
                    </a:ext>
                  </a:extLst>
                </a:gridCol>
                <a:gridCol w="370418">
                  <a:extLst>
                    <a:ext uri="{9D8B030D-6E8A-4147-A177-3AD203B41FA5}">
                      <a16:colId xmlns:a16="http://schemas.microsoft.com/office/drawing/2014/main" val="2777325739"/>
                    </a:ext>
                  </a:extLst>
                </a:gridCol>
                <a:gridCol w="370418">
                  <a:extLst>
                    <a:ext uri="{9D8B030D-6E8A-4147-A177-3AD203B41FA5}">
                      <a16:colId xmlns:a16="http://schemas.microsoft.com/office/drawing/2014/main" val="1578983323"/>
                    </a:ext>
                  </a:extLst>
                </a:gridCol>
                <a:gridCol w="370418">
                  <a:extLst>
                    <a:ext uri="{9D8B030D-6E8A-4147-A177-3AD203B41FA5}">
                      <a16:colId xmlns:a16="http://schemas.microsoft.com/office/drawing/2014/main" val="3364797833"/>
                    </a:ext>
                  </a:extLst>
                </a:gridCol>
                <a:gridCol w="370418">
                  <a:extLst>
                    <a:ext uri="{9D8B030D-6E8A-4147-A177-3AD203B41FA5}">
                      <a16:colId xmlns:a16="http://schemas.microsoft.com/office/drawing/2014/main" val="2576610404"/>
                    </a:ext>
                  </a:extLst>
                </a:gridCol>
                <a:gridCol w="370418">
                  <a:extLst>
                    <a:ext uri="{9D8B030D-6E8A-4147-A177-3AD203B41FA5}">
                      <a16:colId xmlns:a16="http://schemas.microsoft.com/office/drawing/2014/main" val="3662835437"/>
                    </a:ext>
                  </a:extLst>
                </a:gridCol>
                <a:gridCol w="370418">
                  <a:extLst>
                    <a:ext uri="{9D8B030D-6E8A-4147-A177-3AD203B41FA5}">
                      <a16:colId xmlns:a16="http://schemas.microsoft.com/office/drawing/2014/main" val="57643138"/>
                    </a:ext>
                  </a:extLst>
                </a:gridCol>
                <a:gridCol w="370418">
                  <a:extLst>
                    <a:ext uri="{9D8B030D-6E8A-4147-A177-3AD203B41FA5}">
                      <a16:colId xmlns:a16="http://schemas.microsoft.com/office/drawing/2014/main" val="1332429101"/>
                    </a:ext>
                  </a:extLst>
                </a:gridCol>
                <a:gridCol w="370418">
                  <a:extLst>
                    <a:ext uri="{9D8B030D-6E8A-4147-A177-3AD203B41FA5}">
                      <a16:colId xmlns:a16="http://schemas.microsoft.com/office/drawing/2014/main" val="276604778"/>
                    </a:ext>
                  </a:extLst>
                </a:gridCol>
                <a:gridCol w="370418">
                  <a:extLst>
                    <a:ext uri="{9D8B030D-6E8A-4147-A177-3AD203B41FA5}">
                      <a16:colId xmlns:a16="http://schemas.microsoft.com/office/drawing/2014/main" val="1981497754"/>
                    </a:ext>
                  </a:extLst>
                </a:gridCol>
                <a:gridCol w="370418">
                  <a:extLst>
                    <a:ext uri="{9D8B030D-6E8A-4147-A177-3AD203B41FA5}">
                      <a16:colId xmlns:a16="http://schemas.microsoft.com/office/drawing/2014/main" val="1246917233"/>
                    </a:ext>
                  </a:extLst>
                </a:gridCol>
              </a:tblGrid>
              <a:tr h="370840">
                <a:tc>
                  <a:txBody>
                    <a:bodyPr/>
                    <a:lstStyle/>
                    <a:p>
                      <a:pPr algn="r"/>
                      <a:r>
                        <a:rPr lang="en-NZ" sz="1200" b="1" dirty="0">
                          <a:solidFill>
                            <a:schemeClr val="tx1"/>
                          </a:solidFill>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45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47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51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45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39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39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2792899"/>
                  </a:ext>
                </a:extLst>
              </a:tr>
            </a:tbl>
          </a:graphicData>
        </a:graphic>
      </p:graphicFrame>
      <p:sp>
        <p:nvSpPr>
          <p:cNvPr id="26" name="Oval 25">
            <a:extLst>
              <a:ext uri="{FF2B5EF4-FFF2-40B4-BE49-F238E27FC236}">
                <a16:creationId xmlns:a16="http://schemas.microsoft.com/office/drawing/2014/main" id="{768A40C4-C0D2-418F-BC06-602987CFB9C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7" name="Rectangle 26">
            <a:extLst>
              <a:ext uri="{FF2B5EF4-FFF2-40B4-BE49-F238E27FC236}">
                <a16:creationId xmlns:a16="http://schemas.microsoft.com/office/drawing/2014/main" id="{FD617895-8AC4-4F85-B0CA-55B495E8E171}"/>
              </a:ext>
            </a:extLst>
          </p:cNvPr>
          <p:cNvSpPr/>
          <p:nvPr/>
        </p:nvSpPr>
        <p:spPr>
          <a:xfrm>
            <a:off x="1262743" y="2490396"/>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0BE13AE-B211-4763-BA90-AC257124262C}"/>
              </a:ext>
            </a:extLst>
          </p:cNvPr>
          <p:cNvSpPr/>
          <p:nvPr/>
        </p:nvSpPr>
        <p:spPr>
          <a:xfrm>
            <a:off x="77058" y="5345353"/>
            <a:ext cx="1125629" cy="276999"/>
          </a:xfrm>
          <a:prstGeom prst="rect">
            <a:avLst/>
          </a:prstGeom>
        </p:spPr>
        <p:txBody>
          <a:bodyPr wrap="none">
            <a:spAutoFit/>
          </a:bodyPr>
          <a:lstStyle/>
          <a:p>
            <a:r>
              <a:rPr lang="en-NZ" sz="1200" b="1" dirty="0">
                <a:solidFill>
                  <a:prstClr val="black"/>
                </a:solidFill>
              </a:rPr>
              <a:t>New Zealand</a:t>
            </a:r>
            <a:endParaRPr lang="en-NZ" dirty="0"/>
          </a:p>
        </p:txBody>
      </p:sp>
      <p:sp>
        <p:nvSpPr>
          <p:cNvPr id="29" name="Rectangle 28">
            <a:extLst>
              <a:ext uri="{FF2B5EF4-FFF2-40B4-BE49-F238E27FC236}">
                <a16:creationId xmlns:a16="http://schemas.microsoft.com/office/drawing/2014/main" id="{D82459DD-0247-4B81-B2A8-99A6D5C51AE9}"/>
              </a:ext>
            </a:extLst>
          </p:cNvPr>
          <p:cNvSpPr/>
          <p:nvPr/>
        </p:nvSpPr>
        <p:spPr>
          <a:xfrm>
            <a:off x="2379598" y="2490395"/>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69F2FC3-3D34-404B-B15C-EEF0E1CE4F08}"/>
              </a:ext>
            </a:extLst>
          </p:cNvPr>
          <p:cNvSpPr/>
          <p:nvPr/>
        </p:nvSpPr>
        <p:spPr>
          <a:xfrm>
            <a:off x="3496453" y="2490394"/>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10732F7-8A16-43AB-AA0F-05EB79F470C0}"/>
              </a:ext>
            </a:extLst>
          </p:cNvPr>
          <p:cNvSpPr/>
          <p:nvPr/>
        </p:nvSpPr>
        <p:spPr>
          <a:xfrm>
            <a:off x="4613308" y="2490393"/>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A1B31B6-0331-4D75-9CEE-2EB100D3AFB1}"/>
              </a:ext>
            </a:extLst>
          </p:cNvPr>
          <p:cNvSpPr/>
          <p:nvPr/>
        </p:nvSpPr>
        <p:spPr>
          <a:xfrm>
            <a:off x="5730163" y="2490392"/>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D9D2E48-7EDB-4B2D-B710-5186A2D24EE5}"/>
              </a:ext>
            </a:extLst>
          </p:cNvPr>
          <p:cNvSpPr/>
          <p:nvPr/>
        </p:nvSpPr>
        <p:spPr>
          <a:xfrm>
            <a:off x="6847018" y="2490391"/>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7D824D08-607A-4C12-93C2-C1C07C1971D3}"/>
              </a:ext>
            </a:extLst>
          </p:cNvPr>
          <p:cNvSpPr txBox="1"/>
          <p:nvPr/>
        </p:nvSpPr>
        <p:spPr>
          <a:xfrm>
            <a:off x="77057" y="6462879"/>
            <a:ext cx="3419396" cy="33855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524DEA63-C134-4A28-9F4A-D05DF2ADC4FB}"/>
              </a:ext>
            </a:extLst>
          </p:cNvPr>
          <p:cNvGrpSpPr/>
          <p:nvPr/>
        </p:nvGrpSpPr>
        <p:grpSpPr>
          <a:xfrm>
            <a:off x="5136705" y="6407321"/>
            <a:ext cx="2241162" cy="215444"/>
            <a:chOff x="163092" y="5772628"/>
            <a:chExt cx="2241162" cy="215444"/>
          </a:xfrm>
        </p:grpSpPr>
        <p:sp>
          <p:nvSpPr>
            <p:cNvPr id="35" name="TextBox 34">
              <a:extLst>
                <a:ext uri="{FF2B5EF4-FFF2-40B4-BE49-F238E27FC236}">
                  <a16:creationId xmlns:a16="http://schemas.microsoft.com/office/drawing/2014/main" id="{C192EAB2-E309-4806-8F21-7CB2407163B0}"/>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6" name="Isosceles Triangle 35">
              <a:extLst>
                <a:ext uri="{FF2B5EF4-FFF2-40B4-BE49-F238E27FC236}">
                  <a16:creationId xmlns:a16="http://schemas.microsoft.com/office/drawing/2014/main" id="{3F28600F-DB4D-4C0B-AD72-0DD6DC227706}"/>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Isosceles Triangle 36">
              <a:extLst>
                <a:ext uri="{FF2B5EF4-FFF2-40B4-BE49-F238E27FC236}">
                  <a16:creationId xmlns:a16="http://schemas.microsoft.com/office/drawing/2014/main" id="{E6B410CB-1AD7-4C16-B0B4-F2F6795AAAD3}"/>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8" name="Group 37">
            <a:extLst>
              <a:ext uri="{FF2B5EF4-FFF2-40B4-BE49-F238E27FC236}">
                <a16:creationId xmlns:a16="http://schemas.microsoft.com/office/drawing/2014/main" id="{893C61A9-7226-4E2F-9E7C-F4FC5934D0D4}"/>
              </a:ext>
            </a:extLst>
          </p:cNvPr>
          <p:cNvGrpSpPr/>
          <p:nvPr/>
        </p:nvGrpSpPr>
        <p:grpSpPr>
          <a:xfrm>
            <a:off x="5136705" y="6615308"/>
            <a:ext cx="2891981" cy="215444"/>
            <a:chOff x="163092" y="5772628"/>
            <a:chExt cx="2891981" cy="215444"/>
          </a:xfrm>
        </p:grpSpPr>
        <p:sp>
          <p:nvSpPr>
            <p:cNvPr id="39" name="TextBox 38">
              <a:extLst>
                <a:ext uri="{FF2B5EF4-FFF2-40B4-BE49-F238E27FC236}">
                  <a16:creationId xmlns:a16="http://schemas.microsoft.com/office/drawing/2014/main" id="{05DE0FC4-D49D-43E1-9ED0-6C5A97323BA9}"/>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40" name="Isosceles Triangle 39">
              <a:extLst>
                <a:ext uri="{FF2B5EF4-FFF2-40B4-BE49-F238E27FC236}">
                  <a16:creationId xmlns:a16="http://schemas.microsoft.com/office/drawing/2014/main" id="{AE4FFA11-B585-4219-8D80-B4DB9B942781}"/>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Isosceles Triangle 40">
              <a:extLst>
                <a:ext uri="{FF2B5EF4-FFF2-40B4-BE49-F238E27FC236}">
                  <a16:creationId xmlns:a16="http://schemas.microsoft.com/office/drawing/2014/main" id="{91D74E81-2E54-4427-B29F-98C9711688DA}"/>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ECA15A23-2CB6-4F3F-9377-F13E26075EF1}"/>
              </a:ext>
            </a:extLst>
          </p:cNvPr>
          <p:cNvSpPr/>
          <p:nvPr/>
        </p:nvSpPr>
        <p:spPr>
          <a:xfrm rot="10800000">
            <a:off x="5201664" y="3133681"/>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0D69436E-7F9D-4AAC-8F96-083B4FE47F50}"/>
              </a:ext>
            </a:extLst>
          </p:cNvPr>
          <p:cNvSpPr/>
          <p:nvPr/>
        </p:nvSpPr>
        <p:spPr>
          <a:xfrm rot="10800000">
            <a:off x="6323009" y="3753299"/>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Isosceles Triangle 41">
            <a:extLst>
              <a:ext uri="{FF2B5EF4-FFF2-40B4-BE49-F238E27FC236}">
                <a16:creationId xmlns:a16="http://schemas.microsoft.com/office/drawing/2014/main" id="{4D20A603-35D3-4B36-8163-170469048CB9}"/>
              </a:ext>
            </a:extLst>
          </p:cNvPr>
          <p:cNvSpPr>
            <a:spLocks noChangeAspect="1"/>
          </p:cNvSpPr>
          <p:nvPr/>
        </p:nvSpPr>
        <p:spPr>
          <a:xfrm>
            <a:off x="3038143" y="5648501"/>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3" name="Isosceles Triangle 42">
            <a:extLst>
              <a:ext uri="{FF2B5EF4-FFF2-40B4-BE49-F238E27FC236}">
                <a16:creationId xmlns:a16="http://schemas.microsoft.com/office/drawing/2014/main" id="{49015BB4-73C1-4D33-AA9F-FB99DE73F5FC}"/>
              </a:ext>
            </a:extLst>
          </p:cNvPr>
          <p:cNvSpPr>
            <a:spLocks noChangeAspect="1"/>
          </p:cNvSpPr>
          <p:nvPr/>
        </p:nvSpPr>
        <p:spPr>
          <a:xfrm>
            <a:off x="5229175" y="5645685"/>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Isosceles Triangle 43">
            <a:extLst>
              <a:ext uri="{FF2B5EF4-FFF2-40B4-BE49-F238E27FC236}">
                <a16:creationId xmlns:a16="http://schemas.microsoft.com/office/drawing/2014/main" id="{77909BE6-0043-481B-9445-5DFC266D8AE4}"/>
              </a:ext>
            </a:extLst>
          </p:cNvPr>
          <p:cNvSpPr>
            <a:spLocks noChangeAspect="1"/>
          </p:cNvSpPr>
          <p:nvPr/>
        </p:nvSpPr>
        <p:spPr>
          <a:xfrm>
            <a:off x="6352061" y="5644149"/>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5" name="Rectangle 44">
            <a:extLst>
              <a:ext uri="{FF2B5EF4-FFF2-40B4-BE49-F238E27FC236}">
                <a16:creationId xmlns:a16="http://schemas.microsoft.com/office/drawing/2014/main" id="{05B3985E-6D73-48FE-9CA8-D5C57B9A4909}"/>
              </a:ext>
            </a:extLst>
          </p:cNvPr>
          <p:cNvSpPr/>
          <p:nvPr/>
        </p:nvSpPr>
        <p:spPr>
          <a:xfrm>
            <a:off x="8242539" y="1945470"/>
            <a:ext cx="3797305" cy="2939266"/>
          </a:xfrm>
          <a:prstGeom prst="rect">
            <a:avLst/>
          </a:prstGeom>
        </p:spPr>
        <p:txBody>
          <a:bodyPr wrap="square">
            <a:spAutoFit/>
          </a:bodyPr>
          <a:lstStyle/>
          <a:p>
            <a:r>
              <a:rPr lang="en-NZ" sz="1000" dirty="0"/>
              <a:t>This chart shows the proportion of Māori who have been actively involved in each art form at least once in the last 12 months. </a:t>
            </a:r>
          </a:p>
          <a:p>
            <a:endParaRPr lang="en-NZ" sz="1000" dirty="0"/>
          </a:p>
          <a:p>
            <a:r>
              <a:rPr lang="en-NZ" sz="1000" dirty="0"/>
              <a:t>The most popular art form for attendance is the visual arts and performing arts (both 50%). The increase in attendance at the visual arts (from 43% in 2017) is not statistically significant. </a:t>
            </a:r>
          </a:p>
          <a:p>
            <a:endParaRPr lang="en-NZ" sz="1000" dirty="0"/>
          </a:p>
          <a:p>
            <a:r>
              <a:rPr lang="en-NZ" sz="1000" dirty="0"/>
              <a:t>There have, however, been decreases in Māori attendance at both Ngā Toi Māori and Pacific arts. These findings contrast with the overall population where attendance has actually increased for Ngā Toi Māori and remained consistent for Pacific arts. Further analysis of the groups driving the decline in attendance indicate this is very much a gendered issue, with attendance falling for women but actually increasing slightly for men. </a:t>
            </a:r>
          </a:p>
          <a:p>
            <a:endParaRPr lang="en-NZ" sz="1000" dirty="0"/>
          </a:p>
          <a:p>
            <a:r>
              <a:rPr lang="en-NZ" sz="1000" dirty="0"/>
              <a:t>Further analysis of each art form (including sub-group differences) is presented in the following slides.</a:t>
            </a:r>
            <a:endParaRPr lang="en-NZ" sz="1000" dirty="0">
              <a:solidFill>
                <a:schemeClr val="tx1">
                  <a:lumMod val="85000"/>
                  <a:lumOff val="15000"/>
                </a:schemeClr>
              </a:solidFill>
            </a:endParaRPr>
          </a:p>
          <a:p>
            <a:pPr lvl="0">
              <a:spcBef>
                <a:spcPts val="600"/>
              </a:spcBef>
            </a:pP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2003170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Craft and object art attendance among Māori </a:t>
            </a:r>
          </a:p>
        </p:txBody>
      </p:sp>
      <p:sp>
        <p:nvSpPr>
          <p:cNvPr id="26" name="TextBox 25"/>
          <p:cNvSpPr txBox="1"/>
          <p:nvPr/>
        </p:nvSpPr>
        <p:spPr>
          <a:xfrm>
            <a:off x="262838" y="3428610"/>
            <a:ext cx="3811444"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22" name="Chart 21">
            <a:extLst>
              <a:ext uri="{FF2B5EF4-FFF2-40B4-BE49-F238E27FC236}">
                <a16:creationId xmlns:a16="http://schemas.microsoft.com/office/drawing/2014/main" id="{901EBA4B-F128-4587-92A9-AAEC422EECA3}"/>
              </a:ext>
            </a:extLst>
          </p:cNvPr>
          <p:cNvGraphicFramePr/>
          <p:nvPr>
            <p:extLst>
              <p:ext uri="{D42A27DB-BD31-4B8C-83A1-F6EECF244321}">
                <p14:modId xmlns:p14="http://schemas.microsoft.com/office/powerpoint/2010/main" val="717694234"/>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AD4149C6-D788-4B1C-A734-D403A35D6537}"/>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attended the craft and object arts 2017 (n=302); 2020 (n=524)</a:t>
            </a:r>
          </a:p>
        </p:txBody>
      </p:sp>
      <p:graphicFrame>
        <p:nvGraphicFramePr>
          <p:cNvPr id="32" name="Chart 31">
            <a:extLst>
              <a:ext uri="{FF2B5EF4-FFF2-40B4-BE49-F238E27FC236}">
                <a16:creationId xmlns:a16="http://schemas.microsoft.com/office/drawing/2014/main" id="{669B82CF-408D-449E-99D5-7AE3B41ACD34}"/>
              </a:ext>
            </a:extLst>
          </p:cNvPr>
          <p:cNvGraphicFramePr/>
          <p:nvPr>
            <p:extLst>
              <p:ext uri="{D42A27DB-BD31-4B8C-83A1-F6EECF244321}">
                <p14:modId xmlns:p14="http://schemas.microsoft.com/office/powerpoint/2010/main" val="3871650236"/>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35" name="Oval 34">
            <a:extLst>
              <a:ext uri="{FF2B5EF4-FFF2-40B4-BE49-F238E27FC236}">
                <a16:creationId xmlns:a16="http://schemas.microsoft.com/office/drawing/2014/main" id="{8505A0F3-AA3F-4B4D-9CAB-FA1DCFD7F529}"/>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6" name="Graphic 35" descr="User">
            <a:extLst>
              <a:ext uri="{FF2B5EF4-FFF2-40B4-BE49-F238E27FC236}">
                <a16:creationId xmlns:a16="http://schemas.microsoft.com/office/drawing/2014/main" id="{D0286043-75AB-4B86-BC7E-6CCFC5589B7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37" name="Oval 36">
            <a:extLst>
              <a:ext uri="{FF2B5EF4-FFF2-40B4-BE49-F238E27FC236}">
                <a16:creationId xmlns:a16="http://schemas.microsoft.com/office/drawing/2014/main" id="{D33FA622-D28C-4A80-AD7A-D6BC53E60A94}"/>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8" name="Graphic 37" descr="Internet">
            <a:extLst>
              <a:ext uri="{FF2B5EF4-FFF2-40B4-BE49-F238E27FC236}">
                <a16:creationId xmlns:a16="http://schemas.microsoft.com/office/drawing/2014/main" id="{B8F71040-2B98-441B-8FD4-3F4251DCD10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44" name="TextBox 43">
            <a:extLst>
              <a:ext uri="{FF2B5EF4-FFF2-40B4-BE49-F238E27FC236}">
                <a16:creationId xmlns:a16="http://schemas.microsoft.com/office/drawing/2014/main" id="{A907ACF0-1A36-4E31-9246-3A2C4E2DE03B}"/>
              </a:ext>
            </a:extLst>
          </p:cNvPr>
          <p:cNvSpPr txBox="1"/>
          <p:nvPr/>
        </p:nvSpPr>
        <p:spPr>
          <a:xfrm>
            <a:off x="4404507" y="3308486"/>
            <a:ext cx="337067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attended craft and object arts 2020 (n=524)</a:t>
            </a:r>
          </a:p>
        </p:txBody>
      </p:sp>
      <p:sp>
        <p:nvSpPr>
          <p:cNvPr id="40" name="Rectangle 39">
            <a:extLst>
              <a:ext uri="{FF2B5EF4-FFF2-40B4-BE49-F238E27FC236}">
                <a16:creationId xmlns:a16="http://schemas.microsoft.com/office/drawing/2014/main" id="{99DA0ADC-5417-4636-A990-15EA7081A6B9}"/>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1A745562-5DB7-404C-9A32-A94E2865020B}"/>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2206AB63-0B57-42C4-BF06-4508EA73DF9D}"/>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11" name="Group 10">
            <a:extLst>
              <a:ext uri="{FF2B5EF4-FFF2-40B4-BE49-F238E27FC236}">
                <a16:creationId xmlns:a16="http://schemas.microsoft.com/office/drawing/2014/main" id="{1DDF5EF7-804E-4731-BCE2-A9A34BCC36A9}"/>
              </a:ext>
            </a:extLst>
          </p:cNvPr>
          <p:cNvGrpSpPr/>
          <p:nvPr/>
        </p:nvGrpSpPr>
        <p:grpSpPr>
          <a:xfrm>
            <a:off x="441623" y="1322093"/>
            <a:ext cx="3547043" cy="480358"/>
            <a:chOff x="441623" y="1312661"/>
            <a:chExt cx="3547043" cy="480358"/>
          </a:xfrm>
        </p:grpSpPr>
        <p:sp>
          <p:nvSpPr>
            <p:cNvPr id="45" name="Rectangle 44">
              <a:extLst>
                <a:ext uri="{FF2B5EF4-FFF2-40B4-BE49-F238E27FC236}">
                  <a16:creationId xmlns:a16="http://schemas.microsoft.com/office/drawing/2014/main" id="{DCFA4173-FCF3-4797-8176-630097F533ED}"/>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63A157E3-10D2-45C7-9717-B6FFA8E997F1}"/>
                </a:ext>
              </a:extLst>
            </p:cNvPr>
            <p:cNvGrpSpPr/>
            <p:nvPr/>
          </p:nvGrpSpPr>
          <p:grpSpPr>
            <a:xfrm>
              <a:off x="441623" y="1312661"/>
              <a:ext cx="431322" cy="480358"/>
              <a:chOff x="-420060" y="172"/>
              <a:chExt cx="431322" cy="480358"/>
            </a:xfrm>
          </p:grpSpPr>
          <p:sp>
            <p:nvSpPr>
              <p:cNvPr id="46" name="Rectangle 45">
                <a:extLst>
                  <a:ext uri="{FF2B5EF4-FFF2-40B4-BE49-F238E27FC236}">
                    <a16:creationId xmlns:a16="http://schemas.microsoft.com/office/drawing/2014/main" id="{A02C26BC-8492-4C4E-B001-C0DCD21EFB1D}"/>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5ABC6DEA-974F-46B8-9644-4C1F947B7A85}"/>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50" name="Text Placeholder 17">
              <a:extLst>
                <a:ext uri="{FF2B5EF4-FFF2-40B4-BE49-F238E27FC236}">
                  <a16:creationId xmlns:a16="http://schemas.microsoft.com/office/drawing/2014/main" id="{C32373C2-2CAE-4CD1-AA05-51AE27569604}"/>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seen any craft and object artworks at an exhibition, festival, art gallery, museum, library, or online in the last 12 months?</a:t>
              </a:r>
            </a:p>
          </p:txBody>
        </p:sp>
      </p:grpSp>
      <p:sp>
        <p:nvSpPr>
          <p:cNvPr id="51" name="Rectangle 50">
            <a:extLst>
              <a:ext uri="{FF2B5EF4-FFF2-40B4-BE49-F238E27FC236}">
                <a16:creationId xmlns:a16="http://schemas.microsoft.com/office/drawing/2014/main" id="{1F92BF1B-DEEE-4AFC-A2F7-5FC891566B2F}"/>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B02D40DE-F848-4948-992F-AB8561C6A7E8}"/>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53" name="Rectangle 52">
            <a:extLst>
              <a:ext uri="{FF2B5EF4-FFF2-40B4-BE49-F238E27FC236}">
                <a16:creationId xmlns:a16="http://schemas.microsoft.com/office/drawing/2014/main" id="{23C78E0A-6750-457A-A6BC-A07E89972480}"/>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4" name="Group 53">
            <a:extLst>
              <a:ext uri="{FF2B5EF4-FFF2-40B4-BE49-F238E27FC236}">
                <a16:creationId xmlns:a16="http://schemas.microsoft.com/office/drawing/2014/main" id="{34ABD360-EEA8-4BA8-9120-F54EE0444000}"/>
              </a:ext>
            </a:extLst>
          </p:cNvPr>
          <p:cNvGrpSpPr/>
          <p:nvPr/>
        </p:nvGrpSpPr>
        <p:grpSpPr>
          <a:xfrm>
            <a:off x="4404507" y="1322093"/>
            <a:ext cx="3370675" cy="480358"/>
            <a:chOff x="441623" y="1312661"/>
            <a:chExt cx="3370675" cy="480358"/>
          </a:xfrm>
        </p:grpSpPr>
        <p:sp>
          <p:nvSpPr>
            <p:cNvPr id="55" name="Rectangle 54">
              <a:extLst>
                <a:ext uri="{FF2B5EF4-FFF2-40B4-BE49-F238E27FC236}">
                  <a16:creationId xmlns:a16="http://schemas.microsoft.com/office/drawing/2014/main" id="{41E51813-5B13-4477-BFAF-943595F6CEF3}"/>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7B4ADA53-0E8A-48FD-A4E4-6F61F16E5F8D}"/>
                </a:ext>
              </a:extLst>
            </p:cNvPr>
            <p:cNvGrpSpPr/>
            <p:nvPr/>
          </p:nvGrpSpPr>
          <p:grpSpPr>
            <a:xfrm>
              <a:off x="441623" y="1312661"/>
              <a:ext cx="431322" cy="480358"/>
              <a:chOff x="-420060" y="172"/>
              <a:chExt cx="431322" cy="480358"/>
            </a:xfrm>
          </p:grpSpPr>
          <p:sp>
            <p:nvSpPr>
              <p:cNvPr id="58" name="Rectangle 57">
                <a:extLst>
                  <a:ext uri="{FF2B5EF4-FFF2-40B4-BE49-F238E27FC236}">
                    <a16:creationId xmlns:a16="http://schemas.microsoft.com/office/drawing/2014/main" id="{F3733C4F-DFF5-4207-BCF4-780A29DB8B58}"/>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D1560931-5CFF-4B40-B59B-9DF4F636143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57" name="Text Placeholder 17">
              <a:extLst>
                <a:ext uri="{FF2B5EF4-FFF2-40B4-BE49-F238E27FC236}">
                  <a16:creationId xmlns:a16="http://schemas.microsoft.com/office/drawing/2014/main" id="{D8099329-A2B6-4866-A004-A463220288A6}"/>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61" name="Rectangle 60">
            <a:extLst>
              <a:ext uri="{FF2B5EF4-FFF2-40B4-BE49-F238E27FC236}">
                <a16:creationId xmlns:a16="http://schemas.microsoft.com/office/drawing/2014/main" id="{7F3088F6-1E92-4234-A957-8026F58CEE64}"/>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FA8CCD5C-3F03-4900-BF1C-626FD3DA07FE}"/>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4" name="Group 63">
            <a:extLst>
              <a:ext uri="{FF2B5EF4-FFF2-40B4-BE49-F238E27FC236}">
                <a16:creationId xmlns:a16="http://schemas.microsoft.com/office/drawing/2014/main" id="{36D227B9-8529-483D-8163-2916B8AA03D2}"/>
              </a:ext>
            </a:extLst>
          </p:cNvPr>
          <p:cNvGrpSpPr/>
          <p:nvPr/>
        </p:nvGrpSpPr>
        <p:grpSpPr>
          <a:xfrm>
            <a:off x="441623" y="3885690"/>
            <a:ext cx="431322" cy="480358"/>
            <a:chOff x="-420060" y="172"/>
            <a:chExt cx="431322" cy="480358"/>
          </a:xfrm>
        </p:grpSpPr>
        <p:sp>
          <p:nvSpPr>
            <p:cNvPr id="66" name="Rectangle 65">
              <a:extLst>
                <a:ext uri="{FF2B5EF4-FFF2-40B4-BE49-F238E27FC236}">
                  <a16:creationId xmlns:a16="http://schemas.microsoft.com/office/drawing/2014/main" id="{7F8E53AA-1514-427D-898D-11FD7A0DF75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6EC6E453-B431-4CF8-A0C7-9ABD2E03E501}"/>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5" name="Text Placeholder 17">
            <a:extLst>
              <a:ext uri="{FF2B5EF4-FFF2-40B4-BE49-F238E27FC236}">
                <a16:creationId xmlns:a16="http://schemas.microsoft.com/office/drawing/2014/main" id="{2E843B94-FE21-4A3C-89D4-E4C0302F8F2C}"/>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70" name="TextBox 69">
            <a:extLst>
              <a:ext uri="{FF2B5EF4-FFF2-40B4-BE49-F238E27FC236}">
                <a16:creationId xmlns:a16="http://schemas.microsoft.com/office/drawing/2014/main" id="{27413243-101B-47BE-BC56-38CBB5ADEEFC}"/>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71" name="Group 70">
            <a:extLst>
              <a:ext uri="{FF2B5EF4-FFF2-40B4-BE49-F238E27FC236}">
                <a16:creationId xmlns:a16="http://schemas.microsoft.com/office/drawing/2014/main" id="{BA5A2EF4-5EF0-43FA-8F82-37DD8F9C6AF8}"/>
              </a:ext>
            </a:extLst>
          </p:cNvPr>
          <p:cNvGrpSpPr/>
          <p:nvPr/>
        </p:nvGrpSpPr>
        <p:grpSpPr>
          <a:xfrm>
            <a:off x="5149673" y="6517123"/>
            <a:ext cx="2241162" cy="215444"/>
            <a:chOff x="163092" y="5772628"/>
            <a:chExt cx="2241162" cy="215444"/>
          </a:xfrm>
        </p:grpSpPr>
        <p:sp>
          <p:nvSpPr>
            <p:cNvPr id="72" name="TextBox 71">
              <a:extLst>
                <a:ext uri="{FF2B5EF4-FFF2-40B4-BE49-F238E27FC236}">
                  <a16:creationId xmlns:a16="http://schemas.microsoft.com/office/drawing/2014/main" id="{C235BDE3-0D6E-45C8-8368-CEB38F14422D}"/>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73" name="Isosceles Triangle 72">
              <a:extLst>
                <a:ext uri="{FF2B5EF4-FFF2-40B4-BE49-F238E27FC236}">
                  <a16:creationId xmlns:a16="http://schemas.microsoft.com/office/drawing/2014/main" id="{11097100-06EA-4438-AA54-A034395265CC}"/>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Isosceles Triangle 73">
              <a:extLst>
                <a:ext uri="{FF2B5EF4-FFF2-40B4-BE49-F238E27FC236}">
                  <a16:creationId xmlns:a16="http://schemas.microsoft.com/office/drawing/2014/main" id="{5F18FD3C-011E-4F8F-960C-0B6FB3A0809F}"/>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5" name="TextBox 74">
            <a:extLst>
              <a:ext uri="{FF2B5EF4-FFF2-40B4-BE49-F238E27FC236}">
                <a16:creationId xmlns:a16="http://schemas.microsoft.com/office/drawing/2014/main" id="{C1254626-D83E-4294-8E69-7EB0E5D89D33}"/>
              </a:ext>
            </a:extLst>
          </p:cNvPr>
          <p:cNvSpPr txBox="1"/>
          <p:nvPr/>
        </p:nvSpPr>
        <p:spPr>
          <a:xfrm>
            <a:off x="5992416" y="203672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76" name="TextBox 75">
            <a:extLst>
              <a:ext uri="{FF2B5EF4-FFF2-40B4-BE49-F238E27FC236}">
                <a16:creationId xmlns:a16="http://schemas.microsoft.com/office/drawing/2014/main" id="{BB62CECC-584C-4E28-BB09-38087A8EA933}"/>
              </a:ext>
            </a:extLst>
          </p:cNvPr>
          <p:cNvSpPr txBox="1"/>
          <p:nvPr/>
        </p:nvSpPr>
        <p:spPr>
          <a:xfrm>
            <a:off x="5408339" y="203910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81%</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7" name="TextBox 76">
            <a:extLst>
              <a:ext uri="{FF2B5EF4-FFF2-40B4-BE49-F238E27FC236}">
                <a16:creationId xmlns:a16="http://schemas.microsoft.com/office/drawing/2014/main" id="{FE02C881-3ACC-41F6-B676-9FEB45206186}"/>
              </a:ext>
            </a:extLst>
          </p:cNvPr>
          <p:cNvSpPr txBox="1"/>
          <p:nvPr/>
        </p:nvSpPr>
        <p:spPr>
          <a:xfrm>
            <a:off x="5972178" y="265609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78" name="TextBox 77">
            <a:extLst>
              <a:ext uri="{FF2B5EF4-FFF2-40B4-BE49-F238E27FC236}">
                <a16:creationId xmlns:a16="http://schemas.microsoft.com/office/drawing/2014/main" id="{3A1B9A0A-D808-45D5-BDC1-7124C2C5A8A2}"/>
              </a:ext>
            </a:extLst>
          </p:cNvPr>
          <p:cNvSpPr txBox="1"/>
          <p:nvPr/>
        </p:nvSpPr>
        <p:spPr>
          <a:xfrm>
            <a:off x="5408285" y="265613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53%</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F2620B75-3FD3-4AF0-91F4-7024678F62A0}"/>
              </a:ext>
            </a:extLst>
          </p:cNvPr>
          <p:cNvSpPr/>
          <p:nvPr/>
        </p:nvSpPr>
        <p:spPr>
          <a:xfrm>
            <a:off x="8141690" y="1730215"/>
            <a:ext cx="3944098" cy="4732065"/>
          </a:xfrm>
          <a:prstGeom prst="rect">
            <a:avLst/>
          </a:prstGeom>
        </p:spPr>
        <p:txBody>
          <a:bodyPr wrap="square">
            <a:spAutoFit/>
          </a:bodyPr>
          <a:lstStyle/>
          <a:p>
            <a:pPr>
              <a:spcAft>
                <a:spcPts val="600"/>
              </a:spcAft>
            </a:pPr>
            <a:r>
              <a:rPr lang="en-NZ" sz="950" dirty="0"/>
              <a:t>Forty-one percent of Māori have attended craft and object art in the last 12 months, in line with 2017. </a:t>
            </a:r>
          </a:p>
          <a:p>
            <a:pPr>
              <a:spcAft>
                <a:spcPts val="600"/>
              </a:spcAft>
            </a:pPr>
            <a:r>
              <a:rPr lang="en-NZ" sz="950" dirty="0"/>
              <a:t>For the first time, the survey asked participants whether they attended in person or online for each art form. Participants might have done both, so the percentages add to more than 100%.</a:t>
            </a:r>
          </a:p>
          <a:p>
            <a:pPr>
              <a:spcAft>
                <a:spcPts val="600"/>
              </a:spcAft>
            </a:pPr>
            <a:r>
              <a:rPr lang="en-NZ" sz="950" dirty="0"/>
              <a:t>Māori who are attending craft and object art are typically doing so in person (81%), but a notable proportion are also attending online (53%). </a:t>
            </a:r>
          </a:p>
          <a:p>
            <a:pPr>
              <a:spcAft>
                <a:spcPts val="600"/>
              </a:spcAft>
            </a:pPr>
            <a:r>
              <a:rPr lang="en-NZ" sz="950" dirty="0"/>
              <a:t>Māori online attendance is higher than that of all New Zealanders who attend craft and object art (53% vs. 42%). Indeed the survey shows that Māori are consistently more likely to attend the arts online than all New Zealanders. One interpretation of this is positive, i.e. online websites and events are helping democratise the arts. However, this finding also raises the question as to how welcoming Māori find the physical spaces to be (see slide 36 for more on this). </a:t>
            </a:r>
          </a:p>
          <a:p>
            <a:pPr>
              <a:spcAft>
                <a:spcPts val="600"/>
              </a:spcAft>
            </a:pPr>
            <a:r>
              <a:rPr lang="en-NZ" sz="950" dirty="0"/>
              <a:t>Those who are attending are doing so on a more regular basis. Thirty two percent have attended more than three times in the last 12 months, compared to 24% in 2017. It could be that increased online opportunities (or comfort attending online) is supporting more frequent attendance. </a:t>
            </a:r>
            <a:endParaRPr lang="en-NZ" sz="950" b="1" dirty="0">
              <a:solidFill>
                <a:schemeClr val="tx1">
                  <a:lumMod val="85000"/>
                  <a:lumOff val="15000"/>
                </a:schemeClr>
              </a:solidFill>
            </a:endParaRPr>
          </a:p>
          <a:p>
            <a:pPr lvl="0">
              <a:spcBef>
                <a:spcPts val="600"/>
              </a:spcBef>
            </a:pPr>
            <a:r>
              <a:rPr lang="en-NZ" sz="950" b="1" dirty="0">
                <a:solidFill>
                  <a:schemeClr val="tx1">
                    <a:lumMod val="85000"/>
                    <a:lumOff val="15000"/>
                  </a:schemeClr>
                </a:solidFill>
              </a:rPr>
              <a:t>Sub-group differences among Māori:</a:t>
            </a:r>
          </a:p>
          <a:p>
            <a:pPr lvl="0">
              <a:spcBef>
                <a:spcPts val="600"/>
              </a:spcBef>
            </a:pPr>
            <a:r>
              <a:rPr lang="en-NZ" sz="950" dirty="0">
                <a:solidFill>
                  <a:schemeClr val="tx1">
                    <a:lumMod val="85000"/>
                    <a:lumOff val="15000"/>
                  </a:schemeClr>
                </a:solidFill>
              </a:rPr>
              <a:t>Māori women (47%) are more likely to have attended craft and object art than average (41%). In contrast, Māori men (34%) are less likely than average to have attended.  </a:t>
            </a:r>
          </a:p>
          <a:p>
            <a:pPr lvl="0">
              <a:spcBef>
                <a:spcPts val="600"/>
              </a:spcBef>
            </a:pPr>
            <a:r>
              <a:rPr lang="en-NZ" sz="950" dirty="0">
                <a:solidFill>
                  <a:schemeClr val="tx1">
                    <a:lumMod val="85000"/>
                    <a:lumOff val="15000"/>
                  </a:schemeClr>
                </a:solidFill>
              </a:rPr>
              <a:t>Māori who live in towns / rural areas are more likely than average</a:t>
            </a:r>
            <a:r>
              <a:rPr lang="en-NZ" sz="950" dirty="0">
                <a:solidFill>
                  <a:srgbClr val="FF0000"/>
                </a:solidFill>
              </a:rPr>
              <a:t> </a:t>
            </a:r>
            <a:r>
              <a:rPr lang="en-NZ" sz="950" dirty="0">
                <a:solidFill>
                  <a:schemeClr val="tx1">
                    <a:lumMod val="85000"/>
                    <a:lumOff val="15000"/>
                  </a:schemeClr>
                </a:solidFill>
              </a:rPr>
              <a:t>to have attended (45% vs 41% average).</a:t>
            </a:r>
          </a:p>
          <a:p>
            <a:pPr lvl="0">
              <a:spcBef>
                <a:spcPts val="600"/>
              </a:spcBef>
            </a:pPr>
            <a:endParaRPr lang="en-NZ" sz="950" b="1" dirty="0">
              <a:solidFill>
                <a:schemeClr val="tx1">
                  <a:lumMod val="85000"/>
                  <a:lumOff val="15000"/>
                </a:schemeClr>
              </a:solidFill>
            </a:endParaRPr>
          </a:p>
        </p:txBody>
      </p:sp>
    </p:spTree>
    <p:extLst>
      <p:ext uri="{BB962C8B-B14F-4D97-AF65-F5344CB8AC3E}">
        <p14:creationId xmlns:p14="http://schemas.microsoft.com/office/powerpoint/2010/main" val="64881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Literary arts attendance among Māori </a:t>
            </a:r>
          </a:p>
        </p:txBody>
      </p:sp>
      <p:sp>
        <p:nvSpPr>
          <p:cNvPr id="40" name="TextBox 39">
            <a:extLst>
              <a:ext uri="{FF2B5EF4-FFF2-40B4-BE49-F238E27FC236}">
                <a16:creationId xmlns:a16="http://schemas.microsoft.com/office/drawing/2014/main" id="{932F741B-D856-4221-BBF3-F415BB3772E4}"/>
              </a:ext>
            </a:extLst>
          </p:cNvPr>
          <p:cNvSpPr txBox="1"/>
          <p:nvPr/>
        </p:nvSpPr>
        <p:spPr>
          <a:xfrm>
            <a:off x="262838" y="3428610"/>
            <a:ext cx="3811444"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45" name="Chart 44">
            <a:extLst>
              <a:ext uri="{FF2B5EF4-FFF2-40B4-BE49-F238E27FC236}">
                <a16:creationId xmlns:a16="http://schemas.microsoft.com/office/drawing/2014/main" id="{C8AFE276-45F1-4EB1-A0A4-74A990B08F76}"/>
              </a:ext>
            </a:extLst>
          </p:cNvPr>
          <p:cNvGraphicFramePr/>
          <p:nvPr>
            <p:extLst>
              <p:ext uri="{D42A27DB-BD31-4B8C-83A1-F6EECF244321}">
                <p14:modId xmlns:p14="http://schemas.microsoft.com/office/powerpoint/2010/main" val="3991744337"/>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EE386EB4-FA7C-49B3-85A6-94C7AEA687CF}"/>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attended the literary arts 2017 (n=66); 2020 (n=116)</a:t>
            </a:r>
          </a:p>
        </p:txBody>
      </p:sp>
      <p:graphicFrame>
        <p:nvGraphicFramePr>
          <p:cNvPr id="47" name="Chart 46">
            <a:extLst>
              <a:ext uri="{FF2B5EF4-FFF2-40B4-BE49-F238E27FC236}">
                <a16:creationId xmlns:a16="http://schemas.microsoft.com/office/drawing/2014/main" id="{DDC2B064-4241-4003-80AC-ED182D56364F}"/>
              </a:ext>
            </a:extLst>
          </p:cNvPr>
          <p:cNvGraphicFramePr/>
          <p:nvPr>
            <p:extLst>
              <p:ext uri="{D42A27DB-BD31-4B8C-83A1-F6EECF244321}">
                <p14:modId xmlns:p14="http://schemas.microsoft.com/office/powerpoint/2010/main" val="3092362078"/>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4"/>
          </a:graphicData>
        </a:graphic>
      </p:graphicFrame>
      <p:sp>
        <p:nvSpPr>
          <p:cNvPr id="48" name="Oval 47">
            <a:extLst>
              <a:ext uri="{FF2B5EF4-FFF2-40B4-BE49-F238E27FC236}">
                <a16:creationId xmlns:a16="http://schemas.microsoft.com/office/drawing/2014/main" id="{7D830938-89CA-4EF3-8041-B3486D51F476}"/>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9" name="Graphic 48" descr="User">
            <a:extLst>
              <a:ext uri="{FF2B5EF4-FFF2-40B4-BE49-F238E27FC236}">
                <a16:creationId xmlns:a16="http://schemas.microsoft.com/office/drawing/2014/main" id="{A144E51E-FC34-4B32-8CC8-2251782422D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12863" y="2009129"/>
            <a:ext cx="398803" cy="398803"/>
          </a:xfrm>
          <a:prstGeom prst="rect">
            <a:avLst/>
          </a:prstGeom>
        </p:spPr>
      </p:pic>
      <p:sp>
        <p:nvSpPr>
          <p:cNvPr id="50" name="Oval 49">
            <a:extLst>
              <a:ext uri="{FF2B5EF4-FFF2-40B4-BE49-F238E27FC236}">
                <a16:creationId xmlns:a16="http://schemas.microsoft.com/office/drawing/2014/main" id="{56F2C9C8-7AEF-4544-AD31-5F0E31CD64C1}"/>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1" name="Graphic 50" descr="Internet">
            <a:extLst>
              <a:ext uri="{FF2B5EF4-FFF2-40B4-BE49-F238E27FC236}">
                <a16:creationId xmlns:a16="http://schemas.microsoft.com/office/drawing/2014/main" id="{019FCDC8-B2A7-4B70-9AE0-96478070DB4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10568" y="2666939"/>
            <a:ext cx="403391" cy="403391"/>
          </a:xfrm>
          <a:prstGeom prst="rect">
            <a:avLst/>
          </a:prstGeom>
        </p:spPr>
      </p:pic>
      <p:sp>
        <p:nvSpPr>
          <p:cNvPr id="54" name="TextBox 53">
            <a:extLst>
              <a:ext uri="{FF2B5EF4-FFF2-40B4-BE49-F238E27FC236}">
                <a16:creationId xmlns:a16="http://schemas.microsoft.com/office/drawing/2014/main" id="{947A97A9-BA2F-488D-8E93-D5738DA67FE7}"/>
              </a:ext>
            </a:extLst>
          </p:cNvPr>
          <p:cNvSpPr txBox="1"/>
          <p:nvPr/>
        </p:nvSpPr>
        <p:spPr>
          <a:xfrm>
            <a:off x="4404507" y="3308486"/>
            <a:ext cx="337067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attended the literary arts 2020 (n=116)</a:t>
            </a:r>
          </a:p>
        </p:txBody>
      </p:sp>
      <p:sp>
        <p:nvSpPr>
          <p:cNvPr id="55" name="Rectangle 54">
            <a:extLst>
              <a:ext uri="{FF2B5EF4-FFF2-40B4-BE49-F238E27FC236}">
                <a16:creationId xmlns:a16="http://schemas.microsoft.com/office/drawing/2014/main" id="{39864B96-FA96-45DD-B833-1B9E2277060D}"/>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DA289B26-526B-4F14-BF06-87053C2BC0DE}"/>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A7A5412C-BB58-4EEA-AC78-02539977AB01}"/>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8" name="Group 57">
            <a:extLst>
              <a:ext uri="{FF2B5EF4-FFF2-40B4-BE49-F238E27FC236}">
                <a16:creationId xmlns:a16="http://schemas.microsoft.com/office/drawing/2014/main" id="{64F10C99-630C-4E33-919B-CE775F596BC4}"/>
              </a:ext>
            </a:extLst>
          </p:cNvPr>
          <p:cNvGrpSpPr/>
          <p:nvPr/>
        </p:nvGrpSpPr>
        <p:grpSpPr>
          <a:xfrm>
            <a:off x="441623" y="1322093"/>
            <a:ext cx="3547043" cy="480358"/>
            <a:chOff x="441623" y="1312661"/>
            <a:chExt cx="3547043" cy="480358"/>
          </a:xfrm>
        </p:grpSpPr>
        <p:sp>
          <p:nvSpPr>
            <p:cNvPr id="59" name="Rectangle 58">
              <a:extLst>
                <a:ext uri="{FF2B5EF4-FFF2-40B4-BE49-F238E27FC236}">
                  <a16:creationId xmlns:a16="http://schemas.microsoft.com/office/drawing/2014/main" id="{C8AA84C3-2677-478A-B4D9-396BCABFCC55}"/>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A5A76BC9-7704-47A7-BC2E-E2E606AE5B5E}"/>
                </a:ext>
              </a:extLst>
            </p:cNvPr>
            <p:cNvGrpSpPr/>
            <p:nvPr/>
          </p:nvGrpSpPr>
          <p:grpSpPr>
            <a:xfrm>
              <a:off x="441623" y="1312661"/>
              <a:ext cx="431322" cy="480358"/>
              <a:chOff x="-420060" y="172"/>
              <a:chExt cx="431322" cy="480358"/>
            </a:xfrm>
          </p:grpSpPr>
          <p:sp>
            <p:nvSpPr>
              <p:cNvPr id="62" name="Rectangle 61">
                <a:extLst>
                  <a:ext uri="{FF2B5EF4-FFF2-40B4-BE49-F238E27FC236}">
                    <a16:creationId xmlns:a16="http://schemas.microsoft.com/office/drawing/2014/main" id="{A55A7CEF-C096-4537-9551-273EF3FABB0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267BD92F-F250-46EB-97DB-27508CB5438B}"/>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1" name="Text Placeholder 17">
              <a:extLst>
                <a:ext uri="{FF2B5EF4-FFF2-40B4-BE49-F238E27FC236}">
                  <a16:creationId xmlns:a16="http://schemas.microsoft.com/office/drawing/2014/main" id="{0D92B577-39F0-4952-80E2-258BFC5129D9}"/>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gone to any spoken word, poetry or book readings, or literary festivals or events in the last 12 months?</a:t>
              </a:r>
            </a:p>
          </p:txBody>
        </p:sp>
      </p:grpSp>
      <p:sp>
        <p:nvSpPr>
          <p:cNvPr id="64" name="Rectangle 63">
            <a:extLst>
              <a:ext uri="{FF2B5EF4-FFF2-40B4-BE49-F238E27FC236}">
                <a16:creationId xmlns:a16="http://schemas.microsoft.com/office/drawing/2014/main" id="{44830819-1DAA-42C1-AE41-FCDFF76A9119}"/>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EC598B1D-9BDA-471B-8A20-802F3A3E77F6}"/>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6" name="Rectangle 65">
            <a:extLst>
              <a:ext uri="{FF2B5EF4-FFF2-40B4-BE49-F238E27FC236}">
                <a16:creationId xmlns:a16="http://schemas.microsoft.com/office/drawing/2014/main" id="{64958E8F-DBB5-4C6B-80E1-BD37541447DA}"/>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E64326FE-636A-414D-8E26-563DD4B20AC0}"/>
              </a:ext>
            </a:extLst>
          </p:cNvPr>
          <p:cNvGrpSpPr/>
          <p:nvPr/>
        </p:nvGrpSpPr>
        <p:grpSpPr>
          <a:xfrm>
            <a:off x="4404507" y="1322093"/>
            <a:ext cx="3370675" cy="480358"/>
            <a:chOff x="441623" y="1312661"/>
            <a:chExt cx="3370675" cy="480358"/>
          </a:xfrm>
        </p:grpSpPr>
        <p:sp>
          <p:nvSpPr>
            <p:cNvPr id="68" name="Rectangle 67">
              <a:extLst>
                <a:ext uri="{FF2B5EF4-FFF2-40B4-BE49-F238E27FC236}">
                  <a16:creationId xmlns:a16="http://schemas.microsoft.com/office/drawing/2014/main" id="{5E92678D-F874-4C95-8D67-495B59B7AB72}"/>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3C0C8648-091D-41B0-86D2-2940DF53C297}"/>
                </a:ext>
              </a:extLst>
            </p:cNvPr>
            <p:cNvGrpSpPr/>
            <p:nvPr/>
          </p:nvGrpSpPr>
          <p:grpSpPr>
            <a:xfrm>
              <a:off x="441623" y="1312661"/>
              <a:ext cx="431322" cy="480358"/>
              <a:chOff x="-420060" y="172"/>
              <a:chExt cx="431322" cy="480358"/>
            </a:xfrm>
          </p:grpSpPr>
          <p:sp>
            <p:nvSpPr>
              <p:cNvPr id="71" name="Rectangle 70">
                <a:extLst>
                  <a:ext uri="{FF2B5EF4-FFF2-40B4-BE49-F238E27FC236}">
                    <a16:creationId xmlns:a16="http://schemas.microsoft.com/office/drawing/2014/main" id="{151B9E82-356F-4C40-A1C3-89246C523BA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C9DB736F-4FC0-4DB5-92F0-8020C5F01D8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0" name="Text Placeholder 17">
              <a:extLst>
                <a:ext uri="{FF2B5EF4-FFF2-40B4-BE49-F238E27FC236}">
                  <a16:creationId xmlns:a16="http://schemas.microsoft.com/office/drawing/2014/main" id="{201BF80A-31B8-44F4-8685-4652C5C7D031}"/>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4" name="Rectangle 73">
            <a:extLst>
              <a:ext uri="{FF2B5EF4-FFF2-40B4-BE49-F238E27FC236}">
                <a16:creationId xmlns:a16="http://schemas.microsoft.com/office/drawing/2014/main" id="{BD17E17B-1C3B-4E47-A171-BBBFBBC8FE33}"/>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B59BB091-438A-49A6-AB47-04898D53D285}"/>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A4268E73-CEA2-44C7-92BD-E046FA0E3298}"/>
              </a:ext>
            </a:extLst>
          </p:cNvPr>
          <p:cNvGrpSpPr/>
          <p:nvPr/>
        </p:nvGrpSpPr>
        <p:grpSpPr>
          <a:xfrm>
            <a:off x="441623" y="3885690"/>
            <a:ext cx="431322" cy="480358"/>
            <a:chOff x="-420060" y="172"/>
            <a:chExt cx="431322" cy="480358"/>
          </a:xfrm>
        </p:grpSpPr>
        <p:sp>
          <p:nvSpPr>
            <p:cNvPr id="77" name="Rectangle 76">
              <a:extLst>
                <a:ext uri="{FF2B5EF4-FFF2-40B4-BE49-F238E27FC236}">
                  <a16:creationId xmlns:a16="http://schemas.microsoft.com/office/drawing/2014/main" id="{4359B4E2-D8F4-4BB0-82CF-62C678BE2C9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CFC3D2BE-D561-45CE-B310-C72B461455E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9" name="Text Placeholder 17">
            <a:extLst>
              <a:ext uri="{FF2B5EF4-FFF2-40B4-BE49-F238E27FC236}">
                <a16:creationId xmlns:a16="http://schemas.microsoft.com/office/drawing/2014/main" id="{4C5F598C-BEC0-491F-B2B4-ED66CEA2DD44}"/>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5" name="TextBox 84">
            <a:extLst>
              <a:ext uri="{FF2B5EF4-FFF2-40B4-BE49-F238E27FC236}">
                <a16:creationId xmlns:a16="http://schemas.microsoft.com/office/drawing/2014/main" id="{EF69591D-37B1-4809-8EFA-F0445479C804}"/>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86" name="Group 85">
            <a:extLst>
              <a:ext uri="{FF2B5EF4-FFF2-40B4-BE49-F238E27FC236}">
                <a16:creationId xmlns:a16="http://schemas.microsoft.com/office/drawing/2014/main" id="{A8B6B289-B938-4F8D-9C9E-9E3BE55CAD07}"/>
              </a:ext>
            </a:extLst>
          </p:cNvPr>
          <p:cNvGrpSpPr/>
          <p:nvPr/>
        </p:nvGrpSpPr>
        <p:grpSpPr>
          <a:xfrm>
            <a:off x="5149673" y="6517123"/>
            <a:ext cx="2241162" cy="215444"/>
            <a:chOff x="163092" y="5772628"/>
            <a:chExt cx="2241162" cy="215444"/>
          </a:xfrm>
        </p:grpSpPr>
        <p:sp>
          <p:nvSpPr>
            <p:cNvPr id="87" name="TextBox 86">
              <a:extLst>
                <a:ext uri="{FF2B5EF4-FFF2-40B4-BE49-F238E27FC236}">
                  <a16:creationId xmlns:a16="http://schemas.microsoft.com/office/drawing/2014/main" id="{E505E03C-3AC6-4D95-B55C-2C9ECF671E94}"/>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88" name="Isosceles Triangle 87">
              <a:extLst>
                <a:ext uri="{FF2B5EF4-FFF2-40B4-BE49-F238E27FC236}">
                  <a16:creationId xmlns:a16="http://schemas.microsoft.com/office/drawing/2014/main" id="{59734D58-B723-42CF-A196-679B30D06B2B}"/>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9" name="Isosceles Triangle 88">
              <a:extLst>
                <a:ext uri="{FF2B5EF4-FFF2-40B4-BE49-F238E27FC236}">
                  <a16:creationId xmlns:a16="http://schemas.microsoft.com/office/drawing/2014/main" id="{50BD395D-3AF7-4DD4-A1C9-384C392BDC8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80" name="TextBox 79">
            <a:extLst>
              <a:ext uri="{FF2B5EF4-FFF2-40B4-BE49-F238E27FC236}">
                <a16:creationId xmlns:a16="http://schemas.microsoft.com/office/drawing/2014/main" id="{25CBFE71-A8C8-4938-87B9-8068D8A88B0A}"/>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1" name="TextBox 80">
            <a:extLst>
              <a:ext uri="{FF2B5EF4-FFF2-40B4-BE49-F238E27FC236}">
                <a16:creationId xmlns:a16="http://schemas.microsoft.com/office/drawing/2014/main" id="{574038A2-A543-499E-ABD1-DF4EC69F6B13}"/>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70%</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0184B80C-1876-4CC6-9650-4A9C5F75FF5B}"/>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3" name="TextBox 82">
            <a:extLst>
              <a:ext uri="{FF2B5EF4-FFF2-40B4-BE49-F238E27FC236}">
                <a16:creationId xmlns:a16="http://schemas.microsoft.com/office/drawing/2014/main" id="{A02EA1BF-B1AD-423C-97EE-BF1E9ADE31C6}"/>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59%</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A9B0C03E-555B-4301-94BB-F3AEC65A00F1}"/>
              </a:ext>
            </a:extLst>
          </p:cNvPr>
          <p:cNvSpPr/>
          <p:nvPr/>
        </p:nvSpPr>
        <p:spPr>
          <a:xfrm>
            <a:off x="8339075" y="1908473"/>
            <a:ext cx="3470951" cy="2323713"/>
          </a:xfrm>
          <a:prstGeom prst="rect">
            <a:avLst/>
          </a:prstGeom>
        </p:spPr>
        <p:txBody>
          <a:bodyPr wrap="square">
            <a:spAutoFit/>
          </a:bodyPr>
          <a:lstStyle/>
          <a:p>
            <a:r>
              <a:rPr lang="en-NZ" sz="1000" dirty="0"/>
              <a:t>Ten percent of Māori have attended literary arts in the last 12 months. This is in line with 2017. </a:t>
            </a:r>
          </a:p>
          <a:p>
            <a:endParaRPr lang="en-NZ" sz="1000" dirty="0"/>
          </a:p>
          <a:p>
            <a:r>
              <a:rPr lang="en-NZ" sz="1000" dirty="0"/>
              <a:t>Of those Māori who attend literary arts, the proportion who do so online is relatively high (59%), with 70% of Māori attending in person.</a:t>
            </a:r>
          </a:p>
          <a:p>
            <a:endParaRPr lang="en-NZ" sz="1000" dirty="0"/>
          </a:p>
          <a:p>
            <a:r>
              <a:rPr lang="en-NZ" sz="1000" dirty="0"/>
              <a:t>Māori who attend literary arts typically do so infrequently, with 65% attending up to three times in the last 12 months.</a:t>
            </a:r>
            <a:endParaRPr lang="en-NZ" sz="1000" b="1" dirty="0">
              <a:solidFill>
                <a:schemeClr val="tx1">
                  <a:lumMod val="85000"/>
                  <a:lumOff val="15000"/>
                </a:schemeClr>
              </a:solidFill>
            </a:endParaRPr>
          </a:p>
          <a:p>
            <a:pPr lvl="0">
              <a:spcBef>
                <a:spcPts val="600"/>
              </a:spcBef>
            </a:pPr>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Older Māori (70+) are significantly less likely to attend literary arts compared to the average (3% vs 10%).</a:t>
            </a:r>
          </a:p>
        </p:txBody>
      </p:sp>
    </p:spTree>
    <p:extLst>
      <p:ext uri="{BB962C8B-B14F-4D97-AF65-F5344CB8AC3E}">
        <p14:creationId xmlns:p14="http://schemas.microsoft.com/office/powerpoint/2010/main" val="199731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9503-BA8D-4011-BEF7-F772B6D35D77}"/>
              </a:ext>
            </a:extLst>
          </p:cNvPr>
          <p:cNvSpPr>
            <a:spLocks noGrp="1"/>
          </p:cNvSpPr>
          <p:nvPr>
            <p:ph type="title"/>
          </p:nvPr>
        </p:nvSpPr>
        <p:spPr>
          <a:xfrm>
            <a:off x="166536" y="116115"/>
            <a:ext cx="10228293" cy="714828"/>
          </a:xfrm>
        </p:spPr>
        <p:txBody>
          <a:bodyPr/>
          <a:lstStyle/>
          <a:p>
            <a:r>
              <a:rPr lang="en-NZ" dirty="0"/>
              <a:t>Background and objectives of the research</a:t>
            </a:r>
          </a:p>
        </p:txBody>
      </p:sp>
      <p:sp>
        <p:nvSpPr>
          <p:cNvPr id="3" name="Content Placeholder 2">
            <a:extLst>
              <a:ext uri="{FF2B5EF4-FFF2-40B4-BE49-F238E27FC236}">
                <a16:creationId xmlns:a16="http://schemas.microsoft.com/office/drawing/2014/main" id="{064161BF-07D5-4868-B964-4DF9B08F07F6}"/>
              </a:ext>
            </a:extLst>
          </p:cNvPr>
          <p:cNvSpPr>
            <a:spLocks noGrp="1"/>
          </p:cNvSpPr>
          <p:nvPr>
            <p:ph idx="1"/>
          </p:nvPr>
        </p:nvSpPr>
        <p:spPr>
          <a:xfrm>
            <a:off x="166536" y="1193659"/>
            <a:ext cx="8411407" cy="2071321"/>
          </a:xfrm>
        </p:spPr>
        <p:txBody>
          <a:bodyPr>
            <a:noAutofit/>
          </a:bodyPr>
          <a:lstStyle/>
          <a:p>
            <a:pPr>
              <a:spcBef>
                <a:spcPts val="500"/>
              </a:spcBef>
            </a:pPr>
            <a:r>
              <a:rPr lang="en-NZ" sz="1100" dirty="0">
                <a:cs typeface="Arial" panose="020B0604020202020204" pitchFamily="34" charset="0"/>
              </a:rPr>
              <a:t>Since 2005 Creative New Zealand has conducted research to measure New Zealanders engagement with the arts. This includes attendance and participation in different art forms, as well as wider attitudes to the arts. The research comprises two separate surveys (one of adults aged 15+; and one of young people aged 10-14). The surveys are repeated every three years. </a:t>
            </a:r>
          </a:p>
          <a:p>
            <a:pPr>
              <a:spcBef>
                <a:spcPts val="500"/>
              </a:spcBef>
            </a:pPr>
            <a:r>
              <a:rPr lang="en-NZ" sz="1100" dirty="0">
                <a:cs typeface="Arial" panose="020B0604020202020204" pitchFamily="34" charset="0"/>
              </a:rPr>
              <a:t>The research is used in a number of ways. It provides:</a:t>
            </a:r>
          </a:p>
          <a:p>
            <a:pPr marL="171450" indent="-171450">
              <a:spcBef>
                <a:spcPts val="500"/>
              </a:spcBef>
              <a:buFont typeface="Arial" panose="020B0604020202020204" pitchFamily="34" charset="0"/>
              <a:buChar char="-"/>
            </a:pPr>
            <a:r>
              <a:rPr lang="en-NZ" sz="1100" dirty="0">
                <a:cs typeface="Arial" panose="020B0604020202020204" pitchFamily="34" charset="0"/>
              </a:rPr>
              <a:t>Vital insights for Creative New Zealand, selected agencies and arts organisations about the national levels of cultural engagement </a:t>
            </a:r>
          </a:p>
          <a:p>
            <a:pPr marL="171450" indent="-171450">
              <a:spcBef>
                <a:spcPts val="500"/>
              </a:spcBef>
              <a:buFont typeface="Arial" panose="020B0604020202020204" pitchFamily="34" charset="0"/>
              <a:buChar char="-"/>
            </a:pPr>
            <a:r>
              <a:rPr lang="en-NZ" sz="1100" dirty="0">
                <a:cs typeface="Arial" panose="020B0604020202020204" pitchFamily="34" charset="0"/>
              </a:rPr>
              <a:t>Stories to advocate for the arts</a:t>
            </a:r>
          </a:p>
          <a:p>
            <a:pPr marL="171450" indent="-171450">
              <a:spcBef>
                <a:spcPts val="500"/>
              </a:spcBef>
              <a:buFont typeface="Arial" panose="020B0604020202020204" pitchFamily="34" charset="0"/>
              <a:buChar char="-"/>
            </a:pPr>
            <a:r>
              <a:rPr lang="en-NZ" sz="1100" dirty="0">
                <a:cs typeface="Arial" panose="020B0604020202020204" pitchFamily="34" charset="0"/>
              </a:rPr>
              <a:t>Up-to-date data that arts organisations can use to develop marketing programming and income generation strategies. </a:t>
            </a:r>
          </a:p>
          <a:p>
            <a:pPr>
              <a:spcBef>
                <a:spcPts val="500"/>
              </a:spcBef>
            </a:pPr>
            <a:r>
              <a:rPr lang="en-NZ" sz="1100" b="1" dirty="0">
                <a:cs typeface="Arial" panose="020B0604020202020204" pitchFamily="34" charset="0"/>
              </a:rPr>
              <a:t>This report presents findings on public attitudes, attendance and participation in the arts among Māori*. The findings are compared to all New Zealanders (aged 15+).</a:t>
            </a:r>
          </a:p>
        </p:txBody>
      </p:sp>
      <p:grpSp>
        <p:nvGrpSpPr>
          <p:cNvPr id="11" name="Group 10">
            <a:extLst>
              <a:ext uri="{FF2B5EF4-FFF2-40B4-BE49-F238E27FC236}">
                <a16:creationId xmlns:a16="http://schemas.microsoft.com/office/drawing/2014/main" id="{DAA10CA5-7411-46C0-9303-5082C4182690}"/>
              </a:ext>
            </a:extLst>
          </p:cNvPr>
          <p:cNvGrpSpPr/>
          <p:nvPr/>
        </p:nvGrpSpPr>
        <p:grpSpPr>
          <a:xfrm>
            <a:off x="166537" y="3264980"/>
            <a:ext cx="11895596" cy="3030511"/>
            <a:chOff x="166536" y="3245004"/>
            <a:chExt cx="11808241" cy="3006756"/>
          </a:xfrm>
        </p:grpSpPr>
        <p:sp>
          <p:nvSpPr>
            <p:cNvPr id="6" name="TextBox 5">
              <a:extLst>
                <a:ext uri="{FF2B5EF4-FFF2-40B4-BE49-F238E27FC236}">
                  <a16:creationId xmlns:a16="http://schemas.microsoft.com/office/drawing/2014/main" id="{0CBD3646-75E5-466A-BA89-9CF7EC8DA75E}"/>
                </a:ext>
              </a:extLst>
            </p:cNvPr>
            <p:cNvSpPr txBox="1"/>
            <p:nvPr/>
          </p:nvSpPr>
          <p:spPr>
            <a:xfrm>
              <a:off x="6578713" y="3245004"/>
              <a:ext cx="5396064" cy="2338552"/>
            </a:xfrm>
            <a:prstGeom prst="rect">
              <a:avLst/>
            </a:prstGeom>
            <a:solidFill>
              <a:srgbClr val="282D41"/>
            </a:solidFill>
          </p:spPr>
          <p:txBody>
            <a:bodyPr wrap="square" lIns="108000" tIns="108000" bIns="72000" rtlCol="0" anchor="t">
              <a:noAutofit/>
            </a:bodyPr>
            <a:lstStyle/>
            <a:p>
              <a:r>
                <a:rPr lang="en-NZ" sz="1200" b="1" dirty="0">
                  <a:solidFill>
                    <a:srgbClr val="DAAB2D"/>
                  </a:solidFill>
                  <a:cs typeface="Arial" panose="020B0604020202020204" pitchFamily="34" charset="0"/>
                </a:rPr>
                <a:t>‘Attendance’ </a:t>
              </a:r>
              <a:r>
                <a:rPr lang="en-NZ" sz="1200" dirty="0">
                  <a:solidFill>
                    <a:schemeClr val="bg1"/>
                  </a:solidFill>
                  <a:cs typeface="Arial" panose="020B0604020202020204" pitchFamily="34" charset="0"/>
                </a:rPr>
                <a:t>is defined as going to:</a:t>
              </a:r>
            </a:p>
            <a:p>
              <a:pPr marL="171450" lvl="0" indent="-171450">
                <a:spcBef>
                  <a:spcPts val="300"/>
                </a:spcBef>
                <a:buFont typeface="Arial" panose="020B0604020202020204" pitchFamily="34" charset="0"/>
                <a:buChar char="-"/>
              </a:pPr>
              <a:r>
                <a:rPr lang="en-NZ" sz="1100" dirty="0">
                  <a:solidFill>
                    <a:schemeClr val="bg1"/>
                  </a:solidFill>
                </a:rPr>
                <a:t>Seeing craft and object artworks at an exhibition, festival, art gallery, museum, library or online.</a:t>
              </a:r>
            </a:p>
            <a:p>
              <a:pPr marL="171450" lvl="0" indent="-171450">
                <a:spcBef>
                  <a:spcPts val="300"/>
                </a:spcBef>
                <a:buFont typeface="Arial" panose="020B0604020202020204" pitchFamily="34" charset="0"/>
                <a:buChar char="-"/>
              </a:pPr>
              <a:r>
                <a:rPr lang="en-NZ" sz="1100" dirty="0">
                  <a:solidFill>
                    <a:schemeClr val="bg1"/>
                  </a:solidFill>
                </a:rPr>
                <a:t>Attending spoken word, poetry or book readings, or literary festivals or events. </a:t>
              </a:r>
            </a:p>
            <a:p>
              <a:pPr marL="171450" lvl="0" indent="-171450">
                <a:spcBef>
                  <a:spcPts val="300"/>
                </a:spcBef>
                <a:buFont typeface="Arial" panose="020B0604020202020204" pitchFamily="34" charset="0"/>
                <a:buChar char="-"/>
              </a:pPr>
              <a:r>
                <a:rPr lang="en-NZ" sz="1100" dirty="0">
                  <a:solidFill>
                    <a:schemeClr val="bg1"/>
                  </a:solidFill>
                </a:rPr>
                <a:t>Seeing any artworks by Māori artists or going to any Māori arts or cultural performances, Toi Ahurei, festivals or exhibitions.</a:t>
              </a:r>
            </a:p>
            <a:p>
              <a:pPr marL="171450" indent="-171450">
                <a:spcBef>
                  <a:spcPts val="300"/>
                </a:spcBef>
                <a:buFont typeface="Arial" panose="020B0604020202020204" pitchFamily="34" charset="0"/>
                <a:buChar char="-"/>
              </a:pPr>
              <a:r>
                <a:rPr lang="en-NZ" sz="1100" dirty="0">
                  <a:solidFill>
                    <a:schemeClr val="bg1"/>
                  </a:solidFill>
                </a:rPr>
                <a:t>Seeing artworks by Pasifika artists or going to any Pasifika cultural performances, festivals or exhibitions. </a:t>
              </a:r>
            </a:p>
            <a:p>
              <a:pPr marL="171450" indent="-171450">
                <a:spcBef>
                  <a:spcPts val="300"/>
                </a:spcBef>
                <a:buFont typeface="Arial" panose="020B0604020202020204" pitchFamily="34" charset="0"/>
                <a:buChar char="-"/>
              </a:pPr>
              <a:r>
                <a:rPr lang="en-NZ" sz="1100" dirty="0">
                  <a:solidFill>
                    <a:schemeClr val="bg1"/>
                  </a:solidFill>
                </a:rPr>
                <a:t>Attending performing arts events.</a:t>
              </a:r>
            </a:p>
            <a:p>
              <a:pPr marL="171450" lvl="0" indent="-171450">
                <a:spcBef>
                  <a:spcPts val="300"/>
                </a:spcBef>
                <a:buFont typeface="Arial" panose="020B0604020202020204" pitchFamily="34" charset="0"/>
                <a:buChar char="-"/>
              </a:pPr>
              <a:r>
                <a:rPr lang="en-NZ" sz="1100" dirty="0">
                  <a:solidFill>
                    <a:schemeClr val="bg1"/>
                  </a:solidFill>
                </a:rPr>
                <a:t>Seeing visual artworks at an exhibition, festival, art gallery, museum, library, cinema or online.</a:t>
              </a:r>
            </a:p>
          </p:txBody>
        </p:sp>
        <p:sp>
          <p:nvSpPr>
            <p:cNvPr id="4" name="TextBox 3">
              <a:extLst>
                <a:ext uri="{FF2B5EF4-FFF2-40B4-BE49-F238E27FC236}">
                  <a16:creationId xmlns:a16="http://schemas.microsoft.com/office/drawing/2014/main" id="{8C67B5D8-4BBE-4D6E-B913-5189F76ED6A8}"/>
                </a:ext>
              </a:extLst>
            </p:cNvPr>
            <p:cNvSpPr txBox="1"/>
            <p:nvPr/>
          </p:nvSpPr>
          <p:spPr>
            <a:xfrm>
              <a:off x="166536" y="3258676"/>
              <a:ext cx="6288693" cy="2993084"/>
            </a:xfrm>
            <a:prstGeom prst="rect">
              <a:avLst/>
            </a:prstGeom>
            <a:solidFill>
              <a:schemeClr val="bg1">
                <a:lumMod val="95000"/>
              </a:schemeClr>
            </a:solidFill>
          </p:spPr>
          <p:txBody>
            <a:bodyPr wrap="square" lIns="108000" tIns="108000" rtlCol="0" anchor="t">
              <a:noAutofit/>
            </a:bodyPr>
            <a:lstStyle/>
            <a:p>
              <a:r>
                <a:rPr lang="en-NZ" sz="1200" b="1" dirty="0">
                  <a:cs typeface="Arial" panose="020B0604020202020204" pitchFamily="34" charset="0"/>
                </a:rPr>
                <a:t>The arts </a:t>
              </a:r>
              <a:r>
                <a:rPr lang="en-NZ" sz="1200" dirty="0">
                  <a:cs typeface="Arial" panose="020B0604020202020204" pitchFamily="34" charset="0"/>
                </a:rPr>
                <a:t>is split into six different art forms, and attendance and participation is measured for each:</a:t>
              </a:r>
            </a:p>
            <a:p>
              <a:pPr marL="171450" indent="-171450">
                <a:spcBef>
                  <a:spcPts val="300"/>
                </a:spcBef>
                <a:buFont typeface="Arial" panose="020B0604020202020204" pitchFamily="34" charset="0"/>
                <a:buChar char="-"/>
              </a:pPr>
              <a:r>
                <a:rPr lang="en-NZ" sz="1100" b="1" dirty="0">
                  <a:cs typeface="Arial" panose="020B0604020202020204" pitchFamily="34" charset="0"/>
                </a:rPr>
                <a:t>Craft and object art </a:t>
              </a:r>
              <a:r>
                <a:rPr lang="en-NZ" sz="1100" dirty="0">
                  <a:cs typeface="Arial" panose="020B0604020202020204" pitchFamily="34" charset="0"/>
                </a:rPr>
                <a:t>is defined as</a:t>
              </a:r>
              <a:r>
                <a:rPr lang="en-US" sz="1100" dirty="0">
                  <a:cs typeface="Arial" panose="020B0604020202020204" pitchFamily="34" charset="0"/>
                </a:rPr>
                <a:t> </a:t>
              </a:r>
              <a:r>
                <a:rPr lang="en-US" sz="1100" dirty="0"/>
                <a:t>uku (pottery), furniture, glass, adornment (such as ‘ei katu, tā moko and jewellery), embroidery, tīvaevae, woodcraft, spinning, weaving or textiles.</a:t>
              </a:r>
              <a:endParaRPr lang="en-NZ" sz="1100" dirty="0"/>
            </a:p>
            <a:p>
              <a:pPr marL="171450" indent="-171450">
                <a:spcBef>
                  <a:spcPts val="300"/>
                </a:spcBef>
                <a:buFont typeface="Arial" panose="020B0604020202020204" pitchFamily="34" charset="0"/>
                <a:buChar char="-"/>
              </a:pPr>
              <a:r>
                <a:rPr lang="en-US" sz="1100" b="1" dirty="0">
                  <a:cs typeface="Arial" panose="020B0604020202020204" pitchFamily="34" charset="0"/>
                </a:rPr>
                <a:t>Literary arts </a:t>
              </a:r>
              <a:r>
                <a:rPr lang="en-US" sz="1100" dirty="0">
                  <a:cs typeface="Arial" panose="020B0604020202020204" pitchFamily="34" charset="0"/>
                </a:rPr>
                <a:t>is defined as spoken word, </a:t>
              </a:r>
              <a:r>
                <a:rPr lang="en-NZ" sz="1100" dirty="0">
                  <a:cs typeface="Arial" panose="020B0604020202020204" pitchFamily="34" charset="0"/>
                </a:rPr>
                <a:t>poetry or book readings, literary events, writing workshops, creative writing in poetry, fiction or non-fiction.</a:t>
              </a:r>
            </a:p>
            <a:p>
              <a:pPr marL="171450" indent="-171450">
                <a:spcBef>
                  <a:spcPts val="300"/>
                </a:spcBef>
                <a:buFont typeface="Arial" panose="020B0604020202020204" pitchFamily="34" charset="0"/>
                <a:buChar char="-"/>
              </a:pPr>
              <a:r>
                <a:rPr lang="en-NZ" sz="1100" b="1" dirty="0">
                  <a:cs typeface="Arial" panose="020B0604020202020204" pitchFamily="34" charset="0"/>
                </a:rPr>
                <a:t>Ngā Toi Māori (Māori arts) </a:t>
              </a:r>
              <a:r>
                <a:rPr lang="en-NZ" sz="1100" dirty="0">
                  <a:cs typeface="Arial" panose="020B0604020202020204" pitchFamily="34" charset="0"/>
                </a:rPr>
                <a:t>is defined as </a:t>
              </a:r>
              <a:r>
                <a:rPr lang="en-NZ" sz="1100" dirty="0"/>
                <a:t>works created by Tangata Whenua M</a:t>
              </a:r>
              <a:r>
                <a:rPr lang="mi-NZ" sz="1100" dirty="0"/>
                <a:t>āori artists in all art forms (contemporay and customary: craft/object art, dance, literature, media arts, music, theatre and visual arts). </a:t>
              </a:r>
              <a:r>
                <a:rPr lang="en-NZ" sz="1100" dirty="0">
                  <a:cs typeface="Arial" panose="020B0604020202020204" pitchFamily="34" charset="0"/>
                </a:rPr>
                <a:t>Arts or crafts activities or workshops, including carving, </a:t>
              </a:r>
              <a:r>
                <a:rPr lang="en-US" sz="1100" dirty="0">
                  <a:cs typeface="Arial" panose="020B0604020202020204" pitchFamily="34" charset="0"/>
                </a:rPr>
                <a:t>raranga, tāniko,</a:t>
              </a:r>
              <a:r>
                <a:rPr lang="en-NZ" sz="1100" dirty="0">
                  <a:cs typeface="Arial" panose="020B0604020202020204" pitchFamily="34" charset="0"/>
                </a:rPr>
                <a:t> weaving, </a:t>
              </a:r>
              <a:r>
                <a:rPr lang="en-NZ" sz="1100" dirty="0" err="1">
                  <a:cs typeface="Arial" panose="020B0604020202020204" pitchFamily="34" charset="0"/>
                </a:rPr>
                <a:t>waiata</a:t>
              </a:r>
              <a:r>
                <a:rPr lang="en-NZ" sz="1100" dirty="0">
                  <a:cs typeface="Arial" panose="020B0604020202020204" pitchFamily="34" charset="0"/>
                </a:rPr>
                <a:t>, kapa haka, kōwhaiwhai, tā moko, Māori dance or music.</a:t>
              </a:r>
            </a:p>
            <a:p>
              <a:pPr marL="171450" indent="-171450">
                <a:spcBef>
                  <a:spcPts val="300"/>
                </a:spcBef>
                <a:buFont typeface="Arial" panose="020B0604020202020204" pitchFamily="34" charset="0"/>
                <a:buChar char="-"/>
              </a:pPr>
              <a:r>
                <a:rPr lang="en-NZ" sz="1100" b="1" dirty="0">
                  <a:cs typeface="Arial" panose="020B0604020202020204" pitchFamily="34" charset="0"/>
                </a:rPr>
                <a:t>Pacific arts </a:t>
              </a:r>
              <a:r>
                <a:rPr lang="en-NZ" sz="1100" dirty="0">
                  <a:cs typeface="Arial" panose="020B0604020202020204" pitchFamily="34" charset="0"/>
                </a:rPr>
                <a:t>is defined as </a:t>
              </a:r>
              <a:r>
                <a:rPr lang="en-NZ" sz="1100" dirty="0"/>
                <a:t>works created by Pasifika artists in all art forms (contemporary and heritage: craft/object art, dance, literature, media arts, music, theatre and visual arts). </a:t>
              </a:r>
            </a:p>
            <a:p>
              <a:pPr marL="171450" indent="-171450">
                <a:spcBef>
                  <a:spcPts val="300"/>
                </a:spcBef>
                <a:buFont typeface="Arial" panose="020B0604020202020204" pitchFamily="34" charset="0"/>
                <a:buChar char="-"/>
              </a:pPr>
              <a:r>
                <a:rPr lang="en-US" sz="1100" b="1" dirty="0">
                  <a:cs typeface="Arial" panose="020B0604020202020204" pitchFamily="34" charset="0"/>
                </a:rPr>
                <a:t>Performing arts </a:t>
              </a:r>
              <a:r>
                <a:rPr lang="en-US" sz="1100" dirty="0">
                  <a:cs typeface="Arial" panose="020B0604020202020204" pitchFamily="34" charset="0"/>
                </a:rPr>
                <a:t>is defined as theatre, dance and music.</a:t>
              </a:r>
              <a:endParaRPr lang="en-NZ" sz="1100" dirty="0">
                <a:cs typeface="Arial" panose="020B0604020202020204" pitchFamily="34" charset="0"/>
              </a:endParaRPr>
            </a:p>
            <a:p>
              <a:pPr marL="171450" indent="-171450">
                <a:spcBef>
                  <a:spcPts val="300"/>
                </a:spcBef>
                <a:buFont typeface="Arial" panose="020B0604020202020204" pitchFamily="34" charset="0"/>
                <a:buChar char="-"/>
              </a:pPr>
              <a:r>
                <a:rPr lang="en-NZ" sz="1100" b="1" dirty="0">
                  <a:cs typeface="Arial" panose="020B0604020202020204" pitchFamily="34" charset="0"/>
                </a:rPr>
                <a:t>Visual arts</a:t>
              </a:r>
              <a:r>
                <a:rPr lang="en-NZ" sz="1100" dirty="0">
                  <a:cs typeface="Arial" panose="020B0604020202020204" pitchFamily="34" charset="0"/>
                </a:rPr>
                <a:t> is defined as </a:t>
              </a:r>
              <a:r>
                <a:rPr lang="en-NZ" sz="1100" dirty="0"/>
                <a:t>drawing, painting, rāranga, tīvaevae, photography, whakairo, sculpture, print-making, typography and film-making.</a:t>
              </a:r>
            </a:p>
            <a:p>
              <a:pPr marL="171450" indent="-171450">
                <a:spcBef>
                  <a:spcPts val="300"/>
                </a:spcBef>
                <a:buFont typeface="Arial" panose="020B0604020202020204" pitchFamily="34" charset="0"/>
                <a:buChar char="-"/>
              </a:pPr>
              <a:endParaRPr lang="en-NZ" sz="1100" dirty="0"/>
            </a:p>
            <a:p>
              <a:pPr marL="171450" indent="-171450">
                <a:spcBef>
                  <a:spcPts val="300"/>
                </a:spcBef>
                <a:buFont typeface="Arial" panose="020B0604020202020204" pitchFamily="34" charset="0"/>
                <a:buChar char="-"/>
              </a:pPr>
              <a:endParaRPr lang="en-NZ" sz="1100" dirty="0">
                <a:cs typeface="Arial" panose="020B0604020202020204" pitchFamily="34" charset="0"/>
              </a:endParaRPr>
            </a:p>
          </p:txBody>
        </p:sp>
        <p:sp>
          <p:nvSpPr>
            <p:cNvPr id="8" name="Rectangle 7">
              <a:extLst>
                <a:ext uri="{FF2B5EF4-FFF2-40B4-BE49-F238E27FC236}">
                  <a16:creationId xmlns:a16="http://schemas.microsoft.com/office/drawing/2014/main" id="{A632C6B8-D01C-43E5-BF62-6E01A90FE9D0}"/>
                </a:ext>
              </a:extLst>
            </p:cNvPr>
            <p:cNvSpPr/>
            <p:nvPr/>
          </p:nvSpPr>
          <p:spPr>
            <a:xfrm>
              <a:off x="6578713" y="5670641"/>
              <a:ext cx="5396064" cy="567447"/>
            </a:xfrm>
            <a:prstGeom prst="rect">
              <a:avLst/>
            </a:prstGeom>
            <a:solidFill>
              <a:srgbClr val="3AA889"/>
            </a:solidFill>
          </p:spPr>
          <p:txBody>
            <a:bodyPr wrap="square" anchor="ctr">
              <a:noAutofit/>
            </a:bodyPr>
            <a:lstStyle/>
            <a:p>
              <a:r>
                <a:rPr lang="en-NZ" sz="1200" b="1" dirty="0">
                  <a:solidFill>
                    <a:srgbClr val="282D41"/>
                  </a:solidFill>
                  <a:cs typeface="Arial" panose="020B0604020202020204" pitchFamily="34" charset="0"/>
                </a:rPr>
                <a:t>‘Participation’ </a:t>
              </a:r>
              <a:r>
                <a:rPr lang="en-NZ" sz="1200" dirty="0">
                  <a:solidFill>
                    <a:schemeClr val="bg1"/>
                  </a:solidFill>
                  <a:cs typeface="Arial" panose="020B0604020202020204" pitchFamily="34" charset="0"/>
                </a:rPr>
                <a:t>is defined as :</a:t>
              </a:r>
            </a:p>
            <a:p>
              <a:pPr marL="171450" lvl="0" indent="-171450">
                <a:spcBef>
                  <a:spcPts val="600"/>
                </a:spcBef>
                <a:buFont typeface="Arial" panose="020B0604020202020204" pitchFamily="34" charset="0"/>
                <a:buChar char="-"/>
              </a:pPr>
              <a:r>
                <a:rPr lang="en-NZ" sz="1100" dirty="0">
                  <a:solidFill>
                    <a:schemeClr val="bg1"/>
                  </a:solidFill>
                  <a:cs typeface="Arial" panose="020B0604020202020204" pitchFamily="34" charset="0"/>
                </a:rPr>
                <a:t>The active involvement in the making or presentation of art in the last 12 months.</a:t>
              </a:r>
              <a:endParaRPr lang="en-NZ" sz="1100" dirty="0">
                <a:solidFill>
                  <a:schemeClr val="bg1"/>
                </a:solidFill>
              </a:endParaRPr>
            </a:p>
          </p:txBody>
        </p:sp>
      </p:grpSp>
      <p:pic>
        <p:nvPicPr>
          <p:cNvPr id="10" name="Picture 9" descr="A picture containing floor, indoor, building, open&#10;&#10;Description automatically generated">
            <a:extLst>
              <a:ext uri="{FF2B5EF4-FFF2-40B4-BE49-F238E27FC236}">
                <a16:creationId xmlns:a16="http://schemas.microsoft.com/office/drawing/2014/main" id="{2F849C09-A989-4237-90BF-8AA30259DD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64183" y="1182774"/>
            <a:ext cx="3361281" cy="1952783"/>
          </a:xfrm>
          <a:prstGeom prst="rect">
            <a:avLst/>
          </a:prstGeom>
        </p:spPr>
      </p:pic>
      <p:sp>
        <p:nvSpPr>
          <p:cNvPr id="9" name="TextBox 8">
            <a:extLst>
              <a:ext uri="{FF2B5EF4-FFF2-40B4-BE49-F238E27FC236}">
                <a16:creationId xmlns:a16="http://schemas.microsoft.com/office/drawing/2014/main" id="{001EFF45-9286-4272-AFBD-0BD80E14A733}"/>
              </a:ext>
            </a:extLst>
          </p:cNvPr>
          <p:cNvSpPr txBox="1"/>
          <p:nvPr/>
        </p:nvSpPr>
        <p:spPr>
          <a:xfrm>
            <a:off x="77057" y="6516043"/>
            <a:ext cx="561388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*This is based on all respondents who self-identified as Māori </a:t>
            </a:r>
          </a:p>
        </p:txBody>
      </p:sp>
    </p:spTree>
    <p:extLst>
      <p:ext uri="{BB962C8B-B14F-4D97-AF65-F5344CB8AC3E}">
        <p14:creationId xmlns:p14="http://schemas.microsoft.com/office/powerpoint/2010/main" val="3409734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Ng</a:t>
            </a:r>
            <a:r>
              <a:rPr lang="en-NZ" dirty="0">
                <a:solidFill>
                  <a:schemeClr val="tx1">
                    <a:lumMod val="65000"/>
                    <a:lumOff val="35000"/>
                  </a:schemeClr>
                </a:solidFill>
                <a:cs typeface="Arial" panose="020B0604020202020204" pitchFamily="34" charset="0"/>
              </a:rPr>
              <a:t>ā</a:t>
            </a:r>
            <a:r>
              <a:rPr lang="en-NZ" dirty="0">
                <a:solidFill>
                  <a:schemeClr val="tx1">
                    <a:lumMod val="65000"/>
                    <a:lumOff val="35000"/>
                  </a:schemeClr>
                </a:solidFill>
              </a:rPr>
              <a:t> Toi Māori arts attendance among Māori </a:t>
            </a:r>
          </a:p>
        </p:txBody>
      </p:sp>
      <p:sp>
        <p:nvSpPr>
          <p:cNvPr id="40" name="TextBox 39">
            <a:extLst>
              <a:ext uri="{FF2B5EF4-FFF2-40B4-BE49-F238E27FC236}">
                <a16:creationId xmlns:a16="http://schemas.microsoft.com/office/drawing/2014/main" id="{C93E6268-E6E2-4805-8FE1-11A8B7B827B1}"/>
              </a:ext>
            </a:extLst>
          </p:cNvPr>
          <p:cNvSpPr txBox="1"/>
          <p:nvPr/>
        </p:nvSpPr>
        <p:spPr>
          <a:xfrm>
            <a:off x="262838" y="3428610"/>
            <a:ext cx="3811444"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44" name="Chart 43">
            <a:extLst>
              <a:ext uri="{FF2B5EF4-FFF2-40B4-BE49-F238E27FC236}">
                <a16:creationId xmlns:a16="http://schemas.microsoft.com/office/drawing/2014/main" id="{D4395E5D-4148-4821-BAAC-3F74E497662E}"/>
              </a:ext>
            </a:extLst>
          </p:cNvPr>
          <p:cNvGraphicFramePr/>
          <p:nvPr>
            <p:extLst>
              <p:ext uri="{D42A27DB-BD31-4B8C-83A1-F6EECF244321}">
                <p14:modId xmlns:p14="http://schemas.microsoft.com/office/powerpoint/2010/main" val="168964473"/>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5" name="TextBox 44">
            <a:extLst>
              <a:ext uri="{FF2B5EF4-FFF2-40B4-BE49-F238E27FC236}">
                <a16:creationId xmlns:a16="http://schemas.microsoft.com/office/drawing/2014/main" id="{BEB79B84-D466-43C9-AC6F-3EF3AF04B61D}"/>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attended Ngā Toi Māori 2017 (n=370); 2020 (n=534)</a:t>
            </a:r>
          </a:p>
        </p:txBody>
      </p:sp>
      <p:graphicFrame>
        <p:nvGraphicFramePr>
          <p:cNvPr id="46" name="Chart 45">
            <a:extLst>
              <a:ext uri="{FF2B5EF4-FFF2-40B4-BE49-F238E27FC236}">
                <a16:creationId xmlns:a16="http://schemas.microsoft.com/office/drawing/2014/main" id="{FC73469E-D0E5-48B3-80E4-DE44F2D3BB90}"/>
              </a:ext>
            </a:extLst>
          </p:cNvPr>
          <p:cNvGraphicFramePr/>
          <p:nvPr>
            <p:extLst>
              <p:ext uri="{D42A27DB-BD31-4B8C-83A1-F6EECF244321}">
                <p14:modId xmlns:p14="http://schemas.microsoft.com/office/powerpoint/2010/main" val="2700391411"/>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4"/>
          </a:graphicData>
        </a:graphic>
      </p:graphicFrame>
      <p:sp>
        <p:nvSpPr>
          <p:cNvPr id="47" name="Oval 46">
            <a:extLst>
              <a:ext uri="{FF2B5EF4-FFF2-40B4-BE49-F238E27FC236}">
                <a16:creationId xmlns:a16="http://schemas.microsoft.com/office/drawing/2014/main" id="{C03DF522-CF27-43E9-9FE5-A52FA7DC133E}"/>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8" name="Graphic 47" descr="User">
            <a:extLst>
              <a:ext uri="{FF2B5EF4-FFF2-40B4-BE49-F238E27FC236}">
                <a16:creationId xmlns:a16="http://schemas.microsoft.com/office/drawing/2014/main" id="{1CA6C362-14ED-4CD9-AD81-A1BDA6B16DF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12863" y="2009129"/>
            <a:ext cx="398803" cy="398803"/>
          </a:xfrm>
          <a:prstGeom prst="rect">
            <a:avLst/>
          </a:prstGeom>
        </p:spPr>
      </p:pic>
      <p:sp>
        <p:nvSpPr>
          <p:cNvPr id="49" name="Oval 48">
            <a:extLst>
              <a:ext uri="{FF2B5EF4-FFF2-40B4-BE49-F238E27FC236}">
                <a16:creationId xmlns:a16="http://schemas.microsoft.com/office/drawing/2014/main" id="{FCE79B6D-00A3-4634-97E7-D1EF0DAE813D}"/>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0" name="Graphic 49" descr="Internet">
            <a:extLst>
              <a:ext uri="{FF2B5EF4-FFF2-40B4-BE49-F238E27FC236}">
                <a16:creationId xmlns:a16="http://schemas.microsoft.com/office/drawing/2014/main" id="{107C6958-3A93-4252-8505-AA726753E10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10568" y="2666939"/>
            <a:ext cx="403391" cy="403391"/>
          </a:xfrm>
          <a:prstGeom prst="rect">
            <a:avLst/>
          </a:prstGeom>
        </p:spPr>
      </p:pic>
      <p:sp>
        <p:nvSpPr>
          <p:cNvPr id="53" name="TextBox 52">
            <a:extLst>
              <a:ext uri="{FF2B5EF4-FFF2-40B4-BE49-F238E27FC236}">
                <a16:creationId xmlns:a16="http://schemas.microsoft.com/office/drawing/2014/main" id="{4799D855-9249-4031-B952-024A8F96D8F4}"/>
              </a:ext>
            </a:extLst>
          </p:cNvPr>
          <p:cNvSpPr txBox="1"/>
          <p:nvPr/>
        </p:nvSpPr>
        <p:spPr>
          <a:xfrm>
            <a:off x="4404507" y="3308486"/>
            <a:ext cx="337067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attended Ngā Toi Māori 2020 (n=534)</a:t>
            </a:r>
          </a:p>
        </p:txBody>
      </p:sp>
      <p:sp>
        <p:nvSpPr>
          <p:cNvPr id="54" name="Rectangle 53">
            <a:extLst>
              <a:ext uri="{FF2B5EF4-FFF2-40B4-BE49-F238E27FC236}">
                <a16:creationId xmlns:a16="http://schemas.microsoft.com/office/drawing/2014/main" id="{A194F5F9-87FF-442D-9071-C2429B97DCAA}"/>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Rectangle: Rounded Corners 54">
            <a:extLst>
              <a:ext uri="{FF2B5EF4-FFF2-40B4-BE49-F238E27FC236}">
                <a16:creationId xmlns:a16="http://schemas.microsoft.com/office/drawing/2014/main" id="{BA0D6B04-A6D1-4BE1-9E0A-E4211950A58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490AA15E-AD94-4486-8615-F045F5D74B0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7" name="Group 56">
            <a:extLst>
              <a:ext uri="{FF2B5EF4-FFF2-40B4-BE49-F238E27FC236}">
                <a16:creationId xmlns:a16="http://schemas.microsoft.com/office/drawing/2014/main" id="{E6F751BA-5F8F-46F8-A5C3-2CE5173D5DA0}"/>
              </a:ext>
            </a:extLst>
          </p:cNvPr>
          <p:cNvGrpSpPr/>
          <p:nvPr/>
        </p:nvGrpSpPr>
        <p:grpSpPr>
          <a:xfrm>
            <a:off x="441623" y="1322093"/>
            <a:ext cx="3561112" cy="480358"/>
            <a:chOff x="441623" y="1312661"/>
            <a:chExt cx="3561112" cy="480358"/>
          </a:xfrm>
        </p:grpSpPr>
        <p:sp>
          <p:nvSpPr>
            <p:cNvPr id="58" name="Rectangle 57">
              <a:extLst>
                <a:ext uri="{FF2B5EF4-FFF2-40B4-BE49-F238E27FC236}">
                  <a16:creationId xmlns:a16="http://schemas.microsoft.com/office/drawing/2014/main" id="{8D4244DD-64AE-48C3-BB84-468E354681AC}"/>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51B15A2C-2230-4EF8-B410-BED852375B6E}"/>
                </a:ext>
              </a:extLst>
            </p:cNvPr>
            <p:cNvGrpSpPr/>
            <p:nvPr/>
          </p:nvGrpSpPr>
          <p:grpSpPr>
            <a:xfrm>
              <a:off x="441623" y="1312661"/>
              <a:ext cx="431322" cy="480358"/>
              <a:chOff x="-420060" y="172"/>
              <a:chExt cx="431322" cy="480358"/>
            </a:xfrm>
          </p:grpSpPr>
          <p:sp>
            <p:nvSpPr>
              <p:cNvPr id="61" name="Rectangle 60">
                <a:extLst>
                  <a:ext uri="{FF2B5EF4-FFF2-40B4-BE49-F238E27FC236}">
                    <a16:creationId xmlns:a16="http://schemas.microsoft.com/office/drawing/2014/main" id="{9D93815D-745B-424D-8063-346B682AA8BD}"/>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B5527FFA-9C0D-4CAF-8424-9E3EA4740CDA}"/>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0" name="Text Placeholder 17">
              <a:extLst>
                <a:ext uri="{FF2B5EF4-FFF2-40B4-BE49-F238E27FC236}">
                  <a16:creationId xmlns:a16="http://schemas.microsoft.com/office/drawing/2014/main" id="{8C5968C7-2695-49C3-8CBA-39A5C913E775}"/>
                </a:ext>
              </a:extLst>
            </p:cNvPr>
            <p:cNvSpPr txBox="1">
              <a:spLocks/>
            </p:cNvSpPr>
            <p:nvPr/>
          </p:nvSpPr>
          <p:spPr>
            <a:xfrm>
              <a:off x="887013" y="1316629"/>
              <a:ext cx="3115722"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900" dirty="0"/>
                <a:t>Have you seen any artworks by Māori artists or gone to any Māori arts or cultural performances, Toi Ahurei, festivals or exhibitions in the last 12 months?</a:t>
              </a:r>
            </a:p>
          </p:txBody>
        </p:sp>
      </p:grpSp>
      <p:sp>
        <p:nvSpPr>
          <p:cNvPr id="63" name="Rectangle 62">
            <a:extLst>
              <a:ext uri="{FF2B5EF4-FFF2-40B4-BE49-F238E27FC236}">
                <a16:creationId xmlns:a16="http://schemas.microsoft.com/office/drawing/2014/main" id="{B558B9A8-9F90-4416-A89D-A33ABEF2941F}"/>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226FB182-DA82-433F-8DF2-FE0BFAC2F5A7}"/>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5" name="Rectangle 64">
            <a:extLst>
              <a:ext uri="{FF2B5EF4-FFF2-40B4-BE49-F238E27FC236}">
                <a16:creationId xmlns:a16="http://schemas.microsoft.com/office/drawing/2014/main" id="{751BCEF3-828B-4A39-A7F7-B92B4786E8D5}"/>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6" name="Group 65">
            <a:extLst>
              <a:ext uri="{FF2B5EF4-FFF2-40B4-BE49-F238E27FC236}">
                <a16:creationId xmlns:a16="http://schemas.microsoft.com/office/drawing/2014/main" id="{65D25797-12B6-465B-8041-8F83AEBD1389}"/>
              </a:ext>
            </a:extLst>
          </p:cNvPr>
          <p:cNvGrpSpPr/>
          <p:nvPr/>
        </p:nvGrpSpPr>
        <p:grpSpPr>
          <a:xfrm>
            <a:off x="4404507" y="1322093"/>
            <a:ext cx="3370675" cy="480358"/>
            <a:chOff x="441623" y="1312661"/>
            <a:chExt cx="3370675" cy="480358"/>
          </a:xfrm>
        </p:grpSpPr>
        <p:sp>
          <p:nvSpPr>
            <p:cNvPr id="67" name="Rectangle 66">
              <a:extLst>
                <a:ext uri="{FF2B5EF4-FFF2-40B4-BE49-F238E27FC236}">
                  <a16:creationId xmlns:a16="http://schemas.microsoft.com/office/drawing/2014/main" id="{52CA3EB5-C36C-4E0B-81DC-A614C2620B39}"/>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8D9EFBFB-EB13-43C9-A648-2E6744AA7387}"/>
                </a:ext>
              </a:extLst>
            </p:cNvPr>
            <p:cNvGrpSpPr/>
            <p:nvPr/>
          </p:nvGrpSpPr>
          <p:grpSpPr>
            <a:xfrm>
              <a:off x="441623" y="1312661"/>
              <a:ext cx="431322" cy="480358"/>
              <a:chOff x="-420060" y="172"/>
              <a:chExt cx="431322" cy="480358"/>
            </a:xfrm>
          </p:grpSpPr>
          <p:sp>
            <p:nvSpPr>
              <p:cNvPr id="70" name="Rectangle 69">
                <a:extLst>
                  <a:ext uri="{FF2B5EF4-FFF2-40B4-BE49-F238E27FC236}">
                    <a16:creationId xmlns:a16="http://schemas.microsoft.com/office/drawing/2014/main" id="{B056E27B-C31D-4EE2-84DC-B00828FC909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8752CCA0-2A13-499C-88B9-3C6537F7DCA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9" name="Text Placeholder 17">
              <a:extLst>
                <a:ext uri="{FF2B5EF4-FFF2-40B4-BE49-F238E27FC236}">
                  <a16:creationId xmlns:a16="http://schemas.microsoft.com/office/drawing/2014/main" id="{0A50687A-A370-407B-A8D2-BF9C08068582}"/>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3" name="Rectangle 72">
            <a:extLst>
              <a:ext uri="{FF2B5EF4-FFF2-40B4-BE49-F238E27FC236}">
                <a16:creationId xmlns:a16="http://schemas.microsoft.com/office/drawing/2014/main" id="{43B6ABEB-560E-4646-8807-0F41E6FF88A2}"/>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B0AE2242-C192-430C-B64C-803AF92BA4D2}"/>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E7EAD3DD-0873-43A9-A5A6-C05C4BE83C64}"/>
              </a:ext>
            </a:extLst>
          </p:cNvPr>
          <p:cNvGrpSpPr/>
          <p:nvPr/>
        </p:nvGrpSpPr>
        <p:grpSpPr>
          <a:xfrm>
            <a:off x="441623" y="3885690"/>
            <a:ext cx="431322" cy="480358"/>
            <a:chOff x="-420060" y="172"/>
            <a:chExt cx="431322" cy="480358"/>
          </a:xfrm>
        </p:grpSpPr>
        <p:sp>
          <p:nvSpPr>
            <p:cNvPr id="76" name="Rectangle 75">
              <a:extLst>
                <a:ext uri="{FF2B5EF4-FFF2-40B4-BE49-F238E27FC236}">
                  <a16:creationId xmlns:a16="http://schemas.microsoft.com/office/drawing/2014/main" id="{B9F5F9F7-1DFC-4F31-B0FB-1F3AAF0082D4}"/>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F25585A6-0CF4-4EE3-B1AB-7B75F4409AF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8" name="Text Placeholder 17">
            <a:extLst>
              <a:ext uri="{FF2B5EF4-FFF2-40B4-BE49-F238E27FC236}">
                <a16:creationId xmlns:a16="http://schemas.microsoft.com/office/drawing/2014/main" id="{67266109-2655-4081-A36B-1712181DD377}"/>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7" name="TextBox 86">
            <a:extLst>
              <a:ext uri="{FF2B5EF4-FFF2-40B4-BE49-F238E27FC236}">
                <a16:creationId xmlns:a16="http://schemas.microsoft.com/office/drawing/2014/main" id="{2AE1B9C3-4AE1-4B39-8641-5085E62D24F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88" name="Group 87">
            <a:extLst>
              <a:ext uri="{FF2B5EF4-FFF2-40B4-BE49-F238E27FC236}">
                <a16:creationId xmlns:a16="http://schemas.microsoft.com/office/drawing/2014/main" id="{1F365087-F6DB-4C8D-9827-C7DD036FB3FF}"/>
              </a:ext>
            </a:extLst>
          </p:cNvPr>
          <p:cNvGrpSpPr/>
          <p:nvPr/>
        </p:nvGrpSpPr>
        <p:grpSpPr>
          <a:xfrm>
            <a:off x="5149673" y="6517123"/>
            <a:ext cx="2241162" cy="215444"/>
            <a:chOff x="163092" y="5772628"/>
            <a:chExt cx="2241162" cy="215444"/>
          </a:xfrm>
        </p:grpSpPr>
        <p:sp>
          <p:nvSpPr>
            <p:cNvPr id="89" name="TextBox 88">
              <a:extLst>
                <a:ext uri="{FF2B5EF4-FFF2-40B4-BE49-F238E27FC236}">
                  <a16:creationId xmlns:a16="http://schemas.microsoft.com/office/drawing/2014/main" id="{4AD6F14F-2555-47C0-98C7-7A6780074DDE}"/>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90" name="Isosceles Triangle 89">
              <a:extLst>
                <a:ext uri="{FF2B5EF4-FFF2-40B4-BE49-F238E27FC236}">
                  <a16:creationId xmlns:a16="http://schemas.microsoft.com/office/drawing/2014/main" id="{CBB376F2-B1F6-451A-BE58-7D1084D4DA89}"/>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1" name="Isosceles Triangle 90">
              <a:extLst>
                <a:ext uri="{FF2B5EF4-FFF2-40B4-BE49-F238E27FC236}">
                  <a16:creationId xmlns:a16="http://schemas.microsoft.com/office/drawing/2014/main" id="{7B9D4656-BAF7-4221-861B-7E67384448E8}"/>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9" name="TextBox 78">
            <a:extLst>
              <a:ext uri="{FF2B5EF4-FFF2-40B4-BE49-F238E27FC236}">
                <a16:creationId xmlns:a16="http://schemas.microsoft.com/office/drawing/2014/main" id="{71F57950-E114-4F8F-935A-B7043F00CD23}"/>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0" name="TextBox 79">
            <a:extLst>
              <a:ext uri="{FF2B5EF4-FFF2-40B4-BE49-F238E27FC236}">
                <a16:creationId xmlns:a16="http://schemas.microsoft.com/office/drawing/2014/main" id="{D2B80625-6787-42F7-B410-D694331306CB}"/>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82%</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1" name="TextBox 80">
            <a:extLst>
              <a:ext uri="{FF2B5EF4-FFF2-40B4-BE49-F238E27FC236}">
                <a16:creationId xmlns:a16="http://schemas.microsoft.com/office/drawing/2014/main" id="{65FEAA3F-3373-451A-A340-0C4B9FAF08DF}"/>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64DC6703-165D-4400-AC22-A02A5CF73332}"/>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54%</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2" name="SigDiff">
            <a:extLst>
              <a:ext uri="{FF2B5EF4-FFF2-40B4-BE49-F238E27FC236}">
                <a16:creationId xmlns:a16="http://schemas.microsoft.com/office/drawing/2014/main" id="{B031D360-F463-4996-BBA7-26661F32FC73}"/>
              </a:ext>
            </a:extLst>
          </p:cNvPr>
          <p:cNvSpPr/>
          <p:nvPr/>
        </p:nvSpPr>
        <p:spPr>
          <a:xfrm rot="10800000">
            <a:off x="3498451" y="2207445"/>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F01FE589-3E56-4708-9D48-0D4C0A4EF5CE}"/>
              </a:ext>
            </a:extLst>
          </p:cNvPr>
          <p:cNvSpPr/>
          <p:nvPr/>
        </p:nvSpPr>
        <p:spPr>
          <a:xfrm>
            <a:off x="8235158" y="1833128"/>
            <a:ext cx="3845805" cy="3939540"/>
          </a:xfrm>
          <a:prstGeom prst="rect">
            <a:avLst/>
          </a:prstGeom>
        </p:spPr>
        <p:txBody>
          <a:bodyPr wrap="square">
            <a:spAutoFit/>
          </a:bodyPr>
          <a:lstStyle/>
          <a:p>
            <a:r>
              <a:rPr lang="en-NZ" sz="1000" dirty="0"/>
              <a:t>The proportion of Māori who have attended Ngā Toi Māori in the last 12 months has decreased significantly to 43%, compared to 52% in 2017. </a:t>
            </a:r>
          </a:p>
          <a:p>
            <a:endParaRPr lang="en-NZ" sz="1000" dirty="0"/>
          </a:p>
          <a:p>
            <a:r>
              <a:rPr lang="en-NZ" sz="1000" dirty="0"/>
              <a:t>Further analysis indicates that the decline in attendance is primarily driven by Māori women and those aged 18-39 and 50-69. Attendance actually increased slightly amongst Māori men, and those aged 15-17, while remaining broadly consistent for those aged 40-49 and 70+. </a:t>
            </a:r>
          </a:p>
          <a:p>
            <a:endParaRPr lang="en-NZ" sz="1000" dirty="0"/>
          </a:p>
          <a:p>
            <a:r>
              <a:rPr lang="en-NZ" sz="1000" dirty="0"/>
              <a:t>Attendance also dropped across all income groups but the decline was more noticeable for those with a household income of between $50,001 and $80,000 – around twice that of other income groups.  </a:t>
            </a:r>
          </a:p>
          <a:p>
            <a:endParaRPr lang="en-NZ" sz="1000" dirty="0"/>
          </a:p>
          <a:p>
            <a:r>
              <a:rPr lang="en-NZ" sz="1000" dirty="0"/>
              <a:t>Those who are attending Ngā Toi Māori are typically doing so in person (82%), but 54% are also attending online. </a:t>
            </a:r>
          </a:p>
          <a:p>
            <a:endParaRPr lang="en-NZ" sz="1000" dirty="0"/>
          </a:p>
          <a:p>
            <a:r>
              <a:rPr lang="en-NZ" sz="1000" dirty="0"/>
              <a:t>Māori who attend Ngā Toi Māori typically do so infrequently, with 65% attending up to three times in the last 12 months.</a:t>
            </a:r>
          </a:p>
          <a:p>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a:spcBef>
                <a:spcPts val="600"/>
              </a:spcBef>
            </a:pPr>
            <a:r>
              <a:rPr lang="en-NZ" sz="1000" dirty="0">
                <a:solidFill>
                  <a:schemeClr val="tx1">
                    <a:lumMod val="85000"/>
                    <a:lumOff val="15000"/>
                  </a:schemeClr>
                </a:solidFill>
              </a:rPr>
              <a:t>Māori women are more likely than average to attend Nga Toi Māori (48% vs. 43%).</a:t>
            </a:r>
          </a:p>
        </p:txBody>
      </p:sp>
    </p:spTree>
    <p:extLst>
      <p:ext uri="{BB962C8B-B14F-4D97-AF65-F5344CB8AC3E}">
        <p14:creationId xmlns:p14="http://schemas.microsoft.com/office/powerpoint/2010/main" val="450687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Pacific arts attendance among Māori </a:t>
            </a:r>
          </a:p>
        </p:txBody>
      </p:sp>
      <p:sp>
        <p:nvSpPr>
          <p:cNvPr id="44" name="TextBox 43">
            <a:extLst>
              <a:ext uri="{FF2B5EF4-FFF2-40B4-BE49-F238E27FC236}">
                <a16:creationId xmlns:a16="http://schemas.microsoft.com/office/drawing/2014/main" id="{8B609A3F-5F92-4CFE-95CE-82D66A54BC09}"/>
              </a:ext>
            </a:extLst>
          </p:cNvPr>
          <p:cNvSpPr txBox="1"/>
          <p:nvPr/>
        </p:nvSpPr>
        <p:spPr>
          <a:xfrm>
            <a:off x="262838" y="3428610"/>
            <a:ext cx="3811444"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45" name="Chart 44">
            <a:extLst>
              <a:ext uri="{FF2B5EF4-FFF2-40B4-BE49-F238E27FC236}">
                <a16:creationId xmlns:a16="http://schemas.microsoft.com/office/drawing/2014/main" id="{071933F9-3AD5-4E92-AC96-7EFBF9A2A432}"/>
              </a:ext>
            </a:extLst>
          </p:cNvPr>
          <p:cNvGraphicFramePr/>
          <p:nvPr>
            <p:extLst>
              <p:ext uri="{D42A27DB-BD31-4B8C-83A1-F6EECF244321}">
                <p14:modId xmlns:p14="http://schemas.microsoft.com/office/powerpoint/2010/main" val="47462063"/>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01661208-CD90-43E1-8375-32FCF37E7374}"/>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attended the Pacific arts 2017 (n=278); 2020 (n=285)</a:t>
            </a:r>
          </a:p>
        </p:txBody>
      </p:sp>
      <p:graphicFrame>
        <p:nvGraphicFramePr>
          <p:cNvPr id="47" name="Chart 46">
            <a:extLst>
              <a:ext uri="{FF2B5EF4-FFF2-40B4-BE49-F238E27FC236}">
                <a16:creationId xmlns:a16="http://schemas.microsoft.com/office/drawing/2014/main" id="{07E2702C-5DF6-4254-B2D4-0693771CACE8}"/>
              </a:ext>
            </a:extLst>
          </p:cNvPr>
          <p:cNvGraphicFramePr/>
          <p:nvPr>
            <p:extLst>
              <p:ext uri="{D42A27DB-BD31-4B8C-83A1-F6EECF244321}">
                <p14:modId xmlns:p14="http://schemas.microsoft.com/office/powerpoint/2010/main" val="2837289429"/>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4"/>
          </a:graphicData>
        </a:graphic>
      </p:graphicFrame>
      <p:sp>
        <p:nvSpPr>
          <p:cNvPr id="48" name="Oval 47">
            <a:extLst>
              <a:ext uri="{FF2B5EF4-FFF2-40B4-BE49-F238E27FC236}">
                <a16:creationId xmlns:a16="http://schemas.microsoft.com/office/drawing/2014/main" id="{F2F04F09-D68E-4731-B756-B5101674DD8B}"/>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9" name="Graphic 48" descr="User">
            <a:extLst>
              <a:ext uri="{FF2B5EF4-FFF2-40B4-BE49-F238E27FC236}">
                <a16:creationId xmlns:a16="http://schemas.microsoft.com/office/drawing/2014/main" id="{3BAB1ABE-67B2-40F2-B642-70AB384CF77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12863" y="2009129"/>
            <a:ext cx="398803" cy="398803"/>
          </a:xfrm>
          <a:prstGeom prst="rect">
            <a:avLst/>
          </a:prstGeom>
        </p:spPr>
      </p:pic>
      <p:sp>
        <p:nvSpPr>
          <p:cNvPr id="50" name="Oval 49">
            <a:extLst>
              <a:ext uri="{FF2B5EF4-FFF2-40B4-BE49-F238E27FC236}">
                <a16:creationId xmlns:a16="http://schemas.microsoft.com/office/drawing/2014/main" id="{E32293FE-11D7-4D8B-9EB0-7159C95558F3}"/>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1" name="Graphic 50" descr="Internet">
            <a:extLst>
              <a:ext uri="{FF2B5EF4-FFF2-40B4-BE49-F238E27FC236}">
                <a16:creationId xmlns:a16="http://schemas.microsoft.com/office/drawing/2014/main" id="{42C2339E-F48F-4218-90D6-800A3798A9C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10568" y="2666939"/>
            <a:ext cx="403391" cy="403391"/>
          </a:xfrm>
          <a:prstGeom prst="rect">
            <a:avLst/>
          </a:prstGeom>
        </p:spPr>
      </p:pic>
      <p:sp>
        <p:nvSpPr>
          <p:cNvPr id="54" name="TextBox 53">
            <a:extLst>
              <a:ext uri="{FF2B5EF4-FFF2-40B4-BE49-F238E27FC236}">
                <a16:creationId xmlns:a16="http://schemas.microsoft.com/office/drawing/2014/main" id="{4E03EA90-31A8-4E36-A443-6898F39E40C0}"/>
              </a:ext>
            </a:extLst>
          </p:cNvPr>
          <p:cNvSpPr txBox="1"/>
          <p:nvPr/>
        </p:nvSpPr>
        <p:spPr>
          <a:xfrm>
            <a:off x="4404507" y="3308486"/>
            <a:ext cx="337067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attended the Pacific arts 2020 (n=285)</a:t>
            </a:r>
          </a:p>
        </p:txBody>
      </p:sp>
      <p:sp>
        <p:nvSpPr>
          <p:cNvPr id="55" name="Rectangle 54">
            <a:extLst>
              <a:ext uri="{FF2B5EF4-FFF2-40B4-BE49-F238E27FC236}">
                <a16:creationId xmlns:a16="http://schemas.microsoft.com/office/drawing/2014/main" id="{37073D9A-A129-4175-A4D4-03F4190483A2}"/>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Rectangle: Rounded Corners 55">
            <a:extLst>
              <a:ext uri="{FF2B5EF4-FFF2-40B4-BE49-F238E27FC236}">
                <a16:creationId xmlns:a16="http://schemas.microsoft.com/office/drawing/2014/main" id="{D2FD6901-C649-4778-AEB7-DC88781AF51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63F62D88-6D01-4386-BBE6-4FC971D3CB63}"/>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grpSp>
        <p:nvGrpSpPr>
          <p:cNvPr id="58" name="Group 57">
            <a:extLst>
              <a:ext uri="{FF2B5EF4-FFF2-40B4-BE49-F238E27FC236}">
                <a16:creationId xmlns:a16="http://schemas.microsoft.com/office/drawing/2014/main" id="{1F9C2812-5043-4E5B-AFE9-9CE6721C35F4}"/>
              </a:ext>
            </a:extLst>
          </p:cNvPr>
          <p:cNvGrpSpPr/>
          <p:nvPr/>
        </p:nvGrpSpPr>
        <p:grpSpPr>
          <a:xfrm>
            <a:off x="441623" y="1322093"/>
            <a:ext cx="3547043" cy="480358"/>
            <a:chOff x="441623" y="1312661"/>
            <a:chExt cx="3547043" cy="480358"/>
          </a:xfrm>
        </p:grpSpPr>
        <p:sp>
          <p:nvSpPr>
            <p:cNvPr id="59" name="Rectangle 58">
              <a:extLst>
                <a:ext uri="{FF2B5EF4-FFF2-40B4-BE49-F238E27FC236}">
                  <a16:creationId xmlns:a16="http://schemas.microsoft.com/office/drawing/2014/main" id="{4C2E3162-D134-4ACF-80BE-A9EA1A8A1950}"/>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51E86825-6CD3-43E2-A3AA-D6F3A8BDE37C}"/>
                </a:ext>
              </a:extLst>
            </p:cNvPr>
            <p:cNvGrpSpPr/>
            <p:nvPr/>
          </p:nvGrpSpPr>
          <p:grpSpPr>
            <a:xfrm>
              <a:off x="441623" y="1312661"/>
              <a:ext cx="431322" cy="480358"/>
              <a:chOff x="-420060" y="172"/>
              <a:chExt cx="431322" cy="480358"/>
            </a:xfrm>
          </p:grpSpPr>
          <p:sp>
            <p:nvSpPr>
              <p:cNvPr id="62" name="Rectangle 61">
                <a:extLst>
                  <a:ext uri="{FF2B5EF4-FFF2-40B4-BE49-F238E27FC236}">
                    <a16:creationId xmlns:a16="http://schemas.microsoft.com/office/drawing/2014/main" id="{3D44BCED-0749-45BC-A235-075AD5E55AC5}"/>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4B020954-8B1E-41D3-8B25-C93B2C96E148}"/>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61" name="Text Placeholder 17">
              <a:extLst>
                <a:ext uri="{FF2B5EF4-FFF2-40B4-BE49-F238E27FC236}">
                  <a16:creationId xmlns:a16="http://schemas.microsoft.com/office/drawing/2014/main" id="{C72EBBED-D1E2-44F5-8D69-9BEE417F3753}"/>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Have you seen any artworks by Pasifika artists or gone to any Pasifika cultural performances, festivals or exhibitions in the last 12 months?</a:t>
              </a:r>
            </a:p>
          </p:txBody>
        </p:sp>
      </p:grpSp>
      <p:sp>
        <p:nvSpPr>
          <p:cNvPr id="64" name="Rectangle 63">
            <a:extLst>
              <a:ext uri="{FF2B5EF4-FFF2-40B4-BE49-F238E27FC236}">
                <a16:creationId xmlns:a16="http://schemas.microsoft.com/office/drawing/2014/main" id="{34F8C281-12C1-445D-8843-08158BC73181}"/>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95D35EC7-0060-4026-B480-2FDE9881F635}"/>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6" name="Rectangle 65">
            <a:extLst>
              <a:ext uri="{FF2B5EF4-FFF2-40B4-BE49-F238E27FC236}">
                <a16:creationId xmlns:a16="http://schemas.microsoft.com/office/drawing/2014/main" id="{E238FC45-9018-472B-9972-393D84CF7520}"/>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23A69635-FBB8-43A5-A11B-EC25B474368C}"/>
              </a:ext>
            </a:extLst>
          </p:cNvPr>
          <p:cNvGrpSpPr/>
          <p:nvPr/>
        </p:nvGrpSpPr>
        <p:grpSpPr>
          <a:xfrm>
            <a:off x="4404507" y="1322093"/>
            <a:ext cx="3370675" cy="480358"/>
            <a:chOff x="441623" y="1312661"/>
            <a:chExt cx="3370675" cy="480358"/>
          </a:xfrm>
        </p:grpSpPr>
        <p:sp>
          <p:nvSpPr>
            <p:cNvPr id="68" name="Rectangle 67">
              <a:extLst>
                <a:ext uri="{FF2B5EF4-FFF2-40B4-BE49-F238E27FC236}">
                  <a16:creationId xmlns:a16="http://schemas.microsoft.com/office/drawing/2014/main" id="{1DF250E4-BF5D-4C0E-AFAA-38FDDA47AF3E}"/>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5543EFF5-61E8-4203-8165-16F32389B2C0}"/>
                </a:ext>
              </a:extLst>
            </p:cNvPr>
            <p:cNvGrpSpPr/>
            <p:nvPr/>
          </p:nvGrpSpPr>
          <p:grpSpPr>
            <a:xfrm>
              <a:off x="441623" y="1312661"/>
              <a:ext cx="431322" cy="480358"/>
              <a:chOff x="-420060" y="172"/>
              <a:chExt cx="431322" cy="480358"/>
            </a:xfrm>
          </p:grpSpPr>
          <p:sp>
            <p:nvSpPr>
              <p:cNvPr id="71" name="Rectangle 70">
                <a:extLst>
                  <a:ext uri="{FF2B5EF4-FFF2-40B4-BE49-F238E27FC236}">
                    <a16:creationId xmlns:a16="http://schemas.microsoft.com/office/drawing/2014/main" id="{1F510679-FEA0-454D-9711-117AF1C427D0}"/>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6CA780E5-A821-45A3-BC50-F32B349A512F}"/>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0" name="Text Placeholder 17">
              <a:extLst>
                <a:ext uri="{FF2B5EF4-FFF2-40B4-BE49-F238E27FC236}">
                  <a16:creationId xmlns:a16="http://schemas.microsoft.com/office/drawing/2014/main" id="{B9B04BD5-4ADF-408B-854F-617CD0230F2A}"/>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Did you do this...</a:t>
              </a:r>
            </a:p>
          </p:txBody>
        </p:sp>
      </p:grpSp>
      <p:sp>
        <p:nvSpPr>
          <p:cNvPr id="74" name="Rectangle 73">
            <a:extLst>
              <a:ext uri="{FF2B5EF4-FFF2-40B4-BE49-F238E27FC236}">
                <a16:creationId xmlns:a16="http://schemas.microsoft.com/office/drawing/2014/main" id="{B1A9597B-4807-4D09-9B6C-0F02065FA283}"/>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89F4E47B-A99C-4234-A402-306E2E130D0E}"/>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268E187D-4DDA-4BB3-B101-9443231B3605}"/>
              </a:ext>
            </a:extLst>
          </p:cNvPr>
          <p:cNvGrpSpPr/>
          <p:nvPr/>
        </p:nvGrpSpPr>
        <p:grpSpPr>
          <a:xfrm>
            <a:off x="441623" y="3885690"/>
            <a:ext cx="431322" cy="480358"/>
            <a:chOff x="-420060" y="172"/>
            <a:chExt cx="431322" cy="480358"/>
          </a:xfrm>
        </p:grpSpPr>
        <p:sp>
          <p:nvSpPr>
            <p:cNvPr id="77" name="Rectangle 76">
              <a:extLst>
                <a:ext uri="{FF2B5EF4-FFF2-40B4-BE49-F238E27FC236}">
                  <a16:creationId xmlns:a16="http://schemas.microsoft.com/office/drawing/2014/main" id="{202B0883-B93F-4515-A737-277C30CDD0E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F2D9CB50-1669-46A7-B319-7C6B0BD1E129}"/>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9" name="Text Placeholder 17">
            <a:extLst>
              <a:ext uri="{FF2B5EF4-FFF2-40B4-BE49-F238E27FC236}">
                <a16:creationId xmlns:a16="http://schemas.microsoft.com/office/drawing/2014/main" id="{B8882318-E7FD-416A-A33D-4EC1AEF5A9BB}"/>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86" name="TextBox 85">
            <a:extLst>
              <a:ext uri="{FF2B5EF4-FFF2-40B4-BE49-F238E27FC236}">
                <a16:creationId xmlns:a16="http://schemas.microsoft.com/office/drawing/2014/main" id="{EDE5A1BF-F2ED-4707-9DDA-753114BC8C5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87" name="Group 86">
            <a:extLst>
              <a:ext uri="{FF2B5EF4-FFF2-40B4-BE49-F238E27FC236}">
                <a16:creationId xmlns:a16="http://schemas.microsoft.com/office/drawing/2014/main" id="{CC7F2684-8CAD-4A11-BBEF-BC7F0698D506}"/>
              </a:ext>
            </a:extLst>
          </p:cNvPr>
          <p:cNvGrpSpPr/>
          <p:nvPr/>
        </p:nvGrpSpPr>
        <p:grpSpPr>
          <a:xfrm>
            <a:off x="5149673" y="6517123"/>
            <a:ext cx="2241162" cy="215444"/>
            <a:chOff x="163092" y="5772628"/>
            <a:chExt cx="2241162" cy="215444"/>
          </a:xfrm>
        </p:grpSpPr>
        <p:sp>
          <p:nvSpPr>
            <p:cNvPr id="88" name="TextBox 87">
              <a:extLst>
                <a:ext uri="{FF2B5EF4-FFF2-40B4-BE49-F238E27FC236}">
                  <a16:creationId xmlns:a16="http://schemas.microsoft.com/office/drawing/2014/main" id="{229F0CFA-7746-454A-90B9-95A8CC22B353}"/>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89" name="Isosceles Triangle 88">
              <a:extLst>
                <a:ext uri="{FF2B5EF4-FFF2-40B4-BE49-F238E27FC236}">
                  <a16:creationId xmlns:a16="http://schemas.microsoft.com/office/drawing/2014/main" id="{22F27204-5321-4498-90F9-44248EBE68D1}"/>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0" name="Isosceles Triangle 89">
              <a:extLst>
                <a:ext uri="{FF2B5EF4-FFF2-40B4-BE49-F238E27FC236}">
                  <a16:creationId xmlns:a16="http://schemas.microsoft.com/office/drawing/2014/main" id="{D4AAF422-E41D-47DF-8481-6A06DE93B43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80" name="TextBox 79">
            <a:extLst>
              <a:ext uri="{FF2B5EF4-FFF2-40B4-BE49-F238E27FC236}">
                <a16:creationId xmlns:a16="http://schemas.microsoft.com/office/drawing/2014/main" id="{3FF9A85C-84A4-4443-AACD-9E9020C08A41}"/>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1" name="TextBox 80">
            <a:extLst>
              <a:ext uri="{FF2B5EF4-FFF2-40B4-BE49-F238E27FC236}">
                <a16:creationId xmlns:a16="http://schemas.microsoft.com/office/drawing/2014/main" id="{8F16DB60-3D0A-4774-AA1E-42D45C611F36}"/>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70%</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3B7486DC-2A0D-4C1B-9095-41E9080178C6}"/>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3" name="TextBox 82">
            <a:extLst>
              <a:ext uri="{FF2B5EF4-FFF2-40B4-BE49-F238E27FC236}">
                <a16:creationId xmlns:a16="http://schemas.microsoft.com/office/drawing/2014/main" id="{3E42EADC-39DB-4D6A-A8E7-51AED37B5177}"/>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56%</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2" name="SigDiff">
            <a:extLst>
              <a:ext uri="{FF2B5EF4-FFF2-40B4-BE49-F238E27FC236}">
                <a16:creationId xmlns:a16="http://schemas.microsoft.com/office/drawing/2014/main" id="{EB301AC4-D950-451A-BF32-5C81606833E3}"/>
              </a:ext>
            </a:extLst>
          </p:cNvPr>
          <p:cNvSpPr/>
          <p:nvPr/>
        </p:nvSpPr>
        <p:spPr>
          <a:xfrm rot="10800000">
            <a:off x="2507886" y="2258245"/>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A90F3FDB-79EF-421E-BCD0-918808174AA8}"/>
              </a:ext>
            </a:extLst>
          </p:cNvPr>
          <p:cNvSpPr/>
          <p:nvPr/>
        </p:nvSpPr>
        <p:spPr>
          <a:xfrm>
            <a:off x="8255342" y="1945470"/>
            <a:ext cx="3673820" cy="2554545"/>
          </a:xfrm>
          <a:prstGeom prst="rect">
            <a:avLst/>
          </a:prstGeom>
        </p:spPr>
        <p:txBody>
          <a:bodyPr wrap="square">
            <a:spAutoFit/>
          </a:bodyPr>
          <a:lstStyle/>
          <a:p>
            <a:r>
              <a:rPr lang="en-NZ" sz="1000" dirty="0"/>
              <a:t>Twenty-three percent of Māori have attended Pacific arts in the last 12 months. This is significantly lower than 40% in 2017. </a:t>
            </a:r>
          </a:p>
          <a:p>
            <a:endParaRPr lang="en-NZ" sz="1000" dirty="0"/>
          </a:p>
          <a:p>
            <a:r>
              <a:rPr lang="en-NZ" sz="1000" dirty="0"/>
              <a:t>Those people who are attending Pacific arts are often  doing so in person (70%), but 56% are also attending online. </a:t>
            </a:r>
          </a:p>
          <a:p>
            <a:endParaRPr lang="en-NZ" sz="1000" dirty="0"/>
          </a:p>
          <a:p>
            <a:r>
              <a:rPr lang="en-NZ" sz="1000" dirty="0"/>
              <a:t>Māori who attend Pacific arts typically do so infrequently, with 75% attending up to three times in the last 12 months.</a:t>
            </a:r>
            <a:endParaRPr lang="en-NZ" sz="1000" b="1" dirty="0">
              <a:solidFill>
                <a:schemeClr val="tx1">
                  <a:lumMod val="85000"/>
                  <a:lumOff val="15000"/>
                </a:schemeClr>
              </a:solidFill>
            </a:endParaRPr>
          </a:p>
          <a:p>
            <a:pPr lvl="0">
              <a:spcBef>
                <a:spcPts val="600"/>
              </a:spcBef>
            </a:pPr>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a:spcBef>
                <a:spcPts val="600"/>
              </a:spcBef>
            </a:pPr>
            <a:r>
              <a:rPr lang="en-NZ" sz="1000" dirty="0">
                <a:solidFill>
                  <a:schemeClr val="tx1">
                    <a:lumMod val="85000"/>
                    <a:lumOff val="15000"/>
                  </a:schemeClr>
                </a:solidFill>
              </a:rPr>
              <a:t>Māori women (25%) and those aged 40-49 (30%) are more likely to attend Pacific arts than average (23%).</a:t>
            </a:r>
            <a:endParaRPr lang="en-NZ" sz="1000" dirty="0"/>
          </a:p>
          <a:p>
            <a:pPr lvl="0">
              <a:spcBef>
                <a:spcPts val="600"/>
              </a:spcBef>
            </a:pPr>
            <a:endParaRPr lang="en-NZ" sz="1000" dirty="0">
              <a:solidFill>
                <a:schemeClr val="tx1">
                  <a:lumMod val="85000"/>
                  <a:lumOff val="15000"/>
                </a:schemeClr>
              </a:solidFill>
            </a:endParaRPr>
          </a:p>
        </p:txBody>
      </p:sp>
    </p:spTree>
    <p:extLst>
      <p:ext uri="{BB962C8B-B14F-4D97-AF65-F5344CB8AC3E}">
        <p14:creationId xmlns:p14="http://schemas.microsoft.com/office/powerpoint/2010/main" val="359219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Performing arts attendance among Māori </a:t>
            </a:r>
          </a:p>
        </p:txBody>
      </p:sp>
      <p:sp>
        <p:nvSpPr>
          <p:cNvPr id="6" name="Text Placeholder 5">
            <a:extLst>
              <a:ext uri="{FF2B5EF4-FFF2-40B4-BE49-F238E27FC236}">
                <a16:creationId xmlns:a16="http://schemas.microsoft.com/office/drawing/2014/main" id="{F4332A6E-C2B0-4B19-92A4-2F136D992D03}"/>
              </a:ext>
            </a:extLst>
          </p:cNvPr>
          <p:cNvSpPr>
            <a:spLocks noGrp="1"/>
          </p:cNvSpPr>
          <p:nvPr>
            <p:ph type="body" sz="quarter" idx="10"/>
          </p:nvPr>
        </p:nvSpPr>
        <p:spPr>
          <a:xfrm>
            <a:off x="758825" y="1161985"/>
            <a:ext cx="6953250" cy="419100"/>
          </a:xfrm>
        </p:spPr>
        <p:txBody>
          <a:bodyPr/>
          <a:lstStyle/>
          <a:p>
            <a:r>
              <a:rPr lang="en-NZ" dirty="0"/>
              <a:t>Which of these have you been to in the last 12 months?</a:t>
            </a:r>
          </a:p>
        </p:txBody>
      </p:sp>
      <p:graphicFrame>
        <p:nvGraphicFramePr>
          <p:cNvPr id="46" name="Chart 7">
            <a:extLst>
              <a:ext uri="{FF2B5EF4-FFF2-40B4-BE49-F238E27FC236}">
                <a16:creationId xmlns:a16="http://schemas.microsoft.com/office/drawing/2014/main" id="{110CC3B0-4198-4D94-932D-DED39EF1CC6C}"/>
              </a:ext>
            </a:extLst>
          </p:cNvPr>
          <p:cNvGraphicFramePr>
            <a:graphicFrameLocks/>
          </p:cNvGraphicFramePr>
          <p:nvPr>
            <p:extLst>
              <p:ext uri="{D42A27DB-BD31-4B8C-83A1-F6EECF244321}">
                <p14:modId xmlns:p14="http://schemas.microsoft.com/office/powerpoint/2010/main" val="3556555606"/>
              </p:ext>
            </p:extLst>
          </p:nvPr>
        </p:nvGraphicFramePr>
        <p:xfrm>
          <a:off x="284672" y="1658664"/>
          <a:ext cx="7255389" cy="1885019"/>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Box 46">
            <a:extLst>
              <a:ext uri="{FF2B5EF4-FFF2-40B4-BE49-F238E27FC236}">
                <a16:creationId xmlns:a16="http://schemas.microsoft.com/office/drawing/2014/main" id="{4A5FD924-FE44-49CB-B134-633AA5315745}"/>
              </a:ext>
            </a:extLst>
          </p:cNvPr>
          <p:cNvSpPr txBox="1"/>
          <p:nvPr/>
        </p:nvSpPr>
        <p:spPr>
          <a:xfrm>
            <a:off x="846801" y="3722734"/>
            <a:ext cx="3156196" cy="276999"/>
          </a:xfrm>
          <a:prstGeom prst="rect">
            <a:avLst/>
          </a:prstGeom>
          <a:noFill/>
        </p:spPr>
        <p:txBody>
          <a:bodyPr wrap="square" rtlCol="0">
            <a:spAutoFit/>
          </a:bodyPr>
          <a:lstStyle/>
          <a:p>
            <a:r>
              <a:rPr lang="en-NZ" sz="1200" b="1" spc="149" dirty="0">
                <a:solidFill>
                  <a:schemeClr val="tx1">
                    <a:lumMod val="65000"/>
                    <a:lumOff val="35000"/>
                  </a:schemeClr>
                </a:solidFill>
              </a:rPr>
              <a:t>Did you do this...</a:t>
            </a:r>
          </a:p>
        </p:txBody>
      </p:sp>
      <p:grpSp>
        <p:nvGrpSpPr>
          <p:cNvPr id="8" name="Group 7">
            <a:extLst>
              <a:ext uri="{FF2B5EF4-FFF2-40B4-BE49-F238E27FC236}">
                <a16:creationId xmlns:a16="http://schemas.microsoft.com/office/drawing/2014/main" id="{3CD66551-4942-4406-B17E-BC94682D3D4A}"/>
              </a:ext>
            </a:extLst>
          </p:cNvPr>
          <p:cNvGrpSpPr/>
          <p:nvPr/>
        </p:nvGrpSpPr>
        <p:grpSpPr>
          <a:xfrm>
            <a:off x="750756" y="4824780"/>
            <a:ext cx="504000" cy="504000"/>
            <a:chOff x="750756" y="4668021"/>
            <a:chExt cx="504000" cy="504000"/>
          </a:xfrm>
        </p:grpSpPr>
        <p:sp>
          <p:nvSpPr>
            <p:cNvPr id="49" name="Oval 48">
              <a:extLst>
                <a:ext uri="{FF2B5EF4-FFF2-40B4-BE49-F238E27FC236}">
                  <a16:creationId xmlns:a16="http://schemas.microsoft.com/office/drawing/2014/main" id="{76A8C132-B878-4228-BBB6-3211BF8262AE}"/>
                </a:ext>
              </a:extLst>
            </p:cNvPr>
            <p:cNvSpPr/>
            <p:nvPr/>
          </p:nvSpPr>
          <p:spPr>
            <a:xfrm>
              <a:off x="750756" y="4668021"/>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0" name="Graphic 49" descr="User">
              <a:extLst>
                <a:ext uri="{FF2B5EF4-FFF2-40B4-BE49-F238E27FC236}">
                  <a16:creationId xmlns:a16="http://schemas.microsoft.com/office/drawing/2014/main" id="{8919D0FF-E05C-49F2-A6D3-F620B86C0CF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9391" y="4695810"/>
              <a:ext cx="398803" cy="398803"/>
            </a:xfrm>
            <a:prstGeom prst="rect">
              <a:avLst/>
            </a:prstGeom>
          </p:spPr>
        </p:pic>
      </p:grpSp>
      <p:sp>
        <p:nvSpPr>
          <p:cNvPr id="51" name="Oval 50">
            <a:extLst>
              <a:ext uri="{FF2B5EF4-FFF2-40B4-BE49-F238E27FC236}">
                <a16:creationId xmlns:a16="http://schemas.microsoft.com/office/drawing/2014/main" id="{3A529A78-249E-473C-BBDE-354F38910EAE}"/>
              </a:ext>
            </a:extLst>
          </p:cNvPr>
          <p:cNvSpPr/>
          <p:nvPr/>
        </p:nvSpPr>
        <p:spPr>
          <a:xfrm>
            <a:off x="746792" y="5597377"/>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2" name="Graphic 51" descr="Internet">
            <a:extLst>
              <a:ext uri="{FF2B5EF4-FFF2-40B4-BE49-F238E27FC236}">
                <a16:creationId xmlns:a16="http://schemas.microsoft.com/office/drawing/2014/main" id="{7B6D5FD5-9495-4DAF-9F4B-83C424A834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7096" y="5641011"/>
            <a:ext cx="403391" cy="403391"/>
          </a:xfrm>
          <a:prstGeom prst="rect">
            <a:avLst/>
          </a:prstGeom>
        </p:spPr>
      </p:pic>
      <p:graphicFrame>
        <p:nvGraphicFramePr>
          <p:cNvPr id="10" name="Table 10">
            <a:extLst>
              <a:ext uri="{FF2B5EF4-FFF2-40B4-BE49-F238E27FC236}">
                <a16:creationId xmlns:a16="http://schemas.microsoft.com/office/drawing/2014/main" id="{CC740CFE-8C29-4448-97B5-C202BF4EF2EC}"/>
              </a:ext>
            </a:extLst>
          </p:cNvPr>
          <p:cNvGraphicFramePr>
            <a:graphicFrameLocks noGrp="1"/>
          </p:cNvGraphicFramePr>
          <p:nvPr>
            <p:extLst>
              <p:ext uri="{D42A27DB-BD31-4B8C-83A1-F6EECF244321}">
                <p14:modId xmlns:p14="http://schemas.microsoft.com/office/powerpoint/2010/main" val="745853600"/>
              </p:ext>
            </p:extLst>
          </p:nvPr>
        </p:nvGraphicFramePr>
        <p:xfrm>
          <a:off x="637178" y="4371080"/>
          <a:ext cx="6730272" cy="365760"/>
        </p:xfrm>
        <a:graphic>
          <a:graphicData uri="http://schemas.openxmlformats.org/drawingml/2006/table">
            <a:tbl>
              <a:tblPr firstRow="1" bandRow="1">
                <a:tableStyleId>{5C22544A-7EE6-4342-B048-85BDC9FD1C3A}</a:tableStyleId>
              </a:tblPr>
              <a:tblGrid>
                <a:gridCol w="2243424">
                  <a:extLst>
                    <a:ext uri="{9D8B030D-6E8A-4147-A177-3AD203B41FA5}">
                      <a16:colId xmlns:a16="http://schemas.microsoft.com/office/drawing/2014/main" val="3963851313"/>
                    </a:ext>
                  </a:extLst>
                </a:gridCol>
                <a:gridCol w="2243424">
                  <a:extLst>
                    <a:ext uri="{9D8B030D-6E8A-4147-A177-3AD203B41FA5}">
                      <a16:colId xmlns:a16="http://schemas.microsoft.com/office/drawing/2014/main" val="303938695"/>
                    </a:ext>
                  </a:extLst>
                </a:gridCol>
                <a:gridCol w="2243424">
                  <a:extLst>
                    <a:ext uri="{9D8B030D-6E8A-4147-A177-3AD203B41FA5}">
                      <a16:colId xmlns:a16="http://schemas.microsoft.com/office/drawing/2014/main" val="4184288322"/>
                    </a:ext>
                  </a:extLst>
                </a:gridCol>
              </a:tblGrid>
              <a:tr h="313743">
                <a:tc>
                  <a:txBody>
                    <a:bodyPr/>
                    <a:lstStyle/>
                    <a:p>
                      <a:pPr algn="ctr"/>
                      <a:r>
                        <a:rPr lang="en-NZ" sz="1000" b="1" dirty="0">
                          <a:solidFill>
                            <a:schemeClr val="tx1"/>
                          </a:solidFill>
                          <a:latin typeface="Arial Narrow" panose="020B0606020202030204" pitchFamily="34" charset="0"/>
                        </a:rPr>
                        <a:t>CONCERT OR MUSICAL PERFORMANCE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b="1" dirty="0">
                          <a:solidFill>
                            <a:schemeClr val="tx1"/>
                          </a:solidFill>
                          <a:latin typeface="Arial Narrow" panose="020B0606020202030204" pitchFamily="34" charset="0"/>
                        </a:rPr>
                        <a:t>THEATRE</a:t>
                      </a:r>
                    </a:p>
                    <a:p>
                      <a:pPr algn="ct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000" b="1" dirty="0">
                          <a:solidFill>
                            <a:schemeClr val="tx1"/>
                          </a:solidFill>
                          <a:latin typeface="Arial Narrow" panose="020B0606020202030204" pitchFamily="34" charset="0"/>
                        </a:rPr>
                        <a:t>DANCE EVENTS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8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225787"/>
                  </a:ext>
                </a:extLst>
              </a:tr>
            </a:tbl>
          </a:graphicData>
        </a:graphic>
      </p:graphicFrame>
      <p:sp>
        <p:nvSpPr>
          <p:cNvPr id="63" name="Oval 62">
            <a:extLst>
              <a:ext uri="{FF2B5EF4-FFF2-40B4-BE49-F238E27FC236}">
                <a16:creationId xmlns:a16="http://schemas.microsoft.com/office/drawing/2014/main" id="{A0079318-E5F2-4D47-A763-EF2F116B7C24}"/>
              </a:ext>
            </a:extLst>
          </p:cNvPr>
          <p:cNvSpPr/>
          <p:nvPr/>
        </p:nvSpPr>
        <p:spPr>
          <a:xfrm>
            <a:off x="3338554" y="482478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4" name="Graphic 63" descr="User">
            <a:extLst>
              <a:ext uri="{FF2B5EF4-FFF2-40B4-BE49-F238E27FC236}">
                <a16:creationId xmlns:a16="http://schemas.microsoft.com/office/drawing/2014/main" id="{EA05DFD6-CF5B-4A46-8AE5-7142B0F22F4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87189" y="4852569"/>
            <a:ext cx="398803" cy="398803"/>
          </a:xfrm>
          <a:prstGeom prst="rect">
            <a:avLst/>
          </a:prstGeom>
        </p:spPr>
      </p:pic>
      <p:sp>
        <p:nvSpPr>
          <p:cNvPr id="65" name="Oval 64">
            <a:extLst>
              <a:ext uri="{FF2B5EF4-FFF2-40B4-BE49-F238E27FC236}">
                <a16:creationId xmlns:a16="http://schemas.microsoft.com/office/drawing/2014/main" id="{62BAB1D7-B58C-40E6-8273-DAF0F1C2CB23}"/>
              </a:ext>
            </a:extLst>
          </p:cNvPr>
          <p:cNvSpPr/>
          <p:nvPr/>
        </p:nvSpPr>
        <p:spPr>
          <a:xfrm>
            <a:off x="3334590" y="5597377"/>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6" name="Graphic 65" descr="Internet">
            <a:extLst>
              <a:ext uri="{FF2B5EF4-FFF2-40B4-BE49-F238E27FC236}">
                <a16:creationId xmlns:a16="http://schemas.microsoft.com/office/drawing/2014/main" id="{3D6B5912-F165-4F8F-B491-9EE8994001C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384894" y="5641011"/>
            <a:ext cx="403391" cy="403391"/>
          </a:xfrm>
          <a:prstGeom prst="rect">
            <a:avLst/>
          </a:prstGeom>
        </p:spPr>
      </p:pic>
      <p:sp>
        <p:nvSpPr>
          <p:cNvPr id="69" name="Oval 68">
            <a:extLst>
              <a:ext uri="{FF2B5EF4-FFF2-40B4-BE49-F238E27FC236}">
                <a16:creationId xmlns:a16="http://schemas.microsoft.com/office/drawing/2014/main" id="{5C275186-6910-4A22-9581-91E3B78F8C91}"/>
              </a:ext>
            </a:extLst>
          </p:cNvPr>
          <p:cNvSpPr/>
          <p:nvPr/>
        </p:nvSpPr>
        <p:spPr>
          <a:xfrm>
            <a:off x="5755801" y="4802909"/>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0" name="Graphic 69" descr="User">
            <a:extLst>
              <a:ext uri="{FF2B5EF4-FFF2-40B4-BE49-F238E27FC236}">
                <a16:creationId xmlns:a16="http://schemas.microsoft.com/office/drawing/2014/main" id="{9EF7BDA4-5FE3-45F6-AFF5-387A27C67EF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04436" y="4830698"/>
            <a:ext cx="398803" cy="398803"/>
          </a:xfrm>
          <a:prstGeom prst="rect">
            <a:avLst/>
          </a:prstGeom>
        </p:spPr>
      </p:pic>
      <p:sp>
        <p:nvSpPr>
          <p:cNvPr id="71" name="Oval 70">
            <a:extLst>
              <a:ext uri="{FF2B5EF4-FFF2-40B4-BE49-F238E27FC236}">
                <a16:creationId xmlns:a16="http://schemas.microsoft.com/office/drawing/2014/main" id="{992736FE-82FC-41EE-9B59-C88B084562D5}"/>
              </a:ext>
            </a:extLst>
          </p:cNvPr>
          <p:cNvSpPr/>
          <p:nvPr/>
        </p:nvSpPr>
        <p:spPr>
          <a:xfrm>
            <a:off x="5751837" y="5575506"/>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2" name="Graphic 71" descr="Internet">
            <a:extLst>
              <a:ext uri="{FF2B5EF4-FFF2-40B4-BE49-F238E27FC236}">
                <a16:creationId xmlns:a16="http://schemas.microsoft.com/office/drawing/2014/main" id="{71A586AB-123C-4DC3-AB58-4DE7B0E0CB8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802141" y="5619140"/>
            <a:ext cx="403391" cy="403391"/>
          </a:xfrm>
          <a:prstGeom prst="rect">
            <a:avLst/>
          </a:prstGeom>
        </p:spPr>
      </p:pic>
      <p:sp>
        <p:nvSpPr>
          <p:cNvPr id="39" name="Rectangle 38">
            <a:extLst>
              <a:ext uri="{FF2B5EF4-FFF2-40B4-BE49-F238E27FC236}">
                <a16:creationId xmlns:a16="http://schemas.microsoft.com/office/drawing/2014/main" id="{1A285B4C-17A5-430D-9517-183F90CFB216}"/>
              </a:ext>
            </a:extLst>
          </p:cNvPr>
          <p:cNvSpPr/>
          <p:nvPr/>
        </p:nvSpPr>
        <p:spPr>
          <a:xfrm>
            <a:off x="217951" y="1665214"/>
            <a:ext cx="7689431"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B1E1D5F9-A0A5-47C7-A497-A33336429BBD}"/>
              </a:ext>
            </a:extLst>
          </p:cNvPr>
          <p:cNvSpPr/>
          <p:nvPr/>
        </p:nvSpPr>
        <p:spPr>
          <a:xfrm>
            <a:off x="586596" y="3724306"/>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2E8B8A55-D56F-4721-BE91-190C5643B84B}"/>
              </a:ext>
            </a:extLst>
          </p:cNvPr>
          <p:cNvSpPr/>
          <p:nvPr/>
        </p:nvSpPr>
        <p:spPr>
          <a:xfrm>
            <a:off x="0" y="3724306"/>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35859F57-E8F3-4A64-99A6-049324C3DD1E}"/>
              </a:ext>
            </a:extLst>
          </p:cNvPr>
          <p:cNvSpPr txBox="1"/>
          <p:nvPr/>
        </p:nvSpPr>
        <p:spPr>
          <a:xfrm>
            <a:off x="69011" y="3688685"/>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sp>
        <p:nvSpPr>
          <p:cNvPr id="44" name="Rectangle 43">
            <a:extLst>
              <a:ext uri="{FF2B5EF4-FFF2-40B4-BE49-F238E27FC236}">
                <a16:creationId xmlns:a16="http://schemas.microsoft.com/office/drawing/2014/main" id="{0AB0E5FC-17F6-4152-BA55-12AACFBAB322}"/>
              </a:ext>
            </a:extLst>
          </p:cNvPr>
          <p:cNvSpPr/>
          <p:nvPr/>
        </p:nvSpPr>
        <p:spPr>
          <a:xfrm>
            <a:off x="217951" y="4302680"/>
            <a:ext cx="7689431"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Text Placeholder 7">
            <a:extLst>
              <a:ext uri="{FF2B5EF4-FFF2-40B4-BE49-F238E27FC236}">
                <a16:creationId xmlns:a16="http://schemas.microsoft.com/office/drawing/2014/main" id="{B5AC1933-71C1-4E12-AC5A-D62AA65400DD}"/>
              </a:ext>
            </a:extLst>
          </p:cNvPr>
          <p:cNvSpPr txBox="1">
            <a:spLocks/>
          </p:cNvSpPr>
          <p:nvPr/>
        </p:nvSpPr>
        <p:spPr>
          <a:xfrm>
            <a:off x="718399" y="3859910"/>
            <a:ext cx="6953250" cy="419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Did you do this...</a:t>
            </a:r>
          </a:p>
        </p:txBody>
      </p:sp>
      <p:sp>
        <p:nvSpPr>
          <p:cNvPr id="56" name="Oval 55">
            <a:extLst>
              <a:ext uri="{FF2B5EF4-FFF2-40B4-BE49-F238E27FC236}">
                <a16:creationId xmlns:a16="http://schemas.microsoft.com/office/drawing/2014/main" id="{DADA95C2-2F7D-4383-92B9-FDA52546D47C}"/>
              </a:ext>
            </a:extLst>
          </p:cNvPr>
          <p:cNvSpPr/>
          <p:nvPr/>
        </p:nvSpPr>
        <p:spPr>
          <a:xfrm>
            <a:off x="347933" y="1763780"/>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prstClr val="black"/>
                </a:solidFill>
                <a:effectLst/>
                <a:uLnTx/>
                <a:uFillTx/>
                <a:latin typeface="Arial"/>
                <a:ea typeface="+mn-ea"/>
                <a:cs typeface="+mn-cs"/>
              </a:rPr>
              <a:t>%</a:t>
            </a:r>
          </a:p>
        </p:txBody>
      </p:sp>
      <p:sp>
        <p:nvSpPr>
          <p:cNvPr id="33" name="TextBox 32">
            <a:extLst>
              <a:ext uri="{FF2B5EF4-FFF2-40B4-BE49-F238E27FC236}">
                <a16:creationId xmlns:a16="http://schemas.microsoft.com/office/drawing/2014/main" id="{BAC2EF32-DA01-4996-9194-D602313C3D7A}"/>
              </a:ext>
            </a:extLst>
          </p:cNvPr>
          <p:cNvSpPr txBox="1"/>
          <p:nvPr/>
        </p:nvSpPr>
        <p:spPr>
          <a:xfrm>
            <a:off x="220162" y="3324888"/>
            <a:ext cx="3318199"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57FEFB16-BE00-44BF-B235-F1A689F5E402}"/>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76" name="Group 75">
            <a:extLst>
              <a:ext uri="{FF2B5EF4-FFF2-40B4-BE49-F238E27FC236}">
                <a16:creationId xmlns:a16="http://schemas.microsoft.com/office/drawing/2014/main" id="{A68A827D-196D-41EF-ABA7-603327E7E0D1}"/>
              </a:ext>
            </a:extLst>
          </p:cNvPr>
          <p:cNvGrpSpPr/>
          <p:nvPr/>
        </p:nvGrpSpPr>
        <p:grpSpPr>
          <a:xfrm>
            <a:off x="5149673" y="6517123"/>
            <a:ext cx="2241162" cy="215444"/>
            <a:chOff x="163092" y="5772628"/>
            <a:chExt cx="2241162" cy="215444"/>
          </a:xfrm>
        </p:grpSpPr>
        <p:sp>
          <p:nvSpPr>
            <p:cNvPr id="77" name="TextBox 76">
              <a:extLst>
                <a:ext uri="{FF2B5EF4-FFF2-40B4-BE49-F238E27FC236}">
                  <a16:creationId xmlns:a16="http://schemas.microsoft.com/office/drawing/2014/main" id="{F12A8CB7-6221-43C7-A24E-3D80711B7316}"/>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78" name="Isosceles Triangle 77">
              <a:extLst>
                <a:ext uri="{FF2B5EF4-FFF2-40B4-BE49-F238E27FC236}">
                  <a16:creationId xmlns:a16="http://schemas.microsoft.com/office/drawing/2014/main" id="{E5CAC58C-A8CF-4995-B38B-DD0A7B3521BA}"/>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9" name="Isosceles Triangle 78">
              <a:extLst>
                <a:ext uri="{FF2B5EF4-FFF2-40B4-BE49-F238E27FC236}">
                  <a16:creationId xmlns:a16="http://schemas.microsoft.com/office/drawing/2014/main" id="{72C6C7A5-1161-4ECC-B852-7AA7B27CCF90}"/>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58" name="TextBox 57">
            <a:extLst>
              <a:ext uri="{FF2B5EF4-FFF2-40B4-BE49-F238E27FC236}">
                <a16:creationId xmlns:a16="http://schemas.microsoft.com/office/drawing/2014/main" id="{48F0D5FD-6D8F-44F2-B01A-279AEF639A85}"/>
              </a:ext>
            </a:extLst>
          </p:cNvPr>
          <p:cNvSpPr txBox="1"/>
          <p:nvPr/>
        </p:nvSpPr>
        <p:spPr>
          <a:xfrm>
            <a:off x="1307706"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0" name="TextBox 79">
            <a:extLst>
              <a:ext uri="{FF2B5EF4-FFF2-40B4-BE49-F238E27FC236}">
                <a16:creationId xmlns:a16="http://schemas.microsoft.com/office/drawing/2014/main" id="{9A2B6E47-A55D-4CE5-BAC0-80CAA7826C63}"/>
              </a:ext>
            </a:extLst>
          </p:cNvPr>
          <p:cNvSpPr txBox="1"/>
          <p:nvPr/>
        </p:nvSpPr>
        <p:spPr>
          <a:xfrm>
            <a:off x="1320880"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85%</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1" name="TextBox 80">
            <a:extLst>
              <a:ext uri="{FF2B5EF4-FFF2-40B4-BE49-F238E27FC236}">
                <a16:creationId xmlns:a16="http://schemas.microsoft.com/office/drawing/2014/main" id="{BCB46739-AC2E-435C-9CF3-C24A79CD3F17}"/>
              </a:ext>
            </a:extLst>
          </p:cNvPr>
          <p:cNvSpPr txBox="1"/>
          <p:nvPr/>
        </p:nvSpPr>
        <p:spPr>
          <a:xfrm>
            <a:off x="1301096"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2" name="TextBox 81">
            <a:extLst>
              <a:ext uri="{FF2B5EF4-FFF2-40B4-BE49-F238E27FC236}">
                <a16:creationId xmlns:a16="http://schemas.microsoft.com/office/drawing/2014/main" id="{63A5529A-4DB8-4785-AC8F-A4ED596912DF}"/>
              </a:ext>
            </a:extLst>
          </p:cNvPr>
          <p:cNvSpPr txBox="1"/>
          <p:nvPr/>
        </p:nvSpPr>
        <p:spPr>
          <a:xfrm>
            <a:off x="1301096"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40%</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7" name="TextBox 86">
            <a:extLst>
              <a:ext uri="{FF2B5EF4-FFF2-40B4-BE49-F238E27FC236}">
                <a16:creationId xmlns:a16="http://schemas.microsoft.com/office/drawing/2014/main" id="{7A1DA432-4A95-4B34-B213-08444D0255FA}"/>
              </a:ext>
            </a:extLst>
          </p:cNvPr>
          <p:cNvSpPr txBox="1"/>
          <p:nvPr/>
        </p:nvSpPr>
        <p:spPr>
          <a:xfrm>
            <a:off x="3884532"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88" name="TextBox 87">
            <a:extLst>
              <a:ext uri="{FF2B5EF4-FFF2-40B4-BE49-F238E27FC236}">
                <a16:creationId xmlns:a16="http://schemas.microsoft.com/office/drawing/2014/main" id="{8A7BEB72-2F06-49A6-B28F-33C02218A6F9}"/>
              </a:ext>
            </a:extLst>
          </p:cNvPr>
          <p:cNvSpPr txBox="1"/>
          <p:nvPr/>
        </p:nvSpPr>
        <p:spPr>
          <a:xfrm>
            <a:off x="3897706"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91%</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9" name="TextBox 88">
            <a:extLst>
              <a:ext uri="{FF2B5EF4-FFF2-40B4-BE49-F238E27FC236}">
                <a16:creationId xmlns:a16="http://schemas.microsoft.com/office/drawing/2014/main" id="{8FF61023-BC88-445F-A0F2-B72CBB8FBB96}"/>
              </a:ext>
            </a:extLst>
          </p:cNvPr>
          <p:cNvSpPr txBox="1"/>
          <p:nvPr/>
        </p:nvSpPr>
        <p:spPr>
          <a:xfrm>
            <a:off x="3877922"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0" name="TextBox 89">
            <a:extLst>
              <a:ext uri="{FF2B5EF4-FFF2-40B4-BE49-F238E27FC236}">
                <a16:creationId xmlns:a16="http://schemas.microsoft.com/office/drawing/2014/main" id="{840E4431-CDF2-4CBF-B144-90437D013E76}"/>
              </a:ext>
            </a:extLst>
          </p:cNvPr>
          <p:cNvSpPr txBox="1"/>
          <p:nvPr/>
        </p:nvSpPr>
        <p:spPr>
          <a:xfrm>
            <a:off x="3877922"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33%</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F5F5EE14-76F4-4CEC-8D38-4250D5767A90}"/>
              </a:ext>
            </a:extLst>
          </p:cNvPr>
          <p:cNvSpPr txBox="1"/>
          <p:nvPr/>
        </p:nvSpPr>
        <p:spPr>
          <a:xfrm>
            <a:off x="6309944" y="5014181"/>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92" name="TextBox 91">
            <a:extLst>
              <a:ext uri="{FF2B5EF4-FFF2-40B4-BE49-F238E27FC236}">
                <a16:creationId xmlns:a16="http://schemas.microsoft.com/office/drawing/2014/main" id="{82A0B377-3537-4DCC-8BC8-8CBCC9D4DECB}"/>
              </a:ext>
            </a:extLst>
          </p:cNvPr>
          <p:cNvSpPr txBox="1"/>
          <p:nvPr/>
        </p:nvSpPr>
        <p:spPr>
          <a:xfrm>
            <a:off x="6323118" y="4748136"/>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74%</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3" name="TextBox 92">
            <a:extLst>
              <a:ext uri="{FF2B5EF4-FFF2-40B4-BE49-F238E27FC236}">
                <a16:creationId xmlns:a16="http://schemas.microsoft.com/office/drawing/2014/main" id="{6EC5C3AA-A40D-44C9-9ABA-ECE24BAC41AA}"/>
              </a:ext>
            </a:extLst>
          </p:cNvPr>
          <p:cNvSpPr txBox="1"/>
          <p:nvPr/>
        </p:nvSpPr>
        <p:spPr>
          <a:xfrm>
            <a:off x="6303334" y="5779445"/>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4" name="TextBox 93">
            <a:extLst>
              <a:ext uri="{FF2B5EF4-FFF2-40B4-BE49-F238E27FC236}">
                <a16:creationId xmlns:a16="http://schemas.microsoft.com/office/drawing/2014/main" id="{94BA9613-5513-41CF-9060-E279E57A03EF}"/>
              </a:ext>
            </a:extLst>
          </p:cNvPr>
          <p:cNvSpPr txBox="1"/>
          <p:nvPr/>
        </p:nvSpPr>
        <p:spPr>
          <a:xfrm>
            <a:off x="6303334" y="5512000"/>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42%</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95" name="TextBox 94">
            <a:extLst>
              <a:ext uri="{FF2B5EF4-FFF2-40B4-BE49-F238E27FC236}">
                <a16:creationId xmlns:a16="http://schemas.microsoft.com/office/drawing/2014/main" id="{B816A6F7-A512-43D7-8E51-B6B893C115BA}"/>
              </a:ext>
            </a:extLst>
          </p:cNvPr>
          <p:cNvSpPr txBox="1"/>
          <p:nvPr/>
        </p:nvSpPr>
        <p:spPr>
          <a:xfrm>
            <a:off x="1493626"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(n=384)</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5F1792F7-1024-473B-8438-48982A7B2526}"/>
              </a:ext>
            </a:extLst>
          </p:cNvPr>
          <p:cNvSpPr txBox="1"/>
          <p:nvPr/>
        </p:nvSpPr>
        <p:spPr>
          <a:xfrm>
            <a:off x="3731354"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(n=177)</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D2DE55B7-F899-407C-A10F-EE1AF3B49061}"/>
              </a:ext>
            </a:extLst>
          </p:cNvPr>
          <p:cNvSpPr txBox="1"/>
          <p:nvPr/>
        </p:nvSpPr>
        <p:spPr>
          <a:xfrm>
            <a:off x="6003836" y="4524522"/>
            <a:ext cx="579683" cy="215444"/>
          </a:xfrm>
          <a:prstGeom prst="rect">
            <a:avLst/>
          </a:prstGeom>
          <a:noFill/>
        </p:spPr>
        <p:txBody>
          <a:bodyPr wrap="square" rtlCol="0">
            <a:spAutoFit/>
          </a:bodyPr>
          <a:lstStyle/>
          <a:p>
            <a:pPr>
              <a:defRPr/>
            </a:pPr>
            <a:r>
              <a:rPr lang="en-NZ" sz="800">
                <a:solidFill>
                  <a:schemeClr val="tx1">
                    <a:lumMod val="65000"/>
                    <a:lumOff val="35000"/>
                  </a:schemeClr>
                </a:solidFill>
                <a:latin typeface="Arial" panose="020B0604020202020204" pitchFamily="34" charset="0"/>
                <a:cs typeface="Arial" panose="020B0604020202020204" pitchFamily="34" charset="0"/>
              </a:rPr>
              <a:t>(n=130)</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7713F6BE-A997-47FE-A6A1-ACF824121A36}"/>
              </a:ext>
            </a:extLst>
          </p:cNvPr>
          <p:cNvSpPr/>
          <p:nvPr/>
        </p:nvSpPr>
        <p:spPr>
          <a:xfrm>
            <a:off x="8253850" y="1945470"/>
            <a:ext cx="3717988" cy="3247043"/>
          </a:xfrm>
          <a:prstGeom prst="rect">
            <a:avLst/>
          </a:prstGeom>
        </p:spPr>
        <p:txBody>
          <a:bodyPr wrap="square">
            <a:spAutoFit/>
          </a:bodyPr>
          <a:lstStyle/>
          <a:p>
            <a:r>
              <a:rPr lang="en-NZ" sz="1000" dirty="0"/>
              <a:t>At an overall level Māori attendance at the performing arts has remain resilient (50%). However, when broken out we can see dips in attendance at concerts or musical performances, as well as theatre, albeit these differences are not statistically significant. </a:t>
            </a:r>
          </a:p>
          <a:p>
            <a:endParaRPr lang="en-NZ" sz="1000" dirty="0"/>
          </a:p>
          <a:p>
            <a:r>
              <a:rPr lang="en-NZ" sz="1000" dirty="0"/>
              <a:t>Those people who are attending the performing arts are typically doing so in person, and online attendance is notably lower than it is for other artforms.</a:t>
            </a:r>
          </a:p>
          <a:p>
            <a:pPr lvl="0">
              <a:spcBef>
                <a:spcPts val="600"/>
              </a:spcBef>
              <a:defRPr/>
            </a:pPr>
            <a:endParaRPr lang="en-NZ" sz="1000" b="1" dirty="0">
              <a:solidFill>
                <a:prstClr val="black">
                  <a:lumMod val="85000"/>
                  <a:lumOff val="15000"/>
                </a:prstClr>
              </a:solidFill>
            </a:endParaRPr>
          </a:p>
          <a:p>
            <a:pPr lvl="0">
              <a:spcBef>
                <a:spcPts val="600"/>
              </a:spcBef>
              <a:defRPr/>
            </a:pPr>
            <a:r>
              <a:rPr lang="en-NZ" sz="1000" b="1" dirty="0">
                <a:solidFill>
                  <a:prstClr val="black">
                    <a:lumMod val="85000"/>
                    <a:lumOff val="15000"/>
                  </a:prstClr>
                </a:solidFill>
              </a:rPr>
              <a:t>Sub-group differences </a:t>
            </a:r>
            <a:r>
              <a:rPr lang="en-NZ" sz="1000" b="1" dirty="0">
                <a:solidFill>
                  <a:schemeClr val="tx1">
                    <a:lumMod val="85000"/>
                    <a:lumOff val="15000"/>
                  </a:schemeClr>
                </a:solidFill>
              </a:rPr>
              <a:t>among</a:t>
            </a:r>
            <a:r>
              <a:rPr lang="en-NZ" sz="1000" b="1" dirty="0">
                <a:solidFill>
                  <a:prstClr val="black">
                    <a:lumMod val="85000"/>
                    <a:lumOff val="15000"/>
                  </a:prstClr>
                </a:solidFill>
              </a:rPr>
              <a:t> Māori:</a:t>
            </a:r>
          </a:p>
          <a:p>
            <a:pPr>
              <a:spcBef>
                <a:spcPts val="600"/>
              </a:spcBef>
              <a:defRPr/>
            </a:pPr>
            <a:r>
              <a:rPr lang="en-NZ" sz="1000" dirty="0">
                <a:solidFill>
                  <a:schemeClr val="tx1">
                    <a:lumMod val="85000"/>
                    <a:lumOff val="15000"/>
                  </a:schemeClr>
                </a:solidFill>
              </a:rPr>
              <a:t>Māori from high-income households (over $120,000) are more likely to have attended the performing arts than average in the last 12 months (61% vs. 50%). </a:t>
            </a:r>
          </a:p>
          <a:p>
            <a:pPr>
              <a:spcBef>
                <a:spcPts val="600"/>
              </a:spcBef>
              <a:defRPr/>
            </a:pPr>
            <a:r>
              <a:rPr lang="en-NZ" sz="1000" dirty="0">
                <a:solidFill>
                  <a:schemeClr val="tx1">
                    <a:lumMod val="85000"/>
                    <a:lumOff val="15000"/>
                  </a:schemeClr>
                </a:solidFill>
              </a:rPr>
              <a:t>In contrast, Māori from low-income households (up to $50,000) are less likely than average to have attended performance arts in the last 12 months (43% vs. 50%). </a:t>
            </a:r>
          </a:p>
          <a:p>
            <a:pPr lvl="0">
              <a:spcBef>
                <a:spcPts val="600"/>
              </a:spcBef>
              <a:defRPr/>
            </a:pPr>
            <a:endParaRPr lang="en-NZ" sz="1000" b="1" dirty="0">
              <a:solidFill>
                <a:prstClr val="black">
                  <a:lumMod val="85000"/>
                  <a:lumOff val="15000"/>
                </a:prstClr>
              </a:solidFill>
            </a:endParaRPr>
          </a:p>
        </p:txBody>
      </p:sp>
    </p:spTree>
    <p:extLst>
      <p:ext uri="{BB962C8B-B14F-4D97-AF65-F5344CB8AC3E}">
        <p14:creationId xmlns:p14="http://schemas.microsoft.com/office/powerpoint/2010/main" val="2263526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Performing arts attendance among Māori </a:t>
            </a:r>
          </a:p>
        </p:txBody>
      </p:sp>
      <p:sp>
        <p:nvSpPr>
          <p:cNvPr id="26" name="Content Placeholder 2"/>
          <p:cNvSpPr>
            <a:spLocks noGrp="1"/>
          </p:cNvSpPr>
          <p:nvPr>
            <p:ph type="body" sz="quarter" idx="10"/>
          </p:nvPr>
        </p:nvSpPr>
        <p:spPr>
          <a:xfrm>
            <a:off x="758825" y="1239704"/>
            <a:ext cx="6953250" cy="419100"/>
          </a:xfrm>
        </p:spPr>
        <p:txBody>
          <a:bodyPr>
            <a:normAutofit/>
          </a:bodyPr>
          <a:lstStyle/>
          <a:p>
            <a:r>
              <a:rPr lang="en-NZ" dirty="0"/>
              <a:t>On average, how often have you attended (concerts or other musical performances / theatre / dance events) in the last 12 months?</a:t>
            </a:r>
          </a:p>
          <a:p>
            <a:endParaRPr lang="en-NZ" dirty="0"/>
          </a:p>
          <a:p>
            <a:endParaRPr lang="en-NZ" dirty="0"/>
          </a:p>
          <a:p>
            <a:endParaRPr lang="en-NZ" dirty="0"/>
          </a:p>
          <a:p>
            <a:pPr>
              <a:spcBef>
                <a:spcPts val="300"/>
              </a:spcBef>
            </a:pPr>
            <a:endParaRPr lang="en-NZ" sz="1000" dirty="0">
              <a:latin typeface="Arial" panose="020B0604020202020204" pitchFamily="34" charset="0"/>
              <a:cs typeface="Arial" panose="020B0604020202020204" pitchFamily="34" charset="0"/>
            </a:endParaRPr>
          </a:p>
        </p:txBody>
      </p:sp>
      <p:graphicFrame>
        <p:nvGraphicFramePr>
          <p:cNvPr id="31" name="Chart 30">
            <a:extLst>
              <a:ext uri="{FF2B5EF4-FFF2-40B4-BE49-F238E27FC236}">
                <a16:creationId xmlns:a16="http://schemas.microsoft.com/office/drawing/2014/main" id="{3E453322-82D4-416D-9060-BD25DA4F682B}"/>
              </a:ext>
            </a:extLst>
          </p:cNvPr>
          <p:cNvGraphicFramePr/>
          <p:nvPr>
            <p:extLst>
              <p:ext uri="{D42A27DB-BD31-4B8C-83A1-F6EECF244321}">
                <p14:modId xmlns:p14="http://schemas.microsoft.com/office/powerpoint/2010/main" val="2583675478"/>
              </p:ext>
            </p:extLst>
          </p:nvPr>
        </p:nvGraphicFramePr>
        <p:xfrm>
          <a:off x="1304925" y="1745319"/>
          <a:ext cx="6501598" cy="4520223"/>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097E56F1-B83B-487F-9257-56A741FECF04}"/>
              </a:ext>
            </a:extLst>
          </p:cNvPr>
          <p:cNvSpPr txBox="1"/>
          <p:nvPr/>
        </p:nvSpPr>
        <p:spPr>
          <a:xfrm>
            <a:off x="178163" y="4837573"/>
            <a:ext cx="1292225" cy="261610"/>
          </a:xfrm>
          <a:prstGeom prst="rect">
            <a:avLst/>
          </a:prstGeom>
          <a:noFill/>
        </p:spPr>
        <p:txBody>
          <a:bodyPr wrap="square" rtlCol="0">
            <a:spAutoFit/>
          </a:bodyPr>
          <a:lstStyle/>
          <a:p>
            <a:r>
              <a:rPr lang="en-NZ" sz="1100" b="1" dirty="0">
                <a:solidFill>
                  <a:schemeClr val="tx1">
                    <a:lumMod val="65000"/>
                    <a:lumOff val="35000"/>
                  </a:schemeClr>
                </a:solidFill>
                <a:latin typeface="+mj-lt"/>
              </a:rPr>
              <a:t>Dance event</a:t>
            </a:r>
          </a:p>
        </p:txBody>
      </p:sp>
      <p:sp>
        <p:nvSpPr>
          <p:cNvPr id="35" name="TextBox 34">
            <a:extLst>
              <a:ext uri="{FF2B5EF4-FFF2-40B4-BE49-F238E27FC236}">
                <a16:creationId xmlns:a16="http://schemas.microsoft.com/office/drawing/2014/main" id="{AA0EF094-5159-44CE-972E-06AF1FB70C5E}"/>
              </a:ext>
            </a:extLst>
          </p:cNvPr>
          <p:cNvSpPr txBox="1"/>
          <p:nvPr/>
        </p:nvSpPr>
        <p:spPr>
          <a:xfrm>
            <a:off x="178163" y="3625233"/>
            <a:ext cx="1368425" cy="261610"/>
          </a:xfrm>
          <a:prstGeom prst="rect">
            <a:avLst/>
          </a:prstGeom>
          <a:noFill/>
        </p:spPr>
        <p:txBody>
          <a:bodyPr wrap="square" rtlCol="0">
            <a:spAutoFit/>
          </a:bodyPr>
          <a:lstStyle/>
          <a:p>
            <a:r>
              <a:rPr lang="en-NZ" sz="1100" b="1" dirty="0">
                <a:solidFill>
                  <a:schemeClr val="tx1">
                    <a:lumMod val="65000"/>
                    <a:lumOff val="35000"/>
                  </a:schemeClr>
                </a:solidFill>
                <a:latin typeface="+mj-lt"/>
              </a:rPr>
              <a:t>Theatre</a:t>
            </a:r>
          </a:p>
        </p:txBody>
      </p:sp>
      <p:cxnSp>
        <p:nvCxnSpPr>
          <p:cNvPr id="36" name="Straight Connector 35">
            <a:extLst>
              <a:ext uri="{FF2B5EF4-FFF2-40B4-BE49-F238E27FC236}">
                <a16:creationId xmlns:a16="http://schemas.microsoft.com/office/drawing/2014/main" id="{C972FDDA-9E8F-4B70-BED0-F287AA80B285}"/>
              </a:ext>
            </a:extLst>
          </p:cNvPr>
          <p:cNvCxnSpPr>
            <a:cxnSpLocks/>
          </p:cNvCxnSpPr>
          <p:nvPr/>
        </p:nvCxnSpPr>
        <p:spPr>
          <a:xfrm>
            <a:off x="231402" y="433189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B1FF21-3633-458E-A7D5-CE8F24A415AC}"/>
              </a:ext>
            </a:extLst>
          </p:cNvPr>
          <p:cNvCxnSpPr>
            <a:cxnSpLocks/>
          </p:cNvCxnSpPr>
          <p:nvPr/>
        </p:nvCxnSpPr>
        <p:spPr>
          <a:xfrm>
            <a:off x="250452" y="3141266"/>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767FFE8-BE53-4830-9D46-EC7788F5F300}"/>
              </a:ext>
            </a:extLst>
          </p:cNvPr>
          <p:cNvSpPr txBox="1"/>
          <p:nvPr/>
        </p:nvSpPr>
        <p:spPr>
          <a:xfrm>
            <a:off x="178163" y="2261313"/>
            <a:ext cx="1292225" cy="600164"/>
          </a:xfrm>
          <a:prstGeom prst="rect">
            <a:avLst/>
          </a:prstGeom>
          <a:noFill/>
        </p:spPr>
        <p:txBody>
          <a:bodyPr wrap="square" rtlCol="0">
            <a:spAutoFit/>
          </a:bodyPr>
          <a:lstStyle/>
          <a:p>
            <a:r>
              <a:rPr lang="en-NZ" sz="1100" b="1" dirty="0">
                <a:solidFill>
                  <a:schemeClr val="tx1">
                    <a:lumMod val="65000"/>
                    <a:lumOff val="35000"/>
                  </a:schemeClr>
                </a:solidFill>
                <a:latin typeface="+mj-lt"/>
              </a:rPr>
              <a:t>Concert or musical performance</a:t>
            </a:r>
          </a:p>
        </p:txBody>
      </p:sp>
      <p:sp>
        <p:nvSpPr>
          <p:cNvPr id="48" name="TextBox 47">
            <a:extLst>
              <a:ext uri="{FF2B5EF4-FFF2-40B4-BE49-F238E27FC236}">
                <a16:creationId xmlns:a16="http://schemas.microsoft.com/office/drawing/2014/main" id="{082621B9-0CAF-499C-9A61-ADDE90BC7DD7}"/>
              </a:ext>
            </a:extLst>
          </p:cNvPr>
          <p:cNvSpPr txBox="1"/>
          <p:nvPr/>
        </p:nvSpPr>
        <p:spPr>
          <a:xfrm>
            <a:off x="166536" y="6489243"/>
            <a:ext cx="4639380" cy="215444"/>
          </a:xfrm>
          <a:prstGeom prst="rect">
            <a:avLst/>
          </a:prstGeom>
          <a:noFill/>
        </p:spPr>
        <p:txBody>
          <a:bodyPr wrap="square" rtlCol="0">
            <a:spAutoFit/>
          </a:bodyPr>
          <a:lstStyle/>
          <a:p>
            <a:r>
              <a:rPr lang="en-NZ" sz="800">
                <a:solidFill>
                  <a:schemeClr val="tx1">
                    <a:lumMod val="65000"/>
                    <a:lumOff val="35000"/>
                  </a:schemeClr>
                </a:solidFill>
                <a:latin typeface="Arial" panose="020B0604020202020204" pitchFamily="34" charset="0"/>
                <a:cs typeface="Arial" panose="020B0604020202020204" pitchFamily="34" charset="0"/>
              </a:rPr>
              <a:t>Base:  All respondents who have attended each art form, base sizes range between 130 and 384</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1D6A9125-0FED-451E-8B9B-3C4EE9C1D73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pSp>
        <p:nvGrpSpPr>
          <p:cNvPr id="23" name="Group 22">
            <a:extLst>
              <a:ext uri="{FF2B5EF4-FFF2-40B4-BE49-F238E27FC236}">
                <a16:creationId xmlns:a16="http://schemas.microsoft.com/office/drawing/2014/main" id="{8F7618C7-5707-4C27-B755-4E6543A10BD5}"/>
              </a:ext>
            </a:extLst>
          </p:cNvPr>
          <p:cNvGrpSpPr/>
          <p:nvPr/>
        </p:nvGrpSpPr>
        <p:grpSpPr>
          <a:xfrm>
            <a:off x="5149673" y="6517123"/>
            <a:ext cx="2241162" cy="215444"/>
            <a:chOff x="163092" y="5772628"/>
            <a:chExt cx="2241162" cy="215444"/>
          </a:xfrm>
        </p:grpSpPr>
        <p:sp>
          <p:nvSpPr>
            <p:cNvPr id="24" name="TextBox 23">
              <a:extLst>
                <a:ext uri="{FF2B5EF4-FFF2-40B4-BE49-F238E27FC236}">
                  <a16:creationId xmlns:a16="http://schemas.microsoft.com/office/drawing/2014/main" id="{EB349560-179B-4C80-ABFD-E736610D59D2}"/>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5" name="Isosceles Triangle 24">
              <a:extLst>
                <a:ext uri="{FF2B5EF4-FFF2-40B4-BE49-F238E27FC236}">
                  <a16:creationId xmlns:a16="http://schemas.microsoft.com/office/drawing/2014/main" id="{CD53A59E-0402-429B-8480-2E43C36F2EC6}"/>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Isosceles Triangle 26">
              <a:extLst>
                <a:ext uri="{FF2B5EF4-FFF2-40B4-BE49-F238E27FC236}">
                  <a16:creationId xmlns:a16="http://schemas.microsoft.com/office/drawing/2014/main" id="{492D7CD0-4CBB-4272-981D-F5E322AAE655}"/>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71736015-7ED6-4622-9C93-F0360AD71547}"/>
              </a:ext>
            </a:extLst>
          </p:cNvPr>
          <p:cNvSpPr/>
          <p:nvPr/>
        </p:nvSpPr>
        <p:spPr>
          <a:xfrm rot="10800000">
            <a:off x="7240093" y="3531588"/>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34987AA-B1F3-4A85-BD29-98B718C13E9F}"/>
              </a:ext>
            </a:extLst>
          </p:cNvPr>
          <p:cNvSpPr/>
          <p:nvPr/>
        </p:nvSpPr>
        <p:spPr>
          <a:xfrm>
            <a:off x="8254652" y="1945470"/>
            <a:ext cx="3686896" cy="1708160"/>
          </a:xfrm>
          <a:prstGeom prst="rect">
            <a:avLst/>
          </a:prstGeom>
        </p:spPr>
        <p:txBody>
          <a:bodyPr wrap="square">
            <a:spAutoFit/>
          </a:bodyPr>
          <a:lstStyle/>
          <a:p>
            <a:r>
              <a:rPr lang="en-NZ" sz="1000" dirty="0"/>
              <a:t>Most Māori who attend the performing arts do so infrequently i.e. up to three times in the last twelve months. </a:t>
            </a:r>
          </a:p>
          <a:p>
            <a:endParaRPr lang="en-NZ" sz="1000" dirty="0"/>
          </a:p>
          <a:p>
            <a:r>
              <a:rPr lang="en-NZ" sz="1000" dirty="0"/>
              <a:t>In addition, those who are attending the theatre, are doing so less frequently than in 2017. </a:t>
            </a:r>
          </a:p>
          <a:p>
            <a:endParaRPr lang="en-NZ" sz="1000" dirty="0"/>
          </a:p>
          <a:p>
            <a:pPr lvl="0">
              <a:spcBef>
                <a:spcPts val="600"/>
              </a:spcBef>
            </a:pPr>
            <a:r>
              <a:rPr lang="en-NZ" sz="1000" b="1" dirty="0">
                <a:solidFill>
                  <a:schemeClr val="tx1">
                    <a:lumMod val="85000"/>
                    <a:lumOff val="15000"/>
                  </a:schemeClr>
                </a:solidFill>
              </a:rPr>
              <a:t>Sub-group differences among Māori:</a:t>
            </a:r>
          </a:p>
          <a:p>
            <a:pPr>
              <a:spcBef>
                <a:spcPts val="600"/>
              </a:spcBef>
            </a:pPr>
            <a:r>
              <a:rPr lang="en-NZ" sz="1000" dirty="0">
                <a:solidFill>
                  <a:schemeClr val="tx1">
                    <a:lumMod val="85000"/>
                    <a:lumOff val="15000"/>
                  </a:schemeClr>
                </a:solidFill>
              </a:rPr>
              <a:t>There are no sub-group differences of note.</a:t>
            </a:r>
          </a:p>
          <a:p>
            <a:pPr>
              <a:spcBef>
                <a:spcPts val="600"/>
              </a:spcBef>
            </a:pPr>
            <a:endParaRPr lang="en-NZ" sz="1000" dirty="0">
              <a:solidFill>
                <a:schemeClr val="tx1">
                  <a:lumMod val="85000"/>
                  <a:lumOff val="15000"/>
                </a:schemeClr>
              </a:solidFill>
            </a:endParaRPr>
          </a:p>
        </p:txBody>
      </p:sp>
    </p:spTree>
    <p:extLst>
      <p:ext uri="{BB962C8B-B14F-4D97-AF65-F5344CB8AC3E}">
        <p14:creationId xmlns:p14="http://schemas.microsoft.com/office/powerpoint/2010/main" val="3301066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6536" y="133533"/>
            <a:ext cx="10228293" cy="714828"/>
          </a:xfrm>
        </p:spPr>
        <p:txBody>
          <a:bodyPr/>
          <a:lstStyle/>
          <a:p>
            <a:r>
              <a:rPr lang="en-NZ" dirty="0">
                <a:solidFill>
                  <a:schemeClr val="tx1">
                    <a:lumMod val="65000"/>
                    <a:lumOff val="35000"/>
                  </a:schemeClr>
                </a:solidFill>
              </a:rPr>
              <a:t>Visual arts attendance among Māori </a:t>
            </a:r>
          </a:p>
        </p:txBody>
      </p:sp>
      <p:sp>
        <p:nvSpPr>
          <p:cNvPr id="46" name="TextBox 45">
            <a:extLst>
              <a:ext uri="{FF2B5EF4-FFF2-40B4-BE49-F238E27FC236}">
                <a16:creationId xmlns:a16="http://schemas.microsoft.com/office/drawing/2014/main" id="{244F6DDC-17EB-47B6-80D3-E921FF957C2A}"/>
              </a:ext>
            </a:extLst>
          </p:cNvPr>
          <p:cNvSpPr txBox="1"/>
          <p:nvPr/>
        </p:nvSpPr>
        <p:spPr>
          <a:xfrm>
            <a:off x="262838" y="3428610"/>
            <a:ext cx="3811444" cy="215444"/>
          </a:xfrm>
          <a:prstGeom prst="rect">
            <a:avLst/>
          </a:prstGeom>
          <a:noFill/>
        </p:spPr>
        <p:txBody>
          <a:bodyPr wrap="square" rtlCol="0">
            <a:spAutoFit/>
          </a:bodyPr>
          <a:lstStyle/>
          <a:p>
            <a:pPr lvl="0"/>
            <a:r>
              <a:rPr lang="pt-BR" sz="800">
                <a:solidFill>
                  <a:prstClr val="black">
                    <a:lumMod val="65000"/>
                    <a:lumOff val="35000"/>
                  </a:prstClr>
                </a:solidFill>
                <a:latin typeface="Arial" panose="020B0604020202020204" pitchFamily="34" charset="0"/>
                <a:cs typeface="Arial" panose="020B0604020202020204" pitchFamily="34" charset="0"/>
              </a:rPr>
              <a:t>Base: All Māori 2017 (n=717); 2020 (n=1172)</a:t>
            </a:r>
            <a:endParaRPr lang="en-NZ" sz="800" dirty="0">
              <a:solidFill>
                <a:prstClr val="black">
                  <a:lumMod val="65000"/>
                  <a:lumOff val="35000"/>
                </a:prstClr>
              </a:solidFill>
              <a:latin typeface="Arial" panose="020B0604020202020204" pitchFamily="34" charset="0"/>
              <a:cs typeface="Arial" panose="020B0604020202020204" pitchFamily="34" charset="0"/>
            </a:endParaRPr>
          </a:p>
        </p:txBody>
      </p:sp>
      <p:graphicFrame>
        <p:nvGraphicFramePr>
          <p:cNvPr id="47" name="Chart 46">
            <a:extLst>
              <a:ext uri="{FF2B5EF4-FFF2-40B4-BE49-F238E27FC236}">
                <a16:creationId xmlns:a16="http://schemas.microsoft.com/office/drawing/2014/main" id="{0CAB2798-6131-454E-813F-D4697BD7C2BC}"/>
              </a:ext>
            </a:extLst>
          </p:cNvPr>
          <p:cNvGraphicFramePr/>
          <p:nvPr>
            <p:extLst>
              <p:ext uri="{D42A27DB-BD31-4B8C-83A1-F6EECF244321}">
                <p14:modId xmlns:p14="http://schemas.microsoft.com/office/powerpoint/2010/main" val="4137615087"/>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48" name="TextBox 47">
            <a:extLst>
              <a:ext uri="{FF2B5EF4-FFF2-40B4-BE49-F238E27FC236}">
                <a16:creationId xmlns:a16="http://schemas.microsoft.com/office/drawing/2014/main" id="{C3477149-6FF1-4009-89D1-4C6AFB42DF3B}"/>
              </a:ext>
            </a:extLst>
          </p:cNvPr>
          <p:cNvSpPr txBox="1"/>
          <p:nvPr/>
        </p:nvSpPr>
        <p:spPr>
          <a:xfrm>
            <a:off x="262838" y="5961750"/>
            <a:ext cx="6610105" cy="215444"/>
          </a:xfrm>
          <a:prstGeom prst="rect">
            <a:avLst/>
          </a:prstGeom>
          <a:noFill/>
        </p:spPr>
        <p:txBody>
          <a:bodyPr wrap="square" rtlCol="0">
            <a:spAutoFit/>
          </a:bodyPr>
          <a:lstStyle/>
          <a:p>
            <a:pPr lvl="0"/>
            <a:r>
              <a:rPr lang="en-NZ" sz="800" dirty="0">
                <a:solidFill>
                  <a:prstClr val="black">
                    <a:lumMod val="65000"/>
                    <a:lumOff val="35000"/>
                  </a:prstClr>
                </a:solidFill>
                <a:latin typeface="Arial" panose="020B0604020202020204" pitchFamily="34" charset="0"/>
                <a:cs typeface="Arial" panose="020B0604020202020204" pitchFamily="34" charset="0"/>
              </a:rPr>
              <a:t>Base: All Māori who have attended the visual arts 2017 (n=300); 2020 (n=605)</a:t>
            </a:r>
          </a:p>
        </p:txBody>
      </p:sp>
      <p:graphicFrame>
        <p:nvGraphicFramePr>
          <p:cNvPr id="49" name="Chart 48">
            <a:extLst>
              <a:ext uri="{FF2B5EF4-FFF2-40B4-BE49-F238E27FC236}">
                <a16:creationId xmlns:a16="http://schemas.microsoft.com/office/drawing/2014/main" id="{BEAA23B3-C67C-4B16-8316-953595BF8EB7}"/>
              </a:ext>
            </a:extLst>
          </p:cNvPr>
          <p:cNvGraphicFramePr/>
          <p:nvPr>
            <p:extLst>
              <p:ext uri="{D42A27DB-BD31-4B8C-83A1-F6EECF244321}">
                <p14:modId xmlns:p14="http://schemas.microsoft.com/office/powerpoint/2010/main" val="2495038399"/>
              </p:ext>
            </p:extLst>
          </p:nvPr>
        </p:nvGraphicFramePr>
        <p:xfrm>
          <a:off x="329868" y="1920736"/>
          <a:ext cx="4120875" cy="1445539"/>
        </p:xfrm>
        <a:graphic>
          <a:graphicData uri="http://schemas.openxmlformats.org/drawingml/2006/chart">
            <c:chart xmlns:c="http://schemas.openxmlformats.org/drawingml/2006/chart" xmlns:r="http://schemas.openxmlformats.org/officeDocument/2006/relationships" r:id="rId3"/>
          </a:graphicData>
        </a:graphic>
      </p:graphicFrame>
      <p:sp>
        <p:nvSpPr>
          <p:cNvPr id="50" name="Oval 49">
            <a:extLst>
              <a:ext uri="{FF2B5EF4-FFF2-40B4-BE49-F238E27FC236}">
                <a16:creationId xmlns:a16="http://schemas.microsoft.com/office/drawing/2014/main" id="{0CE4AF09-0C5A-4DE2-B731-DA1152029A41}"/>
              </a:ext>
            </a:extLst>
          </p:cNvPr>
          <p:cNvSpPr/>
          <p:nvPr/>
        </p:nvSpPr>
        <p:spPr>
          <a:xfrm>
            <a:off x="4764228" y="1981340"/>
            <a:ext cx="504000" cy="504000"/>
          </a:xfrm>
          <a:prstGeom prst="ellipse">
            <a:avLst/>
          </a:prstGeom>
          <a:solidFill>
            <a:srgbClr val="CD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rial"/>
              <a:ea typeface="+mn-ea"/>
              <a:cs typeface="+mn-cs"/>
            </a:endParaRPr>
          </a:p>
        </p:txBody>
      </p:sp>
      <p:pic>
        <p:nvPicPr>
          <p:cNvPr id="51" name="Graphic 50" descr="User">
            <a:extLst>
              <a:ext uri="{FF2B5EF4-FFF2-40B4-BE49-F238E27FC236}">
                <a16:creationId xmlns:a16="http://schemas.microsoft.com/office/drawing/2014/main" id="{774A1E30-1F64-4F6C-B9F8-41EE46429B5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12863" y="2009129"/>
            <a:ext cx="398803" cy="398803"/>
          </a:xfrm>
          <a:prstGeom prst="rect">
            <a:avLst/>
          </a:prstGeom>
        </p:spPr>
      </p:pic>
      <p:sp>
        <p:nvSpPr>
          <p:cNvPr id="52" name="Oval 51">
            <a:extLst>
              <a:ext uri="{FF2B5EF4-FFF2-40B4-BE49-F238E27FC236}">
                <a16:creationId xmlns:a16="http://schemas.microsoft.com/office/drawing/2014/main" id="{110A6C80-B776-4BCD-B780-696E6399F32F}"/>
              </a:ext>
            </a:extLst>
          </p:cNvPr>
          <p:cNvSpPr/>
          <p:nvPr/>
        </p:nvSpPr>
        <p:spPr>
          <a:xfrm>
            <a:off x="4760264" y="2623305"/>
            <a:ext cx="504000" cy="50400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white"/>
              </a:solidFill>
              <a:effectLst/>
              <a:uLnTx/>
              <a:uFillTx/>
              <a:latin typeface="Arial"/>
              <a:ea typeface="+mn-ea"/>
              <a:cs typeface="+mn-cs"/>
            </a:endParaRPr>
          </a:p>
        </p:txBody>
      </p:sp>
      <p:pic>
        <p:nvPicPr>
          <p:cNvPr id="53" name="Graphic 52" descr="Internet">
            <a:extLst>
              <a:ext uri="{FF2B5EF4-FFF2-40B4-BE49-F238E27FC236}">
                <a16:creationId xmlns:a16="http://schemas.microsoft.com/office/drawing/2014/main" id="{13EED2B5-27B6-4067-BC95-D6FE7C69BAB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10568" y="2666939"/>
            <a:ext cx="403391" cy="403391"/>
          </a:xfrm>
          <a:prstGeom prst="rect">
            <a:avLst/>
          </a:prstGeom>
        </p:spPr>
      </p:pic>
      <p:sp>
        <p:nvSpPr>
          <p:cNvPr id="88" name="TextBox 87">
            <a:extLst>
              <a:ext uri="{FF2B5EF4-FFF2-40B4-BE49-F238E27FC236}">
                <a16:creationId xmlns:a16="http://schemas.microsoft.com/office/drawing/2014/main" id="{240BDEDB-18CA-4900-8B4A-4C522AAD54FB}"/>
              </a:ext>
            </a:extLst>
          </p:cNvPr>
          <p:cNvSpPr txBox="1"/>
          <p:nvPr/>
        </p:nvSpPr>
        <p:spPr>
          <a:xfrm>
            <a:off x="5992416" y="2021480"/>
            <a:ext cx="14466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black"/>
                </a:solidFill>
                <a:effectLst/>
                <a:uLnTx/>
                <a:uFillTx/>
                <a:latin typeface="Arial"/>
                <a:ea typeface="+mn-ea"/>
                <a:cs typeface="+mn-cs"/>
              </a:rPr>
              <a:t>in person</a:t>
            </a:r>
          </a:p>
        </p:txBody>
      </p:sp>
      <p:sp>
        <p:nvSpPr>
          <p:cNvPr id="54" name="TextBox 53">
            <a:extLst>
              <a:ext uri="{FF2B5EF4-FFF2-40B4-BE49-F238E27FC236}">
                <a16:creationId xmlns:a16="http://schemas.microsoft.com/office/drawing/2014/main" id="{7393D056-1EE1-473B-9182-561BB7B1695C}"/>
              </a:ext>
            </a:extLst>
          </p:cNvPr>
          <p:cNvSpPr txBox="1"/>
          <p:nvPr/>
        </p:nvSpPr>
        <p:spPr>
          <a:xfrm>
            <a:off x="5408339" y="2023864"/>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CD005F"/>
                </a:solidFill>
                <a:effectLst/>
                <a:uLnTx/>
                <a:uFillTx/>
                <a:latin typeface="Arial"/>
                <a:ea typeface="+mn-ea"/>
                <a:cs typeface="+mn-cs"/>
              </a:rPr>
              <a:t>76%</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5" name="TextBox 54">
            <a:extLst>
              <a:ext uri="{FF2B5EF4-FFF2-40B4-BE49-F238E27FC236}">
                <a16:creationId xmlns:a16="http://schemas.microsoft.com/office/drawing/2014/main" id="{3DE8F3E8-85B9-41F9-9D3A-0998A0FC35EB}"/>
              </a:ext>
            </a:extLst>
          </p:cNvPr>
          <p:cNvSpPr txBox="1"/>
          <p:nvPr/>
        </p:nvSpPr>
        <p:spPr>
          <a:xfrm>
            <a:off x="5972178" y="2640851"/>
            <a:ext cx="1699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dirty="0">
                <a:ln>
                  <a:noFill/>
                </a:ln>
                <a:solidFill>
                  <a:prstClr val="black"/>
                </a:solidFill>
                <a:effectLst/>
                <a:uLnTx/>
                <a:uFillTx/>
                <a:latin typeface="Arial"/>
                <a:ea typeface="+mn-ea"/>
                <a:cs typeface="+mn-cs"/>
              </a:rPr>
              <a:t>online</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89" name="TextBox 88">
            <a:extLst>
              <a:ext uri="{FF2B5EF4-FFF2-40B4-BE49-F238E27FC236}">
                <a16:creationId xmlns:a16="http://schemas.microsoft.com/office/drawing/2014/main" id="{4D496500-2E5C-4E39-B389-9FB5A32F4173}"/>
              </a:ext>
            </a:extLst>
          </p:cNvPr>
          <p:cNvSpPr txBox="1"/>
          <p:nvPr/>
        </p:nvSpPr>
        <p:spPr>
          <a:xfrm>
            <a:off x="5408285" y="2640892"/>
            <a:ext cx="6876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rgbClr val="7F7F7F"/>
                </a:solidFill>
                <a:effectLst/>
                <a:uLnTx/>
                <a:uFillTx/>
                <a:latin typeface="Arial"/>
                <a:ea typeface="+mn-ea"/>
                <a:cs typeface="+mn-cs"/>
              </a:rPr>
              <a:t>58%</a:t>
            </a:r>
            <a:endParaRPr kumimoji="0" lang="en-NZ"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TextBox 55">
            <a:extLst>
              <a:ext uri="{FF2B5EF4-FFF2-40B4-BE49-F238E27FC236}">
                <a16:creationId xmlns:a16="http://schemas.microsoft.com/office/drawing/2014/main" id="{CAE5DEDB-D970-4F31-A31A-A092B3A757B1}"/>
              </a:ext>
            </a:extLst>
          </p:cNvPr>
          <p:cNvSpPr txBox="1"/>
          <p:nvPr/>
        </p:nvSpPr>
        <p:spPr>
          <a:xfrm>
            <a:off x="4404507" y="3308486"/>
            <a:ext cx="3370675" cy="215444"/>
          </a:xfrm>
          <a:prstGeom prst="rect">
            <a:avLst/>
          </a:prstGeom>
          <a:noFill/>
        </p:spPr>
        <p:txBody>
          <a:bodyPr wrap="square" rtlCol="0">
            <a:spAutoFit/>
          </a:bodyPr>
          <a:lstStyle/>
          <a:p>
            <a:pPr lvl="0"/>
            <a:r>
              <a:rPr lang="en-NZ" sz="800" dirty="0">
                <a:solidFill>
                  <a:prstClr val="black">
                    <a:lumMod val="65000"/>
                    <a:lumOff val="35000"/>
                  </a:prstClr>
                </a:solidFill>
                <a:latin typeface="Arial" panose="020B0604020202020204" pitchFamily="34" charset="0"/>
                <a:cs typeface="Arial" panose="020B0604020202020204" pitchFamily="34" charset="0"/>
              </a:rPr>
              <a:t>Base: All Māori who have attended the visual arts 2020 (n=605)</a:t>
            </a:r>
          </a:p>
        </p:txBody>
      </p:sp>
      <p:sp>
        <p:nvSpPr>
          <p:cNvPr id="57" name="Rectangle 56">
            <a:extLst>
              <a:ext uri="{FF2B5EF4-FFF2-40B4-BE49-F238E27FC236}">
                <a16:creationId xmlns:a16="http://schemas.microsoft.com/office/drawing/2014/main" id="{DB17B36D-A0C3-4828-B64B-7EEA0B66D3E8}"/>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Rectangle: Rounded Corners 57">
            <a:extLst>
              <a:ext uri="{FF2B5EF4-FFF2-40B4-BE49-F238E27FC236}">
                <a16:creationId xmlns:a16="http://schemas.microsoft.com/office/drawing/2014/main" id="{560F1490-BCC0-4A82-AE41-BD57AB251756}"/>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E8715A4D-DD8A-4B89-A12B-0C71448A902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Arial"/>
                <a:ea typeface="+mn-ea"/>
                <a:cs typeface="+mn-cs"/>
              </a:rPr>
              <a:t>COMMENTARY</a:t>
            </a:r>
          </a:p>
        </p:txBody>
      </p:sp>
      <p:grpSp>
        <p:nvGrpSpPr>
          <p:cNvPr id="60" name="Group 59">
            <a:extLst>
              <a:ext uri="{FF2B5EF4-FFF2-40B4-BE49-F238E27FC236}">
                <a16:creationId xmlns:a16="http://schemas.microsoft.com/office/drawing/2014/main" id="{9DD330FF-B62E-4A1F-90D2-A723775B9603}"/>
              </a:ext>
            </a:extLst>
          </p:cNvPr>
          <p:cNvGrpSpPr/>
          <p:nvPr/>
        </p:nvGrpSpPr>
        <p:grpSpPr>
          <a:xfrm>
            <a:off x="441623" y="1322093"/>
            <a:ext cx="3547043" cy="480358"/>
            <a:chOff x="441623" y="1312661"/>
            <a:chExt cx="3547043" cy="480358"/>
          </a:xfrm>
        </p:grpSpPr>
        <p:sp>
          <p:nvSpPr>
            <p:cNvPr id="61" name="Rectangle 60">
              <a:extLst>
                <a:ext uri="{FF2B5EF4-FFF2-40B4-BE49-F238E27FC236}">
                  <a16:creationId xmlns:a16="http://schemas.microsoft.com/office/drawing/2014/main" id="{ED0D357A-7AD1-4F07-8CB9-0EF5DA6C92F2}"/>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85DF2CD4-F7F2-4996-BFBA-E77470F6735B}"/>
                </a:ext>
              </a:extLst>
            </p:cNvPr>
            <p:cNvGrpSpPr/>
            <p:nvPr/>
          </p:nvGrpSpPr>
          <p:grpSpPr>
            <a:xfrm>
              <a:off x="441623" y="1312661"/>
              <a:ext cx="431322" cy="480358"/>
              <a:chOff x="-420060" y="172"/>
              <a:chExt cx="431322" cy="480358"/>
            </a:xfrm>
          </p:grpSpPr>
          <p:sp>
            <p:nvSpPr>
              <p:cNvPr id="64" name="Rectangle 63">
                <a:extLst>
                  <a:ext uri="{FF2B5EF4-FFF2-40B4-BE49-F238E27FC236}">
                    <a16:creationId xmlns:a16="http://schemas.microsoft.com/office/drawing/2014/main" id="{DEE1ABC0-409C-41F5-8824-CEF086CCA62E}"/>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3E08B7C8-422A-42CD-8A28-F758DC890EBD}"/>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63" name="Text Placeholder 17">
              <a:extLst>
                <a:ext uri="{FF2B5EF4-FFF2-40B4-BE49-F238E27FC236}">
                  <a16:creationId xmlns:a16="http://schemas.microsoft.com/office/drawing/2014/main" id="{31D69C70-D9AB-49DC-B93E-311B85DA9675}"/>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sz="1000" dirty="0">
                  <a:solidFill>
                    <a:prstClr val="white"/>
                  </a:solidFill>
                </a:rPr>
                <a:t>Have you seen any visual artworks at an exhibition, festival, art gallery, museum, library, cinema or online in the last 12 months?</a:t>
              </a:r>
            </a:p>
          </p:txBody>
        </p:sp>
      </p:grpSp>
      <p:sp>
        <p:nvSpPr>
          <p:cNvPr id="66" name="Rectangle 65">
            <a:extLst>
              <a:ext uri="{FF2B5EF4-FFF2-40B4-BE49-F238E27FC236}">
                <a16:creationId xmlns:a16="http://schemas.microsoft.com/office/drawing/2014/main" id="{4C09715B-7F2E-40EC-925D-F43DDBD4A2FB}"/>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E65CD194-3A7F-4A38-AF65-E9292F035D8F}"/>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0" cap="none" spc="0" normalizeH="0" baseline="0" noProof="0" dirty="0">
                <a:ln>
                  <a:noFill/>
                </a:ln>
                <a:solidFill>
                  <a:prstClr val="black"/>
                </a:solidFill>
                <a:effectLst/>
                <a:uLnTx/>
                <a:uFillTx/>
                <a:latin typeface="Arial"/>
                <a:ea typeface="+mn-ea"/>
                <a:cs typeface="+mn-cs"/>
              </a:rPr>
              <a:t>%</a:t>
            </a:r>
          </a:p>
        </p:txBody>
      </p:sp>
      <p:sp>
        <p:nvSpPr>
          <p:cNvPr id="68" name="Rectangle 67">
            <a:extLst>
              <a:ext uri="{FF2B5EF4-FFF2-40B4-BE49-F238E27FC236}">
                <a16:creationId xmlns:a16="http://schemas.microsoft.com/office/drawing/2014/main" id="{06CCA318-4B15-48BC-98E2-7036CD367A5C}"/>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a:extLst>
              <a:ext uri="{FF2B5EF4-FFF2-40B4-BE49-F238E27FC236}">
                <a16:creationId xmlns:a16="http://schemas.microsoft.com/office/drawing/2014/main" id="{3DBD8362-3B54-4CB7-BF9E-F763FA16EEA2}"/>
              </a:ext>
            </a:extLst>
          </p:cNvPr>
          <p:cNvGrpSpPr/>
          <p:nvPr/>
        </p:nvGrpSpPr>
        <p:grpSpPr>
          <a:xfrm>
            <a:off x="4404507" y="1322093"/>
            <a:ext cx="3370675" cy="480358"/>
            <a:chOff x="441623" y="1312661"/>
            <a:chExt cx="3370675" cy="480358"/>
          </a:xfrm>
        </p:grpSpPr>
        <p:sp>
          <p:nvSpPr>
            <p:cNvPr id="70" name="Rectangle 69">
              <a:extLst>
                <a:ext uri="{FF2B5EF4-FFF2-40B4-BE49-F238E27FC236}">
                  <a16:creationId xmlns:a16="http://schemas.microsoft.com/office/drawing/2014/main" id="{EF97045C-152D-497F-A77C-70575C30758E}"/>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FB4CDD4F-EF8A-4F6F-8715-A507FF5678BB}"/>
                </a:ext>
              </a:extLst>
            </p:cNvPr>
            <p:cNvGrpSpPr/>
            <p:nvPr/>
          </p:nvGrpSpPr>
          <p:grpSpPr>
            <a:xfrm>
              <a:off x="441623" y="1312661"/>
              <a:ext cx="431322" cy="480358"/>
              <a:chOff x="-420060" y="172"/>
              <a:chExt cx="431322" cy="480358"/>
            </a:xfrm>
          </p:grpSpPr>
          <p:sp>
            <p:nvSpPr>
              <p:cNvPr id="73" name="Rectangle 72">
                <a:extLst>
                  <a:ext uri="{FF2B5EF4-FFF2-40B4-BE49-F238E27FC236}">
                    <a16:creationId xmlns:a16="http://schemas.microsoft.com/office/drawing/2014/main" id="{D8FC6EC6-EE6D-447E-9300-327F495A88B1}"/>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417582A2-848B-45AE-9FAD-11C508FB02DC}"/>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72" name="Text Placeholder 17">
              <a:extLst>
                <a:ext uri="{FF2B5EF4-FFF2-40B4-BE49-F238E27FC236}">
                  <a16:creationId xmlns:a16="http://schemas.microsoft.com/office/drawing/2014/main" id="{6F9FDD9E-1094-4BB2-9E90-66F3D6E6D3DD}"/>
                </a:ext>
              </a:extLst>
            </p:cNvPr>
            <p:cNvSpPr txBox="1">
              <a:spLocks/>
            </p:cNvSpPr>
            <p:nvPr/>
          </p:nvSpPr>
          <p:spPr>
            <a:xfrm>
              <a:off x="887014" y="1438548"/>
              <a:ext cx="2056000"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000" b="1" i="1" u="none" strike="noStrike" kern="1200" cap="none" spc="0" normalizeH="0" baseline="0" noProof="0" dirty="0">
                  <a:ln>
                    <a:noFill/>
                  </a:ln>
                  <a:solidFill>
                    <a:prstClr val="white"/>
                  </a:solidFill>
                  <a:effectLst/>
                  <a:uLnTx/>
                  <a:uFillTx/>
                  <a:latin typeface="Arial"/>
                  <a:ea typeface="+mn-ea"/>
                  <a:cs typeface="+mn-cs"/>
                </a:rPr>
                <a:t>Did you do this...</a:t>
              </a:r>
            </a:p>
          </p:txBody>
        </p:sp>
      </p:grpSp>
      <p:sp>
        <p:nvSpPr>
          <p:cNvPr id="76" name="Rectangle 75">
            <a:extLst>
              <a:ext uri="{FF2B5EF4-FFF2-40B4-BE49-F238E27FC236}">
                <a16:creationId xmlns:a16="http://schemas.microsoft.com/office/drawing/2014/main" id="{27353B43-27F3-45EB-9388-D18683B3DDDC}"/>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EFE0DE29-CEEB-422C-8100-1C9AD21BFAD0}"/>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8" name="Group 77">
            <a:extLst>
              <a:ext uri="{FF2B5EF4-FFF2-40B4-BE49-F238E27FC236}">
                <a16:creationId xmlns:a16="http://schemas.microsoft.com/office/drawing/2014/main" id="{94296F9F-A276-457F-9131-4874DD7D094C}"/>
              </a:ext>
            </a:extLst>
          </p:cNvPr>
          <p:cNvGrpSpPr/>
          <p:nvPr/>
        </p:nvGrpSpPr>
        <p:grpSpPr>
          <a:xfrm>
            <a:off x="441623" y="3885690"/>
            <a:ext cx="431322" cy="480358"/>
            <a:chOff x="-420060" y="172"/>
            <a:chExt cx="431322" cy="480358"/>
          </a:xfrm>
        </p:grpSpPr>
        <p:sp>
          <p:nvSpPr>
            <p:cNvPr id="79" name="Rectangle 78">
              <a:extLst>
                <a:ext uri="{FF2B5EF4-FFF2-40B4-BE49-F238E27FC236}">
                  <a16:creationId xmlns:a16="http://schemas.microsoft.com/office/drawing/2014/main" id="{70562B34-DC42-4CEC-AF5F-3215F9F08F03}"/>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505DD0A2-FBB7-4ACB-9229-87CBFB64F8FB}"/>
                </a:ext>
              </a:extLst>
            </p:cNvPr>
            <p:cNvSpPr txBox="1"/>
            <p:nvPr/>
          </p:nvSpPr>
          <p:spPr>
            <a:xfrm>
              <a:off x="-420060" y="46913"/>
              <a:ext cx="4313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a:t>
              </a:r>
            </a:p>
          </p:txBody>
        </p:sp>
      </p:grpSp>
      <p:sp>
        <p:nvSpPr>
          <p:cNvPr id="81" name="Text Placeholder 17">
            <a:extLst>
              <a:ext uri="{FF2B5EF4-FFF2-40B4-BE49-F238E27FC236}">
                <a16:creationId xmlns:a16="http://schemas.microsoft.com/office/drawing/2014/main" id="{C5A711C1-427A-4DBF-ACB3-2448EAC05DA7}"/>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NZ" sz="1000" dirty="0">
                <a:solidFill>
                  <a:prstClr val="white"/>
                </a:solidFill>
              </a:rPr>
              <a:t>On average how often have you done this in the last 12 months?</a:t>
            </a:r>
          </a:p>
        </p:txBody>
      </p:sp>
      <p:sp>
        <p:nvSpPr>
          <p:cNvPr id="83" name="TextBox 82">
            <a:extLst>
              <a:ext uri="{FF2B5EF4-FFF2-40B4-BE49-F238E27FC236}">
                <a16:creationId xmlns:a16="http://schemas.microsoft.com/office/drawing/2014/main" id="{BEEC30FA-93C4-4904-982C-C7AA4B192A83}"/>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84" name="Group 83">
            <a:extLst>
              <a:ext uri="{FF2B5EF4-FFF2-40B4-BE49-F238E27FC236}">
                <a16:creationId xmlns:a16="http://schemas.microsoft.com/office/drawing/2014/main" id="{DBE984E8-EBC2-48A5-9CE9-377A225AD080}"/>
              </a:ext>
            </a:extLst>
          </p:cNvPr>
          <p:cNvGrpSpPr/>
          <p:nvPr/>
        </p:nvGrpSpPr>
        <p:grpSpPr>
          <a:xfrm>
            <a:off x="5149673" y="6517123"/>
            <a:ext cx="2241162" cy="215444"/>
            <a:chOff x="163092" y="5772628"/>
            <a:chExt cx="2241162" cy="215444"/>
          </a:xfrm>
        </p:grpSpPr>
        <p:sp>
          <p:nvSpPr>
            <p:cNvPr id="85" name="TextBox 84">
              <a:extLst>
                <a:ext uri="{FF2B5EF4-FFF2-40B4-BE49-F238E27FC236}">
                  <a16:creationId xmlns:a16="http://schemas.microsoft.com/office/drawing/2014/main" id="{D1DD93EF-5C9E-4D6E-A854-454B100CA0F1}"/>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86" name="Isosceles Triangle 85">
              <a:extLst>
                <a:ext uri="{FF2B5EF4-FFF2-40B4-BE49-F238E27FC236}">
                  <a16:creationId xmlns:a16="http://schemas.microsoft.com/office/drawing/2014/main" id="{7DF832DF-66E2-4C9D-80AA-BDA00B607228}"/>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7" name="Isosceles Triangle 86">
              <a:extLst>
                <a:ext uri="{FF2B5EF4-FFF2-40B4-BE49-F238E27FC236}">
                  <a16:creationId xmlns:a16="http://schemas.microsoft.com/office/drawing/2014/main" id="{C3F2928C-AF72-41A4-A85D-474C37F2629F}"/>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DCC179AF-56DF-4A2B-A6C3-8E0D48A86E62}"/>
              </a:ext>
            </a:extLst>
          </p:cNvPr>
          <p:cNvSpPr/>
          <p:nvPr/>
        </p:nvSpPr>
        <p:spPr>
          <a:xfrm rot="10800000">
            <a:off x="4222262" y="4692169"/>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788ED018-72AC-4F32-B8F2-F42F66DF8478}"/>
              </a:ext>
            </a:extLst>
          </p:cNvPr>
          <p:cNvSpPr/>
          <p:nvPr/>
        </p:nvSpPr>
        <p:spPr>
          <a:xfrm>
            <a:off x="7577782" y="4692169"/>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836DFC43-421C-4CF9-983A-7F1276D35B2C}"/>
              </a:ext>
            </a:extLst>
          </p:cNvPr>
          <p:cNvSpPr/>
          <p:nvPr/>
        </p:nvSpPr>
        <p:spPr>
          <a:xfrm>
            <a:off x="8235158" y="1795342"/>
            <a:ext cx="3738892" cy="4401205"/>
          </a:xfrm>
          <a:prstGeom prst="rect">
            <a:avLst/>
          </a:prstGeom>
        </p:spPr>
        <p:txBody>
          <a:bodyPr wrap="square">
            <a:spAutoFit/>
          </a:bodyPr>
          <a:lstStyle/>
          <a:p>
            <a:r>
              <a:rPr lang="en-NZ" sz="1000" dirty="0"/>
              <a:t>Fifty percent of Māori have attended the visual arts in the last 12 months, this is higher than 2017 albeit the difference is not statistically significant.</a:t>
            </a:r>
          </a:p>
          <a:p>
            <a:endParaRPr lang="en-NZ" sz="1000" dirty="0"/>
          </a:p>
          <a:p>
            <a:r>
              <a:rPr lang="en-NZ" sz="1000" dirty="0"/>
              <a:t>Online attendance is relatively high with 58% of Māori attending the visual arts going online, and 76% doing so in person.</a:t>
            </a:r>
          </a:p>
          <a:p>
            <a:endParaRPr lang="en-NZ" sz="1000" dirty="0"/>
          </a:p>
          <a:p>
            <a:r>
              <a:rPr lang="en-NZ" sz="1000" dirty="0"/>
              <a:t>The frequency with which attendees are going to the visual arts has also increased from 2017. In total, 34% are going more than three times, compared to 25% in 2017. As with craft and object art it could be that increased online opportunities (or comfort attending online) is supporting more frequent attendance. </a:t>
            </a:r>
            <a:endParaRPr lang="en-NZ" sz="1000" b="1" dirty="0">
              <a:solidFill>
                <a:schemeClr val="tx1">
                  <a:lumMod val="85000"/>
                  <a:lumOff val="15000"/>
                </a:schemeClr>
              </a:solidFill>
            </a:endParaRPr>
          </a:p>
          <a:p>
            <a:endParaRPr lang="en-NZ" sz="1000" dirty="0"/>
          </a:p>
          <a:p>
            <a:endParaRPr lang="en-NZ" sz="1000" dirty="0">
              <a:solidFill>
                <a:prstClr val="black">
                  <a:lumMod val="85000"/>
                  <a:lumOff val="15000"/>
                </a:prstClr>
              </a:solidFill>
            </a:endParaRPr>
          </a:p>
          <a:p>
            <a:pPr lvl="0">
              <a:spcBef>
                <a:spcPts val="600"/>
              </a:spcBef>
              <a:defRPr/>
            </a:pPr>
            <a:r>
              <a:rPr lang="en-NZ" sz="1000" b="1" dirty="0">
                <a:solidFill>
                  <a:prstClr val="black">
                    <a:lumMod val="85000"/>
                    <a:lumOff val="15000"/>
                  </a:prstClr>
                </a:solidFill>
              </a:rPr>
              <a:t>Sub-group differences </a:t>
            </a:r>
            <a:r>
              <a:rPr lang="en-NZ" sz="1000" b="1" dirty="0">
                <a:solidFill>
                  <a:schemeClr val="tx1">
                    <a:lumMod val="85000"/>
                    <a:lumOff val="15000"/>
                  </a:schemeClr>
                </a:solidFill>
              </a:rPr>
              <a:t>among</a:t>
            </a:r>
            <a:r>
              <a:rPr lang="en-NZ" sz="1000" b="1" dirty="0">
                <a:solidFill>
                  <a:prstClr val="black">
                    <a:lumMod val="85000"/>
                    <a:lumOff val="15000"/>
                  </a:prstClr>
                </a:solidFill>
              </a:rPr>
              <a:t> Māori:</a:t>
            </a:r>
          </a:p>
          <a:p>
            <a:pPr>
              <a:spcBef>
                <a:spcPts val="600"/>
              </a:spcBef>
            </a:pPr>
            <a:r>
              <a:rPr lang="en-NZ" sz="1000" dirty="0">
                <a:solidFill>
                  <a:schemeClr val="tx1">
                    <a:lumMod val="85000"/>
                    <a:lumOff val="15000"/>
                  </a:schemeClr>
                </a:solidFill>
              </a:rPr>
              <a:t>Māori </a:t>
            </a:r>
            <a:r>
              <a:rPr lang="en-NZ" sz="1000" dirty="0"/>
              <a:t>women (53%) are </a:t>
            </a:r>
            <a:r>
              <a:rPr lang="en-NZ" sz="1000" dirty="0">
                <a:solidFill>
                  <a:schemeClr val="tx1">
                    <a:lumMod val="85000"/>
                    <a:lumOff val="15000"/>
                  </a:schemeClr>
                </a:solidFill>
              </a:rPr>
              <a:t>more likely than average (50%) to attend visual arts. Those with low household incomes of less than $50,000 are less likely than average to attend visual arts (44%).</a:t>
            </a:r>
          </a:p>
          <a:p>
            <a:pPr>
              <a:spcBef>
                <a:spcPts val="600"/>
              </a:spcBef>
              <a:defRPr/>
            </a:pPr>
            <a:r>
              <a:rPr lang="en-NZ" sz="1000" dirty="0">
                <a:solidFill>
                  <a:schemeClr val="tx1">
                    <a:lumMod val="85000"/>
                    <a:lumOff val="15000"/>
                  </a:schemeClr>
                </a:solidFill>
              </a:rPr>
              <a:t>In addition, attendees from low-income households (64%) and with the lived experience of disability (59%) are less likely than average (76%) to have attended events in person.</a:t>
            </a:r>
          </a:p>
          <a:p>
            <a:pPr>
              <a:spcBef>
                <a:spcPts val="600"/>
              </a:spcBef>
              <a:defRPr/>
            </a:pPr>
            <a:r>
              <a:rPr lang="en-NZ" sz="1000" dirty="0">
                <a:solidFill>
                  <a:schemeClr val="tx1">
                    <a:lumMod val="85000"/>
                    <a:lumOff val="15000"/>
                  </a:schemeClr>
                </a:solidFill>
              </a:rPr>
              <a:t>Attendees with the lived experience of disability (74%) are also more likely than average to have attended online.  </a:t>
            </a:r>
          </a:p>
        </p:txBody>
      </p:sp>
    </p:spTree>
    <p:extLst>
      <p:ext uri="{BB962C8B-B14F-4D97-AF65-F5344CB8AC3E}">
        <p14:creationId xmlns:p14="http://schemas.microsoft.com/office/powerpoint/2010/main" val="3769609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Visual arts attendance: impact of film festivals</a:t>
            </a:r>
          </a:p>
        </p:txBody>
      </p:sp>
      <p:sp>
        <p:nvSpPr>
          <p:cNvPr id="8" name="Text Placeholder 7">
            <a:extLst>
              <a:ext uri="{FF2B5EF4-FFF2-40B4-BE49-F238E27FC236}">
                <a16:creationId xmlns:a16="http://schemas.microsoft.com/office/drawing/2014/main" id="{A22EC93B-B3C5-4EB4-9563-130410C349FA}"/>
              </a:ext>
            </a:extLst>
          </p:cNvPr>
          <p:cNvSpPr>
            <a:spLocks noGrp="1"/>
          </p:cNvSpPr>
          <p:nvPr>
            <p:ph type="body" sz="quarter" idx="10"/>
          </p:nvPr>
        </p:nvSpPr>
        <p:spPr>
          <a:xfrm>
            <a:off x="758825" y="1188110"/>
            <a:ext cx="6953250" cy="419100"/>
          </a:xfrm>
        </p:spPr>
        <p:txBody>
          <a:bodyPr/>
          <a:lstStyle/>
          <a:p>
            <a:r>
              <a:rPr lang="en-NZ" dirty="0"/>
              <a:t>Were film festivals included among the visual arts you have visited in the last 12 months?</a:t>
            </a:r>
          </a:p>
        </p:txBody>
      </p:sp>
      <p:sp>
        <p:nvSpPr>
          <p:cNvPr id="49" name="Rectangle 48">
            <a:extLst>
              <a:ext uri="{FF2B5EF4-FFF2-40B4-BE49-F238E27FC236}">
                <a16:creationId xmlns:a16="http://schemas.microsoft.com/office/drawing/2014/main" id="{C271178B-7174-4C8A-8788-30DFC5625FF0}"/>
              </a:ext>
            </a:extLst>
          </p:cNvPr>
          <p:cNvSpPr/>
          <p:nvPr/>
        </p:nvSpPr>
        <p:spPr>
          <a:xfrm>
            <a:off x="217952" y="1665214"/>
            <a:ext cx="486785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C21A739B-B4BE-45AD-800D-D7739D2CF2D7}"/>
              </a:ext>
            </a:extLst>
          </p:cNvPr>
          <p:cNvSpPr/>
          <p:nvPr/>
        </p:nvSpPr>
        <p:spPr>
          <a:xfrm>
            <a:off x="5222606" y="1665214"/>
            <a:ext cx="2580274"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0" name="Chart 49">
            <a:extLst>
              <a:ext uri="{FF2B5EF4-FFF2-40B4-BE49-F238E27FC236}">
                <a16:creationId xmlns:a16="http://schemas.microsoft.com/office/drawing/2014/main" id="{1C37B125-718C-4274-A53E-2E3EA5B1B269}"/>
              </a:ext>
            </a:extLst>
          </p:cNvPr>
          <p:cNvGraphicFramePr/>
          <p:nvPr>
            <p:extLst>
              <p:ext uri="{D42A27DB-BD31-4B8C-83A1-F6EECF244321}">
                <p14:modId xmlns:p14="http://schemas.microsoft.com/office/powerpoint/2010/main" val="2837297012"/>
              </p:ext>
            </p:extLst>
          </p:nvPr>
        </p:nvGraphicFramePr>
        <p:xfrm>
          <a:off x="397806"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371F7D54-B5E7-4219-BA15-C382AA43E63A}"/>
              </a:ext>
            </a:extLst>
          </p:cNvPr>
          <p:cNvSpPr/>
          <p:nvPr/>
        </p:nvSpPr>
        <p:spPr>
          <a:xfrm>
            <a:off x="1247323" y="2438186"/>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33%</a:t>
            </a:r>
            <a:endParaRPr lang="en-NZ" sz="2000" dirty="0">
              <a:solidFill>
                <a:srgbClr val="414141"/>
              </a:solidFill>
              <a:latin typeface="Arial Black" panose="020B0A04020102020204" pitchFamily="34" charset="0"/>
            </a:endParaRPr>
          </a:p>
        </p:txBody>
      </p:sp>
      <p:sp>
        <p:nvSpPr>
          <p:cNvPr id="53" name="TextBox 52">
            <a:extLst>
              <a:ext uri="{FF2B5EF4-FFF2-40B4-BE49-F238E27FC236}">
                <a16:creationId xmlns:a16="http://schemas.microsoft.com/office/drawing/2014/main" id="{33580678-6055-4156-BF79-50F24F0E314A}"/>
              </a:ext>
            </a:extLst>
          </p:cNvPr>
          <p:cNvSpPr txBox="1"/>
          <p:nvPr/>
        </p:nvSpPr>
        <p:spPr>
          <a:xfrm>
            <a:off x="1312568" y="2867937"/>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2017</a:t>
            </a:r>
          </a:p>
        </p:txBody>
      </p:sp>
      <p:cxnSp>
        <p:nvCxnSpPr>
          <p:cNvPr id="54" name="Straight Connector 53">
            <a:extLst>
              <a:ext uri="{FF2B5EF4-FFF2-40B4-BE49-F238E27FC236}">
                <a16:creationId xmlns:a16="http://schemas.microsoft.com/office/drawing/2014/main" id="{72300D66-610F-44D5-B523-80E1E437F1D8}"/>
              </a:ext>
            </a:extLst>
          </p:cNvPr>
          <p:cNvCxnSpPr/>
          <p:nvPr/>
        </p:nvCxnSpPr>
        <p:spPr>
          <a:xfrm>
            <a:off x="1260757" y="2850521"/>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4CE75FDD-5CEA-4C92-9103-4CB399ECCB28}"/>
              </a:ext>
            </a:extLst>
          </p:cNvPr>
          <p:cNvSpPr/>
          <p:nvPr/>
        </p:nvSpPr>
        <p:spPr>
          <a:xfrm>
            <a:off x="586596" y="3724306"/>
            <a:ext cx="7448882" cy="460642"/>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9CF249E9-83F0-486E-9C77-D05F07B7C01C}"/>
              </a:ext>
            </a:extLst>
          </p:cNvPr>
          <p:cNvSpPr/>
          <p:nvPr/>
        </p:nvSpPr>
        <p:spPr>
          <a:xfrm>
            <a:off x="0" y="3724306"/>
            <a:ext cx="586596" cy="460642"/>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32372A48-FE2F-4290-9FF0-771F27546EE2}"/>
              </a:ext>
            </a:extLst>
          </p:cNvPr>
          <p:cNvSpPr txBox="1"/>
          <p:nvPr/>
        </p:nvSpPr>
        <p:spPr>
          <a:xfrm>
            <a:off x="69011" y="3688685"/>
            <a:ext cx="431322" cy="461665"/>
          </a:xfrm>
          <a:prstGeom prst="rect">
            <a:avLst/>
          </a:prstGeom>
          <a:noFill/>
        </p:spPr>
        <p:txBody>
          <a:bodyPr wrap="square" rtlCol="0">
            <a:spAutoFit/>
          </a:bodyPr>
          <a:lstStyle/>
          <a:p>
            <a:pPr algn="ctr"/>
            <a:r>
              <a:rPr lang="en-NZ" sz="2400" b="1" dirty="0">
                <a:solidFill>
                  <a:schemeClr val="bg1"/>
                </a:solidFill>
                <a:latin typeface="Georgia" panose="02040502050405020303" pitchFamily="18" charset="0"/>
              </a:rPr>
              <a:t>Q</a:t>
            </a:r>
          </a:p>
        </p:txBody>
      </p:sp>
      <p:graphicFrame>
        <p:nvGraphicFramePr>
          <p:cNvPr id="68" name="Chart 67">
            <a:extLst>
              <a:ext uri="{FF2B5EF4-FFF2-40B4-BE49-F238E27FC236}">
                <a16:creationId xmlns:a16="http://schemas.microsoft.com/office/drawing/2014/main" id="{2383B5C3-FED8-49DE-B479-6378E3CAECB1}"/>
              </a:ext>
            </a:extLst>
          </p:cNvPr>
          <p:cNvGraphicFramePr/>
          <p:nvPr>
            <p:extLst>
              <p:ext uri="{D42A27DB-BD31-4B8C-83A1-F6EECF244321}">
                <p14:modId xmlns:p14="http://schemas.microsoft.com/office/powerpoint/2010/main" val="3800243569"/>
              </p:ext>
            </p:extLst>
          </p:nvPr>
        </p:nvGraphicFramePr>
        <p:xfrm>
          <a:off x="2351106" y="1771924"/>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69" name="Rectangle 68">
            <a:extLst>
              <a:ext uri="{FF2B5EF4-FFF2-40B4-BE49-F238E27FC236}">
                <a16:creationId xmlns:a16="http://schemas.microsoft.com/office/drawing/2014/main" id="{95B2ED79-CE10-491C-AF1D-8BC403B644E9}"/>
              </a:ext>
            </a:extLst>
          </p:cNvPr>
          <p:cNvSpPr/>
          <p:nvPr/>
        </p:nvSpPr>
        <p:spPr>
          <a:xfrm>
            <a:off x="3200623" y="2438186"/>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22%</a:t>
            </a:r>
            <a:endParaRPr lang="en-NZ" sz="2000" dirty="0">
              <a:solidFill>
                <a:srgbClr val="414141"/>
              </a:solidFill>
              <a:latin typeface="Arial Black" panose="020B0A04020102020204" pitchFamily="34" charset="0"/>
            </a:endParaRPr>
          </a:p>
        </p:txBody>
      </p:sp>
      <p:sp>
        <p:nvSpPr>
          <p:cNvPr id="70" name="TextBox 69">
            <a:extLst>
              <a:ext uri="{FF2B5EF4-FFF2-40B4-BE49-F238E27FC236}">
                <a16:creationId xmlns:a16="http://schemas.microsoft.com/office/drawing/2014/main" id="{B0735BC4-CA91-447B-8E4E-457D845C72F8}"/>
              </a:ext>
            </a:extLst>
          </p:cNvPr>
          <p:cNvSpPr txBox="1"/>
          <p:nvPr/>
        </p:nvSpPr>
        <p:spPr>
          <a:xfrm>
            <a:off x="3265868" y="2867937"/>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71" name="Straight Connector 70">
            <a:extLst>
              <a:ext uri="{FF2B5EF4-FFF2-40B4-BE49-F238E27FC236}">
                <a16:creationId xmlns:a16="http://schemas.microsoft.com/office/drawing/2014/main" id="{5AF340B5-1FFD-420D-B31F-E6129B0D6BF8}"/>
              </a:ext>
            </a:extLst>
          </p:cNvPr>
          <p:cNvCxnSpPr/>
          <p:nvPr/>
        </p:nvCxnSpPr>
        <p:spPr>
          <a:xfrm>
            <a:off x="3214057" y="2850521"/>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B9319F9-030B-42BB-8830-834A33485C39}"/>
              </a:ext>
            </a:extLst>
          </p:cNvPr>
          <p:cNvGrpSpPr/>
          <p:nvPr/>
        </p:nvGrpSpPr>
        <p:grpSpPr>
          <a:xfrm>
            <a:off x="5319350" y="1771924"/>
            <a:ext cx="2390190" cy="1819753"/>
            <a:chOff x="293298" y="1806760"/>
            <a:chExt cx="2390190" cy="1819753"/>
          </a:xfrm>
        </p:grpSpPr>
        <p:graphicFrame>
          <p:nvGraphicFramePr>
            <p:cNvPr id="73" name="Chart 72">
              <a:extLst>
                <a:ext uri="{FF2B5EF4-FFF2-40B4-BE49-F238E27FC236}">
                  <a16:creationId xmlns:a16="http://schemas.microsoft.com/office/drawing/2014/main" id="{220258EA-72A8-4E13-B2A6-4B8285DAD243}"/>
                </a:ext>
              </a:extLst>
            </p:cNvPr>
            <p:cNvGraphicFramePr/>
            <p:nvPr>
              <p:extLst>
                <p:ext uri="{D42A27DB-BD31-4B8C-83A1-F6EECF244321}">
                  <p14:modId xmlns:p14="http://schemas.microsoft.com/office/powerpoint/2010/main" val="124303283"/>
                </p:ext>
              </p:extLst>
            </p:nvPr>
          </p:nvGraphicFramePr>
          <p:xfrm>
            <a:off x="293298" y="1806760"/>
            <a:ext cx="2390190" cy="1819753"/>
          </p:xfrm>
          <a:graphic>
            <a:graphicData uri="http://schemas.openxmlformats.org/drawingml/2006/chart">
              <c:chart xmlns:c="http://schemas.openxmlformats.org/drawingml/2006/chart" xmlns:r="http://schemas.openxmlformats.org/officeDocument/2006/relationships" r:id="rId5"/>
            </a:graphicData>
          </a:graphic>
        </p:graphicFrame>
        <p:sp>
          <p:nvSpPr>
            <p:cNvPr id="74" name="Rectangle 73">
              <a:extLst>
                <a:ext uri="{FF2B5EF4-FFF2-40B4-BE49-F238E27FC236}">
                  <a16:creationId xmlns:a16="http://schemas.microsoft.com/office/drawing/2014/main" id="{3B74D043-4A8F-4ABF-8348-FBD792642F34}"/>
                </a:ext>
              </a:extLst>
            </p:cNvPr>
            <p:cNvSpPr/>
            <p:nvPr/>
          </p:nvSpPr>
          <p:spPr>
            <a:xfrm>
              <a:off x="1142815" y="2473022"/>
              <a:ext cx="784189" cy="400110"/>
            </a:xfrm>
            <a:prstGeom prst="rect">
              <a:avLst/>
            </a:prstGeom>
          </p:spPr>
          <p:txBody>
            <a:bodyPr wrap="none">
              <a:spAutoFit/>
            </a:bodyPr>
            <a:lstStyle/>
            <a:p>
              <a:pPr algn="ctr"/>
              <a:r>
                <a:rPr lang="en-US" sz="2000" dirty="0">
                  <a:solidFill>
                    <a:srgbClr val="414141"/>
                  </a:solidFill>
                  <a:latin typeface="Arial Black" panose="020B0A04020102020204" pitchFamily="34" charset="0"/>
                </a:rPr>
                <a:t>20%</a:t>
              </a:r>
              <a:endParaRPr lang="en-NZ" sz="2000" dirty="0">
                <a:solidFill>
                  <a:srgbClr val="414141"/>
                </a:solidFill>
                <a:latin typeface="Arial Black" panose="020B0A04020102020204" pitchFamily="34" charset="0"/>
              </a:endParaRPr>
            </a:p>
          </p:txBody>
        </p:sp>
        <p:sp>
          <p:nvSpPr>
            <p:cNvPr id="75" name="TextBox 74">
              <a:extLst>
                <a:ext uri="{FF2B5EF4-FFF2-40B4-BE49-F238E27FC236}">
                  <a16:creationId xmlns:a16="http://schemas.microsoft.com/office/drawing/2014/main" id="{5BFFEB15-879E-487B-B9D1-537DC4D449E9}"/>
                </a:ext>
              </a:extLst>
            </p:cNvPr>
            <p:cNvSpPr txBox="1"/>
            <p:nvPr/>
          </p:nvSpPr>
          <p:spPr>
            <a:xfrm>
              <a:off x="1208060" y="2902773"/>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76" name="Straight Connector 75">
              <a:extLst>
                <a:ext uri="{FF2B5EF4-FFF2-40B4-BE49-F238E27FC236}">
                  <a16:creationId xmlns:a16="http://schemas.microsoft.com/office/drawing/2014/main" id="{93BCE153-4E0B-42B6-950D-280D27A8C0F1}"/>
                </a:ext>
              </a:extLst>
            </p:cNvPr>
            <p:cNvCxnSpPr/>
            <p:nvPr/>
          </p:nvCxnSpPr>
          <p:spPr>
            <a:xfrm>
              <a:off x="1156249" y="288535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66045BB7-D3C8-4C12-A8E1-D98662B17EC7}"/>
              </a:ext>
            </a:extLst>
          </p:cNvPr>
          <p:cNvSpPr txBox="1"/>
          <p:nvPr/>
        </p:nvSpPr>
        <p:spPr>
          <a:xfrm>
            <a:off x="2373441" y="1674175"/>
            <a:ext cx="787395" cy="276999"/>
          </a:xfrm>
          <a:prstGeom prst="rect">
            <a:avLst/>
          </a:prstGeom>
          <a:noFill/>
        </p:spPr>
        <p:txBody>
          <a:bodyPr wrap="none" rtlCol="0">
            <a:spAutoFit/>
          </a:bodyPr>
          <a:lstStyle/>
          <a:p>
            <a:pPr algn="ctr"/>
            <a:r>
              <a:rPr lang="en-US" sz="1200" b="1" spc="300">
                <a:solidFill>
                  <a:schemeClr val="tx1">
                    <a:lumMod val="65000"/>
                    <a:lumOff val="35000"/>
                  </a:schemeClr>
                </a:solidFill>
                <a:latin typeface="+mj-lt"/>
              </a:rPr>
              <a:t>Māori</a:t>
            </a:r>
            <a:endParaRPr lang="en-US" sz="1200" b="1" spc="300" dirty="0">
              <a:solidFill>
                <a:schemeClr val="tx1">
                  <a:lumMod val="65000"/>
                  <a:lumOff val="35000"/>
                </a:schemeClr>
              </a:solidFill>
              <a:latin typeface="+mj-lt"/>
            </a:endParaRPr>
          </a:p>
        </p:txBody>
      </p:sp>
      <p:sp>
        <p:nvSpPr>
          <p:cNvPr id="42" name="TextBox 41">
            <a:extLst>
              <a:ext uri="{FF2B5EF4-FFF2-40B4-BE49-F238E27FC236}">
                <a16:creationId xmlns:a16="http://schemas.microsoft.com/office/drawing/2014/main" id="{8FC0F9DA-6471-439C-AA48-B80511F2CF39}"/>
              </a:ext>
            </a:extLst>
          </p:cNvPr>
          <p:cNvSpPr txBox="1"/>
          <p:nvPr/>
        </p:nvSpPr>
        <p:spPr>
          <a:xfrm>
            <a:off x="5762399" y="1674175"/>
            <a:ext cx="1548822"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New Zealand</a:t>
            </a:r>
          </a:p>
        </p:txBody>
      </p:sp>
      <p:sp>
        <p:nvSpPr>
          <p:cNvPr id="77" name="Rectangle 76">
            <a:extLst>
              <a:ext uri="{FF2B5EF4-FFF2-40B4-BE49-F238E27FC236}">
                <a16:creationId xmlns:a16="http://schemas.microsoft.com/office/drawing/2014/main" id="{A6004440-FC0A-473C-9E9A-3F7935A60B35}"/>
              </a:ext>
            </a:extLst>
          </p:cNvPr>
          <p:cNvSpPr/>
          <p:nvPr/>
        </p:nvSpPr>
        <p:spPr>
          <a:xfrm>
            <a:off x="217952" y="4302680"/>
            <a:ext cx="486785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284D2742-8419-433F-B09C-B68DFFE20A0D}"/>
              </a:ext>
            </a:extLst>
          </p:cNvPr>
          <p:cNvSpPr/>
          <p:nvPr/>
        </p:nvSpPr>
        <p:spPr>
          <a:xfrm>
            <a:off x="5222606" y="4302680"/>
            <a:ext cx="2580274"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0" name="Chart 79">
            <a:extLst>
              <a:ext uri="{FF2B5EF4-FFF2-40B4-BE49-F238E27FC236}">
                <a16:creationId xmlns:a16="http://schemas.microsoft.com/office/drawing/2014/main" id="{C59385D6-2428-40D1-A240-C33955665B47}"/>
              </a:ext>
            </a:extLst>
          </p:cNvPr>
          <p:cNvGraphicFramePr/>
          <p:nvPr>
            <p:extLst>
              <p:ext uri="{D42A27DB-BD31-4B8C-83A1-F6EECF244321}">
                <p14:modId xmlns:p14="http://schemas.microsoft.com/office/powerpoint/2010/main" val="2149998835"/>
              </p:ext>
            </p:extLst>
          </p:nvPr>
        </p:nvGraphicFramePr>
        <p:xfrm>
          <a:off x="397806" y="4409390"/>
          <a:ext cx="2390190" cy="1819753"/>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a:extLst>
              <a:ext uri="{FF2B5EF4-FFF2-40B4-BE49-F238E27FC236}">
                <a16:creationId xmlns:a16="http://schemas.microsoft.com/office/drawing/2014/main" id="{D72678F6-9195-4B10-8E2C-2D36E2F1802C}"/>
              </a:ext>
            </a:extLst>
          </p:cNvPr>
          <p:cNvSpPr/>
          <p:nvPr/>
        </p:nvSpPr>
        <p:spPr>
          <a:xfrm>
            <a:off x="1247323" y="5075652"/>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84%</a:t>
            </a:r>
            <a:endParaRPr lang="en-NZ" sz="2000" dirty="0">
              <a:solidFill>
                <a:srgbClr val="414141"/>
              </a:solidFill>
              <a:latin typeface="Arial Black" panose="020B0A04020102020204" pitchFamily="34" charset="0"/>
            </a:endParaRPr>
          </a:p>
        </p:txBody>
      </p:sp>
      <p:sp>
        <p:nvSpPr>
          <p:cNvPr id="82" name="TextBox 81">
            <a:extLst>
              <a:ext uri="{FF2B5EF4-FFF2-40B4-BE49-F238E27FC236}">
                <a16:creationId xmlns:a16="http://schemas.microsoft.com/office/drawing/2014/main" id="{CA67466B-F854-4DC5-9DE9-1EAE8919F0F1}"/>
              </a:ext>
            </a:extLst>
          </p:cNvPr>
          <p:cNvSpPr txBox="1"/>
          <p:nvPr/>
        </p:nvSpPr>
        <p:spPr>
          <a:xfrm>
            <a:off x="1312568" y="5505403"/>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2017</a:t>
            </a:r>
          </a:p>
        </p:txBody>
      </p:sp>
      <p:cxnSp>
        <p:nvCxnSpPr>
          <p:cNvPr id="83" name="Straight Connector 82">
            <a:extLst>
              <a:ext uri="{FF2B5EF4-FFF2-40B4-BE49-F238E27FC236}">
                <a16:creationId xmlns:a16="http://schemas.microsoft.com/office/drawing/2014/main" id="{D2BB4155-AF67-4852-A2D2-6563BA5D5A14}"/>
              </a:ext>
            </a:extLst>
          </p:cNvPr>
          <p:cNvCxnSpPr/>
          <p:nvPr/>
        </p:nvCxnSpPr>
        <p:spPr>
          <a:xfrm>
            <a:off x="1260757" y="548798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5" name="Chart 84">
            <a:extLst>
              <a:ext uri="{FF2B5EF4-FFF2-40B4-BE49-F238E27FC236}">
                <a16:creationId xmlns:a16="http://schemas.microsoft.com/office/drawing/2014/main" id="{B67C25FE-E2A2-4AB5-9C6C-8FB7368F8771}"/>
              </a:ext>
            </a:extLst>
          </p:cNvPr>
          <p:cNvGraphicFramePr/>
          <p:nvPr>
            <p:extLst>
              <p:ext uri="{D42A27DB-BD31-4B8C-83A1-F6EECF244321}">
                <p14:modId xmlns:p14="http://schemas.microsoft.com/office/powerpoint/2010/main" val="4093858436"/>
              </p:ext>
            </p:extLst>
          </p:nvPr>
        </p:nvGraphicFramePr>
        <p:xfrm>
          <a:off x="2351106" y="4409390"/>
          <a:ext cx="2390190" cy="1819753"/>
        </p:xfrm>
        <a:graphic>
          <a:graphicData uri="http://schemas.openxmlformats.org/drawingml/2006/chart">
            <c:chart xmlns:c="http://schemas.openxmlformats.org/drawingml/2006/chart" xmlns:r="http://schemas.openxmlformats.org/officeDocument/2006/relationships" r:id="rId7"/>
          </a:graphicData>
        </a:graphic>
      </p:graphicFrame>
      <p:sp>
        <p:nvSpPr>
          <p:cNvPr id="86" name="Rectangle 85">
            <a:extLst>
              <a:ext uri="{FF2B5EF4-FFF2-40B4-BE49-F238E27FC236}">
                <a16:creationId xmlns:a16="http://schemas.microsoft.com/office/drawing/2014/main" id="{A64DF0EE-0BFD-42DA-9046-CD1128B257D8}"/>
              </a:ext>
            </a:extLst>
          </p:cNvPr>
          <p:cNvSpPr/>
          <p:nvPr/>
        </p:nvSpPr>
        <p:spPr>
          <a:xfrm>
            <a:off x="3200623" y="5075652"/>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78%</a:t>
            </a:r>
            <a:endParaRPr lang="en-NZ" sz="2000" dirty="0">
              <a:solidFill>
                <a:srgbClr val="414141"/>
              </a:solidFill>
              <a:latin typeface="Arial Black" panose="020B0A04020102020204" pitchFamily="34" charset="0"/>
            </a:endParaRPr>
          </a:p>
        </p:txBody>
      </p:sp>
      <p:sp>
        <p:nvSpPr>
          <p:cNvPr id="87" name="TextBox 86">
            <a:extLst>
              <a:ext uri="{FF2B5EF4-FFF2-40B4-BE49-F238E27FC236}">
                <a16:creationId xmlns:a16="http://schemas.microsoft.com/office/drawing/2014/main" id="{3D9B2593-804F-477C-BB43-6AEDFBC8F9AF}"/>
              </a:ext>
            </a:extLst>
          </p:cNvPr>
          <p:cNvSpPr txBox="1"/>
          <p:nvPr/>
        </p:nvSpPr>
        <p:spPr>
          <a:xfrm>
            <a:off x="3265868" y="5505403"/>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88" name="Straight Connector 87">
            <a:extLst>
              <a:ext uri="{FF2B5EF4-FFF2-40B4-BE49-F238E27FC236}">
                <a16:creationId xmlns:a16="http://schemas.microsoft.com/office/drawing/2014/main" id="{D9031CFA-B0EA-49CE-8A53-8EF85D3A4FEC}"/>
              </a:ext>
            </a:extLst>
          </p:cNvPr>
          <p:cNvCxnSpPr/>
          <p:nvPr/>
        </p:nvCxnSpPr>
        <p:spPr>
          <a:xfrm>
            <a:off x="3214057" y="548798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ABC9FCD1-D254-469C-8836-48A5C9066A24}"/>
              </a:ext>
            </a:extLst>
          </p:cNvPr>
          <p:cNvGrpSpPr/>
          <p:nvPr/>
        </p:nvGrpSpPr>
        <p:grpSpPr>
          <a:xfrm>
            <a:off x="5319350" y="4409390"/>
            <a:ext cx="2390190" cy="1819753"/>
            <a:chOff x="293298" y="1806760"/>
            <a:chExt cx="2390190" cy="1819753"/>
          </a:xfrm>
        </p:grpSpPr>
        <p:graphicFrame>
          <p:nvGraphicFramePr>
            <p:cNvPr id="90" name="Chart 89">
              <a:extLst>
                <a:ext uri="{FF2B5EF4-FFF2-40B4-BE49-F238E27FC236}">
                  <a16:creationId xmlns:a16="http://schemas.microsoft.com/office/drawing/2014/main" id="{36F28CFB-F8DF-40F7-99CF-741344605066}"/>
                </a:ext>
              </a:extLst>
            </p:cNvPr>
            <p:cNvGraphicFramePr/>
            <p:nvPr>
              <p:extLst>
                <p:ext uri="{D42A27DB-BD31-4B8C-83A1-F6EECF244321}">
                  <p14:modId xmlns:p14="http://schemas.microsoft.com/office/powerpoint/2010/main" val="3738553909"/>
                </p:ext>
              </p:extLst>
            </p:nvPr>
          </p:nvGraphicFramePr>
          <p:xfrm>
            <a:off x="293298" y="1806760"/>
            <a:ext cx="2390190" cy="1819753"/>
          </p:xfrm>
          <a:graphic>
            <a:graphicData uri="http://schemas.openxmlformats.org/drawingml/2006/chart">
              <c:chart xmlns:c="http://schemas.openxmlformats.org/drawingml/2006/chart" xmlns:r="http://schemas.openxmlformats.org/officeDocument/2006/relationships" r:id="rId8"/>
            </a:graphicData>
          </a:graphic>
        </p:graphicFrame>
        <p:sp>
          <p:nvSpPr>
            <p:cNvPr id="91" name="Rectangle 90">
              <a:extLst>
                <a:ext uri="{FF2B5EF4-FFF2-40B4-BE49-F238E27FC236}">
                  <a16:creationId xmlns:a16="http://schemas.microsoft.com/office/drawing/2014/main" id="{E8ED8543-3DC1-4538-A365-780B43396A24}"/>
                </a:ext>
              </a:extLst>
            </p:cNvPr>
            <p:cNvSpPr/>
            <p:nvPr/>
          </p:nvSpPr>
          <p:spPr>
            <a:xfrm>
              <a:off x="1142815" y="2473022"/>
              <a:ext cx="784189" cy="400110"/>
            </a:xfrm>
            <a:prstGeom prst="rect">
              <a:avLst/>
            </a:prstGeom>
          </p:spPr>
          <p:txBody>
            <a:bodyPr wrap="none">
              <a:spAutoFit/>
            </a:bodyPr>
            <a:lstStyle/>
            <a:p>
              <a:pPr algn="ctr"/>
              <a:r>
                <a:rPr lang="en-US" sz="2000" dirty="0">
                  <a:solidFill>
                    <a:srgbClr val="414141"/>
                  </a:solidFill>
                  <a:latin typeface="Arial Black" panose="020B0A04020102020204" pitchFamily="34" charset="0"/>
                </a:rPr>
                <a:t>80%</a:t>
              </a:r>
              <a:endParaRPr lang="en-NZ" sz="2000" dirty="0">
                <a:solidFill>
                  <a:srgbClr val="414141"/>
                </a:solidFill>
                <a:latin typeface="Arial Black" panose="020B0A04020102020204" pitchFamily="34" charset="0"/>
              </a:endParaRPr>
            </a:p>
          </p:txBody>
        </p:sp>
        <p:sp>
          <p:nvSpPr>
            <p:cNvPr id="92" name="TextBox 91">
              <a:extLst>
                <a:ext uri="{FF2B5EF4-FFF2-40B4-BE49-F238E27FC236}">
                  <a16:creationId xmlns:a16="http://schemas.microsoft.com/office/drawing/2014/main" id="{1058730E-5B32-4316-BBC5-E2F774ABECA4}"/>
                </a:ext>
              </a:extLst>
            </p:cNvPr>
            <p:cNvSpPr txBox="1"/>
            <p:nvPr/>
          </p:nvSpPr>
          <p:spPr>
            <a:xfrm>
              <a:off x="1208060" y="2902773"/>
              <a:ext cx="601448"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cxnSp>
          <p:nvCxnSpPr>
            <p:cNvPr id="93" name="Straight Connector 92">
              <a:extLst>
                <a:ext uri="{FF2B5EF4-FFF2-40B4-BE49-F238E27FC236}">
                  <a16:creationId xmlns:a16="http://schemas.microsoft.com/office/drawing/2014/main" id="{9C67D797-4775-41DE-91ED-FDBD11AC4292}"/>
                </a:ext>
              </a:extLst>
            </p:cNvPr>
            <p:cNvCxnSpPr/>
            <p:nvPr/>
          </p:nvCxnSpPr>
          <p:spPr>
            <a:xfrm>
              <a:off x="1156249" y="2885357"/>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FB383CA7-B412-41CA-95BD-08F0054E1EE4}"/>
              </a:ext>
            </a:extLst>
          </p:cNvPr>
          <p:cNvSpPr txBox="1"/>
          <p:nvPr/>
        </p:nvSpPr>
        <p:spPr>
          <a:xfrm>
            <a:off x="2373441" y="4311641"/>
            <a:ext cx="787395" cy="276999"/>
          </a:xfrm>
          <a:prstGeom prst="rect">
            <a:avLst/>
          </a:prstGeom>
          <a:noFill/>
        </p:spPr>
        <p:txBody>
          <a:bodyPr wrap="none" rtlCol="0">
            <a:spAutoFit/>
          </a:bodyPr>
          <a:lstStyle/>
          <a:p>
            <a:pPr algn="ctr"/>
            <a:r>
              <a:rPr lang="en-US" sz="1200" b="1" spc="300">
                <a:solidFill>
                  <a:schemeClr val="tx1">
                    <a:lumMod val="65000"/>
                    <a:lumOff val="35000"/>
                  </a:schemeClr>
                </a:solidFill>
                <a:latin typeface="+mj-lt"/>
              </a:rPr>
              <a:t>Māori</a:t>
            </a:r>
            <a:endParaRPr lang="en-US" sz="1200" b="1" spc="300" dirty="0">
              <a:solidFill>
                <a:schemeClr val="tx1">
                  <a:lumMod val="65000"/>
                  <a:lumOff val="35000"/>
                </a:schemeClr>
              </a:solidFill>
              <a:latin typeface="+mj-lt"/>
            </a:endParaRPr>
          </a:p>
        </p:txBody>
      </p:sp>
      <p:sp>
        <p:nvSpPr>
          <p:cNvPr id="95" name="TextBox 94">
            <a:extLst>
              <a:ext uri="{FF2B5EF4-FFF2-40B4-BE49-F238E27FC236}">
                <a16:creationId xmlns:a16="http://schemas.microsoft.com/office/drawing/2014/main" id="{EE332207-B6B5-4608-BC39-A063D9DE3D2B}"/>
              </a:ext>
            </a:extLst>
          </p:cNvPr>
          <p:cNvSpPr txBox="1"/>
          <p:nvPr/>
        </p:nvSpPr>
        <p:spPr>
          <a:xfrm>
            <a:off x="5762399" y="4311641"/>
            <a:ext cx="1548822" cy="276999"/>
          </a:xfrm>
          <a:prstGeom prst="rect">
            <a:avLst/>
          </a:prstGeom>
          <a:noFill/>
        </p:spPr>
        <p:txBody>
          <a:bodyPr wrap="none" rtlCol="0">
            <a:spAutoFit/>
          </a:bodyPr>
          <a:lstStyle/>
          <a:p>
            <a:pPr algn="ctr"/>
            <a:r>
              <a:rPr lang="en-US" sz="1200" b="1" spc="300" dirty="0">
                <a:solidFill>
                  <a:schemeClr val="tx1">
                    <a:lumMod val="65000"/>
                    <a:lumOff val="35000"/>
                  </a:schemeClr>
                </a:solidFill>
                <a:latin typeface="+mj-lt"/>
              </a:rPr>
              <a:t>New Zealand</a:t>
            </a:r>
          </a:p>
        </p:txBody>
      </p:sp>
      <p:sp>
        <p:nvSpPr>
          <p:cNvPr id="97" name="Text Placeholder 7">
            <a:extLst>
              <a:ext uri="{FF2B5EF4-FFF2-40B4-BE49-F238E27FC236}">
                <a16:creationId xmlns:a16="http://schemas.microsoft.com/office/drawing/2014/main" id="{44F3A1DE-BAAF-4958-B81E-A490BCD1AD8A}"/>
              </a:ext>
            </a:extLst>
          </p:cNvPr>
          <p:cNvSpPr txBox="1">
            <a:spLocks/>
          </p:cNvSpPr>
          <p:nvPr/>
        </p:nvSpPr>
        <p:spPr>
          <a:xfrm>
            <a:off x="718399" y="3859910"/>
            <a:ext cx="6953250" cy="419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And have you visited visual arts other than film festivals in the last 12 months?</a:t>
            </a:r>
          </a:p>
        </p:txBody>
      </p:sp>
      <p:sp>
        <p:nvSpPr>
          <p:cNvPr id="98" name="TextBox 97">
            <a:extLst>
              <a:ext uri="{FF2B5EF4-FFF2-40B4-BE49-F238E27FC236}">
                <a16:creationId xmlns:a16="http://schemas.microsoft.com/office/drawing/2014/main" id="{0939EF96-F557-4749-BDFA-D7A1D417700D}"/>
              </a:ext>
            </a:extLst>
          </p:cNvPr>
          <p:cNvSpPr txBox="1"/>
          <p:nvPr/>
        </p:nvSpPr>
        <p:spPr>
          <a:xfrm>
            <a:off x="260522" y="3421199"/>
            <a:ext cx="597359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attended the visual arts 2017 (n=300); 2020 (n=605)</a:t>
            </a:r>
          </a:p>
        </p:txBody>
      </p:sp>
      <p:sp>
        <p:nvSpPr>
          <p:cNvPr id="57" name="TextBox 56">
            <a:extLst>
              <a:ext uri="{FF2B5EF4-FFF2-40B4-BE49-F238E27FC236}">
                <a16:creationId xmlns:a16="http://schemas.microsoft.com/office/drawing/2014/main" id="{ABC8C76B-9164-4807-9A79-3AB08BF382E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6" name="TextBox 25"/>
          <p:cNvSpPr txBox="1"/>
          <p:nvPr/>
        </p:nvSpPr>
        <p:spPr>
          <a:xfrm>
            <a:off x="260522" y="6054906"/>
            <a:ext cx="460919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attended film festivals 2017 (n=96); 2020 (n=119)</a:t>
            </a:r>
          </a:p>
        </p:txBody>
      </p:sp>
      <p:grpSp>
        <p:nvGrpSpPr>
          <p:cNvPr id="58" name="Group 57">
            <a:extLst>
              <a:ext uri="{FF2B5EF4-FFF2-40B4-BE49-F238E27FC236}">
                <a16:creationId xmlns:a16="http://schemas.microsoft.com/office/drawing/2014/main" id="{74FA0C77-78C2-4555-AE0E-7CF8D4A1DFEC}"/>
              </a:ext>
            </a:extLst>
          </p:cNvPr>
          <p:cNvGrpSpPr/>
          <p:nvPr/>
        </p:nvGrpSpPr>
        <p:grpSpPr>
          <a:xfrm>
            <a:off x="5136705" y="6407321"/>
            <a:ext cx="2241162" cy="215444"/>
            <a:chOff x="163092" y="5772628"/>
            <a:chExt cx="2241162" cy="215444"/>
          </a:xfrm>
        </p:grpSpPr>
        <p:sp>
          <p:nvSpPr>
            <p:cNvPr id="59" name="TextBox 58">
              <a:extLst>
                <a:ext uri="{FF2B5EF4-FFF2-40B4-BE49-F238E27FC236}">
                  <a16:creationId xmlns:a16="http://schemas.microsoft.com/office/drawing/2014/main" id="{99E5FB96-F2B7-40D3-BA83-BCD1E6DF07D0}"/>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60" name="Isosceles Triangle 59">
              <a:extLst>
                <a:ext uri="{FF2B5EF4-FFF2-40B4-BE49-F238E27FC236}">
                  <a16:creationId xmlns:a16="http://schemas.microsoft.com/office/drawing/2014/main" id="{FD6C7A06-E900-4827-8201-5183F6AFF02D}"/>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Isosceles Triangle 60">
              <a:extLst>
                <a:ext uri="{FF2B5EF4-FFF2-40B4-BE49-F238E27FC236}">
                  <a16:creationId xmlns:a16="http://schemas.microsoft.com/office/drawing/2014/main" id="{669A9024-6EE5-4355-A33F-8BEFA6A04D1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65" name="Group 64">
            <a:extLst>
              <a:ext uri="{FF2B5EF4-FFF2-40B4-BE49-F238E27FC236}">
                <a16:creationId xmlns:a16="http://schemas.microsoft.com/office/drawing/2014/main" id="{40CFAA8B-E9E8-43E9-86FE-F04235EF874D}"/>
              </a:ext>
            </a:extLst>
          </p:cNvPr>
          <p:cNvGrpSpPr/>
          <p:nvPr/>
        </p:nvGrpSpPr>
        <p:grpSpPr>
          <a:xfrm>
            <a:off x="5136705" y="6615308"/>
            <a:ext cx="2891981" cy="215444"/>
            <a:chOff x="163092" y="5772628"/>
            <a:chExt cx="2891981" cy="215444"/>
          </a:xfrm>
        </p:grpSpPr>
        <p:sp>
          <p:nvSpPr>
            <p:cNvPr id="66" name="TextBox 65">
              <a:extLst>
                <a:ext uri="{FF2B5EF4-FFF2-40B4-BE49-F238E27FC236}">
                  <a16:creationId xmlns:a16="http://schemas.microsoft.com/office/drawing/2014/main" id="{AB50FB9A-4265-4428-97AD-E081F86E5A5E}"/>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99" name="Isosceles Triangle 98">
              <a:extLst>
                <a:ext uri="{FF2B5EF4-FFF2-40B4-BE49-F238E27FC236}">
                  <a16:creationId xmlns:a16="http://schemas.microsoft.com/office/drawing/2014/main" id="{309F697E-534F-45DC-BB92-97BA1148D330}"/>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0" name="Isosceles Triangle 99">
              <a:extLst>
                <a:ext uri="{FF2B5EF4-FFF2-40B4-BE49-F238E27FC236}">
                  <a16:creationId xmlns:a16="http://schemas.microsoft.com/office/drawing/2014/main" id="{13A5CD38-C235-407D-9676-51C01367DE56}"/>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03" name="TextBox 102">
            <a:extLst>
              <a:ext uri="{FF2B5EF4-FFF2-40B4-BE49-F238E27FC236}">
                <a16:creationId xmlns:a16="http://schemas.microsoft.com/office/drawing/2014/main" id="{37FB8D12-3634-4A2F-A54B-B2DA5D6C811A}"/>
              </a:ext>
            </a:extLst>
          </p:cNvPr>
          <p:cNvSpPr txBox="1"/>
          <p:nvPr/>
        </p:nvSpPr>
        <p:spPr>
          <a:xfrm>
            <a:off x="5208705" y="3435099"/>
            <a:ext cx="597359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New Zealand (n=3032</a:t>
            </a:r>
            <a:r>
              <a:rPr lang="lv-LV" sz="800" dirty="0">
                <a:solidFill>
                  <a:schemeClr val="tx1">
                    <a:lumMod val="65000"/>
                    <a:lumOff val="35000"/>
                  </a:schemeClr>
                </a:solidFill>
                <a:latin typeface="Arial" panose="020B0604020202020204" pitchFamily="34" charset="0"/>
                <a:cs typeface="Arial" panose="020B0604020202020204" pitchFamily="34" charset="0"/>
              </a:rPr>
              <a:t>)</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1A80C94-F2D8-430E-B84C-B8D647CEC189}"/>
              </a:ext>
            </a:extLst>
          </p:cNvPr>
          <p:cNvSpPr/>
          <p:nvPr/>
        </p:nvSpPr>
        <p:spPr>
          <a:xfrm>
            <a:off x="5250071" y="6053193"/>
            <a:ext cx="1471878" cy="215444"/>
          </a:xfrm>
          <a:prstGeom prst="rect">
            <a:avLst/>
          </a:prstGeom>
        </p:spPr>
        <p:txBody>
          <a:bodyPr wrap="none">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New Zealand (n=652</a:t>
            </a:r>
            <a:r>
              <a:rPr lang="lv-LV" sz="800">
                <a:solidFill>
                  <a:schemeClr val="tx1">
                    <a:lumMod val="65000"/>
                    <a:lumOff val="35000"/>
                  </a:schemeClr>
                </a:solidFill>
                <a:latin typeface="Arial" panose="020B0604020202020204" pitchFamily="34" charset="0"/>
                <a:cs typeface="Arial" panose="020B0604020202020204" pitchFamily="34" charset="0"/>
              </a:rPr>
              <a:t>)</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SigDiff">
            <a:extLst>
              <a:ext uri="{FF2B5EF4-FFF2-40B4-BE49-F238E27FC236}">
                <a16:creationId xmlns:a16="http://schemas.microsoft.com/office/drawing/2014/main" id="{7074C9F2-0CF0-43DB-BE2E-3500A25C0930}"/>
              </a:ext>
            </a:extLst>
          </p:cNvPr>
          <p:cNvSpPr/>
          <p:nvPr/>
        </p:nvSpPr>
        <p:spPr>
          <a:xfrm rot="10800000">
            <a:off x="3580018" y="2273086"/>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B95FC5E3-4EE5-4D92-AD02-5F4063CDDED0}"/>
              </a:ext>
            </a:extLst>
          </p:cNvPr>
          <p:cNvSpPr/>
          <p:nvPr/>
        </p:nvSpPr>
        <p:spPr>
          <a:xfrm>
            <a:off x="8245929" y="1945469"/>
            <a:ext cx="3728119" cy="3170099"/>
          </a:xfrm>
          <a:prstGeom prst="rect">
            <a:avLst/>
          </a:prstGeom>
        </p:spPr>
        <p:txBody>
          <a:bodyPr wrap="square">
            <a:spAutoFit/>
          </a:bodyPr>
          <a:lstStyle/>
          <a:p>
            <a:r>
              <a:rPr lang="en-NZ" sz="1000" dirty="0"/>
              <a:t>Twenty-two percent of Māori who have attended the visual arts, have attended a film festival in the last 12 months. This is a significant drop from 2017, despite some film festivals moving to an online format. Attendance is consistent with the national average (20%).</a:t>
            </a:r>
          </a:p>
          <a:p>
            <a:endParaRPr lang="en-NZ" sz="1000" dirty="0"/>
          </a:p>
          <a:p>
            <a:r>
              <a:rPr lang="en-NZ" sz="1000" dirty="0"/>
              <a:t>Seventy-eight percent of those who have attended film festivals in the last 12 months have also attended other visual art forms. This is broadly in line with 2017 and with all New Zealanders (80%).</a:t>
            </a:r>
          </a:p>
          <a:p>
            <a:pPr lvl="0">
              <a:spcBef>
                <a:spcPts val="600"/>
              </a:spcBef>
            </a:pPr>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a:spcBef>
                <a:spcPts val="600"/>
              </a:spcBef>
            </a:pPr>
            <a:r>
              <a:rPr lang="en-NZ" sz="1000" dirty="0">
                <a:solidFill>
                  <a:schemeClr val="tx1">
                    <a:lumMod val="85000"/>
                    <a:lumOff val="15000"/>
                  </a:schemeClr>
                </a:solidFill>
              </a:rPr>
              <a:t>Māori women (17%) are less likely than average (22%) to have attended film festivals. Māori who live in rural areas or towns are also less likely than average to have attended (18%).</a:t>
            </a:r>
          </a:p>
          <a:p>
            <a:pPr lvl="0">
              <a:spcBef>
                <a:spcPts val="600"/>
              </a:spcBef>
            </a:pPr>
            <a:r>
              <a:rPr lang="en-NZ" sz="1000" dirty="0">
                <a:solidFill>
                  <a:schemeClr val="tx1">
                    <a:lumMod val="85000"/>
                    <a:lumOff val="15000"/>
                  </a:schemeClr>
                </a:solidFill>
              </a:rPr>
              <a:t>However, Māori with the lived experience of disability (36%) are more likely than average (22%) to have attended film festivals in the last 12 months. </a:t>
            </a:r>
          </a:p>
        </p:txBody>
      </p:sp>
    </p:spTree>
    <p:extLst>
      <p:ext uri="{BB962C8B-B14F-4D97-AF65-F5344CB8AC3E}">
        <p14:creationId xmlns:p14="http://schemas.microsoft.com/office/powerpoint/2010/main" val="3684543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Encouraging greater attendance in the arts among Māori </a:t>
            </a:r>
          </a:p>
        </p:txBody>
      </p:sp>
      <p:sp>
        <p:nvSpPr>
          <p:cNvPr id="2" name="Text Placeholder 1">
            <a:extLst>
              <a:ext uri="{FF2B5EF4-FFF2-40B4-BE49-F238E27FC236}">
                <a16:creationId xmlns:a16="http://schemas.microsoft.com/office/drawing/2014/main" id="{B3C4B55F-F571-42AE-8557-113974CB7F19}"/>
              </a:ext>
            </a:extLst>
          </p:cNvPr>
          <p:cNvSpPr>
            <a:spLocks noGrp="1"/>
          </p:cNvSpPr>
          <p:nvPr>
            <p:ph type="body" sz="quarter" idx="10"/>
          </p:nvPr>
        </p:nvSpPr>
        <p:spPr>
          <a:xfrm>
            <a:off x="758825" y="1335498"/>
            <a:ext cx="6953250" cy="419100"/>
          </a:xfrm>
        </p:spPr>
        <p:txBody>
          <a:bodyPr/>
          <a:lstStyle/>
          <a:p>
            <a:r>
              <a:rPr lang="en-NZ" dirty="0"/>
              <a:t>What difference would the following make in encouraging you to go to the arts more often?</a:t>
            </a:r>
          </a:p>
        </p:txBody>
      </p:sp>
      <p:graphicFrame>
        <p:nvGraphicFramePr>
          <p:cNvPr id="6" name="Content Placeholder 5">
            <a:extLst>
              <a:ext uri="{FF2B5EF4-FFF2-40B4-BE49-F238E27FC236}">
                <a16:creationId xmlns:a16="http://schemas.microsoft.com/office/drawing/2014/main" id="{023F8D15-A21A-44A6-89CF-D9B7B53AEF32}"/>
              </a:ext>
            </a:extLst>
          </p:cNvPr>
          <p:cNvGraphicFramePr>
            <a:graphicFrameLocks noGrp="1"/>
          </p:cNvGraphicFramePr>
          <p:nvPr>
            <p:ph idx="4294967295"/>
            <p:extLst>
              <p:ext uri="{D42A27DB-BD31-4B8C-83A1-F6EECF244321}">
                <p14:modId xmlns:p14="http://schemas.microsoft.com/office/powerpoint/2010/main" val="874438189"/>
              </p:ext>
            </p:extLst>
          </p:nvPr>
        </p:nvGraphicFramePr>
        <p:xfrm>
          <a:off x="7071752" y="2212391"/>
          <a:ext cx="613956" cy="3881120"/>
        </p:xfrm>
        <a:graphic>
          <a:graphicData uri="http://schemas.openxmlformats.org/drawingml/2006/table">
            <a:tbl>
              <a:tblPr firstRow="1" bandRow="1">
                <a:tableStyleId>{5C22544A-7EE6-4342-B048-85BDC9FD1C3A}</a:tableStyleId>
              </a:tblPr>
              <a:tblGrid>
                <a:gridCol w="613956">
                  <a:extLst>
                    <a:ext uri="{9D8B030D-6E8A-4147-A177-3AD203B41FA5}">
                      <a16:colId xmlns:a16="http://schemas.microsoft.com/office/drawing/2014/main" val="3177729638"/>
                    </a:ext>
                  </a:extLst>
                </a:gridCol>
              </a:tblGrid>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58</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1109355"/>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49</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814574444"/>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66196992"/>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59</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465828506"/>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56</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690773504"/>
                  </a:ext>
                </a:extLst>
              </a:tr>
              <a:tr h="116906">
                <a:tc>
                  <a:txBody>
                    <a:bodyPr/>
                    <a:lstStyle/>
                    <a:p>
                      <a:pPr algn="ctr"/>
                      <a:endParaRPr lang="en-NZ" sz="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66039176"/>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54</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136268829"/>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48</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866934927"/>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31396891"/>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35</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837652548"/>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26</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483947502"/>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47331597"/>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43</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37355338"/>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35</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4211269422"/>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3083548490"/>
                  </a:ext>
                </a:extLst>
              </a:tr>
              <a:tr h="263038">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38</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53996758"/>
                  </a:ext>
                </a:extLst>
              </a:tr>
              <a:tr h="263038">
                <a:tc>
                  <a:txBody>
                    <a:bodyPr/>
                    <a:lstStyle/>
                    <a:p>
                      <a:pPr algn="ctr"/>
                      <a:r>
                        <a:rPr lang="en-NZ" sz="1200" b="1">
                          <a:solidFill>
                            <a:schemeClr val="tx1">
                              <a:lumMod val="65000"/>
                              <a:lumOff val="35000"/>
                            </a:schemeClr>
                          </a:solidFill>
                          <a:latin typeface="Arial" panose="020B0604020202020204" pitchFamily="34" charset="0"/>
                          <a:cs typeface="Arial" panose="020B0604020202020204" pitchFamily="34" charset="0"/>
                        </a:rPr>
                        <a:t>32</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17828218"/>
                  </a:ext>
                </a:extLst>
              </a:tr>
            </a:tbl>
          </a:graphicData>
        </a:graphic>
      </p:graphicFrame>
      <p:graphicFrame>
        <p:nvGraphicFramePr>
          <p:cNvPr id="7" name="Chart 6"/>
          <p:cNvGraphicFramePr/>
          <p:nvPr>
            <p:extLst>
              <p:ext uri="{D42A27DB-BD31-4B8C-83A1-F6EECF244321}">
                <p14:modId xmlns:p14="http://schemas.microsoft.com/office/powerpoint/2010/main" val="2936705519"/>
              </p:ext>
            </p:extLst>
          </p:nvPr>
        </p:nvGraphicFramePr>
        <p:xfrm>
          <a:off x="1520257" y="1900759"/>
          <a:ext cx="5800700" cy="453660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1EDF4F1D-6B8E-41E1-A210-6FF2AF6CC2B8}"/>
              </a:ext>
            </a:extLst>
          </p:cNvPr>
          <p:cNvSpPr txBox="1"/>
          <p:nvPr/>
        </p:nvSpPr>
        <p:spPr>
          <a:xfrm>
            <a:off x="88901" y="6443406"/>
            <a:ext cx="4610690"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are interested in the arts but don't go much 2017 (n=423); 2020 (n=838)</a:t>
            </a:r>
          </a:p>
        </p:txBody>
      </p:sp>
      <p:cxnSp>
        <p:nvCxnSpPr>
          <p:cNvPr id="21" name="Straight Connector 20">
            <a:extLst>
              <a:ext uri="{FF2B5EF4-FFF2-40B4-BE49-F238E27FC236}">
                <a16:creationId xmlns:a16="http://schemas.microsoft.com/office/drawing/2014/main" id="{52E35B55-EE4D-4644-A3C0-64A6A7CDFB71}"/>
              </a:ext>
            </a:extLst>
          </p:cNvPr>
          <p:cNvCxnSpPr>
            <a:cxnSpLocks/>
          </p:cNvCxnSpPr>
          <p:nvPr/>
        </p:nvCxnSpPr>
        <p:spPr>
          <a:xfrm>
            <a:off x="221877" y="2798134"/>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F390FD-6887-4ED3-8175-50257A98E1CA}"/>
              </a:ext>
            </a:extLst>
          </p:cNvPr>
          <p:cNvCxnSpPr>
            <a:cxnSpLocks/>
          </p:cNvCxnSpPr>
          <p:nvPr/>
        </p:nvCxnSpPr>
        <p:spPr>
          <a:xfrm>
            <a:off x="231402" y="3476141"/>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347473-2324-4A46-9E16-3B9977C22944}"/>
              </a:ext>
            </a:extLst>
          </p:cNvPr>
          <p:cNvCxnSpPr>
            <a:cxnSpLocks/>
          </p:cNvCxnSpPr>
          <p:nvPr/>
        </p:nvCxnSpPr>
        <p:spPr>
          <a:xfrm>
            <a:off x="240927" y="482176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C58215-1D00-4125-B460-B684BF1F321F}"/>
              </a:ext>
            </a:extLst>
          </p:cNvPr>
          <p:cNvCxnSpPr>
            <a:cxnSpLocks/>
          </p:cNvCxnSpPr>
          <p:nvPr/>
        </p:nvCxnSpPr>
        <p:spPr>
          <a:xfrm>
            <a:off x="231397" y="416887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048967-0947-43FC-98F8-1029CEBCB7F1}"/>
              </a:ext>
            </a:extLst>
          </p:cNvPr>
          <p:cNvCxnSpPr>
            <a:cxnSpLocks/>
          </p:cNvCxnSpPr>
          <p:nvPr/>
        </p:nvCxnSpPr>
        <p:spPr>
          <a:xfrm>
            <a:off x="240924" y="5500640"/>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30CD932-917C-452C-8370-C12A248B4C19}"/>
              </a:ext>
            </a:extLst>
          </p:cNvPr>
          <p:cNvGrpSpPr/>
          <p:nvPr/>
        </p:nvGrpSpPr>
        <p:grpSpPr>
          <a:xfrm>
            <a:off x="167278" y="2282159"/>
            <a:ext cx="1653273" cy="3829950"/>
            <a:chOff x="88900" y="1798623"/>
            <a:chExt cx="2491740" cy="3829950"/>
          </a:xfrm>
        </p:grpSpPr>
        <p:sp>
          <p:nvSpPr>
            <p:cNvPr id="35" name="TextBox 34">
              <a:extLst>
                <a:ext uri="{FF2B5EF4-FFF2-40B4-BE49-F238E27FC236}">
                  <a16:creationId xmlns:a16="http://schemas.microsoft.com/office/drawing/2014/main" id="{114101D5-9075-4E74-A3D1-AEF9D73F36E8}"/>
                </a:ext>
              </a:extLst>
            </p:cNvPr>
            <p:cNvSpPr txBox="1"/>
            <p:nvPr/>
          </p:nvSpPr>
          <p:spPr>
            <a:xfrm>
              <a:off x="88900" y="2453076"/>
              <a:ext cx="2378526"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the price of tickets were cheaper</a:t>
              </a:r>
            </a:p>
          </p:txBody>
        </p:sp>
        <p:sp>
          <p:nvSpPr>
            <p:cNvPr id="36" name="TextBox 35">
              <a:extLst>
                <a:ext uri="{FF2B5EF4-FFF2-40B4-BE49-F238E27FC236}">
                  <a16:creationId xmlns:a16="http://schemas.microsoft.com/office/drawing/2014/main" id="{F798CBB4-F589-4180-8170-33F1D3305F2C}"/>
                </a:ext>
              </a:extLst>
            </p:cNvPr>
            <p:cNvSpPr txBox="1"/>
            <p:nvPr/>
          </p:nvSpPr>
          <p:spPr>
            <a:xfrm>
              <a:off x="102752" y="1798623"/>
              <a:ext cx="2364675"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there were more arts events that appealed to me</a:t>
              </a:r>
            </a:p>
          </p:txBody>
        </p:sp>
        <p:sp>
          <p:nvSpPr>
            <p:cNvPr id="37" name="TextBox 36">
              <a:extLst>
                <a:ext uri="{FF2B5EF4-FFF2-40B4-BE49-F238E27FC236}">
                  <a16:creationId xmlns:a16="http://schemas.microsoft.com/office/drawing/2014/main" id="{A29C64D7-2FE3-43E7-B813-8F13827562E9}"/>
                </a:ext>
              </a:extLst>
            </p:cNvPr>
            <p:cNvSpPr txBox="1"/>
            <p:nvPr/>
          </p:nvSpPr>
          <p:spPr>
            <a:xfrm>
              <a:off x="130458" y="3062897"/>
              <a:ext cx="2336969"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I could go with someone / had someone to go with</a:t>
              </a:r>
            </a:p>
          </p:txBody>
        </p:sp>
        <p:sp>
          <p:nvSpPr>
            <p:cNvPr id="38" name="TextBox 37">
              <a:extLst>
                <a:ext uri="{FF2B5EF4-FFF2-40B4-BE49-F238E27FC236}">
                  <a16:creationId xmlns:a16="http://schemas.microsoft.com/office/drawing/2014/main" id="{70A5DA34-B3DB-4FDD-8A70-F4F769118E71}"/>
                </a:ext>
              </a:extLst>
            </p:cNvPr>
            <p:cNvSpPr txBox="1"/>
            <p:nvPr/>
          </p:nvSpPr>
          <p:spPr>
            <a:xfrm>
              <a:off x="141067" y="3813030"/>
              <a:ext cx="2326360"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arts events were of high quality</a:t>
              </a:r>
            </a:p>
          </p:txBody>
        </p:sp>
        <p:sp>
          <p:nvSpPr>
            <p:cNvPr id="39" name="TextBox 38">
              <a:extLst>
                <a:ext uri="{FF2B5EF4-FFF2-40B4-BE49-F238E27FC236}">
                  <a16:creationId xmlns:a16="http://schemas.microsoft.com/office/drawing/2014/main" id="{5311EF32-DB00-471C-B459-3B242C561EAC}"/>
                </a:ext>
              </a:extLst>
            </p:cNvPr>
            <p:cNvSpPr txBox="1"/>
            <p:nvPr/>
          </p:nvSpPr>
          <p:spPr>
            <a:xfrm>
              <a:off x="130463" y="4495529"/>
              <a:ext cx="2336963" cy="400110"/>
            </a:xfrm>
            <a:prstGeom prst="rect">
              <a:avLst/>
            </a:prstGeom>
            <a:noFill/>
          </p:spPr>
          <p:txBody>
            <a:bodyPr wrap="square" rtlCol="0">
              <a:spAutoFit/>
            </a:bodyPr>
            <a:lstStyle/>
            <a:p>
              <a:r>
                <a:rPr lang="en-NZ" sz="1000" b="1" dirty="0">
                  <a:solidFill>
                    <a:schemeClr val="tx1">
                      <a:lumMod val="65000"/>
                      <a:lumOff val="35000"/>
                    </a:schemeClr>
                  </a:solidFill>
                  <a:latin typeface="+mj-lt"/>
                </a:rPr>
                <a:t>If I were confident of feeling welcome</a:t>
              </a:r>
            </a:p>
          </p:txBody>
        </p:sp>
        <p:sp>
          <p:nvSpPr>
            <p:cNvPr id="40" name="TextBox 39">
              <a:extLst>
                <a:ext uri="{FF2B5EF4-FFF2-40B4-BE49-F238E27FC236}">
                  <a16:creationId xmlns:a16="http://schemas.microsoft.com/office/drawing/2014/main" id="{173C43A5-A173-4A7B-AB20-1DF37970CC24}"/>
                </a:ext>
              </a:extLst>
            </p:cNvPr>
            <p:cNvSpPr txBox="1"/>
            <p:nvPr/>
          </p:nvSpPr>
          <p:spPr>
            <a:xfrm>
              <a:off x="141072" y="5074575"/>
              <a:ext cx="2439568" cy="553998"/>
            </a:xfrm>
            <a:prstGeom prst="rect">
              <a:avLst/>
            </a:prstGeom>
            <a:noFill/>
          </p:spPr>
          <p:txBody>
            <a:bodyPr wrap="square" rtlCol="0">
              <a:spAutoFit/>
            </a:bodyPr>
            <a:lstStyle/>
            <a:p>
              <a:r>
                <a:rPr lang="en-NZ" sz="1000" b="1" dirty="0">
                  <a:solidFill>
                    <a:schemeClr val="tx1">
                      <a:lumMod val="65000"/>
                      <a:lumOff val="35000"/>
                    </a:schemeClr>
                  </a:solidFill>
                  <a:latin typeface="+mj-lt"/>
                </a:rPr>
                <a:t>If I knew there would be more people like me going</a:t>
              </a:r>
            </a:p>
          </p:txBody>
        </p:sp>
      </p:grpSp>
      <p:sp>
        <p:nvSpPr>
          <p:cNvPr id="32" name="TextBox 31">
            <a:extLst>
              <a:ext uri="{FF2B5EF4-FFF2-40B4-BE49-F238E27FC236}">
                <a16:creationId xmlns:a16="http://schemas.microsoft.com/office/drawing/2014/main" id="{BBC8CF08-306A-4E99-8E64-8A3B782DB9FB}"/>
              </a:ext>
            </a:extLst>
          </p:cNvPr>
          <p:cNvSpPr txBox="1"/>
          <p:nvPr/>
        </p:nvSpPr>
        <p:spPr>
          <a:xfrm>
            <a:off x="7041580" y="1796925"/>
            <a:ext cx="631299" cy="341632"/>
          </a:xfrm>
          <a:prstGeom prst="rect">
            <a:avLst/>
          </a:prstGeom>
          <a:noFill/>
        </p:spPr>
        <p:txBody>
          <a:bodyPr wrap="square" rtlCol="0">
            <a:spAutoFit/>
          </a:bodyPr>
          <a:lstStyle/>
          <a:p>
            <a:pPr algn="ctr">
              <a:lnSpc>
                <a:spcPct val="90000"/>
              </a:lnSpc>
            </a:pPr>
            <a:r>
              <a:rPr lang="en-NZ" sz="900" dirty="0">
                <a:solidFill>
                  <a:schemeClr val="tx1">
                    <a:lumMod val="65000"/>
                    <a:lumOff val="35000"/>
                  </a:schemeClr>
                </a:solidFill>
                <a:latin typeface="Arial Narrow" panose="020B0606020202030204" pitchFamily="34" charset="0"/>
                <a:ea typeface="+mj-ea"/>
                <a:cs typeface="+mj-cs"/>
              </a:rPr>
              <a:t>Māori Nett  4-5</a:t>
            </a:r>
          </a:p>
        </p:txBody>
      </p:sp>
      <p:sp>
        <p:nvSpPr>
          <p:cNvPr id="42" name="Oval 41">
            <a:extLst>
              <a:ext uri="{FF2B5EF4-FFF2-40B4-BE49-F238E27FC236}">
                <a16:creationId xmlns:a16="http://schemas.microsoft.com/office/drawing/2014/main" id="{8DA04134-AB03-4F4B-B769-5BD621BE128C}"/>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 name="SigDiff">
            <a:extLst>
              <a:ext uri="{FF2B5EF4-FFF2-40B4-BE49-F238E27FC236}">
                <a16:creationId xmlns:a16="http://schemas.microsoft.com/office/drawing/2014/main" id="{D87042C7-B96A-4870-B4A4-963FB6DEF09E}"/>
              </a:ext>
            </a:extLst>
          </p:cNvPr>
          <p:cNvSpPr/>
          <p:nvPr/>
        </p:nvSpPr>
        <p:spPr>
          <a:xfrm>
            <a:off x="7532219" y="2222551"/>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SigDiff">
            <a:extLst>
              <a:ext uri="{FF2B5EF4-FFF2-40B4-BE49-F238E27FC236}">
                <a16:creationId xmlns:a16="http://schemas.microsoft.com/office/drawing/2014/main" id="{092C93CF-6AF3-4104-97AF-F007C30FD9FE}"/>
              </a:ext>
            </a:extLst>
          </p:cNvPr>
          <p:cNvSpPr/>
          <p:nvPr/>
        </p:nvSpPr>
        <p:spPr>
          <a:xfrm>
            <a:off x="7532219" y="4224071"/>
            <a:ext cx="88900" cy="889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6E4FCE2-3120-4807-8D6D-8BA8E60F6CA4}"/>
              </a:ext>
            </a:extLst>
          </p:cNvPr>
          <p:cNvSpPr/>
          <p:nvPr/>
        </p:nvSpPr>
        <p:spPr>
          <a:xfrm>
            <a:off x="8232577" y="1694951"/>
            <a:ext cx="3807267" cy="4632037"/>
          </a:xfrm>
          <a:prstGeom prst="rect">
            <a:avLst/>
          </a:prstGeom>
        </p:spPr>
        <p:txBody>
          <a:bodyPr wrap="square">
            <a:spAutoFit/>
          </a:bodyPr>
          <a:lstStyle/>
          <a:p>
            <a:r>
              <a:rPr lang="en-NZ" sz="1000" dirty="0"/>
              <a:t>Sixty-nine percent of Māori agree that some arts interest them but they still don’t go much (see slide 16). We asked these respondents what might encourage them to go more often.</a:t>
            </a:r>
          </a:p>
          <a:p>
            <a:endParaRPr lang="en-NZ" sz="1000" dirty="0"/>
          </a:p>
          <a:p>
            <a:r>
              <a:rPr lang="en-NZ" sz="1000" dirty="0"/>
              <a:t>Choice and ticket prices remain the top two factors that influence attendance. Fifty nine percent said ticket prices influenced attendance and 58% noted a lack of events that appeal to them.</a:t>
            </a:r>
          </a:p>
          <a:p>
            <a:endParaRPr lang="en-NZ" sz="1000" dirty="0"/>
          </a:p>
          <a:p>
            <a:r>
              <a:rPr lang="en-NZ" sz="1000" dirty="0"/>
              <a:t>There is also an opportunity to further increase attendance by tackling the social norm that you need to attend arts events with other people, as well as perceptions of quality.</a:t>
            </a:r>
          </a:p>
          <a:p>
            <a:r>
              <a:rPr lang="en-NZ" sz="1000" dirty="0"/>
              <a:t> </a:t>
            </a:r>
          </a:p>
          <a:p>
            <a:r>
              <a:rPr lang="en-NZ" sz="1000" dirty="0"/>
              <a:t>Finally, greater inclusivity needs to be promoted to encourage attendance for around four in ten Māori. Forty three percent said they would be more likely to attend if they were confident of feeling welcome. Further, 38% said knowing people like them were going would increase their attendance. </a:t>
            </a:r>
          </a:p>
          <a:p>
            <a:endParaRPr lang="en-NZ" sz="1000" dirty="0"/>
          </a:p>
          <a:p>
            <a:r>
              <a:rPr lang="en-NZ" sz="1000" dirty="0"/>
              <a:t>The proportion referencing each trigger is generally higher than in 2017, although the only statement where a significant increase occurred was if arts events were of a higher quality.</a:t>
            </a:r>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Younger Māori aged 15-29, are much more likely than average to say having someone to go with would make a big difference in attendance in the arts (66% vs. 54%). </a:t>
            </a:r>
          </a:p>
          <a:p>
            <a:pPr lvl="0">
              <a:spcBef>
                <a:spcPts val="600"/>
              </a:spcBef>
            </a:pPr>
            <a:r>
              <a:rPr lang="en-NZ" sz="1000" dirty="0">
                <a:solidFill>
                  <a:schemeClr val="tx1">
                    <a:lumMod val="85000"/>
                    <a:lumOff val="15000"/>
                  </a:schemeClr>
                </a:solidFill>
              </a:rPr>
              <a:t>Ticket pricing is of particular importance in encouraging attendance for Māori women, with 65% agreeing it would make a big difference (compared with 59% average for M</a:t>
            </a:r>
            <a:r>
              <a:rPr lang="mi-NZ" sz="1000" dirty="0">
                <a:solidFill>
                  <a:schemeClr val="tx1">
                    <a:lumMod val="85000"/>
                    <a:lumOff val="15000"/>
                  </a:schemeClr>
                </a:solidFill>
              </a:rPr>
              <a:t>āori).</a:t>
            </a:r>
            <a:endParaRPr lang="en-NZ" sz="1000" dirty="0">
              <a:solidFill>
                <a:schemeClr val="tx1">
                  <a:lumMod val="85000"/>
                  <a:lumOff val="15000"/>
                </a:schemeClr>
              </a:solidFill>
            </a:endParaRPr>
          </a:p>
        </p:txBody>
      </p:sp>
      <p:graphicFrame>
        <p:nvGraphicFramePr>
          <p:cNvPr id="30" name="Content Placeholder 5">
            <a:extLst>
              <a:ext uri="{FF2B5EF4-FFF2-40B4-BE49-F238E27FC236}">
                <a16:creationId xmlns:a16="http://schemas.microsoft.com/office/drawing/2014/main" id="{91E9CC93-EF99-4193-8A4E-AD6D3EE5678F}"/>
              </a:ext>
            </a:extLst>
          </p:cNvPr>
          <p:cNvGraphicFramePr>
            <a:graphicFrameLocks/>
          </p:cNvGraphicFramePr>
          <p:nvPr>
            <p:extLst>
              <p:ext uri="{D42A27DB-BD31-4B8C-83A1-F6EECF244321}">
                <p14:modId xmlns:p14="http://schemas.microsoft.com/office/powerpoint/2010/main" val="857328463"/>
              </p:ext>
            </p:extLst>
          </p:nvPr>
        </p:nvGraphicFramePr>
        <p:xfrm>
          <a:off x="7541256" y="2197908"/>
          <a:ext cx="613956" cy="3881120"/>
        </p:xfrm>
        <a:graphic>
          <a:graphicData uri="http://schemas.openxmlformats.org/drawingml/2006/table">
            <a:tbl>
              <a:tblPr firstRow="1" bandRow="1">
                <a:tableStyleId>{5C22544A-7EE6-4342-B048-85BDC9FD1C3A}</a:tableStyleId>
              </a:tblPr>
              <a:tblGrid>
                <a:gridCol w="613956">
                  <a:extLst>
                    <a:ext uri="{9D8B030D-6E8A-4147-A177-3AD203B41FA5}">
                      <a16:colId xmlns:a16="http://schemas.microsoft.com/office/drawing/2014/main" val="3177729638"/>
                    </a:ext>
                  </a:extLst>
                </a:gridCol>
              </a:tblGrid>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109355"/>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4574444"/>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6196992"/>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5828506"/>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0773504"/>
                  </a:ext>
                </a:extLst>
              </a:tr>
              <a:tr h="116906">
                <a:tc>
                  <a:txBody>
                    <a:bodyPr/>
                    <a:lstStyle/>
                    <a:p>
                      <a:pPr algn="ctr"/>
                      <a:endParaRPr lang="en-NZ" sz="2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6039176"/>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6268829"/>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6934927"/>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1396891"/>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41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652548"/>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3947502"/>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331597"/>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7355338"/>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1269422"/>
                  </a:ext>
                </a:extLst>
              </a:tr>
              <a:tr h="0">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3548490"/>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996758"/>
                  </a:ext>
                </a:extLst>
              </a:tr>
              <a:tr h="263038">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828218"/>
                  </a:ext>
                </a:extLst>
              </a:tr>
            </a:tbl>
          </a:graphicData>
        </a:graphic>
      </p:graphicFrame>
      <p:sp>
        <p:nvSpPr>
          <p:cNvPr id="33" name="TextBox 32">
            <a:extLst>
              <a:ext uri="{FF2B5EF4-FFF2-40B4-BE49-F238E27FC236}">
                <a16:creationId xmlns:a16="http://schemas.microsoft.com/office/drawing/2014/main" id="{511C281D-E8B6-42CE-A09B-21437C720402}"/>
              </a:ext>
            </a:extLst>
          </p:cNvPr>
          <p:cNvSpPr txBox="1"/>
          <p:nvPr/>
        </p:nvSpPr>
        <p:spPr>
          <a:xfrm>
            <a:off x="7466019" y="1763078"/>
            <a:ext cx="740191" cy="466281"/>
          </a:xfrm>
          <a:prstGeom prst="rect">
            <a:avLst/>
          </a:prstGeom>
          <a:noFill/>
        </p:spPr>
        <p:txBody>
          <a:bodyPr wrap="square" rtlCol="0">
            <a:spAutoFit/>
          </a:bodyPr>
          <a:lstStyle/>
          <a:p>
            <a:pPr algn="ctr">
              <a:lnSpc>
                <a:spcPct val="90000"/>
              </a:lnSpc>
            </a:pPr>
            <a:r>
              <a:rPr lang="en-NZ" sz="900" dirty="0">
                <a:solidFill>
                  <a:schemeClr val="tx1">
                    <a:lumMod val="65000"/>
                    <a:lumOff val="35000"/>
                  </a:schemeClr>
                </a:solidFill>
                <a:latin typeface="Arial Narrow" panose="020B0606020202030204" pitchFamily="34" charset="0"/>
                <a:ea typeface="+mj-ea"/>
                <a:cs typeface="+mj-cs"/>
              </a:rPr>
              <a:t>All New Zealanders Nett  4-5</a:t>
            </a:r>
          </a:p>
        </p:txBody>
      </p:sp>
      <p:grpSp>
        <p:nvGrpSpPr>
          <p:cNvPr id="34" name="Group 33">
            <a:extLst>
              <a:ext uri="{FF2B5EF4-FFF2-40B4-BE49-F238E27FC236}">
                <a16:creationId xmlns:a16="http://schemas.microsoft.com/office/drawing/2014/main" id="{180F8687-B045-46DE-A617-BE57D1575F07}"/>
              </a:ext>
            </a:extLst>
          </p:cNvPr>
          <p:cNvGrpSpPr/>
          <p:nvPr/>
        </p:nvGrpSpPr>
        <p:grpSpPr>
          <a:xfrm>
            <a:off x="5689155" y="6407321"/>
            <a:ext cx="2241162" cy="215444"/>
            <a:chOff x="163092" y="5772628"/>
            <a:chExt cx="2241162" cy="215444"/>
          </a:xfrm>
        </p:grpSpPr>
        <p:sp>
          <p:nvSpPr>
            <p:cNvPr id="41" name="TextBox 40">
              <a:extLst>
                <a:ext uri="{FF2B5EF4-FFF2-40B4-BE49-F238E27FC236}">
                  <a16:creationId xmlns:a16="http://schemas.microsoft.com/office/drawing/2014/main" id="{CE6EEE68-956D-4637-8545-59FDB4F2B893}"/>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43" name="Isosceles Triangle 42">
              <a:extLst>
                <a:ext uri="{FF2B5EF4-FFF2-40B4-BE49-F238E27FC236}">
                  <a16:creationId xmlns:a16="http://schemas.microsoft.com/office/drawing/2014/main" id="{401818ED-A3C9-4EB0-8D10-B6D62F46DD6A}"/>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Isosceles Triangle 43">
              <a:extLst>
                <a:ext uri="{FF2B5EF4-FFF2-40B4-BE49-F238E27FC236}">
                  <a16:creationId xmlns:a16="http://schemas.microsoft.com/office/drawing/2014/main" id="{BD4CB66C-3D0C-4C12-A428-8CE3D73B1B43}"/>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49" name="Group 48">
            <a:extLst>
              <a:ext uri="{FF2B5EF4-FFF2-40B4-BE49-F238E27FC236}">
                <a16:creationId xmlns:a16="http://schemas.microsoft.com/office/drawing/2014/main" id="{92A43136-57B8-4623-A57F-24FE8BE737B2}"/>
              </a:ext>
            </a:extLst>
          </p:cNvPr>
          <p:cNvGrpSpPr/>
          <p:nvPr/>
        </p:nvGrpSpPr>
        <p:grpSpPr>
          <a:xfrm>
            <a:off x="5689155" y="6615308"/>
            <a:ext cx="2891981" cy="215444"/>
            <a:chOff x="163092" y="5772628"/>
            <a:chExt cx="2891981" cy="215444"/>
          </a:xfrm>
        </p:grpSpPr>
        <p:sp>
          <p:nvSpPr>
            <p:cNvPr id="50" name="TextBox 49">
              <a:extLst>
                <a:ext uri="{FF2B5EF4-FFF2-40B4-BE49-F238E27FC236}">
                  <a16:creationId xmlns:a16="http://schemas.microsoft.com/office/drawing/2014/main" id="{5A7DFB54-869B-4DFA-B74A-C9BB19528AD9}"/>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1" name="Isosceles Triangle 50">
              <a:extLst>
                <a:ext uri="{FF2B5EF4-FFF2-40B4-BE49-F238E27FC236}">
                  <a16:creationId xmlns:a16="http://schemas.microsoft.com/office/drawing/2014/main" id="{46274346-B57D-43E8-9786-36666BAB02B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 name="Isosceles Triangle 51">
              <a:extLst>
                <a:ext uri="{FF2B5EF4-FFF2-40B4-BE49-F238E27FC236}">
                  <a16:creationId xmlns:a16="http://schemas.microsoft.com/office/drawing/2014/main" id="{3C1CED5D-615E-43D6-A39D-2B1CC03CAD83}"/>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63849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C0AF-D697-4A4D-A2C5-DD4620F5049E}"/>
              </a:ext>
            </a:extLst>
          </p:cNvPr>
          <p:cNvSpPr>
            <a:spLocks noGrp="1"/>
          </p:cNvSpPr>
          <p:nvPr>
            <p:ph type="title"/>
          </p:nvPr>
        </p:nvSpPr>
        <p:spPr/>
        <p:txBody>
          <a:bodyPr/>
          <a:lstStyle/>
          <a:p>
            <a:r>
              <a:rPr lang="en-NZ" dirty="0">
                <a:solidFill>
                  <a:schemeClr val="tx1">
                    <a:lumMod val="65000"/>
                    <a:lumOff val="35000"/>
                  </a:schemeClr>
                </a:solidFill>
              </a:rPr>
              <a:t>COVID-19: Impact on willingness to attend arts in person</a:t>
            </a:r>
            <a:endParaRPr lang="en-NZ" dirty="0"/>
          </a:p>
        </p:txBody>
      </p:sp>
      <p:sp>
        <p:nvSpPr>
          <p:cNvPr id="6" name="Text Placeholder 5">
            <a:extLst>
              <a:ext uri="{FF2B5EF4-FFF2-40B4-BE49-F238E27FC236}">
                <a16:creationId xmlns:a16="http://schemas.microsoft.com/office/drawing/2014/main" id="{14E513A1-B2B0-4285-916C-4F243EDC2706}"/>
              </a:ext>
            </a:extLst>
          </p:cNvPr>
          <p:cNvSpPr>
            <a:spLocks noGrp="1"/>
          </p:cNvSpPr>
          <p:nvPr>
            <p:ph type="body" sz="quarter" idx="10"/>
          </p:nvPr>
        </p:nvSpPr>
        <p:spPr>
          <a:xfrm>
            <a:off x="758825" y="1344206"/>
            <a:ext cx="6953250" cy="419100"/>
          </a:xfrm>
        </p:spPr>
        <p:txBody>
          <a:bodyPr/>
          <a:lstStyle/>
          <a:p>
            <a:r>
              <a:rPr lang="en-NZ" dirty="0"/>
              <a:t>How has COVID-19 impacted your willingness to attend arts and cultural activities in person?</a:t>
            </a:r>
          </a:p>
        </p:txBody>
      </p:sp>
      <p:graphicFrame>
        <p:nvGraphicFramePr>
          <p:cNvPr id="13" name="Chart 12">
            <a:extLst>
              <a:ext uri="{FF2B5EF4-FFF2-40B4-BE49-F238E27FC236}">
                <a16:creationId xmlns:a16="http://schemas.microsoft.com/office/drawing/2014/main" id="{DBDADA42-1BB2-4B9D-B654-2880F632C574}"/>
              </a:ext>
            </a:extLst>
          </p:cNvPr>
          <p:cNvGraphicFramePr/>
          <p:nvPr>
            <p:extLst>
              <p:ext uri="{D42A27DB-BD31-4B8C-83A1-F6EECF244321}">
                <p14:modId xmlns:p14="http://schemas.microsoft.com/office/powerpoint/2010/main" val="3608254366"/>
              </p:ext>
            </p:extLst>
          </p:nvPr>
        </p:nvGraphicFramePr>
        <p:xfrm>
          <a:off x="1" y="1902837"/>
          <a:ext cx="7176976" cy="3698593"/>
        </p:xfrm>
        <a:graphic>
          <a:graphicData uri="http://schemas.openxmlformats.org/drawingml/2006/chart">
            <c:chart xmlns:c="http://schemas.openxmlformats.org/drawingml/2006/chart" xmlns:r="http://schemas.openxmlformats.org/officeDocument/2006/relationships" r:id="rId2"/>
          </a:graphicData>
        </a:graphic>
      </p:graphicFrame>
      <p:sp>
        <p:nvSpPr>
          <p:cNvPr id="18" name="Oval 17">
            <a:extLst>
              <a:ext uri="{FF2B5EF4-FFF2-40B4-BE49-F238E27FC236}">
                <a16:creationId xmlns:a16="http://schemas.microsoft.com/office/drawing/2014/main" id="{EAE4BC1C-B8A4-4037-8258-72215521685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9" name="TextBox 8">
            <a:extLst>
              <a:ext uri="{FF2B5EF4-FFF2-40B4-BE49-F238E27FC236}">
                <a16:creationId xmlns:a16="http://schemas.microsoft.com/office/drawing/2014/main" id="{AA6B7743-96CA-4437-9DD0-5552AE9182F2}"/>
              </a:ext>
            </a:extLst>
          </p:cNvPr>
          <p:cNvSpPr txBox="1"/>
          <p:nvPr/>
        </p:nvSpPr>
        <p:spPr>
          <a:xfrm>
            <a:off x="77057" y="6516043"/>
            <a:ext cx="443114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2020 (n=1172); New Zealand 2020 (n=6263)</a:t>
            </a:r>
          </a:p>
        </p:txBody>
      </p:sp>
      <p:sp>
        <p:nvSpPr>
          <p:cNvPr id="11" name="TextBox 10">
            <a:extLst>
              <a:ext uri="{FF2B5EF4-FFF2-40B4-BE49-F238E27FC236}">
                <a16:creationId xmlns:a16="http://schemas.microsoft.com/office/drawing/2014/main" id="{B3CDDBDB-2864-4BF4-9CBC-CCF495719096}"/>
              </a:ext>
            </a:extLst>
          </p:cNvPr>
          <p:cNvSpPr txBox="1"/>
          <p:nvPr/>
        </p:nvSpPr>
        <p:spPr>
          <a:xfrm>
            <a:off x="7031084" y="2250284"/>
            <a:ext cx="631299" cy="507831"/>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more willing</a:t>
            </a:r>
          </a:p>
        </p:txBody>
      </p:sp>
      <p:sp>
        <p:nvSpPr>
          <p:cNvPr id="14" name="TextBox 13">
            <a:extLst>
              <a:ext uri="{FF2B5EF4-FFF2-40B4-BE49-F238E27FC236}">
                <a16:creationId xmlns:a16="http://schemas.microsoft.com/office/drawing/2014/main" id="{95D41651-A322-4653-ADCB-DBAC34CD13A5}"/>
              </a:ext>
            </a:extLst>
          </p:cNvPr>
          <p:cNvSpPr txBox="1"/>
          <p:nvPr/>
        </p:nvSpPr>
        <p:spPr>
          <a:xfrm>
            <a:off x="7502753" y="2250283"/>
            <a:ext cx="546094" cy="507831"/>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less willing</a:t>
            </a:r>
          </a:p>
        </p:txBody>
      </p:sp>
      <p:graphicFrame>
        <p:nvGraphicFramePr>
          <p:cNvPr id="15" name="Content Placeholder 5">
            <a:extLst>
              <a:ext uri="{FF2B5EF4-FFF2-40B4-BE49-F238E27FC236}">
                <a16:creationId xmlns:a16="http://schemas.microsoft.com/office/drawing/2014/main" id="{E8ADA305-A7BD-4E26-ABB1-A5488DB6DBE7}"/>
              </a:ext>
            </a:extLst>
          </p:cNvPr>
          <p:cNvGraphicFramePr>
            <a:graphicFrameLocks/>
          </p:cNvGraphicFramePr>
          <p:nvPr>
            <p:extLst>
              <p:ext uri="{D42A27DB-BD31-4B8C-83A1-F6EECF244321}">
                <p14:modId xmlns:p14="http://schemas.microsoft.com/office/powerpoint/2010/main" val="571667808"/>
              </p:ext>
            </p:extLst>
          </p:nvPr>
        </p:nvGraphicFramePr>
        <p:xfrm>
          <a:off x="7161843" y="2846643"/>
          <a:ext cx="826316" cy="2171925"/>
        </p:xfrm>
        <a:graphic>
          <a:graphicData uri="http://schemas.openxmlformats.org/drawingml/2006/table">
            <a:tbl>
              <a:tblPr firstRow="1" bandRow="1">
                <a:tableStyleId>{5C22544A-7EE6-4342-B048-85BDC9FD1C3A}</a:tableStyleId>
              </a:tblPr>
              <a:tblGrid>
                <a:gridCol w="413158">
                  <a:extLst>
                    <a:ext uri="{9D8B030D-6E8A-4147-A177-3AD203B41FA5}">
                      <a16:colId xmlns:a16="http://schemas.microsoft.com/office/drawing/2014/main" val="3177729638"/>
                    </a:ext>
                  </a:extLst>
                </a:gridCol>
                <a:gridCol w="413158">
                  <a:extLst>
                    <a:ext uri="{9D8B030D-6E8A-4147-A177-3AD203B41FA5}">
                      <a16:colId xmlns:a16="http://schemas.microsoft.com/office/drawing/2014/main" val="3160185087"/>
                    </a:ext>
                  </a:extLst>
                </a:gridCol>
              </a:tblGrid>
              <a:tr h="633340">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13</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r>
                        <a:rPr lang="lv-LV" sz="1200" b="1">
                          <a:solidFill>
                            <a:schemeClr val="tx1">
                              <a:lumMod val="65000"/>
                              <a:lumOff val="35000"/>
                            </a:schemeClr>
                          </a:solidFill>
                          <a:latin typeface="Arial" panose="020B0604020202020204" pitchFamily="34" charset="0"/>
                          <a:cs typeface="Arial" panose="020B0604020202020204" pitchFamily="34" charset="0"/>
                        </a:rPr>
                        <a:t>30</a:t>
                      </a: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1109355"/>
                  </a:ext>
                </a:extLst>
              </a:tr>
              <a:tr h="633340">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814574444"/>
                  </a:ext>
                </a:extLst>
              </a:tr>
              <a:tr h="271905">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tc>
                  <a:txBody>
                    <a:bodyPr/>
                    <a:lstStyle/>
                    <a:p>
                      <a:pPr algn="ctr"/>
                      <a:endParaRPr lang="en-NZ" sz="100" b="1" dirty="0">
                        <a:solidFill>
                          <a:schemeClr val="tx1">
                            <a:lumMod val="65000"/>
                            <a:lumOff val="35000"/>
                          </a:schemeClr>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966196992"/>
                  </a:ext>
                </a:extLst>
              </a:tr>
              <a:tr h="633340">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12</a:t>
                      </a:r>
                    </a:p>
                  </a:txBody>
                  <a:tcPr>
                    <a:noFill/>
                  </a:tcPr>
                </a:tc>
                <a:tc>
                  <a:txBody>
                    <a:bodyPr/>
                    <a:lstStyle/>
                    <a:p>
                      <a:pPr algn="ctr"/>
                      <a:r>
                        <a:rPr lang="en-NZ" sz="1200" b="1" dirty="0">
                          <a:solidFill>
                            <a:schemeClr val="tx1">
                              <a:lumMod val="65000"/>
                              <a:lumOff val="35000"/>
                            </a:schemeClr>
                          </a:solidFill>
                          <a:latin typeface="Arial" panose="020B0604020202020204" pitchFamily="34" charset="0"/>
                          <a:cs typeface="Arial" panose="020B0604020202020204" pitchFamily="34" charset="0"/>
                        </a:rPr>
                        <a:t>33</a:t>
                      </a:r>
                    </a:p>
                  </a:txBody>
                  <a:tcPr>
                    <a:noFill/>
                  </a:tcPr>
                </a:tc>
                <a:extLst>
                  <a:ext uri="{0D108BD9-81ED-4DB2-BD59-A6C34878D82A}">
                    <a16:rowId xmlns:a16="http://schemas.microsoft.com/office/drawing/2014/main" val="2465828506"/>
                  </a:ext>
                </a:extLst>
              </a:tr>
            </a:tbl>
          </a:graphicData>
        </a:graphic>
      </p:graphicFrame>
      <p:grpSp>
        <p:nvGrpSpPr>
          <p:cNvPr id="12" name="Group 11">
            <a:extLst>
              <a:ext uri="{FF2B5EF4-FFF2-40B4-BE49-F238E27FC236}">
                <a16:creationId xmlns:a16="http://schemas.microsoft.com/office/drawing/2014/main" id="{164D3A0B-8B5F-4DED-938D-669B57A2314C}"/>
              </a:ext>
            </a:extLst>
          </p:cNvPr>
          <p:cNvGrpSpPr/>
          <p:nvPr/>
        </p:nvGrpSpPr>
        <p:grpSpPr>
          <a:xfrm>
            <a:off x="5136705" y="6615308"/>
            <a:ext cx="2891981" cy="215444"/>
            <a:chOff x="163092" y="5772628"/>
            <a:chExt cx="2891981" cy="215444"/>
          </a:xfrm>
        </p:grpSpPr>
        <p:sp>
          <p:nvSpPr>
            <p:cNvPr id="16" name="TextBox 15">
              <a:extLst>
                <a:ext uri="{FF2B5EF4-FFF2-40B4-BE49-F238E27FC236}">
                  <a16:creationId xmlns:a16="http://schemas.microsoft.com/office/drawing/2014/main" id="{1DCCBA66-712D-47F6-8DEA-AFC8FB9D67B8}"/>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9" name="Isosceles Triangle 18">
              <a:extLst>
                <a:ext uri="{FF2B5EF4-FFF2-40B4-BE49-F238E27FC236}">
                  <a16:creationId xmlns:a16="http://schemas.microsoft.com/office/drawing/2014/main" id="{53EE84D3-5333-4E1B-96C0-D0E5FCF2C80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0" name="Isosceles Triangle 19">
              <a:extLst>
                <a:ext uri="{FF2B5EF4-FFF2-40B4-BE49-F238E27FC236}">
                  <a16:creationId xmlns:a16="http://schemas.microsoft.com/office/drawing/2014/main" id="{77684D34-DF2A-4692-A8C4-1CE81154B652}"/>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1" name="Isosceles Triangle 20">
            <a:extLst>
              <a:ext uri="{FF2B5EF4-FFF2-40B4-BE49-F238E27FC236}">
                <a16:creationId xmlns:a16="http://schemas.microsoft.com/office/drawing/2014/main" id="{42B8CEC0-E776-4C09-AE05-C54EE6BA365C}"/>
              </a:ext>
            </a:extLst>
          </p:cNvPr>
          <p:cNvSpPr>
            <a:spLocks noChangeAspect="1"/>
          </p:cNvSpPr>
          <p:nvPr/>
        </p:nvSpPr>
        <p:spPr>
          <a:xfrm rot="10800000">
            <a:off x="7891811" y="2929388"/>
            <a:ext cx="108000" cy="100907"/>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a:extLst>
              <a:ext uri="{FF2B5EF4-FFF2-40B4-BE49-F238E27FC236}">
                <a16:creationId xmlns:a16="http://schemas.microsoft.com/office/drawing/2014/main" id="{A79C90DB-5144-46A6-8911-D7557F4A2BE4}"/>
              </a:ext>
            </a:extLst>
          </p:cNvPr>
          <p:cNvSpPr/>
          <p:nvPr/>
        </p:nvSpPr>
        <p:spPr>
          <a:xfrm>
            <a:off x="8313935" y="1945470"/>
            <a:ext cx="3644385" cy="2631490"/>
          </a:xfrm>
          <a:prstGeom prst="rect">
            <a:avLst/>
          </a:prstGeom>
        </p:spPr>
        <p:txBody>
          <a:bodyPr wrap="square">
            <a:spAutoFit/>
          </a:bodyPr>
          <a:lstStyle/>
          <a:p>
            <a:r>
              <a:rPr lang="en-NZ" sz="1000" dirty="0"/>
              <a:t>Thirty percent of Māori are less willing to attend arts events in person because of COVID-19, suggesting there is still anxiety around catching the virus while out and about, particularly in large crowds. This is lower than the average for all New Zealanders (30%).</a:t>
            </a:r>
          </a:p>
          <a:p>
            <a:endParaRPr lang="en-NZ" sz="1000" dirty="0"/>
          </a:p>
          <a:p>
            <a:r>
              <a:rPr lang="en-NZ" sz="1000" dirty="0"/>
              <a:t>On the other hand, 13% of Māori are more willing to attend arts events following the pandemic. It could be this group of are motivated to live life to its fullest following the pandemic. </a:t>
            </a:r>
          </a:p>
          <a:p>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Māori aged 60+ are more likely than average to be less willing to attend the arts in person because of COVID-19 (38%  vs, 30%).</a:t>
            </a:r>
          </a:p>
          <a:p>
            <a:pPr lvl="0">
              <a:spcBef>
                <a:spcPts val="600"/>
              </a:spcBef>
            </a:pP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644264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Māori PARTICIPATION BY ARTFORM</a:t>
            </a:r>
          </a:p>
        </p:txBody>
      </p:sp>
      <p:sp>
        <p:nvSpPr>
          <p:cNvPr id="3" name="Subtitle 2">
            <a:extLst>
              <a:ext uri="{FF2B5EF4-FFF2-40B4-BE49-F238E27FC236}">
                <a16:creationId xmlns:a16="http://schemas.microsoft.com/office/drawing/2014/main" id="{6D04F0F6-AAB6-4615-B982-37B31758B3B3}"/>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3865938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Māori participation by art form</a:t>
            </a:r>
          </a:p>
        </p:txBody>
      </p:sp>
      <p:sp>
        <p:nvSpPr>
          <p:cNvPr id="7" name="Text Placeholder 6">
            <a:extLst>
              <a:ext uri="{FF2B5EF4-FFF2-40B4-BE49-F238E27FC236}">
                <a16:creationId xmlns:a16="http://schemas.microsoft.com/office/drawing/2014/main" id="{F0924168-7E08-4182-A4FE-BD13B9FAC402}"/>
              </a:ext>
            </a:extLst>
          </p:cNvPr>
          <p:cNvSpPr>
            <a:spLocks noGrp="1"/>
          </p:cNvSpPr>
          <p:nvPr>
            <p:ph type="body" sz="quarter" idx="10"/>
          </p:nvPr>
        </p:nvSpPr>
        <p:spPr>
          <a:xfrm>
            <a:off x="758825" y="1300664"/>
            <a:ext cx="6953250" cy="419100"/>
          </a:xfrm>
        </p:spPr>
        <p:txBody>
          <a:bodyPr/>
          <a:lstStyle/>
          <a:p>
            <a:r>
              <a:rPr lang="en-NZ" dirty="0"/>
              <a:t>Proportion who have participated in different art forms in the last 12 months.</a:t>
            </a:r>
          </a:p>
        </p:txBody>
      </p:sp>
      <p:graphicFrame>
        <p:nvGraphicFramePr>
          <p:cNvPr id="18" name="Chart 17">
            <a:extLst>
              <a:ext uri="{FF2B5EF4-FFF2-40B4-BE49-F238E27FC236}">
                <a16:creationId xmlns:a16="http://schemas.microsoft.com/office/drawing/2014/main" id="{C3FDCB01-C884-489A-8BC0-1499D2CD3E4F}"/>
              </a:ext>
            </a:extLst>
          </p:cNvPr>
          <p:cNvGraphicFramePr/>
          <p:nvPr>
            <p:extLst>
              <p:ext uri="{D42A27DB-BD31-4B8C-83A1-F6EECF244321}">
                <p14:modId xmlns:p14="http://schemas.microsoft.com/office/powerpoint/2010/main" val="619409992"/>
              </p:ext>
            </p:extLst>
          </p:nvPr>
        </p:nvGraphicFramePr>
        <p:xfrm>
          <a:off x="1084664" y="1615671"/>
          <a:ext cx="6979796" cy="45226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e 22">
            <a:extLst>
              <a:ext uri="{FF2B5EF4-FFF2-40B4-BE49-F238E27FC236}">
                <a16:creationId xmlns:a16="http://schemas.microsoft.com/office/drawing/2014/main" id="{79F0621C-1B70-4069-86BC-AA48E5616669}"/>
              </a:ext>
            </a:extLst>
          </p:cNvPr>
          <p:cNvGraphicFramePr>
            <a:graphicFrameLocks noGrp="1"/>
          </p:cNvGraphicFramePr>
          <p:nvPr>
            <p:extLst>
              <p:ext uri="{D42A27DB-BD31-4B8C-83A1-F6EECF244321}">
                <p14:modId xmlns:p14="http://schemas.microsoft.com/office/powerpoint/2010/main" val="25709218"/>
              </p:ext>
            </p:extLst>
          </p:nvPr>
        </p:nvGraphicFramePr>
        <p:xfrm>
          <a:off x="221333" y="5357797"/>
          <a:ext cx="7483426" cy="370840"/>
        </p:xfrm>
        <a:graphic>
          <a:graphicData uri="http://schemas.openxmlformats.org/drawingml/2006/table">
            <a:tbl>
              <a:tblPr firstRow="1" bandRow="1">
                <a:tableStyleId>{5C22544A-7EE6-4342-B048-85BDC9FD1C3A}</a:tableStyleId>
              </a:tblPr>
              <a:tblGrid>
                <a:gridCol w="1186320">
                  <a:extLst>
                    <a:ext uri="{9D8B030D-6E8A-4147-A177-3AD203B41FA5}">
                      <a16:colId xmlns:a16="http://schemas.microsoft.com/office/drawing/2014/main" val="2850442898"/>
                    </a:ext>
                  </a:extLst>
                </a:gridCol>
                <a:gridCol w="370418">
                  <a:extLst>
                    <a:ext uri="{9D8B030D-6E8A-4147-A177-3AD203B41FA5}">
                      <a16:colId xmlns:a16="http://schemas.microsoft.com/office/drawing/2014/main" val="1206571357"/>
                    </a:ext>
                  </a:extLst>
                </a:gridCol>
                <a:gridCol w="370418">
                  <a:extLst>
                    <a:ext uri="{9D8B030D-6E8A-4147-A177-3AD203B41FA5}">
                      <a16:colId xmlns:a16="http://schemas.microsoft.com/office/drawing/2014/main" val="3296643545"/>
                    </a:ext>
                  </a:extLst>
                </a:gridCol>
                <a:gridCol w="370418">
                  <a:extLst>
                    <a:ext uri="{9D8B030D-6E8A-4147-A177-3AD203B41FA5}">
                      <a16:colId xmlns:a16="http://schemas.microsoft.com/office/drawing/2014/main" val="2559777008"/>
                    </a:ext>
                  </a:extLst>
                </a:gridCol>
                <a:gridCol w="370418">
                  <a:extLst>
                    <a:ext uri="{9D8B030D-6E8A-4147-A177-3AD203B41FA5}">
                      <a16:colId xmlns:a16="http://schemas.microsoft.com/office/drawing/2014/main" val="118805350"/>
                    </a:ext>
                  </a:extLst>
                </a:gridCol>
                <a:gridCol w="370418">
                  <a:extLst>
                    <a:ext uri="{9D8B030D-6E8A-4147-A177-3AD203B41FA5}">
                      <a16:colId xmlns:a16="http://schemas.microsoft.com/office/drawing/2014/main" val="2423527295"/>
                    </a:ext>
                  </a:extLst>
                </a:gridCol>
                <a:gridCol w="370418">
                  <a:extLst>
                    <a:ext uri="{9D8B030D-6E8A-4147-A177-3AD203B41FA5}">
                      <a16:colId xmlns:a16="http://schemas.microsoft.com/office/drawing/2014/main" val="2120204513"/>
                    </a:ext>
                  </a:extLst>
                </a:gridCol>
                <a:gridCol w="370418">
                  <a:extLst>
                    <a:ext uri="{9D8B030D-6E8A-4147-A177-3AD203B41FA5}">
                      <a16:colId xmlns:a16="http://schemas.microsoft.com/office/drawing/2014/main" val="2929471515"/>
                    </a:ext>
                  </a:extLst>
                </a:gridCol>
                <a:gridCol w="370418">
                  <a:extLst>
                    <a:ext uri="{9D8B030D-6E8A-4147-A177-3AD203B41FA5}">
                      <a16:colId xmlns:a16="http://schemas.microsoft.com/office/drawing/2014/main" val="2777325739"/>
                    </a:ext>
                  </a:extLst>
                </a:gridCol>
                <a:gridCol w="370418">
                  <a:extLst>
                    <a:ext uri="{9D8B030D-6E8A-4147-A177-3AD203B41FA5}">
                      <a16:colId xmlns:a16="http://schemas.microsoft.com/office/drawing/2014/main" val="1578983323"/>
                    </a:ext>
                  </a:extLst>
                </a:gridCol>
                <a:gridCol w="370418">
                  <a:extLst>
                    <a:ext uri="{9D8B030D-6E8A-4147-A177-3AD203B41FA5}">
                      <a16:colId xmlns:a16="http://schemas.microsoft.com/office/drawing/2014/main" val="3364797833"/>
                    </a:ext>
                  </a:extLst>
                </a:gridCol>
                <a:gridCol w="370418">
                  <a:extLst>
                    <a:ext uri="{9D8B030D-6E8A-4147-A177-3AD203B41FA5}">
                      <a16:colId xmlns:a16="http://schemas.microsoft.com/office/drawing/2014/main" val="2576610404"/>
                    </a:ext>
                  </a:extLst>
                </a:gridCol>
                <a:gridCol w="370418">
                  <a:extLst>
                    <a:ext uri="{9D8B030D-6E8A-4147-A177-3AD203B41FA5}">
                      <a16:colId xmlns:a16="http://schemas.microsoft.com/office/drawing/2014/main" val="3662835437"/>
                    </a:ext>
                  </a:extLst>
                </a:gridCol>
                <a:gridCol w="370418">
                  <a:extLst>
                    <a:ext uri="{9D8B030D-6E8A-4147-A177-3AD203B41FA5}">
                      <a16:colId xmlns:a16="http://schemas.microsoft.com/office/drawing/2014/main" val="57643138"/>
                    </a:ext>
                  </a:extLst>
                </a:gridCol>
                <a:gridCol w="370418">
                  <a:extLst>
                    <a:ext uri="{9D8B030D-6E8A-4147-A177-3AD203B41FA5}">
                      <a16:colId xmlns:a16="http://schemas.microsoft.com/office/drawing/2014/main" val="1332429101"/>
                    </a:ext>
                  </a:extLst>
                </a:gridCol>
                <a:gridCol w="370418">
                  <a:extLst>
                    <a:ext uri="{9D8B030D-6E8A-4147-A177-3AD203B41FA5}">
                      <a16:colId xmlns:a16="http://schemas.microsoft.com/office/drawing/2014/main" val="276604778"/>
                    </a:ext>
                  </a:extLst>
                </a:gridCol>
                <a:gridCol w="370418">
                  <a:extLst>
                    <a:ext uri="{9D8B030D-6E8A-4147-A177-3AD203B41FA5}">
                      <a16:colId xmlns:a16="http://schemas.microsoft.com/office/drawing/2014/main" val="1981497754"/>
                    </a:ext>
                  </a:extLst>
                </a:gridCol>
                <a:gridCol w="370418">
                  <a:extLst>
                    <a:ext uri="{9D8B030D-6E8A-4147-A177-3AD203B41FA5}">
                      <a16:colId xmlns:a16="http://schemas.microsoft.com/office/drawing/2014/main" val="1246917233"/>
                    </a:ext>
                  </a:extLst>
                </a:gridCol>
              </a:tblGrid>
              <a:tr h="370840">
                <a:tc>
                  <a:txBody>
                    <a:bodyPr/>
                    <a:lstStyle/>
                    <a:p>
                      <a:pPr algn="r"/>
                      <a:r>
                        <a:rPr lang="en-NZ" sz="1200" b="1" dirty="0">
                          <a:solidFill>
                            <a:schemeClr val="tx1"/>
                          </a:solidFill>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NZ"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1200" b="0" dirty="0">
                          <a:solidFill>
                            <a:schemeClr val="tx1"/>
                          </a:solidFill>
                        </a:rPr>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2792899"/>
                  </a:ext>
                </a:extLst>
              </a:tr>
            </a:tbl>
          </a:graphicData>
        </a:graphic>
      </p:graphicFrame>
      <p:sp>
        <p:nvSpPr>
          <p:cNvPr id="4" name="Rectangle 3">
            <a:extLst>
              <a:ext uri="{FF2B5EF4-FFF2-40B4-BE49-F238E27FC236}">
                <a16:creationId xmlns:a16="http://schemas.microsoft.com/office/drawing/2014/main" id="{9D0969B5-52BF-4287-AC35-8B1EF0E586B2}"/>
              </a:ext>
            </a:extLst>
          </p:cNvPr>
          <p:cNvSpPr/>
          <p:nvPr/>
        </p:nvSpPr>
        <p:spPr>
          <a:xfrm>
            <a:off x="77057" y="6041006"/>
            <a:ext cx="7803345" cy="338554"/>
          </a:xfrm>
          <a:prstGeom prst="rect">
            <a:avLst/>
          </a:prstGeom>
        </p:spPr>
        <p:txBody>
          <a:bodyPr wrap="square">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 way participation was asked for Ngā Toi Māori and Pacific arts in 2020 differs from how it was asked in previous years, meaning that the data is not comparable. Therefore data points for previous years have been suppressed.</a:t>
            </a:r>
          </a:p>
        </p:txBody>
      </p:sp>
      <p:sp>
        <p:nvSpPr>
          <p:cNvPr id="33" name="Oval 32">
            <a:extLst>
              <a:ext uri="{FF2B5EF4-FFF2-40B4-BE49-F238E27FC236}">
                <a16:creationId xmlns:a16="http://schemas.microsoft.com/office/drawing/2014/main" id="{9AAD727D-9E9C-4CE0-9384-7DEB4314C6CA}"/>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34" name="Rectangle 33">
            <a:extLst>
              <a:ext uri="{FF2B5EF4-FFF2-40B4-BE49-F238E27FC236}">
                <a16:creationId xmlns:a16="http://schemas.microsoft.com/office/drawing/2014/main" id="{70FAE7B3-D0AD-4CEB-AB63-EA8488900489}"/>
              </a:ext>
            </a:extLst>
          </p:cNvPr>
          <p:cNvSpPr/>
          <p:nvPr/>
        </p:nvSpPr>
        <p:spPr>
          <a:xfrm>
            <a:off x="1262743" y="2490396"/>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E6A03FC2-55E9-4D8B-B6A3-7CB03607E5CE}"/>
              </a:ext>
            </a:extLst>
          </p:cNvPr>
          <p:cNvSpPr/>
          <p:nvPr/>
        </p:nvSpPr>
        <p:spPr>
          <a:xfrm>
            <a:off x="77058" y="5345353"/>
            <a:ext cx="1125629" cy="276999"/>
          </a:xfrm>
          <a:prstGeom prst="rect">
            <a:avLst/>
          </a:prstGeom>
        </p:spPr>
        <p:txBody>
          <a:bodyPr wrap="none">
            <a:spAutoFit/>
          </a:bodyPr>
          <a:lstStyle/>
          <a:p>
            <a:r>
              <a:rPr lang="en-NZ" sz="1200" b="1" dirty="0">
                <a:solidFill>
                  <a:prstClr val="black"/>
                </a:solidFill>
              </a:rPr>
              <a:t>New Zealand</a:t>
            </a:r>
            <a:endParaRPr lang="en-NZ" dirty="0"/>
          </a:p>
        </p:txBody>
      </p:sp>
      <p:sp>
        <p:nvSpPr>
          <p:cNvPr id="36" name="Rectangle 35">
            <a:extLst>
              <a:ext uri="{FF2B5EF4-FFF2-40B4-BE49-F238E27FC236}">
                <a16:creationId xmlns:a16="http://schemas.microsoft.com/office/drawing/2014/main" id="{DD3203F5-828D-474E-85BD-1B71B9111DDA}"/>
              </a:ext>
            </a:extLst>
          </p:cNvPr>
          <p:cNvSpPr/>
          <p:nvPr/>
        </p:nvSpPr>
        <p:spPr>
          <a:xfrm>
            <a:off x="2379598" y="2490395"/>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C4B3DF0-096D-48A8-85EC-BA65FAFE3861}"/>
              </a:ext>
            </a:extLst>
          </p:cNvPr>
          <p:cNvSpPr/>
          <p:nvPr/>
        </p:nvSpPr>
        <p:spPr>
          <a:xfrm>
            <a:off x="3496453" y="2490394"/>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6D681A2-2A0B-41C9-B075-343375E63D69}"/>
              </a:ext>
            </a:extLst>
          </p:cNvPr>
          <p:cNvSpPr/>
          <p:nvPr/>
        </p:nvSpPr>
        <p:spPr>
          <a:xfrm>
            <a:off x="4613308" y="2490393"/>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A9CD279D-25E5-4998-A445-EF23A09C7CE3}"/>
              </a:ext>
            </a:extLst>
          </p:cNvPr>
          <p:cNvSpPr/>
          <p:nvPr/>
        </p:nvSpPr>
        <p:spPr>
          <a:xfrm>
            <a:off x="5730163" y="2490392"/>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3479E94-FF31-480A-A46B-8A520F8F2DC2}"/>
              </a:ext>
            </a:extLst>
          </p:cNvPr>
          <p:cNvSpPr/>
          <p:nvPr/>
        </p:nvSpPr>
        <p:spPr>
          <a:xfrm>
            <a:off x="6847018" y="2490391"/>
            <a:ext cx="1001485" cy="3370473"/>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0C90D36-01AD-4C4B-82A4-FB6C7224FB0F}"/>
              </a:ext>
            </a:extLst>
          </p:cNvPr>
          <p:cNvSpPr txBox="1"/>
          <p:nvPr/>
        </p:nvSpPr>
        <p:spPr>
          <a:xfrm>
            <a:off x="77057" y="6462879"/>
            <a:ext cx="3419396" cy="33855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2017 (n=6101); 2020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8900424D-CD89-49CF-901E-4B3A241A3F20}"/>
              </a:ext>
            </a:extLst>
          </p:cNvPr>
          <p:cNvGrpSpPr/>
          <p:nvPr/>
        </p:nvGrpSpPr>
        <p:grpSpPr>
          <a:xfrm>
            <a:off x="5136705" y="6407321"/>
            <a:ext cx="2241162" cy="215444"/>
            <a:chOff x="163092" y="5772628"/>
            <a:chExt cx="2241162" cy="215444"/>
          </a:xfrm>
        </p:grpSpPr>
        <p:sp>
          <p:nvSpPr>
            <p:cNvPr id="23" name="TextBox 22">
              <a:extLst>
                <a:ext uri="{FF2B5EF4-FFF2-40B4-BE49-F238E27FC236}">
                  <a16:creationId xmlns:a16="http://schemas.microsoft.com/office/drawing/2014/main" id="{53895814-A090-49AF-AA75-D26CA622ADFD}"/>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24" name="Isosceles Triangle 23">
              <a:extLst>
                <a:ext uri="{FF2B5EF4-FFF2-40B4-BE49-F238E27FC236}">
                  <a16:creationId xmlns:a16="http://schemas.microsoft.com/office/drawing/2014/main" id="{899D056A-227C-4E97-93B9-5E3268B6057F}"/>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Isosceles Triangle 24">
              <a:extLst>
                <a:ext uri="{FF2B5EF4-FFF2-40B4-BE49-F238E27FC236}">
                  <a16:creationId xmlns:a16="http://schemas.microsoft.com/office/drawing/2014/main" id="{41F914D2-00D1-4E51-BE34-7DCB6B74DBA6}"/>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26" name="Group 25">
            <a:extLst>
              <a:ext uri="{FF2B5EF4-FFF2-40B4-BE49-F238E27FC236}">
                <a16:creationId xmlns:a16="http://schemas.microsoft.com/office/drawing/2014/main" id="{EF1571BE-375D-472C-A6F5-BD89247C1D1C}"/>
              </a:ext>
            </a:extLst>
          </p:cNvPr>
          <p:cNvGrpSpPr/>
          <p:nvPr/>
        </p:nvGrpSpPr>
        <p:grpSpPr>
          <a:xfrm>
            <a:off x="5136705" y="6615308"/>
            <a:ext cx="2891981" cy="215444"/>
            <a:chOff x="163092" y="5772628"/>
            <a:chExt cx="2891981" cy="215444"/>
          </a:xfrm>
        </p:grpSpPr>
        <p:sp>
          <p:nvSpPr>
            <p:cNvPr id="27" name="TextBox 26">
              <a:extLst>
                <a:ext uri="{FF2B5EF4-FFF2-40B4-BE49-F238E27FC236}">
                  <a16:creationId xmlns:a16="http://schemas.microsoft.com/office/drawing/2014/main" id="{174A5001-1B36-4EB4-A7A6-4310B2EDE7BB}"/>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8" name="Isosceles Triangle 27">
              <a:extLst>
                <a:ext uri="{FF2B5EF4-FFF2-40B4-BE49-F238E27FC236}">
                  <a16:creationId xmlns:a16="http://schemas.microsoft.com/office/drawing/2014/main" id="{67FAB999-45FF-4AA0-8FA9-DF27FA50129A}"/>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9" name="Isosceles Triangle 28">
              <a:extLst>
                <a:ext uri="{FF2B5EF4-FFF2-40B4-BE49-F238E27FC236}">
                  <a16:creationId xmlns:a16="http://schemas.microsoft.com/office/drawing/2014/main" id="{B6A6A12E-209B-4B44-81F8-6EB13845CADF}"/>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0" name="Isosceles Triangle 29">
            <a:extLst>
              <a:ext uri="{FF2B5EF4-FFF2-40B4-BE49-F238E27FC236}">
                <a16:creationId xmlns:a16="http://schemas.microsoft.com/office/drawing/2014/main" id="{5021A184-4F51-494D-A965-9D5AC0F2F6B3}"/>
              </a:ext>
            </a:extLst>
          </p:cNvPr>
          <p:cNvSpPr>
            <a:spLocks noChangeAspect="1"/>
          </p:cNvSpPr>
          <p:nvPr/>
        </p:nvSpPr>
        <p:spPr>
          <a:xfrm>
            <a:off x="2997521" y="5615711"/>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1" name="Isosceles Triangle 30">
            <a:extLst>
              <a:ext uri="{FF2B5EF4-FFF2-40B4-BE49-F238E27FC236}">
                <a16:creationId xmlns:a16="http://schemas.microsoft.com/office/drawing/2014/main" id="{3061D641-9860-4D89-B0AD-E713B356EB7D}"/>
              </a:ext>
            </a:extLst>
          </p:cNvPr>
          <p:cNvSpPr>
            <a:spLocks noChangeAspect="1"/>
          </p:cNvSpPr>
          <p:nvPr/>
        </p:nvSpPr>
        <p:spPr>
          <a:xfrm>
            <a:off x="4137223" y="5615711"/>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Isosceles Triangle 40">
            <a:extLst>
              <a:ext uri="{FF2B5EF4-FFF2-40B4-BE49-F238E27FC236}">
                <a16:creationId xmlns:a16="http://schemas.microsoft.com/office/drawing/2014/main" id="{49AC24D0-3FD3-48A8-A4EC-026165CEAF95}"/>
              </a:ext>
            </a:extLst>
          </p:cNvPr>
          <p:cNvSpPr>
            <a:spLocks noChangeAspect="1"/>
          </p:cNvSpPr>
          <p:nvPr/>
        </p:nvSpPr>
        <p:spPr>
          <a:xfrm>
            <a:off x="5269757" y="5613715"/>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2" name="Isosceles Triangle 41">
            <a:extLst>
              <a:ext uri="{FF2B5EF4-FFF2-40B4-BE49-F238E27FC236}">
                <a16:creationId xmlns:a16="http://schemas.microsoft.com/office/drawing/2014/main" id="{5A8ACAFA-4168-4B5E-82E6-F78D963828FD}"/>
              </a:ext>
            </a:extLst>
          </p:cNvPr>
          <p:cNvSpPr>
            <a:spLocks noChangeAspect="1"/>
          </p:cNvSpPr>
          <p:nvPr/>
        </p:nvSpPr>
        <p:spPr>
          <a:xfrm>
            <a:off x="7450979" y="5620729"/>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3" name="Isosceles Triangle 42">
            <a:extLst>
              <a:ext uri="{FF2B5EF4-FFF2-40B4-BE49-F238E27FC236}">
                <a16:creationId xmlns:a16="http://schemas.microsoft.com/office/drawing/2014/main" id="{64A105CC-2D1C-4BA7-8F6D-95910A2DE039}"/>
              </a:ext>
            </a:extLst>
          </p:cNvPr>
          <p:cNvSpPr>
            <a:spLocks noChangeAspect="1"/>
          </p:cNvSpPr>
          <p:nvPr/>
        </p:nvSpPr>
        <p:spPr>
          <a:xfrm>
            <a:off x="6349363" y="562797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Rectangle 43">
            <a:extLst>
              <a:ext uri="{FF2B5EF4-FFF2-40B4-BE49-F238E27FC236}">
                <a16:creationId xmlns:a16="http://schemas.microsoft.com/office/drawing/2014/main" id="{3E122541-D67C-4A29-9E25-F1FAB61E1A26}"/>
              </a:ext>
            </a:extLst>
          </p:cNvPr>
          <p:cNvSpPr/>
          <p:nvPr/>
        </p:nvSpPr>
        <p:spPr>
          <a:xfrm>
            <a:off x="8242539" y="1945470"/>
            <a:ext cx="3707723" cy="2708434"/>
          </a:xfrm>
          <a:prstGeom prst="rect">
            <a:avLst/>
          </a:prstGeom>
        </p:spPr>
        <p:txBody>
          <a:bodyPr wrap="square">
            <a:spAutoFit/>
          </a:bodyPr>
          <a:lstStyle/>
          <a:p>
            <a:r>
              <a:rPr lang="en-NZ" sz="1000" dirty="0"/>
              <a:t>The chart shows the proportion of Māori who have been actively involved in each art form at least once in the last 12 months. </a:t>
            </a:r>
          </a:p>
          <a:p>
            <a:endParaRPr lang="en-NZ" sz="1000" dirty="0"/>
          </a:p>
          <a:p>
            <a:r>
              <a:rPr lang="en-NZ" sz="1000" dirty="0"/>
              <a:t>For Māori, Ngā Toi Māori is the most popular art form to participate in, followed by visual arts and craft and object arts. </a:t>
            </a:r>
          </a:p>
          <a:p>
            <a:endParaRPr lang="en-NZ" sz="1000" dirty="0"/>
          </a:p>
          <a:p>
            <a:r>
              <a:rPr lang="en-NZ" sz="1000" dirty="0"/>
              <a:t>Participation in all art forms is consistent with 2017. Participation in all art forms (except craft and object art) is significantly higher among Māori then all New Zealanders.</a:t>
            </a:r>
          </a:p>
          <a:p>
            <a:endParaRPr lang="en-NZ" sz="1000" dirty="0"/>
          </a:p>
          <a:p>
            <a:r>
              <a:rPr lang="en-NZ" sz="1000" dirty="0"/>
              <a:t>Please note, the survey question wording changed for Māori and Pacific arts in 2020, and so there is no trend data presented for these two art forms.</a:t>
            </a:r>
          </a:p>
          <a:p>
            <a:endParaRPr lang="en-NZ" sz="1000" dirty="0"/>
          </a:p>
          <a:p>
            <a:r>
              <a:rPr lang="en-NZ" sz="1000" dirty="0"/>
              <a:t>Further analysis of each art form (including sub-group differences) is presented in the following slides.</a:t>
            </a:r>
          </a:p>
        </p:txBody>
      </p:sp>
    </p:spTree>
    <p:extLst>
      <p:ext uri="{BB962C8B-B14F-4D97-AF65-F5344CB8AC3E}">
        <p14:creationId xmlns:p14="http://schemas.microsoft.com/office/powerpoint/2010/main" val="410749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1080258"/>
            <a:ext cx="12201575" cy="1673828"/>
          </a:xfrm>
          <a:custGeom>
            <a:avLst/>
            <a:gdLst/>
            <a:ahLst/>
            <a:cxnLst/>
            <a:rect l="l" t="t" r="r" b="b"/>
            <a:pathLst>
              <a:path w="11634470" h="1572895">
                <a:moveTo>
                  <a:pt x="0" y="1572768"/>
                </a:moveTo>
                <a:lnTo>
                  <a:pt x="11634216" y="1572768"/>
                </a:lnTo>
                <a:lnTo>
                  <a:pt x="11634216" y="0"/>
                </a:lnTo>
                <a:lnTo>
                  <a:pt x="0" y="0"/>
                </a:lnTo>
                <a:lnTo>
                  <a:pt x="0" y="1572768"/>
                </a:lnTo>
                <a:close/>
              </a:path>
            </a:pathLst>
          </a:custGeom>
          <a:solidFill>
            <a:srgbClr val="282D4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 name="Title 1"/>
          <p:cNvSpPr>
            <a:spLocks noGrp="1"/>
          </p:cNvSpPr>
          <p:nvPr>
            <p:ph type="title"/>
          </p:nvPr>
        </p:nvSpPr>
        <p:spPr/>
        <p:txBody>
          <a:bodyPr/>
          <a:lstStyle/>
          <a:p>
            <a:r>
              <a:rPr lang="en-NZ" kern="0" spc="-25" dirty="0"/>
              <a:t>Approach</a:t>
            </a:r>
            <a:endParaRPr lang="en-NZ" dirty="0"/>
          </a:p>
        </p:txBody>
      </p:sp>
      <p:sp>
        <p:nvSpPr>
          <p:cNvPr id="9" name="object 9"/>
          <p:cNvSpPr/>
          <p:nvPr/>
        </p:nvSpPr>
        <p:spPr>
          <a:xfrm>
            <a:off x="4455860" y="1685397"/>
            <a:ext cx="463550" cy="463550"/>
          </a:xfrm>
          <a:custGeom>
            <a:avLst/>
            <a:gdLst/>
            <a:ahLst/>
            <a:cxnLst/>
            <a:rect l="l" t="t" r="r" b="b"/>
            <a:pathLst>
              <a:path w="463550" h="463550">
                <a:moveTo>
                  <a:pt x="77724" y="50800"/>
                </a:moveTo>
                <a:lnTo>
                  <a:pt x="52324" y="50800"/>
                </a:lnTo>
                <a:lnTo>
                  <a:pt x="36449" y="55498"/>
                </a:lnTo>
                <a:lnTo>
                  <a:pt x="20574" y="61848"/>
                </a:lnTo>
                <a:lnTo>
                  <a:pt x="11049" y="71373"/>
                </a:lnTo>
                <a:lnTo>
                  <a:pt x="4699" y="87248"/>
                </a:lnTo>
                <a:lnTo>
                  <a:pt x="0" y="103123"/>
                </a:lnTo>
                <a:lnTo>
                  <a:pt x="0" y="410971"/>
                </a:lnTo>
                <a:lnTo>
                  <a:pt x="4699" y="426846"/>
                </a:lnTo>
                <a:lnTo>
                  <a:pt x="11049" y="442721"/>
                </a:lnTo>
                <a:lnTo>
                  <a:pt x="20574" y="452246"/>
                </a:lnTo>
                <a:lnTo>
                  <a:pt x="36449" y="456945"/>
                </a:lnTo>
                <a:lnTo>
                  <a:pt x="52324" y="463295"/>
                </a:lnTo>
                <a:lnTo>
                  <a:pt x="410972" y="463295"/>
                </a:lnTo>
                <a:lnTo>
                  <a:pt x="426847" y="456945"/>
                </a:lnTo>
                <a:lnTo>
                  <a:pt x="442722" y="452246"/>
                </a:lnTo>
                <a:lnTo>
                  <a:pt x="452247" y="442721"/>
                </a:lnTo>
                <a:lnTo>
                  <a:pt x="458597" y="426846"/>
                </a:lnTo>
                <a:lnTo>
                  <a:pt x="463296" y="410971"/>
                </a:lnTo>
                <a:lnTo>
                  <a:pt x="52324" y="410971"/>
                </a:lnTo>
                <a:lnTo>
                  <a:pt x="52324" y="204723"/>
                </a:lnTo>
                <a:lnTo>
                  <a:pt x="463296" y="204723"/>
                </a:lnTo>
                <a:lnTo>
                  <a:pt x="463296" y="103123"/>
                </a:lnTo>
                <a:lnTo>
                  <a:pt x="77724" y="103123"/>
                </a:lnTo>
                <a:lnTo>
                  <a:pt x="77724" y="50800"/>
                </a:lnTo>
                <a:close/>
              </a:path>
              <a:path w="463550" h="463550">
                <a:moveTo>
                  <a:pt x="463296" y="204723"/>
                </a:moveTo>
                <a:lnTo>
                  <a:pt x="410972" y="204723"/>
                </a:lnTo>
                <a:lnTo>
                  <a:pt x="410972" y="410971"/>
                </a:lnTo>
                <a:lnTo>
                  <a:pt x="463296" y="410971"/>
                </a:lnTo>
                <a:lnTo>
                  <a:pt x="463296" y="204723"/>
                </a:lnTo>
                <a:close/>
              </a:path>
              <a:path w="463550" h="463550">
                <a:moveTo>
                  <a:pt x="303022" y="50800"/>
                </a:moveTo>
                <a:lnTo>
                  <a:pt x="160274" y="50800"/>
                </a:lnTo>
                <a:lnTo>
                  <a:pt x="160274" y="103123"/>
                </a:lnTo>
                <a:lnTo>
                  <a:pt x="303022" y="103123"/>
                </a:lnTo>
                <a:lnTo>
                  <a:pt x="303022" y="50800"/>
                </a:lnTo>
                <a:close/>
              </a:path>
              <a:path w="463550" h="463550">
                <a:moveTo>
                  <a:pt x="410972" y="50800"/>
                </a:moveTo>
                <a:lnTo>
                  <a:pt x="385572" y="50800"/>
                </a:lnTo>
                <a:lnTo>
                  <a:pt x="385572" y="103123"/>
                </a:lnTo>
                <a:lnTo>
                  <a:pt x="463296" y="103123"/>
                </a:lnTo>
                <a:lnTo>
                  <a:pt x="458597" y="87248"/>
                </a:lnTo>
                <a:lnTo>
                  <a:pt x="452247" y="71373"/>
                </a:lnTo>
                <a:lnTo>
                  <a:pt x="442722" y="61848"/>
                </a:lnTo>
                <a:lnTo>
                  <a:pt x="426847" y="55498"/>
                </a:lnTo>
                <a:lnTo>
                  <a:pt x="410972" y="50800"/>
                </a:lnTo>
                <a:close/>
              </a:path>
              <a:path w="463550" h="463550">
                <a:moveTo>
                  <a:pt x="133223" y="0"/>
                </a:moveTo>
                <a:lnTo>
                  <a:pt x="98425" y="0"/>
                </a:lnTo>
                <a:lnTo>
                  <a:pt x="98425" y="87248"/>
                </a:lnTo>
                <a:lnTo>
                  <a:pt x="133223" y="87248"/>
                </a:lnTo>
                <a:lnTo>
                  <a:pt x="133223" y="0"/>
                </a:lnTo>
                <a:close/>
              </a:path>
              <a:path w="463550" h="463550">
                <a:moveTo>
                  <a:pt x="364871" y="0"/>
                </a:moveTo>
                <a:lnTo>
                  <a:pt x="330073" y="0"/>
                </a:lnTo>
                <a:lnTo>
                  <a:pt x="330073" y="87248"/>
                </a:lnTo>
                <a:lnTo>
                  <a:pt x="364871" y="87248"/>
                </a:lnTo>
                <a:lnTo>
                  <a:pt x="364871" y="0"/>
                </a:lnTo>
                <a:close/>
              </a:path>
            </a:pathLst>
          </a:custGeom>
          <a:solidFill>
            <a:schemeClr val="bg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nvGrpSpPr>
          <p:cNvPr id="3" name="Group 2"/>
          <p:cNvGrpSpPr/>
          <p:nvPr/>
        </p:nvGrpSpPr>
        <p:grpSpPr>
          <a:xfrm>
            <a:off x="1568209" y="1367876"/>
            <a:ext cx="2010435" cy="1132489"/>
            <a:chOff x="1383152" y="2011458"/>
            <a:chExt cx="2010435" cy="1132489"/>
          </a:xfrm>
        </p:grpSpPr>
        <p:sp>
          <p:nvSpPr>
            <p:cNvPr id="5" name="object 5"/>
            <p:cNvSpPr txBox="1"/>
            <p:nvPr/>
          </p:nvSpPr>
          <p:spPr>
            <a:xfrm>
              <a:off x="1698817" y="2011458"/>
              <a:ext cx="1398905" cy="430887"/>
            </a:xfrm>
            <a:prstGeom prst="rect">
              <a:avLst/>
            </a:prstGeom>
          </p:spPr>
          <p:txBody>
            <a:bodyPr vert="horz" wrap="square" lIns="0" tIns="0" rIns="0" bIns="0" rtlCol="0">
              <a:spAutoFit/>
            </a:bodyPr>
            <a:lstStyle/>
            <a:p>
              <a:pPr marR="50165" algn="ctr"/>
              <a:r>
                <a:rPr lang="en-NZ" sz="2800" b="1" spc="-20" dirty="0">
                  <a:solidFill>
                    <a:srgbClr val="DAAB2D"/>
                  </a:solidFill>
                  <a:latin typeface="+mj-lt"/>
                  <a:cs typeface="Calibri Light"/>
                </a:rPr>
                <a:t>1,172</a:t>
              </a:r>
            </a:p>
          </p:txBody>
        </p:sp>
        <p:sp>
          <p:nvSpPr>
            <p:cNvPr id="43" name="TextBox 42"/>
            <p:cNvSpPr txBox="1"/>
            <p:nvPr/>
          </p:nvSpPr>
          <p:spPr>
            <a:xfrm>
              <a:off x="1383152" y="2682282"/>
              <a:ext cx="2010435" cy="461665"/>
            </a:xfrm>
            <a:prstGeom prst="rect">
              <a:avLst/>
            </a:prstGeom>
            <a:noFill/>
          </p:spPr>
          <p:txBody>
            <a:bodyPr wrap="square" rtlCol="0">
              <a:spAutoFit/>
            </a:bodyPr>
            <a:lstStyle/>
            <a:p>
              <a:pPr algn="ctr"/>
              <a:r>
                <a:rPr lang="en-NZ" sz="1200" spc="40" dirty="0">
                  <a:solidFill>
                    <a:prstClr val="white"/>
                  </a:solidFill>
                  <a:latin typeface="+mj-lt"/>
                </a:rPr>
                <a:t>With Māori adults aged 15+</a:t>
              </a:r>
              <a:endParaRPr lang="en-NZ" sz="1200" spc="40" dirty="0">
                <a:solidFill>
                  <a:prstClr val="white"/>
                </a:solidFill>
                <a:highlight>
                  <a:srgbClr val="FF00FF"/>
                </a:highlight>
                <a:latin typeface="+mj-lt"/>
              </a:endParaRPr>
            </a:p>
          </p:txBody>
        </p:sp>
        <p:sp>
          <p:nvSpPr>
            <p:cNvPr id="44" name="object 5"/>
            <p:cNvSpPr txBox="1"/>
            <p:nvPr/>
          </p:nvSpPr>
          <p:spPr>
            <a:xfrm>
              <a:off x="1500507" y="2467892"/>
              <a:ext cx="1786980"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ONLINE INTERVIEWS</a:t>
              </a:r>
            </a:p>
          </p:txBody>
        </p:sp>
      </p:grpSp>
      <p:sp>
        <p:nvSpPr>
          <p:cNvPr id="45" name="object 5"/>
          <p:cNvSpPr txBox="1"/>
          <p:nvPr/>
        </p:nvSpPr>
        <p:spPr>
          <a:xfrm>
            <a:off x="5248371" y="1582353"/>
            <a:ext cx="2377694"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FIELDWORK DATES</a:t>
            </a:r>
          </a:p>
        </p:txBody>
      </p:sp>
      <p:sp>
        <p:nvSpPr>
          <p:cNvPr id="61" name="object 5"/>
          <p:cNvSpPr txBox="1"/>
          <p:nvPr/>
        </p:nvSpPr>
        <p:spPr>
          <a:xfrm>
            <a:off x="4967494" y="1861747"/>
            <a:ext cx="2939448"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FFFFFF"/>
                </a:solidFill>
                <a:latin typeface="+mj-lt"/>
                <a:cs typeface="Calibri Light"/>
              </a:rPr>
              <a:t>2 October to 2 November 2020</a:t>
            </a:r>
          </a:p>
        </p:txBody>
      </p:sp>
      <p:grpSp>
        <p:nvGrpSpPr>
          <p:cNvPr id="58" name="Group 57">
            <a:extLst>
              <a:ext uri="{FF2B5EF4-FFF2-40B4-BE49-F238E27FC236}">
                <a16:creationId xmlns:a16="http://schemas.microsoft.com/office/drawing/2014/main" id="{0FE1A310-8B1E-436A-86ED-A2D10E9C2C0E}"/>
              </a:ext>
            </a:extLst>
          </p:cNvPr>
          <p:cNvGrpSpPr/>
          <p:nvPr/>
        </p:nvGrpSpPr>
        <p:grpSpPr>
          <a:xfrm>
            <a:off x="396383" y="1672717"/>
            <a:ext cx="911554" cy="488911"/>
            <a:chOff x="5163685" y="5344725"/>
            <a:chExt cx="1038983" cy="557258"/>
          </a:xfrm>
          <a:solidFill>
            <a:schemeClr val="bg1"/>
          </a:solidFill>
        </p:grpSpPr>
        <p:sp>
          <p:nvSpPr>
            <p:cNvPr id="62" name="Freeform 97">
              <a:extLst>
                <a:ext uri="{FF2B5EF4-FFF2-40B4-BE49-F238E27FC236}">
                  <a16:creationId xmlns:a16="http://schemas.microsoft.com/office/drawing/2014/main" id="{3E1B089E-4E39-4E4F-AFE1-420EA011B2EB}"/>
                </a:ext>
              </a:extLst>
            </p:cNvPr>
            <p:cNvSpPr>
              <a:spLocks noEditPoints="1"/>
            </p:cNvSpPr>
            <p:nvPr/>
          </p:nvSpPr>
          <p:spPr bwMode="auto">
            <a:xfrm>
              <a:off x="5296641" y="5344725"/>
              <a:ext cx="775769" cy="497139"/>
            </a:xfrm>
            <a:custGeom>
              <a:avLst/>
              <a:gdLst>
                <a:gd name="T0" fmla="*/ 824 w 852"/>
                <a:gd name="T1" fmla="*/ 0 h 546"/>
                <a:gd name="T2" fmla="*/ 28 w 852"/>
                <a:gd name="T3" fmla="*/ 0 h 546"/>
                <a:gd name="T4" fmla="*/ 0 w 852"/>
                <a:gd name="T5" fmla="*/ 28 h 546"/>
                <a:gd name="T6" fmla="*/ 0 w 852"/>
                <a:gd name="T7" fmla="*/ 517 h 546"/>
                <a:gd name="T8" fmla="*/ 28 w 852"/>
                <a:gd name="T9" fmla="*/ 546 h 546"/>
                <a:gd name="T10" fmla="*/ 824 w 852"/>
                <a:gd name="T11" fmla="*/ 546 h 546"/>
                <a:gd name="T12" fmla="*/ 852 w 852"/>
                <a:gd name="T13" fmla="*/ 517 h 546"/>
                <a:gd name="T14" fmla="*/ 852 w 852"/>
                <a:gd name="T15" fmla="*/ 28 h 546"/>
                <a:gd name="T16" fmla="*/ 824 w 852"/>
                <a:gd name="T17" fmla="*/ 0 h 546"/>
                <a:gd name="T18" fmla="*/ 815 w 852"/>
                <a:gd name="T19" fmla="*/ 512 h 546"/>
                <a:gd name="T20" fmla="*/ 37 w 852"/>
                <a:gd name="T21" fmla="*/ 512 h 546"/>
                <a:gd name="T22" fmla="*/ 37 w 852"/>
                <a:gd name="T23" fmla="*/ 33 h 546"/>
                <a:gd name="T24" fmla="*/ 815 w 852"/>
                <a:gd name="T25" fmla="*/ 33 h 546"/>
                <a:gd name="T26" fmla="*/ 815 w 852"/>
                <a:gd name="T27" fmla="*/ 51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2" h="546">
                  <a:moveTo>
                    <a:pt x="824" y="0"/>
                  </a:moveTo>
                  <a:cubicBezTo>
                    <a:pt x="28" y="0"/>
                    <a:pt x="28" y="0"/>
                    <a:pt x="28" y="0"/>
                  </a:cubicBezTo>
                  <a:cubicBezTo>
                    <a:pt x="13" y="0"/>
                    <a:pt x="0" y="12"/>
                    <a:pt x="0" y="28"/>
                  </a:cubicBezTo>
                  <a:cubicBezTo>
                    <a:pt x="0" y="517"/>
                    <a:pt x="0" y="517"/>
                    <a:pt x="0" y="517"/>
                  </a:cubicBezTo>
                  <a:cubicBezTo>
                    <a:pt x="0" y="533"/>
                    <a:pt x="13" y="546"/>
                    <a:pt x="28" y="546"/>
                  </a:cubicBezTo>
                  <a:cubicBezTo>
                    <a:pt x="824" y="546"/>
                    <a:pt x="824" y="546"/>
                    <a:pt x="824" y="546"/>
                  </a:cubicBezTo>
                  <a:cubicBezTo>
                    <a:pt x="840" y="546"/>
                    <a:pt x="852" y="533"/>
                    <a:pt x="852" y="517"/>
                  </a:cubicBezTo>
                  <a:cubicBezTo>
                    <a:pt x="852" y="28"/>
                    <a:pt x="852" y="28"/>
                    <a:pt x="852" y="28"/>
                  </a:cubicBezTo>
                  <a:cubicBezTo>
                    <a:pt x="852" y="12"/>
                    <a:pt x="840" y="0"/>
                    <a:pt x="824" y="0"/>
                  </a:cubicBezTo>
                  <a:close/>
                  <a:moveTo>
                    <a:pt x="815" y="512"/>
                  </a:moveTo>
                  <a:cubicBezTo>
                    <a:pt x="37" y="512"/>
                    <a:pt x="37" y="512"/>
                    <a:pt x="37" y="512"/>
                  </a:cubicBezTo>
                  <a:cubicBezTo>
                    <a:pt x="37" y="33"/>
                    <a:pt x="37" y="33"/>
                    <a:pt x="37" y="33"/>
                  </a:cubicBezTo>
                  <a:cubicBezTo>
                    <a:pt x="815" y="33"/>
                    <a:pt x="815" y="33"/>
                    <a:pt x="815" y="33"/>
                  </a:cubicBezTo>
                  <a:lnTo>
                    <a:pt x="815" y="5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98">
              <a:extLst>
                <a:ext uri="{FF2B5EF4-FFF2-40B4-BE49-F238E27FC236}">
                  <a16:creationId xmlns:a16="http://schemas.microsoft.com/office/drawing/2014/main" id="{74221334-AE73-4CAE-AA26-BAAC74C3F02D}"/>
                </a:ext>
              </a:extLst>
            </p:cNvPr>
            <p:cNvSpPr>
              <a:spLocks/>
            </p:cNvSpPr>
            <p:nvPr/>
          </p:nvSpPr>
          <p:spPr bwMode="auto">
            <a:xfrm>
              <a:off x="5163685" y="5858050"/>
              <a:ext cx="1038983" cy="43933"/>
            </a:xfrm>
            <a:custGeom>
              <a:avLst/>
              <a:gdLst>
                <a:gd name="T0" fmla="*/ 650 w 1141"/>
                <a:gd name="T1" fmla="*/ 0 h 48"/>
                <a:gd name="T2" fmla="*/ 650 w 1141"/>
                <a:gd name="T3" fmla="*/ 6 h 48"/>
                <a:gd name="T4" fmla="*/ 639 w 1141"/>
                <a:gd name="T5" fmla="*/ 17 h 48"/>
                <a:gd name="T6" fmla="*/ 505 w 1141"/>
                <a:gd name="T7" fmla="*/ 17 h 48"/>
                <a:gd name="T8" fmla="*/ 494 w 1141"/>
                <a:gd name="T9" fmla="*/ 6 h 48"/>
                <a:gd name="T10" fmla="*/ 494 w 1141"/>
                <a:gd name="T11" fmla="*/ 0 h 48"/>
                <a:gd name="T12" fmla="*/ 0 w 1141"/>
                <a:gd name="T13" fmla="*/ 0 h 48"/>
                <a:gd name="T14" fmla="*/ 0 w 1141"/>
                <a:gd name="T15" fmla="*/ 29 h 48"/>
                <a:gd name="T16" fmla="*/ 36 w 1141"/>
                <a:gd name="T17" fmla="*/ 48 h 48"/>
                <a:gd name="T18" fmla="*/ 36 w 1141"/>
                <a:gd name="T19" fmla="*/ 48 h 48"/>
                <a:gd name="T20" fmla="*/ 1103 w 1141"/>
                <a:gd name="T21" fmla="*/ 48 h 48"/>
                <a:gd name="T22" fmla="*/ 1103 w 1141"/>
                <a:gd name="T23" fmla="*/ 48 h 48"/>
                <a:gd name="T24" fmla="*/ 1141 w 1141"/>
                <a:gd name="T25" fmla="*/ 29 h 48"/>
                <a:gd name="T26" fmla="*/ 1141 w 1141"/>
                <a:gd name="T27" fmla="*/ 0 h 48"/>
                <a:gd name="T28" fmla="*/ 650 w 1141"/>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1" h="48">
                  <a:moveTo>
                    <a:pt x="650" y="0"/>
                  </a:moveTo>
                  <a:cubicBezTo>
                    <a:pt x="650" y="6"/>
                    <a:pt x="650" y="6"/>
                    <a:pt x="650" y="6"/>
                  </a:cubicBezTo>
                  <a:cubicBezTo>
                    <a:pt x="650" y="12"/>
                    <a:pt x="645" y="17"/>
                    <a:pt x="639" y="17"/>
                  </a:cubicBezTo>
                  <a:cubicBezTo>
                    <a:pt x="505" y="17"/>
                    <a:pt x="505" y="17"/>
                    <a:pt x="505" y="17"/>
                  </a:cubicBezTo>
                  <a:cubicBezTo>
                    <a:pt x="499" y="17"/>
                    <a:pt x="494" y="12"/>
                    <a:pt x="494" y="6"/>
                  </a:cubicBezTo>
                  <a:cubicBezTo>
                    <a:pt x="494" y="0"/>
                    <a:pt x="494" y="0"/>
                    <a:pt x="494" y="0"/>
                  </a:cubicBezTo>
                  <a:cubicBezTo>
                    <a:pt x="0" y="0"/>
                    <a:pt x="0" y="0"/>
                    <a:pt x="0" y="0"/>
                  </a:cubicBezTo>
                  <a:cubicBezTo>
                    <a:pt x="0" y="29"/>
                    <a:pt x="0" y="29"/>
                    <a:pt x="0" y="29"/>
                  </a:cubicBezTo>
                  <a:cubicBezTo>
                    <a:pt x="0" y="29"/>
                    <a:pt x="24" y="48"/>
                    <a:pt x="36" y="48"/>
                  </a:cubicBezTo>
                  <a:cubicBezTo>
                    <a:pt x="36" y="48"/>
                    <a:pt x="36" y="48"/>
                    <a:pt x="36" y="48"/>
                  </a:cubicBezTo>
                  <a:cubicBezTo>
                    <a:pt x="1103" y="48"/>
                    <a:pt x="1103" y="48"/>
                    <a:pt x="1103" y="48"/>
                  </a:cubicBezTo>
                  <a:cubicBezTo>
                    <a:pt x="1103" y="48"/>
                    <a:pt x="1103" y="48"/>
                    <a:pt x="1103" y="48"/>
                  </a:cubicBezTo>
                  <a:cubicBezTo>
                    <a:pt x="1116" y="48"/>
                    <a:pt x="1141" y="29"/>
                    <a:pt x="1141" y="29"/>
                  </a:cubicBezTo>
                  <a:cubicBezTo>
                    <a:pt x="1141" y="0"/>
                    <a:pt x="1141" y="0"/>
                    <a:pt x="1141" y="0"/>
                  </a:cubicBezTo>
                  <a:lnTo>
                    <a:pt x="6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5" name="object 5">
            <a:extLst>
              <a:ext uri="{FF2B5EF4-FFF2-40B4-BE49-F238E27FC236}">
                <a16:creationId xmlns:a16="http://schemas.microsoft.com/office/drawing/2014/main" id="{EE495EA4-1ECE-4E81-8D8F-1299A625A372}"/>
              </a:ext>
            </a:extLst>
          </p:cNvPr>
          <p:cNvSpPr txBox="1"/>
          <p:nvPr/>
        </p:nvSpPr>
        <p:spPr>
          <a:xfrm>
            <a:off x="9614021" y="1582353"/>
            <a:ext cx="1869104" cy="184666"/>
          </a:xfrm>
          <a:prstGeom prst="rect">
            <a:avLst/>
          </a:prstGeom>
        </p:spPr>
        <p:txBody>
          <a:bodyPr vert="horz" wrap="square" lIns="0" tIns="0" rIns="0" bIns="0" rtlCol="0">
            <a:spAutoFit/>
          </a:bodyPr>
          <a:lstStyle/>
          <a:p>
            <a:pPr marL="12700" marR="5080" algn="ctr">
              <a:spcBef>
                <a:spcPts val="1019"/>
              </a:spcBef>
            </a:pPr>
            <a:r>
              <a:rPr lang="en-NZ" sz="1200" spc="-5" dirty="0">
                <a:solidFill>
                  <a:srgbClr val="DAAB2D"/>
                </a:solidFill>
                <a:latin typeface="+mj-lt"/>
                <a:cs typeface="Calibri Light"/>
              </a:rPr>
              <a:t>NATIONAL COMPARISON</a:t>
            </a:r>
          </a:p>
        </p:txBody>
      </p:sp>
      <p:sp>
        <p:nvSpPr>
          <p:cNvPr id="66" name="object 5">
            <a:extLst>
              <a:ext uri="{FF2B5EF4-FFF2-40B4-BE49-F238E27FC236}">
                <a16:creationId xmlns:a16="http://schemas.microsoft.com/office/drawing/2014/main" id="{0F6224A1-C9E3-4C1A-B874-161B355B5F48}"/>
              </a:ext>
            </a:extLst>
          </p:cNvPr>
          <p:cNvSpPr txBox="1"/>
          <p:nvPr/>
        </p:nvSpPr>
        <p:spPr>
          <a:xfrm>
            <a:off x="9078849" y="1861747"/>
            <a:ext cx="2939448" cy="369332"/>
          </a:xfrm>
          <a:prstGeom prst="rect">
            <a:avLst/>
          </a:prstGeom>
        </p:spPr>
        <p:txBody>
          <a:bodyPr vert="horz" wrap="square" lIns="0" tIns="0" rIns="0" bIns="0" rtlCol="0">
            <a:spAutoFit/>
          </a:bodyPr>
          <a:lstStyle/>
          <a:p>
            <a:pPr marL="12700" marR="5080" algn="ctr">
              <a:spcBef>
                <a:spcPts val="1019"/>
              </a:spcBef>
            </a:pPr>
            <a:r>
              <a:rPr lang="en-NZ" sz="1200" spc="-5" dirty="0">
                <a:solidFill>
                  <a:srgbClr val="FFFFFF"/>
                </a:solidFill>
                <a:latin typeface="+mj-lt"/>
                <a:cs typeface="Calibri Light"/>
              </a:rPr>
              <a:t>Findings are compared to all New Zealanders (6,263 interviews)</a:t>
            </a:r>
          </a:p>
        </p:txBody>
      </p:sp>
      <p:grpSp>
        <p:nvGrpSpPr>
          <p:cNvPr id="68" name="Group 12">
            <a:extLst>
              <a:ext uri="{FF2B5EF4-FFF2-40B4-BE49-F238E27FC236}">
                <a16:creationId xmlns:a16="http://schemas.microsoft.com/office/drawing/2014/main" id="{DEB89AC8-234F-44C2-9898-02F22231F393}"/>
              </a:ext>
            </a:extLst>
          </p:cNvPr>
          <p:cNvGrpSpPr>
            <a:grpSpLocks noChangeAspect="1"/>
          </p:cNvGrpSpPr>
          <p:nvPr/>
        </p:nvGrpSpPr>
        <p:grpSpPr bwMode="auto">
          <a:xfrm>
            <a:off x="8680107" y="1609484"/>
            <a:ext cx="425199" cy="615377"/>
            <a:chOff x="3" y="-318"/>
            <a:chExt cx="2048" cy="2964"/>
          </a:xfrm>
          <a:solidFill>
            <a:schemeClr val="bg1"/>
          </a:solidFill>
        </p:grpSpPr>
        <p:sp>
          <p:nvSpPr>
            <p:cNvPr id="69" name="Freeform 19">
              <a:extLst>
                <a:ext uri="{FF2B5EF4-FFF2-40B4-BE49-F238E27FC236}">
                  <a16:creationId xmlns:a16="http://schemas.microsoft.com/office/drawing/2014/main" id="{F407A844-0C57-4AB9-9691-B89DBC879197}"/>
                </a:ext>
              </a:extLst>
            </p:cNvPr>
            <p:cNvSpPr>
              <a:spLocks/>
            </p:cNvSpPr>
            <p:nvPr/>
          </p:nvSpPr>
          <p:spPr bwMode="auto">
            <a:xfrm>
              <a:off x="992" y="-318"/>
              <a:ext cx="1059" cy="1664"/>
            </a:xfrm>
            <a:custGeom>
              <a:avLst/>
              <a:gdLst>
                <a:gd name="T0" fmla="*/ 54 w 1059"/>
                <a:gd name="T1" fmla="*/ 24 h 1664"/>
                <a:gd name="T2" fmla="*/ 96 w 1059"/>
                <a:gd name="T3" fmla="*/ 78 h 1664"/>
                <a:gd name="T4" fmla="*/ 116 w 1059"/>
                <a:gd name="T5" fmla="*/ 124 h 1664"/>
                <a:gd name="T6" fmla="*/ 147 w 1059"/>
                <a:gd name="T7" fmla="*/ 90 h 1664"/>
                <a:gd name="T8" fmla="*/ 149 w 1059"/>
                <a:gd name="T9" fmla="*/ 127 h 1664"/>
                <a:gd name="T10" fmla="*/ 194 w 1059"/>
                <a:gd name="T11" fmla="*/ 131 h 1664"/>
                <a:gd name="T12" fmla="*/ 224 w 1059"/>
                <a:gd name="T13" fmla="*/ 144 h 1664"/>
                <a:gd name="T14" fmla="*/ 278 w 1059"/>
                <a:gd name="T15" fmla="*/ 181 h 1664"/>
                <a:gd name="T16" fmla="*/ 268 w 1059"/>
                <a:gd name="T17" fmla="*/ 186 h 1664"/>
                <a:gd name="T18" fmla="*/ 291 w 1059"/>
                <a:gd name="T19" fmla="*/ 196 h 1664"/>
                <a:gd name="T20" fmla="*/ 330 w 1059"/>
                <a:gd name="T21" fmla="*/ 232 h 1664"/>
                <a:gd name="T22" fmla="*/ 346 w 1059"/>
                <a:gd name="T23" fmla="*/ 288 h 1664"/>
                <a:gd name="T24" fmla="*/ 345 w 1059"/>
                <a:gd name="T25" fmla="*/ 320 h 1664"/>
                <a:gd name="T26" fmla="*/ 327 w 1059"/>
                <a:gd name="T27" fmla="*/ 330 h 1664"/>
                <a:gd name="T28" fmla="*/ 399 w 1059"/>
                <a:gd name="T29" fmla="*/ 445 h 1664"/>
                <a:gd name="T30" fmla="*/ 394 w 1059"/>
                <a:gd name="T31" fmla="*/ 466 h 1664"/>
                <a:gd name="T32" fmla="*/ 391 w 1059"/>
                <a:gd name="T33" fmla="*/ 497 h 1664"/>
                <a:gd name="T34" fmla="*/ 387 w 1059"/>
                <a:gd name="T35" fmla="*/ 530 h 1664"/>
                <a:gd name="T36" fmla="*/ 369 w 1059"/>
                <a:gd name="T37" fmla="*/ 557 h 1664"/>
                <a:gd name="T38" fmla="*/ 440 w 1059"/>
                <a:gd name="T39" fmla="*/ 575 h 1664"/>
                <a:gd name="T40" fmla="*/ 482 w 1059"/>
                <a:gd name="T41" fmla="*/ 616 h 1664"/>
                <a:gd name="T42" fmla="*/ 498 w 1059"/>
                <a:gd name="T43" fmla="*/ 507 h 1664"/>
                <a:gd name="T44" fmla="*/ 572 w 1059"/>
                <a:gd name="T45" fmla="*/ 536 h 1664"/>
                <a:gd name="T46" fmla="*/ 580 w 1059"/>
                <a:gd name="T47" fmla="*/ 571 h 1664"/>
                <a:gd name="T48" fmla="*/ 606 w 1059"/>
                <a:gd name="T49" fmla="*/ 688 h 1664"/>
                <a:gd name="T50" fmla="*/ 636 w 1059"/>
                <a:gd name="T51" fmla="*/ 754 h 1664"/>
                <a:gd name="T52" fmla="*/ 806 w 1059"/>
                <a:gd name="T53" fmla="*/ 827 h 1664"/>
                <a:gd name="T54" fmla="*/ 817 w 1059"/>
                <a:gd name="T55" fmla="*/ 839 h 1664"/>
                <a:gd name="T56" fmla="*/ 868 w 1059"/>
                <a:gd name="T57" fmla="*/ 827 h 1664"/>
                <a:gd name="T58" fmla="*/ 1002 w 1059"/>
                <a:gd name="T59" fmla="*/ 750 h 1664"/>
                <a:gd name="T60" fmla="*/ 1048 w 1059"/>
                <a:gd name="T61" fmla="*/ 821 h 1664"/>
                <a:gd name="T62" fmla="*/ 1021 w 1059"/>
                <a:gd name="T63" fmla="*/ 938 h 1664"/>
                <a:gd name="T64" fmla="*/ 963 w 1059"/>
                <a:gd name="T65" fmla="*/ 1022 h 1664"/>
                <a:gd name="T66" fmla="*/ 936 w 1059"/>
                <a:gd name="T67" fmla="*/ 1066 h 1664"/>
                <a:gd name="T68" fmla="*/ 899 w 1059"/>
                <a:gd name="T69" fmla="*/ 1094 h 1664"/>
                <a:gd name="T70" fmla="*/ 781 w 1059"/>
                <a:gd name="T71" fmla="*/ 1206 h 1664"/>
                <a:gd name="T72" fmla="*/ 703 w 1059"/>
                <a:gd name="T73" fmla="*/ 1383 h 1664"/>
                <a:gd name="T74" fmla="*/ 520 w 1059"/>
                <a:gd name="T75" fmla="*/ 1622 h 1664"/>
                <a:gd name="T76" fmla="*/ 392 w 1059"/>
                <a:gd name="T77" fmla="*/ 1609 h 1664"/>
                <a:gd name="T78" fmla="*/ 338 w 1059"/>
                <a:gd name="T79" fmla="*/ 1574 h 1664"/>
                <a:gd name="T80" fmla="*/ 431 w 1059"/>
                <a:gd name="T81" fmla="*/ 1306 h 1664"/>
                <a:gd name="T82" fmla="*/ 248 w 1059"/>
                <a:gd name="T83" fmla="*/ 1184 h 1664"/>
                <a:gd name="T84" fmla="*/ 263 w 1059"/>
                <a:gd name="T85" fmla="*/ 1056 h 1664"/>
                <a:gd name="T86" fmla="*/ 350 w 1059"/>
                <a:gd name="T87" fmla="*/ 933 h 1664"/>
                <a:gd name="T88" fmla="*/ 391 w 1059"/>
                <a:gd name="T89" fmla="*/ 857 h 1664"/>
                <a:gd name="T90" fmla="*/ 376 w 1059"/>
                <a:gd name="T91" fmla="*/ 852 h 1664"/>
                <a:gd name="T92" fmla="*/ 377 w 1059"/>
                <a:gd name="T93" fmla="*/ 830 h 1664"/>
                <a:gd name="T94" fmla="*/ 404 w 1059"/>
                <a:gd name="T95" fmla="*/ 780 h 1664"/>
                <a:gd name="T96" fmla="*/ 364 w 1059"/>
                <a:gd name="T97" fmla="*/ 616 h 1664"/>
                <a:gd name="T98" fmla="*/ 392 w 1059"/>
                <a:gd name="T99" fmla="*/ 610 h 1664"/>
                <a:gd name="T100" fmla="*/ 327 w 1059"/>
                <a:gd name="T101" fmla="*/ 580 h 1664"/>
                <a:gd name="T102" fmla="*/ 319 w 1059"/>
                <a:gd name="T103" fmla="*/ 494 h 1664"/>
                <a:gd name="T104" fmla="*/ 299 w 1059"/>
                <a:gd name="T105" fmla="*/ 453 h 1664"/>
                <a:gd name="T106" fmla="*/ 314 w 1059"/>
                <a:gd name="T107" fmla="*/ 438 h 1664"/>
                <a:gd name="T108" fmla="*/ 309 w 1059"/>
                <a:gd name="T109" fmla="*/ 410 h 1664"/>
                <a:gd name="T110" fmla="*/ 281 w 1059"/>
                <a:gd name="T111" fmla="*/ 425 h 1664"/>
                <a:gd name="T112" fmla="*/ 271 w 1059"/>
                <a:gd name="T113" fmla="*/ 459 h 1664"/>
                <a:gd name="T114" fmla="*/ 180 w 1059"/>
                <a:gd name="T115" fmla="*/ 333 h 1664"/>
                <a:gd name="T116" fmla="*/ 176 w 1059"/>
                <a:gd name="T117" fmla="*/ 216 h 1664"/>
                <a:gd name="T118" fmla="*/ 122 w 1059"/>
                <a:gd name="T119" fmla="*/ 244 h 1664"/>
                <a:gd name="T120" fmla="*/ 87 w 1059"/>
                <a:gd name="T121" fmla="*/ 198 h 1664"/>
                <a:gd name="T122" fmla="*/ 36 w 1059"/>
                <a:gd name="T123" fmla="*/ 6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9" h="1664">
                  <a:moveTo>
                    <a:pt x="73" y="0"/>
                  </a:moveTo>
                  <a:lnTo>
                    <a:pt x="75" y="5"/>
                  </a:lnTo>
                  <a:lnTo>
                    <a:pt x="75" y="11"/>
                  </a:lnTo>
                  <a:lnTo>
                    <a:pt x="73" y="20"/>
                  </a:lnTo>
                  <a:lnTo>
                    <a:pt x="73" y="26"/>
                  </a:lnTo>
                  <a:lnTo>
                    <a:pt x="69" y="26"/>
                  </a:lnTo>
                  <a:lnTo>
                    <a:pt x="65" y="24"/>
                  </a:lnTo>
                  <a:lnTo>
                    <a:pt x="64" y="23"/>
                  </a:lnTo>
                  <a:lnTo>
                    <a:pt x="60" y="21"/>
                  </a:lnTo>
                  <a:lnTo>
                    <a:pt x="59" y="21"/>
                  </a:lnTo>
                  <a:lnTo>
                    <a:pt x="54" y="21"/>
                  </a:lnTo>
                  <a:lnTo>
                    <a:pt x="54" y="24"/>
                  </a:lnTo>
                  <a:lnTo>
                    <a:pt x="55" y="28"/>
                  </a:lnTo>
                  <a:lnTo>
                    <a:pt x="57" y="29"/>
                  </a:lnTo>
                  <a:lnTo>
                    <a:pt x="59" y="31"/>
                  </a:lnTo>
                  <a:lnTo>
                    <a:pt x="62" y="31"/>
                  </a:lnTo>
                  <a:lnTo>
                    <a:pt x="65" y="33"/>
                  </a:lnTo>
                  <a:lnTo>
                    <a:pt x="69" y="33"/>
                  </a:lnTo>
                  <a:lnTo>
                    <a:pt x="70" y="33"/>
                  </a:lnTo>
                  <a:lnTo>
                    <a:pt x="73" y="33"/>
                  </a:lnTo>
                  <a:lnTo>
                    <a:pt x="75" y="47"/>
                  </a:lnTo>
                  <a:lnTo>
                    <a:pt x="80" y="59"/>
                  </a:lnTo>
                  <a:lnTo>
                    <a:pt x="88" y="69"/>
                  </a:lnTo>
                  <a:lnTo>
                    <a:pt x="96" y="78"/>
                  </a:lnTo>
                  <a:lnTo>
                    <a:pt x="101" y="90"/>
                  </a:lnTo>
                  <a:lnTo>
                    <a:pt x="98" y="90"/>
                  </a:lnTo>
                  <a:lnTo>
                    <a:pt x="96" y="90"/>
                  </a:lnTo>
                  <a:lnTo>
                    <a:pt x="95" y="90"/>
                  </a:lnTo>
                  <a:lnTo>
                    <a:pt x="91" y="90"/>
                  </a:lnTo>
                  <a:lnTo>
                    <a:pt x="88" y="90"/>
                  </a:lnTo>
                  <a:lnTo>
                    <a:pt x="85" y="90"/>
                  </a:lnTo>
                  <a:lnTo>
                    <a:pt x="100" y="103"/>
                  </a:lnTo>
                  <a:lnTo>
                    <a:pt x="118" y="116"/>
                  </a:lnTo>
                  <a:lnTo>
                    <a:pt x="118" y="119"/>
                  </a:lnTo>
                  <a:lnTo>
                    <a:pt x="118" y="121"/>
                  </a:lnTo>
                  <a:lnTo>
                    <a:pt x="116" y="124"/>
                  </a:lnTo>
                  <a:lnTo>
                    <a:pt x="114" y="124"/>
                  </a:lnTo>
                  <a:lnTo>
                    <a:pt x="113" y="126"/>
                  </a:lnTo>
                  <a:lnTo>
                    <a:pt x="111" y="129"/>
                  </a:lnTo>
                  <a:lnTo>
                    <a:pt x="111" y="132"/>
                  </a:lnTo>
                  <a:lnTo>
                    <a:pt x="119" y="129"/>
                  </a:lnTo>
                  <a:lnTo>
                    <a:pt x="124" y="123"/>
                  </a:lnTo>
                  <a:lnTo>
                    <a:pt x="127" y="114"/>
                  </a:lnTo>
                  <a:lnTo>
                    <a:pt x="131" y="106"/>
                  </a:lnTo>
                  <a:lnTo>
                    <a:pt x="134" y="98"/>
                  </a:lnTo>
                  <a:lnTo>
                    <a:pt x="139" y="91"/>
                  </a:lnTo>
                  <a:lnTo>
                    <a:pt x="142" y="90"/>
                  </a:lnTo>
                  <a:lnTo>
                    <a:pt x="147" y="90"/>
                  </a:lnTo>
                  <a:lnTo>
                    <a:pt x="150" y="91"/>
                  </a:lnTo>
                  <a:lnTo>
                    <a:pt x="154" y="95"/>
                  </a:lnTo>
                  <a:lnTo>
                    <a:pt x="157" y="96"/>
                  </a:lnTo>
                  <a:lnTo>
                    <a:pt x="160" y="98"/>
                  </a:lnTo>
                  <a:lnTo>
                    <a:pt x="160" y="103"/>
                  </a:lnTo>
                  <a:lnTo>
                    <a:pt x="158" y="108"/>
                  </a:lnTo>
                  <a:lnTo>
                    <a:pt x="155" y="109"/>
                  </a:lnTo>
                  <a:lnTo>
                    <a:pt x="154" y="113"/>
                  </a:lnTo>
                  <a:lnTo>
                    <a:pt x="150" y="116"/>
                  </a:lnTo>
                  <a:lnTo>
                    <a:pt x="149" y="119"/>
                  </a:lnTo>
                  <a:lnTo>
                    <a:pt x="149" y="124"/>
                  </a:lnTo>
                  <a:lnTo>
                    <a:pt x="149" y="127"/>
                  </a:lnTo>
                  <a:lnTo>
                    <a:pt x="150" y="131"/>
                  </a:lnTo>
                  <a:lnTo>
                    <a:pt x="154" y="132"/>
                  </a:lnTo>
                  <a:lnTo>
                    <a:pt x="157" y="132"/>
                  </a:lnTo>
                  <a:lnTo>
                    <a:pt x="160" y="134"/>
                  </a:lnTo>
                  <a:lnTo>
                    <a:pt x="163" y="136"/>
                  </a:lnTo>
                  <a:lnTo>
                    <a:pt x="165" y="137"/>
                  </a:lnTo>
                  <a:lnTo>
                    <a:pt x="168" y="134"/>
                  </a:lnTo>
                  <a:lnTo>
                    <a:pt x="170" y="131"/>
                  </a:lnTo>
                  <a:lnTo>
                    <a:pt x="170" y="127"/>
                  </a:lnTo>
                  <a:lnTo>
                    <a:pt x="172" y="124"/>
                  </a:lnTo>
                  <a:lnTo>
                    <a:pt x="183" y="129"/>
                  </a:lnTo>
                  <a:lnTo>
                    <a:pt x="194" y="131"/>
                  </a:lnTo>
                  <a:lnTo>
                    <a:pt x="204" y="134"/>
                  </a:lnTo>
                  <a:lnTo>
                    <a:pt x="212" y="141"/>
                  </a:lnTo>
                  <a:lnTo>
                    <a:pt x="212" y="145"/>
                  </a:lnTo>
                  <a:lnTo>
                    <a:pt x="211" y="147"/>
                  </a:lnTo>
                  <a:lnTo>
                    <a:pt x="209" y="149"/>
                  </a:lnTo>
                  <a:lnTo>
                    <a:pt x="206" y="150"/>
                  </a:lnTo>
                  <a:lnTo>
                    <a:pt x="204" y="154"/>
                  </a:lnTo>
                  <a:lnTo>
                    <a:pt x="203" y="155"/>
                  </a:lnTo>
                  <a:lnTo>
                    <a:pt x="209" y="157"/>
                  </a:lnTo>
                  <a:lnTo>
                    <a:pt x="214" y="154"/>
                  </a:lnTo>
                  <a:lnTo>
                    <a:pt x="219" y="149"/>
                  </a:lnTo>
                  <a:lnTo>
                    <a:pt x="224" y="144"/>
                  </a:lnTo>
                  <a:lnTo>
                    <a:pt x="232" y="141"/>
                  </a:lnTo>
                  <a:lnTo>
                    <a:pt x="235" y="145"/>
                  </a:lnTo>
                  <a:lnTo>
                    <a:pt x="239" y="149"/>
                  </a:lnTo>
                  <a:lnTo>
                    <a:pt x="242" y="154"/>
                  </a:lnTo>
                  <a:lnTo>
                    <a:pt x="247" y="157"/>
                  </a:lnTo>
                  <a:lnTo>
                    <a:pt x="250" y="160"/>
                  </a:lnTo>
                  <a:lnTo>
                    <a:pt x="261" y="160"/>
                  </a:lnTo>
                  <a:lnTo>
                    <a:pt x="271" y="160"/>
                  </a:lnTo>
                  <a:lnTo>
                    <a:pt x="279" y="165"/>
                  </a:lnTo>
                  <a:lnTo>
                    <a:pt x="283" y="172"/>
                  </a:lnTo>
                  <a:lnTo>
                    <a:pt x="283" y="181"/>
                  </a:lnTo>
                  <a:lnTo>
                    <a:pt x="278" y="181"/>
                  </a:lnTo>
                  <a:lnTo>
                    <a:pt x="273" y="180"/>
                  </a:lnTo>
                  <a:lnTo>
                    <a:pt x="270" y="177"/>
                  </a:lnTo>
                  <a:lnTo>
                    <a:pt x="265" y="175"/>
                  </a:lnTo>
                  <a:lnTo>
                    <a:pt x="260" y="175"/>
                  </a:lnTo>
                  <a:lnTo>
                    <a:pt x="257" y="177"/>
                  </a:lnTo>
                  <a:lnTo>
                    <a:pt x="255" y="180"/>
                  </a:lnTo>
                  <a:lnTo>
                    <a:pt x="255" y="185"/>
                  </a:lnTo>
                  <a:lnTo>
                    <a:pt x="257" y="186"/>
                  </a:lnTo>
                  <a:lnTo>
                    <a:pt x="258" y="186"/>
                  </a:lnTo>
                  <a:lnTo>
                    <a:pt x="261" y="186"/>
                  </a:lnTo>
                  <a:lnTo>
                    <a:pt x="265" y="186"/>
                  </a:lnTo>
                  <a:lnTo>
                    <a:pt x="268" y="186"/>
                  </a:lnTo>
                  <a:lnTo>
                    <a:pt x="271" y="186"/>
                  </a:lnTo>
                  <a:lnTo>
                    <a:pt x="271" y="201"/>
                  </a:lnTo>
                  <a:lnTo>
                    <a:pt x="276" y="211"/>
                  </a:lnTo>
                  <a:lnTo>
                    <a:pt x="283" y="217"/>
                  </a:lnTo>
                  <a:lnTo>
                    <a:pt x="283" y="214"/>
                  </a:lnTo>
                  <a:lnTo>
                    <a:pt x="283" y="211"/>
                  </a:lnTo>
                  <a:lnTo>
                    <a:pt x="281" y="208"/>
                  </a:lnTo>
                  <a:lnTo>
                    <a:pt x="279" y="204"/>
                  </a:lnTo>
                  <a:lnTo>
                    <a:pt x="278" y="203"/>
                  </a:lnTo>
                  <a:lnTo>
                    <a:pt x="279" y="199"/>
                  </a:lnTo>
                  <a:lnTo>
                    <a:pt x="281" y="196"/>
                  </a:lnTo>
                  <a:lnTo>
                    <a:pt x="291" y="196"/>
                  </a:lnTo>
                  <a:lnTo>
                    <a:pt x="297" y="191"/>
                  </a:lnTo>
                  <a:lnTo>
                    <a:pt x="304" y="186"/>
                  </a:lnTo>
                  <a:lnTo>
                    <a:pt x="310" y="181"/>
                  </a:lnTo>
                  <a:lnTo>
                    <a:pt x="319" y="177"/>
                  </a:lnTo>
                  <a:lnTo>
                    <a:pt x="317" y="193"/>
                  </a:lnTo>
                  <a:lnTo>
                    <a:pt x="317" y="206"/>
                  </a:lnTo>
                  <a:lnTo>
                    <a:pt x="319" y="217"/>
                  </a:lnTo>
                  <a:lnTo>
                    <a:pt x="322" y="230"/>
                  </a:lnTo>
                  <a:lnTo>
                    <a:pt x="324" y="234"/>
                  </a:lnTo>
                  <a:lnTo>
                    <a:pt x="325" y="234"/>
                  </a:lnTo>
                  <a:lnTo>
                    <a:pt x="327" y="234"/>
                  </a:lnTo>
                  <a:lnTo>
                    <a:pt x="330" y="232"/>
                  </a:lnTo>
                  <a:lnTo>
                    <a:pt x="332" y="230"/>
                  </a:lnTo>
                  <a:lnTo>
                    <a:pt x="335" y="230"/>
                  </a:lnTo>
                  <a:lnTo>
                    <a:pt x="342" y="248"/>
                  </a:lnTo>
                  <a:lnTo>
                    <a:pt x="350" y="265"/>
                  </a:lnTo>
                  <a:lnTo>
                    <a:pt x="360" y="278"/>
                  </a:lnTo>
                  <a:lnTo>
                    <a:pt x="360" y="281"/>
                  </a:lnTo>
                  <a:lnTo>
                    <a:pt x="358" y="284"/>
                  </a:lnTo>
                  <a:lnTo>
                    <a:pt x="356" y="284"/>
                  </a:lnTo>
                  <a:lnTo>
                    <a:pt x="355" y="286"/>
                  </a:lnTo>
                  <a:lnTo>
                    <a:pt x="351" y="286"/>
                  </a:lnTo>
                  <a:lnTo>
                    <a:pt x="350" y="286"/>
                  </a:lnTo>
                  <a:lnTo>
                    <a:pt x="346" y="288"/>
                  </a:lnTo>
                  <a:lnTo>
                    <a:pt x="351" y="297"/>
                  </a:lnTo>
                  <a:lnTo>
                    <a:pt x="358" y="307"/>
                  </a:lnTo>
                  <a:lnTo>
                    <a:pt x="361" y="317"/>
                  </a:lnTo>
                  <a:lnTo>
                    <a:pt x="363" y="329"/>
                  </a:lnTo>
                  <a:lnTo>
                    <a:pt x="356" y="340"/>
                  </a:lnTo>
                  <a:lnTo>
                    <a:pt x="353" y="340"/>
                  </a:lnTo>
                  <a:lnTo>
                    <a:pt x="351" y="337"/>
                  </a:lnTo>
                  <a:lnTo>
                    <a:pt x="348" y="335"/>
                  </a:lnTo>
                  <a:lnTo>
                    <a:pt x="348" y="332"/>
                  </a:lnTo>
                  <a:lnTo>
                    <a:pt x="346" y="329"/>
                  </a:lnTo>
                  <a:lnTo>
                    <a:pt x="346" y="324"/>
                  </a:lnTo>
                  <a:lnTo>
                    <a:pt x="345" y="320"/>
                  </a:lnTo>
                  <a:lnTo>
                    <a:pt x="332" y="322"/>
                  </a:lnTo>
                  <a:lnTo>
                    <a:pt x="320" y="319"/>
                  </a:lnTo>
                  <a:lnTo>
                    <a:pt x="312" y="314"/>
                  </a:lnTo>
                  <a:lnTo>
                    <a:pt x="312" y="317"/>
                  </a:lnTo>
                  <a:lnTo>
                    <a:pt x="312" y="319"/>
                  </a:lnTo>
                  <a:lnTo>
                    <a:pt x="312" y="320"/>
                  </a:lnTo>
                  <a:lnTo>
                    <a:pt x="314" y="322"/>
                  </a:lnTo>
                  <a:lnTo>
                    <a:pt x="314" y="324"/>
                  </a:lnTo>
                  <a:lnTo>
                    <a:pt x="314" y="325"/>
                  </a:lnTo>
                  <a:lnTo>
                    <a:pt x="317" y="329"/>
                  </a:lnTo>
                  <a:lnTo>
                    <a:pt x="322" y="330"/>
                  </a:lnTo>
                  <a:lnTo>
                    <a:pt x="327" y="330"/>
                  </a:lnTo>
                  <a:lnTo>
                    <a:pt x="333" y="330"/>
                  </a:lnTo>
                  <a:lnTo>
                    <a:pt x="346" y="361"/>
                  </a:lnTo>
                  <a:lnTo>
                    <a:pt x="363" y="389"/>
                  </a:lnTo>
                  <a:lnTo>
                    <a:pt x="382" y="412"/>
                  </a:lnTo>
                  <a:lnTo>
                    <a:pt x="407" y="432"/>
                  </a:lnTo>
                  <a:lnTo>
                    <a:pt x="407" y="435"/>
                  </a:lnTo>
                  <a:lnTo>
                    <a:pt x="407" y="438"/>
                  </a:lnTo>
                  <a:lnTo>
                    <a:pt x="405" y="440"/>
                  </a:lnTo>
                  <a:lnTo>
                    <a:pt x="404" y="440"/>
                  </a:lnTo>
                  <a:lnTo>
                    <a:pt x="402" y="441"/>
                  </a:lnTo>
                  <a:lnTo>
                    <a:pt x="400" y="443"/>
                  </a:lnTo>
                  <a:lnTo>
                    <a:pt x="399" y="445"/>
                  </a:lnTo>
                  <a:lnTo>
                    <a:pt x="402" y="446"/>
                  </a:lnTo>
                  <a:lnTo>
                    <a:pt x="404" y="448"/>
                  </a:lnTo>
                  <a:lnTo>
                    <a:pt x="405" y="450"/>
                  </a:lnTo>
                  <a:lnTo>
                    <a:pt x="409" y="451"/>
                  </a:lnTo>
                  <a:lnTo>
                    <a:pt x="410" y="454"/>
                  </a:lnTo>
                  <a:lnTo>
                    <a:pt x="412" y="456"/>
                  </a:lnTo>
                  <a:lnTo>
                    <a:pt x="412" y="461"/>
                  </a:lnTo>
                  <a:lnTo>
                    <a:pt x="407" y="461"/>
                  </a:lnTo>
                  <a:lnTo>
                    <a:pt x="404" y="463"/>
                  </a:lnTo>
                  <a:lnTo>
                    <a:pt x="400" y="463"/>
                  </a:lnTo>
                  <a:lnTo>
                    <a:pt x="394" y="463"/>
                  </a:lnTo>
                  <a:lnTo>
                    <a:pt x="394" y="466"/>
                  </a:lnTo>
                  <a:lnTo>
                    <a:pt x="395" y="469"/>
                  </a:lnTo>
                  <a:lnTo>
                    <a:pt x="395" y="471"/>
                  </a:lnTo>
                  <a:lnTo>
                    <a:pt x="397" y="474"/>
                  </a:lnTo>
                  <a:lnTo>
                    <a:pt x="397" y="476"/>
                  </a:lnTo>
                  <a:lnTo>
                    <a:pt x="397" y="479"/>
                  </a:lnTo>
                  <a:lnTo>
                    <a:pt x="394" y="479"/>
                  </a:lnTo>
                  <a:lnTo>
                    <a:pt x="391" y="477"/>
                  </a:lnTo>
                  <a:lnTo>
                    <a:pt x="389" y="476"/>
                  </a:lnTo>
                  <a:lnTo>
                    <a:pt x="386" y="476"/>
                  </a:lnTo>
                  <a:lnTo>
                    <a:pt x="382" y="476"/>
                  </a:lnTo>
                  <a:lnTo>
                    <a:pt x="387" y="485"/>
                  </a:lnTo>
                  <a:lnTo>
                    <a:pt x="391" y="497"/>
                  </a:lnTo>
                  <a:lnTo>
                    <a:pt x="394" y="508"/>
                  </a:lnTo>
                  <a:lnTo>
                    <a:pt x="399" y="507"/>
                  </a:lnTo>
                  <a:lnTo>
                    <a:pt x="402" y="505"/>
                  </a:lnTo>
                  <a:lnTo>
                    <a:pt x="405" y="503"/>
                  </a:lnTo>
                  <a:lnTo>
                    <a:pt x="407" y="502"/>
                  </a:lnTo>
                  <a:lnTo>
                    <a:pt x="410" y="502"/>
                  </a:lnTo>
                  <a:lnTo>
                    <a:pt x="413" y="503"/>
                  </a:lnTo>
                  <a:lnTo>
                    <a:pt x="410" y="510"/>
                  </a:lnTo>
                  <a:lnTo>
                    <a:pt x="405" y="517"/>
                  </a:lnTo>
                  <a:lnTo>
                    <a:pt x="400" y="520"/>
                  </a:lnTo>
                  <a:lnTo>
                    <a:pt x="394" y="525"/>
                  </a:lnTo>
                  <a:lnTo>
                    <a:pt x="387" y="530"/>
                  </a:lnTo>
                  <a:lnTo>
                    <a:pt x="391" y="531"/>
                  </a:lnTo>
                  <a:lnTo>
                    <a:pt x="392" y="536"/>
                  </a:lnTo>
                  <a:lnTo>
                    <a:pt x="392" y="539"/>
                  </a:lnTo>
                  <a:lnTo>
                    <a:pt x="392" y="544"/>
                  </a:lnTo>
                  <a:lnTo>
                    <a:pt x="391" y="549"/>
                  </a:lnTo>
                  <a:lnTo>
                    <a:pt x="391" y="553"/>
                  </a:lnTo>
                  <a:lnTo>
                    <a:pt x="386" y="554"/>
                  </a:lnTo>
                  <a:lnTo>
                    <a:pt x="382" y="554"/>
                  </a:lnTo>
                  <a:lnTo>
                    <a:pt x="379" y="554"/>
                  </a:lnTo>
                  <a:lnTo>
                    <a:pt x="374" y="554"/>
                  </a:lnTo>
                  <a:lnTo>
                    <a:pt x="371" y="556"/>
                  </a:lnTo>
                  <a:lnTo>
                    <a:pt x="369" y="557"/>
                  </a:lnTo>
                  <a:lnTo>
                    <a:pt x="366" y="561"/>
                  </a:lnTo>
                  <a:lnTo>
                    <a:pt x="374" y="566"/>
                  </a:lnTo>
                  <a:lnTo>
                    <a:pt x="384" y="567"/>
                  </a:lnTo>
                  <a:lnTo>
                    <a:pt x="397" y="569"/>
                  </a:lnTo>
                  <a:lnTo>
                    <a:pt x="409" y="569"/>
                  </a:lnTo>
                  <a:lnTo>
                    <a:pt x="418" y="574"/>
                  </a:lnTo>
                  <a:lnTo>
                    <a:pt x="425" y="584"/>
                  </a:lnTo>
                  <a:lnTo>
                    <a:pt x="428" y="584"/>
                  </a:lnTo>
                  <a:lnTo>
                    <a:pt x="431" y="582"/>
                  </a:lnTo>
                  <a:lnTo>
                    <a:pt x="435" y="580"/>
                  </a:lnTo>
                  <a:lnTo>
                    <a:pt x="438" y="577"/>
                  </a:lnTo>
                  <a:lnTo>
                    <a:pt x="440" y="575"/>
                  </a:lnTo>
                  <a:lnTo>
                    <a:pt x="443" y="575"/>
                  </a:lnTo>
                  <a:lnTo>
                    <a:pt x="444" y="577"/>
                  </a:lnTo>
                  <a:lnTo>
                    <a:pt x="446" y="577"/>
                  </a:lnTo>
                  <a:lnTo>
                    <a:pt x="448" y="577"/>
                  </a:lnTo>
                  <a:lnTo>
                    <a:pt x="449" y="579"/>
                  </a:lnTo>
                  <a:lnTo>
                    <a:pt x="449" y="580"/>
                  </a:lnTo>
                  <a:lnTo>
                    <a:pt x="449" y="584"/>
                  </a:lnTo>
                  <a:lnTo>
                    <a:pt x="449" y="587"/>
                  </a:lnTo>
                  <a:lnTo>
                    <a:pt x="449" y="588"/>
                  </a:lnTo>
                  <a:lnTo>
                    <a:pt x="471" y="588"/>
                  </a:lnTo>
                  <a:lnTo>
                    <a:pt x="477" y="602"/>
                  </a:lnTo>
                  <a:lnTo>
                    <a:pt x="482" y="616"/>
                  </a:lnTo>
                  <a:lnTo>
                    <a:pt x="485" y="631"/>
                  </a:lnTo>
                  <a:lnTo>
                    <a:pt x="492" y="646"/>
                  </a:lnTo>
                  <a:lnTo>
                    <a:pt x="507" y="647"/>
                  </a:lnTo>
                  <a:lnTo>
                    <a:pt x="521" y="649"/>
                  </a:lnTo>
                  <a:lnTo>
                    <a:pt x="531" y="654"/>
                  </a:lnTo>
                  <a:lnTo>
                    <a:pt x="521" y="629"/>
                  </a:lnTo>
                  <a:lnTo>
                    <a:pt x="515" y="600"/>
                  </a:lnTo>
                  <a:lnTo>
                    <a:pt x="512" y="571"/>
                  </a:lnTo>
                  <a:lnTo>
                    <a:pt x="508" y="543"/>
                  </a:lnTo>
                  <a:lnTo>
                    <a:pt x="505" y="518"/>
                  </a:lnTo>
                  <a:lnTo>
                    <a:pt x="503" y="512"/>
                  </a:lnTo>
                  <a:lnTo>
                    <a:pt x="498" y="507"/>
                  </a:lnTo>
                  <a:lnTo>
                    <a:pt x="494" y="502"/>
                  </a:lnTo>
                  <a:lnTo>
                    <a:pt x="492" y="495"/>
                  </a:lnTo>
                  <a:lnTo>
                    <a:pt x="492" y="487"/>
                  </a:lnTo>
                  <a:lnTo>
                    <a:pt x="503" y="487"/>
                  </a:lnTo>
                  <a:lnTo>
                    <a:pt x="513" y="492"/>
                  </a:lnTo>
                  <a:lnTo>
                    <a:pt x="521" y="497"/>
                  </a:lnTo>
                  <a:lnTo>
                    <a:pt x="531" y="499"/>
                  </a:lnTo>
                  <a:lnTo>
                    <a:pt x="536" y="517"/>
                  </a:lnTo>
                  <a:lnTo>
                    <a:pt x="543" y="531"/>
                  </a:lnTo>
                  <a:lnTo>
                    <a:pt x="551" y="546"/>
                  </a:lnTo>
                  <a:lnTo>
                    <a:pt x="561" y="541"/>
                  </a:lnTo>
                  <a:lnTo>
                    <a:pt x="572" y="536"/>
                  </a:lnTo>
                  <a:lnTo>
                    <a:pt x="582" y="536"/>
                  </a:lnTo>
                  <a:lnTo>
                    <a:pt x="577" y="553"/>
                  </a:lnTo>
                  <a:lnTo>
                    <a:pt x="569" y="564"/>
                  </a:lnTo>
                  <a:lnTo>
                    <a:pt x="557" y="574"/>
                  </a:lnTo>
                  <a:lnTo>
                    <a:pt x="561" y="575"/>
                  </a:lnTo>
                  <a:lnTo>
                    <a:pt x="562" y="575"/>
                  </a:lnTo>
                  <a:lnTo>
                    <a:pt x="565" y="575"/>
                  </a:lnTo>
                  <a:lnTo>
                    <a:pt x="567" y="572"/>
                  </a:lnTo>
                  <a:lnTo>
                    <a:pt x="570" y="571"/>
                  </a:lnTo>
                  <a:lnTo>
                    <a:pt x="572" y="569"/>
                  </a:lnTo>
                  <a:lnTo>
                    <a:pt x="574" y="567"/>
                  </a:lnTo>
                  <a:lnTo>
                    <a:pt x="580" y="571"/>
                  </a:lnTo>
                  <a:lnTo>
                    <a:pt x="585" y="574"/>
                  </a:lnTo>
                  <a:lnTo>
                    <a:pt x="588" y="579"/>
                  </a:lnTo>
                  <a:lnTo>
                    <a:pt x="593" y="584"/>
                  </a:lnTo>
                  <a:lnTo>
                    <a:pt x="595" y="588"/>
                  </a:lnTo>
                  <a:lnTo>
                    <a:pt x="590" y="602"/>
                  </a:lnTo>
                  <a:lnTo>
                    <a:pt x="590" y="615"/>
                  </a:lnTo>
                  <a:lnTo>
                    <a:pt x="593" y="628"/>
                  </a:lnTo>
                  <a:lnTo>
                    <a:pt x="593" y="639"/>
                  </a:lnTo>
                  <a:lnTo>
                    <a:pt x="588" y="651"/>
                  </a:lnTo>
                  <a:lnTo>
                    <a:pt x="600" y="660"/>
                  </a:lnTo>
                  <a:lnTo>
                    <a:pt x="605" y="674"/>
                  </a:lnTo>
                  <a:lnTo>
                    <a:pt x="606" y="688"/>
                  </a:lnTo>
                  <a:lnTo>
                    <a:pt x="605" y="703"/>
                  </a:lnTo>
                  <a:lnTo>
                    <a:pt x="601" y="719"/>
                  </a:lnTo>
                  <a:lnTo>
                    <a:pt x="601" y="734"/>
                  </a:lnTo>
                  <a:lnTo>
                    <a:pt x="605" y="747"/>
                  </a:lnTo>
                  <a:lnTo>
                    <a:pt x="616" y="752"/>
                  </a:lnTo>
                  <a:lnTo>
                    <a:pt x="624" y="757"/>
                  </a:lnTo>
                  <a:lnTo>
                    <a:pt x="636" y="762"/>
                  </a:lnTo>
                  <a:lnTo>
                    <a:pt x="637" y="760"/>
                  </a:lnTo>
                  <a:lnTo>
                    <a:pt x="637" y="759"/>
                  </a:lnTo>
                  <a:lnTo>
                    <a:pt x="637" y="757"/>
                  </a:lnTo>
                  <a:lnTo>
                    <a:pt x="636" y="755"/>
                  </a:lnTo>
                  <a:lnTo>
                    <a:pt x="636" y="754"/>
                  </a:lnTo>
                  <a:lnTo>
                    <a:pt x="636" y="750"/>
                  </a:lnTo>
                  <a:lnTo>
                    <a:pt x="637" y="749"/>
                  </a:lnTo>
                  <a:lnTo>
                    <a:pt x="652" y="755"/>
                  </a:lnTo>
                  <a:lnTo>
                    <a:pt x="664" y="763"/>
                  </a:lnTo>
                  <a:lnTo>
                    <a:pt x="675" y="773"/>
                  </a:lnTo>
                  <a:lnTo>
                    <a:pt x="685" y="783"/>
                  </a:lnTo>
                  <a:lnTo>
                    <a:pt x="699" y="783"/>
                  </a:lnTo>
                  <a:lnTo>
                    <a:pt x="717" y="796"/>
                  </a:lnTo>
                  <a:lnTo>
                    <a:pt x="739" y="804"/>
                  </a:lnTo>
                  <a:lnTo>
                    <a:pt x="762" y="811"/>
                  </a:lnTo>
                  <a:lnTo>
                    <a:pt x="784" y="819"/>
                  </a:lnTo>
                  <a:lnTo>
                    <a:pt x="806" y="827"/>
                  </a:lnTo>
                  <a:lnTo>
                    <a:pt x="807" y="830"/>
                  </a:lnTo>
                  <a:lnTo>
                    <a:pt x="806" y="834"/>
                  </a:lnTo>
                  <a:lnTo>
                    <a:pt x="804" y="837"/>
                  </a:lnTo>
                  <a:lnTo>
                    <a:pt x="802" y="839"/>
                  </a:lnTo>
                  <a:lnTo>
                    <a:pt x="802" y="840"/>
                  </a:lnTo>
                  <a:lnTo>
                    <a:pt x="802" y="842"/>
                  </a:lnTo>
                  <a:lnTo>
                    <a:pt x="804" y="844"/>
                  </a:lnTo>
                  <a:lnTo>
                    <a:pt x="807" y="845"/>
                  </a:lnTo>
                  <a:lnTo>
                    <a:pt x="811" y="844"/>
                  </a:lnTo>
                  <a:lnTo>
                    <a:pt x="814" y="842"/>
                  </a:lnTo>
                  <a:lnTo>
                    <a:pt x="816" y="840"/>
                  </a:lnTo>
                  <a:lnTo>
                    <a:pt x="817" y="839"/>
                  </a:lnTo>
                  <a:lnTo>
                    <a:pt x="819" y="837"/>
                  </a:lnTo>
                  <a:lnTo>
                    <a:pt x="822" y="835"/>
                  </a:lnTo>
                  <a:lnTo>
                    <a:pt x="825" y="834"/>
                  </a:lnTo>
                  <a:lnTo>
                    <a:pt x="829" y="834"/>
                  </a:lnTo>
                  <a:lnTo>
                    <a:pt x="830" y="835"/>
                  </a:lnTo>
                  <a:lnTo>
                    <a:pt x="832" y="837"/>
                  </a:lnTo>
                  <a:lnTo>
                    <a:pt x="832" y="839"/>
                  </a:lnTo>
                  <a:lnTo>
                    <a:pt x="834" y="840"/>
                  </a:lnTo>
                  <a:lnTo>
                    <a:pt x="837" y="842"/>
                  </a:lnTo>
                  <a:lnTo>
                    <a:pt x="838" y="842"/>
                  </a:lnTo>
                  <a:lnTo>
                    <a:pt x="855" y="837"/>
                  </a:lnTo>
                  <a:lnTo>
                    <a:pt x="868" y="827"/>
                  </a:lnTo>
                  <a:lnTo>
                    <a:pt x="876" y="814"/>
                  </a:lnTo>
                  <a:lnTo>
                    <a:pt x="886" y="801"/>
                  </a:lnTo>
                  <a:lnTo>
                    <a:pt x="894" y="788"/>
                  </a:lnTo>
                  <a:lnTo>
                    <a:pt x="905" y="778"/>
                  </a:lnTo>
                  <a:lnTo>
                    <a:pt x="919" y="772"/>
                  </a:lnTo>
                  <a:lnTo>
                    <a:pt x="932" y="768"/>
                  </a:lnTo>
                  <a:lnTo>
                    <a:pt x="945" y="765"/>
                  </a:lnTo>
                  <a:lnTo>
                    <a:pt x="956" y="760"/>
                  </a:lnTo>
                  <a:lnTo>
                    <a:pt x="968" y="749"/>
                  </a:lnTo>
                  <a:lnTo>
                    <a:pt x="977" y="750"/>
                  </a:lnTo>
                  <a:lnTo>
                    <a:pt x="990" y="750"/>
                  </a:lnTo>
                  <a:lnTo>
                    <a:pt x="1002" y="750"/>
                  </a:lnTo>
                  <a:lnTo>
                    <a:pt x="1013" y="750"/>
                  </a:lnTo>
                  <a:lnTo>
                    <a:pt x="1023" y="754"/>
                  </a:lnTo>
                  <a:lnTo>
                    <a:pt x="1030" y="760"/>
                  </a:lnTo>
                  <a:lnTo>
                    <a:pt x="1033" y="770"/>
                  </a:lnTo>
                  <a:lnTo>
                    <a:pt x="1038" y="770"/>
                  </a:lnTo>
                  <a:lnTo>
                    <a:pt x="1043" y="770"/>
                  </a:lnTo>
                  <a:lnTo>
                    <a:pt x="1048" y="772"/>
                  </a:lnTo>
                  <a:lnTo>
                    <a:pt x="1053" y="772"/>
                  </a:lnTo>
                  <a:lnTo>
                    <a:pt x="1057" y="773"/>
                  </a:lnTo>
                  <a:lnTo>
                    <a:pt x="1059" y="790"/>
                  </a:lnTo>
                  <a:lnTo>
                    <a:pt x="1056" y="806"/>
                  </a:lnTo>
                  <a:lnTo>
                    <a:pt x="1048" y="821"/>
                  </a:lnTo>
                  <a:lnTo>
                    <a:pt x="1038" y="837"/>
                  </a:lnTo>
                  <a:lnTo>
                    <a:pt x="1030" y="855"/>
                  </a:lnTo>
                  <a:lnTo>
                    <a:pt x="1026" y="871"/>
                  </a:lnTo>
                  <a:lnTo>
                    <a:pt x="1028" y="891"/>
                  </a:lnTo>
                  <a:lnTo>
                    <a:pt x="1028" y="894"/>
                  </a:lnTo>
                  <a:lnTo>
                    <a:pt x="1026" y="897"/>
                  </a:lnTo>
                  <a:lnTo>
                    <a:pt x="1025" y="899"/>
                  </a:lnTo>
                  <a:lnTo>
                    <a:pt x="1021" y="901"/>
                  </a:lnTo>
                  <a:lnTo>
                    <a:pt x="1020" y="902"/>
                  </a:lnTo>
                  <a:lnTo>
                    <a:pt x="1018" y="906"/>
                  </a:lnTo>
                  <a:lnTo>
                    <a:pt x="1021" y="922"/>
                  </a:lnTo>
                  <a:lnTo>
                    <a:pt x="1021" y="938"/>
                  </a:lnTo>
                  <a:lnTo>
                    <a:pt x="1018" y="956"/>
                  </a:lnTo>
                  <a:lnTo>
                    <a:pt x="1013" y="973"/>
                  </a:lnTo>
                  <a:lnTo>
                    <a:pt x="1004" y="986"/>
                  </a:lnTo>
                  <a:lnTo>
                    <a:pt x="990" y="996"/>
                  </a:lnTo>
                  <a:lnTo>
                    <a:pt x="974" y="1000"/>
                  </a:lnTo>
                  <a:lnTo>
                    <a:pt x="971" y="1002"/>
                  </a:lnTo>
                  <a:lnTo>
                    <a:pt x="969" y="1004"/>
                  </a:lnTo>
                  <a:lnTo>
                    <a:pt x="968" y="1007"/>
                  </a:lnTo>
                  <a:lnTo>
                    <a:pt x="966" y="1012"/>
                  </a:lnTo>
                  <a:lnTo>
                    <a:pt x="966" y="1015"/>
                  </a:lnTo>
                  <a:lnTo>
                    <a:pt x="964" y="1018"/>
                  </a:lnTo>
                  <a:lnTo>
                    <a:pt x="963" y="1022"/>
                  </a:lnTo>
                  <a:lnTo>
                    <a:pt x="958" y="1022"/>
                  </a:lnTo>
                  <a:lnTo>
                    <a:pt x="956" y="1020"/>
                  </a:lnTo>
                  <a:lnTo>
                    <a:pt x="953" y="1018"/>
                  </a:lnTo>
                  <a:lnTo>
                    <a:pt x="951" y="1017"/>
                  </a:lnTo>
                  <a:lnTo>
                    <a:pt x="950" y="1015"/>
                  </a:lnTo>
                  <a:lnTo>
                    <a:pt x="948" y="1014"/>
                  </a:lnTo>
                  <a:lnTo>
                    <a:pt x="946" y="1012"/>
                  </a:lnTo>
                  <a:lnTo>
                    <a:pt x="950" y="1022"/>
                  </a:lnTo>
                  <a:lnTo>
                    <a:pt x="948" y="1033"/>
                  </a:lnTo>
                  <a:lnTo>
                    <a:pt x="943" y="1043"/>
                  </a:lnTo>
                  <a:lnTo>
                    <a:pt x="938" y="1054"/>
                  </a:lnTo>
                  <a:lnTo>
                    <a:pt x="936" y="1066"/>
                  </a:lnTo>
                  <a:lnTo>
                    <a:pt x="940" y="1081"/>
                  </a:lnTo>
                  <a:lnTo>
                    <a:pt x="946" y="1092"/>
                  </a:lnTo>
                  <a:lnTo>
                    <a:pt x="950" y="1103"/>
                  </a:lnTo>
                  <a:lnTo>
                    <a:pt x="946" y="1113"/>
                  </a:lnTo>
                  <a:lnTo>
                    <a:pt x="940" y="1123"/>
                  </a:lnTo>
                  <a:lnTo>
                    <a:pt x="932" y="1133"/>
                  </a:lnTo>
                  <a:lnTo>
                    <a:pt x="925" y="1143"/>
                  </a:lnTo>
                  <a:lnTo>
                    <a:pt x="922" y="1131"/>
                  </a:lnTo>
                  <a:lnTo>
                    <a:pt x="919" y="1120"/>
                  </a:lnTo>
                  <a:lnTo>
                    <a:pt x="917" y="1108"/>
                  </a:lnTo>
                  <a:lnTo>
                    <a:pt x="922" y="1099"/>
                  </a:lnTo>
                  <a:lnTo>
                    <a:pt x="899" y="1094"/>
                  </a:lnTo>
                  <a:lnTo>
                    <a:pt x="874" y="1090"/>
                  </a:lnTo>
                  <a:lnTo>
                    <a:pt x="850" y="1092"/>
                  </a:lnTo>
                  <a:lnTo>
                    <a:pt x="827" y="1097"/>
                  </a:lnTo>
                  <a:lnTo>
                    <a:pt x="806" y="1105"/>
                  </a:lnTo>
                  <a:lnTo>
                    <a:pt x="788" y="1117"/>
                  </a:lnTo>
                  <a:lnTo>
                    <a:pt x="773" y="1131"/>
                  </a:lnTo>
                  <a:lnTo>
                    <a:pt x="762" y="1151"/>
                  </a:lnTo>
                  <a:lnTo>
                    <a:pt x="757" y="1175"/>
                  </a:lnTo>
                  <a:lnTo>
                    <a:pt x="758" y="1203"/>
                  </a:lnTo>
                  <a:lnTo>
                    <a:pt x="765" y="1205"/>
                  </a:lnTo>
                  <a:lnTo>
                    <a:pt x="773" y="1206"/>
                  </a:lnTo>
                  <a:lnTo>
                    <a:pt x="781" y="1206"/>
                  </a:lnTo>
                  <a:lnTo>
                    <a:pt x="788" y="1210"/>
                  </a:lnTo>
                  <a:lnTo>
                    <a:pt x="773" y="1233"/>
                  </a:lnTo>
                  <a:lnTo>
                    <a:pt x="763" y="1256"/>
                  </a:lnTo>
                  <a:lnTo>
                    <a:pt x="755" y="1280"/>
                  </a:lnTo>
                  <a:lnTo>
                    <a:pt x="749" y="1308"/>
                  </a:lnTo>
                  <a:lnTo>
                    <a:pt x="747" y="1321"/>
                  </a:lnTo>
                  <a:lnTo>
                    <a:pt x="744" y="1329"/>
                  </a:lnTo>
                  <a:lnTo>
                    <a:pt x="739" y="1334"/>
                  </a:lnTo>
                  <a:lnTo>
                    <a:pt x="732" y="1339"/>
                  </a:lnTo>
                  <a:lnTo>
                    <a:pt x="724" y="1347"/>
                  </a:lnTo>
                  <a:lnTo>
                    <a:pt x="713" y="1365"/>
                  </a:lnTo>
                  <a:lnTo>
                    <a:pt x="703" y="1383"/>
                  </a:lnTo>
                  <a:lnTo>
                    <a:pt x="696" y="1403"/>
                  </a:lnTo>
                  <a:lnTo>
                    <a:pt x="688" y="1419"/>
                  </a:lnTo>
                  <a:lnTo>
                    <a:pt x="677" y="1419"/>
                  </a:lnTo>
                  <a:lnTo>
                    <a:pt x="652" y="1450"/>
                  </a:lnTo>
                  <a:lnTo>
                    <a:pt x="629" y="1483"/>
                  </a:lnTo>
                  <a:lnTo>
                    <a:pt x="610" y="1519"/>
                  </a:lnTo>
                  <a:lnTo>
                    <a:pt x="588" y="1556"/>
                  </a:lnTo>
                  <a:lnTo>
                    <a:pt x="580" y="1573"/>
                  </a:lnTo>
                  <a:lnTo>
                    <a:pt x="570" y="1589"/>
                  </a:lnTo>
                  <a:lnTo>
                    <a:pt x="561" y="1600"/>
                  </a:lnTo>
                  <a:lnTo>
                    <a:pt x="541" y="1612"/>
                  </a:lnTo>
                  <a:lnTo>
                    <a:pt x="520" y="1622"/>
                  </a:lnTo>
                  <a:lnTo>
                    <a:pt x="498" y="1632"/>
                  </a:lnTo>
                  <a:lnTo>
                    <a:pt x="485" y="1641"/>
                  </a:lnTo>
                  <a:lnTo>
                    <a:pt x="472" y="1651"/>
                  </a:lnTo>
                  <a:lnTo>
                    <a:pt x="459" y="1659"/>
                  </a:lnTo>
                  <a:lnTo>
                    <a:pt x="441" y="1664"/>
                  </a:lnTo>
                  <a:lnTo>
                    <a:pt x="436" y="1653"/>
                  </a:lnTo>
                  <a:lnTo>
                    <a:pt x="433" y="1638"/>
                  </a:lnTo>
                  <a:lnTo>
                    <a:pt x="431" y="1623"/>
                  </a:lnTo>
                  <a:lnTo>
                    <a:pt x="430" y="1609"/>
                  </a:lnTo>
                  <a:lnTo>
                    <a:pt x="417" y="1604"/>
                  </a:lnTo>
                  <a:lnTo>
                    <a:pt x="404" y="1604"/>
                  </a:lnTo>
                  <a:lnTo>
                    <a:pt x="392" y="1609"/>
                  </a:lnTo>
                  <a:lnTo>
                    <a:pt x="381" y="1612"/>
                  </a:lnTo>
                  <a:lnTo>
                    <a:pt x="377" y="1599"/>
                  </a:lnTo>
                  <a:lnTo>
                    <a:pt x="377" y="1584"/>
                  </a:lnTo>
                  <a:lnTo>
                    <a:pt x="376" y="1569"/>
                  </a:lnTo>
                  <a:lnTo>
                    <a:pt x="371" y="1576"/>
                  </a:lnTo>
                  <a:lnTo>
                    <a:pt x="369" y="1584"/>
                  </a:lnTo>
                  <a:lnTo>
                    <a:pt x="368" y="1594"/>
                  </a:lnTo>
                  <a:lnTo>
                    <a:pt x="364" y="1600"/>
                  </a:lnTo>
                  <a:lnTo>
                    <a:pt x="348" y="1599"/>
                  </a:lnTo>
                  <a:lnTo>
                    <a:pt x="335" y="1596"/>
                  </a:lnTo>
                  <a:lnTo>
                    <a:pt x="335" y="1584"/>
                  </a:lnTo>
                  <a:lnTo>
                    <a:pt x="338" y="1574"/>
                  </a:lnTo>
                  <a:lnTo>
                    <a:pt x="343" y="1563"/>
                  </a:lnTo>
                  <a:lnTo>
                    <a:pt x="368" y="1543"/>
                  </a:lnTo>
                  <a:lnTo>
                    <a:pt x="387" y="1519"/>
                  </a:lnTo>
                  <a:lnTo>
                    <a:pt x="405" y="1489"/>
                  </a:lnTo>
                  <a:lnTo>
                    <a:pt x="418" y="1457"/>
                  </a:lnTo>
                  <a:lnTo>
                    <a:pt x="430" y="1424"/>
                  </a:lnTo>
                  <a:lnTo>
                    <a:pt x="436" y="1408"/>
                  </a:lnTo>
                  <a:lnTo>
                    <a:pt x="444" y="1393"/>
                  </a:lnTo>
                  <a:lnTo>
                    <a:pt x="449" y="1378"/>
                  </a:lnTo>
                  <a:lnTo>
                    <a:pt x="448" y="1355"/>
                  </a:lnTo>
                  <a:lnTo>
                    <a:pt x="443" y="1329"/>
                  </a:lnTo>
                  <a:lnTo>
                    <a:pt x="431" y="1306"/>
                  </a:lnTo>
                  <a:lnTo>
                    <a:pt x="420" y="1285"/>
                  </a:lnTo>
                  <a:lnTo>
                    <a:pt x="407" y="1270"/>
                  </a:lnTo>
                  <a:lnTo>
                    <a:pt x="391" y="1260"/>
                  </a:lnTo>
                  <a:lnTo>
                    <a:pt x="371" y="1254"/>
                  </a:lnTo>
                  <a:lnTo>
                    <a:pt x="351" y="1249"/>
                  </a:lnTo>
                  <a:lnTo>
                    <a:pt x="332" y="1244"/>
                  </a:lnTo>
                  <a:lnTo>
                    <a:pt x="317" y="1234"/>
                  </a:lnTo>
                  <a:lnTo>
                    <a:pt x="306" y="1221"/>
                  </a:lnTo>
                  <a:lnTo>
                    <a:pt x="296" y="1210"/>
                  </a:lnTo>
                  <a:lnTo>
                    <a:pt x="286" y="1198"/>
                  </a:lnTo>
                  <a:lnTo>
                    <a:pt x="268" y="1189"/>
                  </a:lnTo>
                  <a:lnTo>
                    <a:pt x="248" y="1184"/>
                  </a:lnTo>
                  <a:lnTo>
                    <a:pt x="229" y="1179"/>
                  </a:lnTo>
                  <a:lnTo>
                    <a:pt x="211" y="1171"/>
                  </a:lnTo>
                  <a:lnTo>
                    <a:pt x="203" y="1162"/>
                  </a:lnTo>
                  <a:lnTo>
                    <a:pt x="196" y="1149"/>
                  </a:lnTo>
                  <a:lnTo>
                    <a:pt x="191" y="1135"/>
                  </a:lnTo>
                  <a:lnTo>
                    <a:pt x="188" y="1120"/>
                  </a:lnTo>
                  <a:lnTo>
                    <a:pt x="190" y="1107"/>
                  </a:lnTo>
                  <a:lnTo>
                    <a:pt x="194" y="1097"/>
                  </a:lnTo>
                  <a:lnTo>
                    <a:pt x="207" y="1086"/>
                  </a:lnTo>
                  <a:lnTo>
                    <a:pt x="224" y="1074"/>
                  </a:lnTo>
                  <a:lnTo>
                    <a:pt x="243" y="1064"/>
                  </a:lnTo>
                  <a:lnTo>
                    <a:pt x="263" y="1056"/>
                  </a:lnTo>
                  <a:lnTo>
                    <a:pt x="281" y="1053"/>
                  </a:lnTo>
                  <a:lnTo>
                    <a:pt x="286" y="1053"/>
                  </a:lnTo>
                  <a:lnTo>
                    <a:pt x="291" y="1053"/>
                  </a:lnTo>
                  <a:lnTo>
                    <a:pt x="296" y="1054"/>
                  </a:lnTo>
                  <a:lnTo>
                    <a:pt x="301" y="1054"/>
                  </a:lnTo>
                  <a:lnTo>
                    <a:pt x="315" y="1048"/>
                  </a:lnTo>
                  <a:lnTo>
                    <a:pt x="327" y="1035"/>
                  </a:lnTo>
                  <a:lnTo>
                    <a:pt x="338" y="1017"/>
                  </a:lnTo>
                  <a:lnTo>
                    <a:pt x="345" y="997"/>
                  </a:lnTo>
                  <a:lnTo>
                    <a:pt x="350" y="976"/>
                  </a:lnTo>
                  <a:lnTo>
                    <a:pt x="350" y="955"/>
                  </a:lnTo>
                  <a:lnTo>
                    <a:pt x="350" y="933"/>
                  </a:lnTo>
                  <a:lnTo>
                    <a:pt x="355" y="914"/>
                  </a:lnTo>
                  <a:lnTo>
                    <a:pt x="361" y="894"/>
                  </a:lnTo>
                  <a:lnTo>
                    <a:pt x="369" y="876"/>
                  </a:lnTo>
                  <a:lnTo>
                    <a:pt x="373" y="855"/>
                  </a:lnTo>
                  <a:lnTo>
                    <a:pt x="377" y="855"/>
                  </a:lnTo>
                  <a:lnTo>
                    <a:pt x="381" y="857"/>
                  </a:lnTo>
                  <a:lnTo>
                    <a:pt x="382" y="858"/>
                  </a:lnTo>
                  <a:lnTo>
                    <a:pt x="384" y="860"/>
                  </a:lnTo>
                  <a:lnTo>
                    <a:pt x="387" y="860"/>
                  </a:lnTo>
                  <a:lnTo>
                    <a:pt x="389" y="860"/>
                  </a:lnTo>
                  <a:lnTo>
                    <a:pt x="391" y="858"/>
                  </a:lnTo>
                  <a:lnTo>
                    <a:pt x="391" y="857"/>
                  </a:lnTo>
                  <a:lnTo>
                    <a:pt x="391" y="853"/>
                  </a:lnTo>
                  <a:lnTo>
                    <a:pt x="391" y="852"/>
                  </a:lnTo>
                  <a:lnTo>
                    <a:pt x="392" y="852"/>
                  </a:lnTo>
                  <a:lnTo>
                    <a:pt x="394" y="852"/>
                  </a:lnTo>
                  <a:lnTo>
                    <a:pt x="394" y="850"/>
                  </a:lnTo>
                  <a:lnTo>
                    <a:pt x="392" y="850"/>
                  </a:lnTo>
                  <a:lnTo>
                    <a:pt x="389" y="852"/>
                  </a:lnTo>
                  <a:lnTo>
                    <a:pt x="387" y="852"/>
                  </a:lnTo>
                  <a:lnTo>
                    <a:pt x="384" y="853"/>
                  </a:lnTo>
                  <a:lnTo>
                    <a:pt x="381" y="853"/>
                  </a:lnTo>
                  <a:lnTo>
                    <a:pt x="377" y="853"/>
                  </a:lnTo>
                  <a:lnTo>
                    <a:pt x="376" y="852"/>
                  </a:lnTo>
                  <a:lnTo>
                    <a:pt x="377" y="845"/>
                  </a:lnTo>
                  <a:lnTo>
                    <a:pt x="379" y="842"/>
                  </a:lnTo>
                  <a:lnTo>
                    <a:pt x="382" y="839"/>
                  </a:lnTo>
                  <a:lnTo>
                    <a:pt x="387" y="835"/>
                  </a:lnTo>
                  <a:lnTo>
                    <a:pt x="391" y="832"/>
                  </a:lnTo>
                  <a:lnTo>
                    <a:pt x="394" y="829"/>
                  </a:lnTo>
                  <a:lnTo>
                    <a:pt x="397" y="826"/>
                  </a:lnTo>
                  <a:lnTo>
                    <a:pt x="392" y="826"/>
                  </a:lnTo>
                  <a:lnTo>
                    <a:pt x="389" y="827"/>
                  </a:lnTo>
                  <a:lnTo>
                    <a:pt x="386" y="829"/>
                  </a:lnTo>
                  <a:lnTo>
                    <a:pt x="382" y="829"/>
                  </a:lnTo>
                  <a:lnTo>
                    <a:pt x="377" y="830"/>
                  </a:lnTo>
                  <a:lnTo>
                    <a:pt x="379" y="814"/>
                  </a:lnTo>
                  <a:lnTo>
                    <a:pt x="382" y="799"/>
                  </a:lnTo>
                  <a:lnTo>
                    <a:pt x="387" y="786"/>
                  </a:lnTo>
                  <a:lnTo>
                    <a:pt x="392" y="788"/>
                  </a:lnTo>
                  <a:lnTo>
                    <a:pt x="395" y="788"/>
                  </a:lnTo>
                  <a:lnTo>
                    <a:pt x="399" y="788"/>
                  </a:lnTo>
                  <a:lnTo>
                    <a:pt x="402" y="790"/>
                  </a:lnTo>
                  <a:lnTo>
                    <a:pt x="407" y="790"/>
                  </a:lnTo>
                  <a:lnTo>
                    <a:pt x="412" y="790"/>
                  </a:lnTo>
                  <a:lnTo>
                    <a:pt x="410" y="785"/>
                  </a:lnTo>
                  <a:lnTo>
                    <a:pt x="407" y="781"/>
                  </a:lnTo>
                  <a:lnTo>
                    <a:pt x="404" y="780"/>
                  </a:lnTo>
                  <a:lnTo>
                    <a:pt x="399" y="780"/>
                  </a:lnTo>
                  <a:lnTo>
                    <a:pt x="392" y="780"/>
                  </a:lnTo>
                  <a:lnTo>
                    <a:pt x="386" y="741"/>
                  </a:lnTo>
                  <a:lnTo>
                    <a:pt x="377" y="703"/>
                  </a:lnTo>
                  <a:lnTo>
                    <a:pt x="366" y="664"/>
                  </a:lnTo>
                  <a:lnTo>
                    <a:pt x="361" y="654"/>
                  </a:lnTo>
                  <a:lnTo>
                    <a:pt x="356" y="644"/>
                  </a:lnTo>
                  <a:lnTo>
                    <a:pt x="351" y="634"/>
                  </a:lnTo>
                  <a:lnTo>
                    <a:pt x="350" y="626"/>
                  </a:lnTo>
                  <a:lnTo>
                    <a:pt x="353" y="620"/>
                  </a:lnTo>
                  <a:lnTo>
                    <a:pt x="361" y="615"/>
                  </a:lnTo>
                  <a:lnTo>
                    <a:pt x="364" y="616"/>
                  </a:lnTo>
                  <a:lnTo>
                    <a:pt x="368" y="620"/>
                  </a:lnTo>
                  <a:lnTo>
                    <a:pt x="369" y="623"/>
                  </a:lnTo>
                  <a:lnTo>
                    <a:pt x="371" y="626"/>
                  </a:lnTo>
                  <a:lnTo>
                    <a:pt x="373" y="629"/>
                  </a:lnTo>
                  <a:lnTo>
                    <a:pt x="374" y="633"/>
                  </a:lnTo>
                  <a:lnTo>
                    <a:pt x="377" y="636"/>
                  </a:lnTo>
                  <a:lnTo>
                    <a:pt x="377" y="631"/>
                  </a:lnTo>
                  <a:lnTo>
                    <a:pt x="381" y="628"/>
                  </a:lnTo>
                  <a:lnTo>
                    <a:pt x="382" y="623"/>
                  </a:lnTo>
                  <a:lnTo>
                    <a:pt x="387" y="620"/>
                  </a:lnTo>
                  <a:lnTo>
                    <a:pt x="391" y="615"/>
                  </a:lnTo>
                  <a:lnTo>
                    <a:pt x="392" y="610"/>
                  </a:lnTo>
                  <a:lnTo>
                    <a:pt x="391" y="603"/>
                  </a:lnTo>
                  <a:lnTo>
                    <a:pt x="387" y="598"/>
                  </a:lnTo>
                  <a:lnTo>
                    <a:pt x="384" y="595"/>
                  </a:lnTo>
                  <a:lnTo>
                    <a:pt x="379" y="592"/>
                  </a:lnTo>
                  <a:lnTo>
                    <a:pt x="373" y="588"/>
                  </a:lnTo>
                  <a:lnTo>
                    <a:pt x="369" y="590"/>
                  </a:lnTo>
                  <a:lnTo>
                    <a:pt x="368" y="595"/>
                  </a:lnTo>
                  <a:lnTo>
                    <a:pt x="366" y="598"/>
                  </a:lnTo>
                  <a:lnTo>
                    <a:pt x="364" y="602"/>
                  </a:lnTo>
                  <a:lnTo>
                    <a:pt x="361" y="605"/>
                  </a:lnTo>
                  <a:lnTo>
                    <a:pt x="338" y="605"/>
                  </a:lnTo>
                  <a:lnTo>
                    <a:pt x="327" y="580"/>
                  </a:lnTo>
                  <a:lnTo>
                    <a:pt x="315" y="556"/>
                  </a:lnTo>
                  <a:lnTo>
                    <a:pt x="306" y="531"/>
                  </a:lnTo>
                  <a:lnTo>
                    <a:pt x="294" y="507"/>
                  </a:lnTo>
                  <a:lnTo>
                    <a:pt x="279" y="487"/>
                  </a:lnTo>
                  <a:lnTo>
                    <a:pt x="281" y="482"/>
                  </a:lnTo>
                  <a:lnTo>
                    <a:pt x="284" y="479"/>
                  </a:lnTo>
                  <a:lnTo>
                    <a:pt x="288" y="476"/>
                  </a:lnTo>
                  <a:lnTo>
                    <a:pt x="292" y="472"/>
                  </a:lnTo>
                  <a:lnTo>
                    <a:pt x="297" y="471"/>
                  </a:lnTo>
                  <a:lnTo>
                    <a:pt x="304" y="479"/>
                  </a:lnTo>
                  <a:lnTo>
                    <a:pt x="312" y="485"/>
                  </a:lnTo>
                  <a:lnTo>
                    <a:pt x="319" y="494"/>
                  </a:lnTo>
                  <a:lnTo>
                    <a:pt x="322" y="505"/>
                  </a:lnTo>
                  <a:lnTo>
                    <a:pt x="325" y="497"/>
                  </a:lnTo>
                  <a:lnTo>
                    <a:pt x="325" y="487"/>
                  </a:lnTo>
                  <a:lnTo>
                    <a:pt x="324" y="476"/>
                  </a:lnTo>
                  <a:lnTo>
                    <a:pt x="324" y="463"/>
                  </a:lnTo>
                  <a:lnTo>
                    <a:pt x="320" y="463"/>
                  </a:lnTo>
                  <a:lnTo>
                    <a:pt x="317" y="463"/>
                  </a:lnTo>
                  <a:lnTo>
                    <a:pt x="314" y="461"/>
                  </a:lnTo>
                  <a:lnTo>
                    <a:pt x="309" y="461"/>
                  </a:lnTo>
                  <a:lnTo>
                    <a:pt x="304" y="459"/>
                  </a:lnTo>
                  <a:lnTo>
                    <a:pt x="301" y="456"/>
                  </a:lnTo>
                  <a:lnTo>
                    <a:pt x="299" y="453"/>
                  </a:lnTo>
                  <a:lnTo>
                    <a:pt x="297" y="450"/>
                  </a:lnTo>
                  <a:lnTo>
                    <a:pt x="299" y="446"/>
                  </a:lnTo>
                  <a:lnTo>
                    <a:pt x="302" y="445"/>
                  </a:lnTo>
                  <a:lnTo>
                    <a:pt x="307" y="443"/>
                  </a:lnTo>
                  <a:lnTo>
                    <a:pt x="310" y="441"/>
                  </a:lnTo>
                  <a:lnTo>
                    <a:pt x="315" y="441"/>
                  </a:lnTo>
                  <a:lnTo>
                    <a:pt x="320" y="440"/>
                  </a:lnTo>
                  <a:lnTo>
                    <a:pt x="324" y="440"/>
                  </a:lnTo>
                  <a:lnTo>
                    <a:pt x="322" y="438"/>
                  </a:lnTo>
                  <a:lnTo>
                    <a:pt x="320" y="438"/>
                  </a:lnTo>
                  <a:lnTo>
                    <a:pt x="317" y="438"/>
                  </a:lnTo>
                  <a:lnTo>
                    <a:pt x="314" y="438"/>
                  </a:lnTo>
                  <a:lnTo>
                    <a:pt x="310" y="440"/>
                  </a:lnTo>
                  <a:lnTo>
                    <a:pt x="307" y="440"/>
                  </a:lnTo>
                  <a:lnTo>
                    <a:pt x="304" y="440"/>
                  </a:lnTo>
                  <a:lnTo>
                    <a:pt x="302" y="436"/>
                  </a:lnTo>
                  <a:lnTo>
                    <a:pt x="304" y="432"/>
                  </a:lnTo>
                  <a:lnTo>
                    <a:pt x="306" y="428"/>
                  </a:lnTo>
                  <a:lnTo>
                    <a:pt x="309" y="425"/>
                  </a:lnTo>
                  <a:lnTo>
                    <a:pt x="310" y="423"/>
                  </a:lnTo>
                  <a:lnTo>
                    <a:pt x="314" y="420"/>
                  </a:lnTo>
                  <a:lnTo>
                    <a:pt x="317" y="417"/>
                  </a:lnTo>
                  <a:lnTo>
                    <a:pt x="319" y="414"/>
                  </a:lnTo>
                  <a:lnTo>
                    <a:pt x="309" y="410"/>
                  </a:lnTo>
                  <a:lnTo>
                    <a:pt x="301" y="407"/>
                  </a:lnTo>
                  <a:lnTo>
                    <a:pt x="292" y="404"/>
                  </a:lnTo>
                  <a:lnTo>
                    <a:pt x="291" y="407"/>
                  </a:lnTo>
                  <a:lnTo>
                    <a:pt x="289" y="409"/>
                  </a:lnTo>
                  <a:lnTo>
                    <a:pt x="289" y="412"/>
                  </a:lnTo>
                  <a:lnTo>
                    <a:pt x="291" y="415"/>
                  </a:lnTo>
                  <a:lnTo>
                    <a:pt x="292" y="418"/>
                  </a:lnTo>
                  <a:lnTo>
                    <a:pt x="292" y="423"/>
                  </a:lnTo>
                  <a:lnTo>
                    <a:pt x="292" y="428"/>
                  </a:lnTo>
                  <a:lnTo>
                    <a:pt x="288" y="428"/>
                  </a:lnTo>
                  <a:lnTo>
                    <a:pt x="284" y="427"/>
                  </a:lnTo>
                  <a:lnTo>
                    <a:pt x="281" y="425"/>
                  </a:lnTo>
                  <a:lnTo>
                    <a:pt x="279" y="422"/>
                  </a:lnTo>
                  <a:lnTo>
                    <a:pt x="276" y="420"/>
                  </a:lnTo>
                  <a:lnTo>
                    <a:pt x="275" y="417"/>
                  </a:lnTo>
                  <a:lnTo>
                    <a:pt x="273" y="415"/>
                  </a:lnTo>
                  <a:lnTo>
                    <a:pt x="270" y="414"/>
                  </a:lnTo>
                  <a:lnTo>
                    <a:pt x="275" y="425"/>
                  </a:lnTo>
                  <a:lnTo>
                    <a:pt x="279" y="438"/>
                  </a:lnTo>
                  <a:lnTo>
                    <a:pt x="281" y="453"/>
                  </a:lnTo>
                  <a:lnTo>
                    <a:pt x="278" y="454"/>
                  </a:lnTo>
                  <a:lnTo>
                    <a:pt x="276" y="456"/>
                  </a:lnTo>
                  <a:lnTo>
                    <a:pt x="273" y="458"/>
                  </a:lnTo>
                  <a:lnTo>
                    <a:pt x="271" y="459"/>
                  </a:lnTo>
                  <a:lnTo>
                    <a:pt x="268" y="461"/>
                  </a:lnTo>
                  <a:lnTo>
                    <a:pt x="265" y="461"/>
                  </a:lnTo>
                  <a:lnTo>
                    <a:pt x="260" y="448"/>
                  </a:lnTo>
                  <a:lnTo>
                    <a:pt x="255" y="435"/>
                  </a:lnTo>
                  <a:lnTo>
                    <a:pt x="250" y="422"/>
                  </a:lnTo>
                  <a:lnTo>
                    <a:pt x="242" y="412"/>
                  </a:lnTo>
                  <a:lnTo>
                    <a:pt x="232" y="404"/>
                  </a:lnTo>
                  <a:lnTo>
                    <a:pt x="222" y="387"/>
                  </a:lnTo>
                  <a:lnTo>
                    <a:pt x="214" y="371"/>
                  </a:lnTo>
                  <a:lnTo>
                    <a:pt x="206" y="356"/>
                  </a:lnTo>
                  <a:lnTo>
                    <a:pt x="194" y="343"/>
                  </a:lnTo>
                  <a:lnTo>
                    <a:pt x="180" y="333"/>
                  </a:lnTo>
                  <a:lnTo>
                    <a:pt x="173" y="317"/>
                  </a:lnTo>
                  <a:lnTo>
                    <a:pt x="162" y="302"/>
                  </a:lnTo>
                  <a:lnTo>
                    <a:pt x="150" y="289"/>
                  </a:lnTo>
                  <a:lnTo>
                    <a:pt x="140" y="275"/>
                  </a:lnTo>
                  <a:lnTo>
                    <a:pt x="137" y="260"/>
                  </a:lnTo>
                  <a:lnTo>
                    <a:pt x="140" y="248"/>
                  </a:lnTo>
                  <a:lnTo>
                    <a:pt x="149" y="242"/>
                  </a:lnTo>
                  <a:lnTo>
                    <a:pt x="158" y="235"/>
                  </a:lnTo>
                  <a:lnTo>
                    <a:pt x="168" y="229"/>
                  </a:lnTo>
                  <a:lnTo>
                    <a:pt x="176" y="219"/>
                  </a:lnTo>
                  <a:lnTo>
                    <a:pt x="176" y="217"/>
                  </a:lnTo>
                  <a:lnTo>
                    <a:pt x="176" y="216"/>
                  </a:lnTo>
                  <a:lnTo>
                    <a:pt x="175" y="214"/>
                  </a:lnTo>
                  <a:lnTo>
                    <a:pt x="173" y="214"/>
                  </a:lnTo>
                  <a:lnTo>
                    <a:pt x="172" y="212"/>
                  </a:lnTo>
                  <a:lnTo>
                    <a:pt x="170" y="212"/>
                  </a:lnTo>
                  <a:lnTo>
                    <a:pt x="170" y="211"/>
                  </a:lnTo>
                  <a:lnTo>
                    <a:pt x="170" y="208"/>
                  </a:lnTo>
                  <a:lnTo>
                    <a:pt x="165" y="219"/>
                  </a:lnTo>
                  <a:lnTo>
                    <a:pt x="157" y="227"/>
                  </a:lnTo>
                  <a:lnTo>
                    <a:pt x="147" y="232"/>
                  </a:lnTo>
                  <a:lnTo>
                    <a:pt x="137" y="239"/>
                  </a:lnTo>
                  <a:lnTo>
                    <a:pt x="129" y="248"/>
                  </a:lnTo>
                  <a:lnTo>
                    <a:pt x="122" y="244"/>
                  </a:lnTo>
                  <a:lnTo>
                    <a:pt x="118" y="237"/>
                  </a:lnTo>
                  <a:lnTo>
                    <a:pt x="113" y="229"/>
                  </a:lnTo>
                  <a:lnTo>
                    <a:pt x="111" y="219"/>
                  </a:lnTo>
                  <a:lnTo>
                    <a:pt x="108" y="217"/>
                  </a:lnTo>
                  <a:lnTo>
                    <a:pt x="106" y="217"/>
                  </a:lnTo>
                  <a:lnTo>
                    <a:pt x="103" y="219"/>
                  </a:lnTo>
                  <a:lnTo>
                    <a:pt x="101" y="219"/>
                  </a:lnTo>
                  <a:lnTo>
                    <a:pt x="100" y="219"/>
                  </a:lnTo>
                  <a:lnTo>
                    <a:pt x="96" y="217"/>
                  </a:lnTo>
                  <a:lnTo>
                    <a:pt x="95" y="209"/>
                  </a:lnTo>
                  <a:lnTo>
                    <a:pt x="91" y="203"/>
                  </a:lnTo>
                  <a:lnTo>
                    <a:pt x="87" y="198"/>
                  </a:lnTo>
                  <a:lnTo>
                    <a:pt x="82" y="193"/>
                  </a:lnTo>
                  <a:lnTo>
                    <a:pt x="78" y="185"/>
                  </a:lnTo>
                  <a:lnTo>
                    <a:pt x="80" y="175"/>
                  </a:lnTo>
                  <a:lnTo>
                    <a:pt x="85" y="175"/>
                  </a:lnTo>
                  <a:lnTo>
                    <a:pt x="88" y="173"/>
                  </a:lnTo>
                  <a:lnTo>
                    <a:pt x="91" y="172"/>
                  </a:lnTo>
                  <a:lnTo>
                    <a:pt x="95" y="170"/>
                  </a:lnTo>
                  <a:lnTo>
                    <a:pt x="96" y="167"/>
                  </a:lnTo>
                  <a:lnTo>
                    <a:pt x="87" y="136"/>
                  </a:lnTo>
                  <a:lnTo>
                    <a:pt x="72" y="108"/>
                  </a:lnTo>
                  <a:lnTo>
                    <a:pt x="55" y="83"/>
                  </a:lnTo>
                  <a:lnTo>
                    <a:pt x="36" y="60"/>
                  </a:lnTo>
                  <a:lnTo>
                    <a:pt x="18" y="38"/>
                  </a:lnTo>
                  <a:lnTo>
                    <a:pt x="0" y="13"/>
                  </a:lnTo>
                  <a:lnTo>
                    <a:pt x="21" y="10"/>
                  </a:lnTo>
                  <a:lnTo>
                    <a:pt x="39" y="6"/>
                  </a:lnTo>
                  <a:lnTo>
                    <a:pt x="55" y="5"/>
                  </a:lnTo>
                  <a:lnTo>
                    <a:pt x="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0" name="Freeform 20">
              <a:extLst>
                <a:ext uri="{FF2B5EF4-FFF2-40B4-BE49-F238E27FC236}">
                  <a16:creationId xmlns:a16="http://schemas.microsoft.com/office/drawing/2014/main" id="{A4590F71-6991-4E30-A06C-32980BF76E36}"/>
                </a:ext>
              </a:extLst>
            </p:cNvPr>
            <p:cNvSpPr>
              <a:spLocks/>
            </p:cNvSpPr>
            <p:nvPr/>
          </p:nvSpPr>
          <p:spPr bwMode="auto">
            <a:xfrm>
              <a:off x="1476" y="69"/>
              <a:ext cx="52" cy="66"/>
            </a:xfrm>
            <a:custGeom>
              <a:avLst/>
              <a:gdLst>
                <a:gd name="T0" fmla="*/ 21 w 52"/>
                <a:gd name="T1" fmla="*/ 0 h 66"/>
                <a:gd name="T2" fmla="*/ 36 w 52"/>
                <a:gd name="T3" fmla="*/ 12 h 66"/>
                <a:gd name="T4" fmla="*/ 45 w 52"/>
                <a:gd name="T5" fmla="*/ 28 h 66"/>
                <a:gd name="T6" fmla="*/ 52 w 52"/>
                <a:gd name="T7" fmla="*/ 48 h 66"/>
                <a:gd name="T8" fmla="*/ 52 w 52"/>
                <a:gd name="T9" fmla="*/ 66 h 66"/>
                <a:gd name="T10" fmla="*/ 45 w 52"/>
                <a:gd name="T11" fmla="*/ 66 h 66"/>
                <a:gd name="T12" fmla="*/ 32 w 52"/>
                <a:gd name="T13" fmla="*/ 53 h 66"/>
                <a:gd name="T14" fmla="*/ 18 w 52"/>
                <a:gd name="T15" fmla="*/ 43 h 66"/>
                <a:gd name="T16" fmla="*/ 0 w 52"/>
                <a:gd name="T17" fmla="*/ 33 h 66"/>
                <a:gd name="T18" fmla="*/ 5 w 52"/>
                <a:gd name="T19" fmla="*/ 20 h 66"/>
                <a:gd name="T20" fmla="*/ 13 w 52"/>
                <a:gd name="T21" fmla="*/ 10 h 66"/>
                <a:gd name="T22" fmla="*/ 21 w 5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6">
                  <a:moveTo>
                    <a:pt x="21" y="0"/>
                  </a:moveTo>
                  <a:lnTo>
                    <a:pt x="36" y="12"/>
                  </a:lnTo>
                  <a:lnTo>
                    <a:pt x="45" y="28"/>
                  </a:lnTo>
                  <a:lnTo>
                    <a:pt x="52" y="48"/>
                  </a:lnTo>
                  <a:lnTo>
                    <a:pt x="52" y="66"/>
                  </a:lnTo>
                  <a:lnTo>
                    <a:pt x="45" y="66"/>
                  </a:lnTo>
                  <a:lnTo>
                    <a:pt x="32" y="53"/>
                  </a:lnTo>
                  <a:lnTo>
                    <a:pt x="18" y="43"/>
                  </a:lnTo>
                  <a:lnTo>
                    <a:pt x="0" y="33"/>
                  </a:lnTo>
                  <a:lnTo>
                    <a:pt x="5" y="20"/>
                  </a:lnTo>
                  <a:lnTo>
                    <a:pt x="13" y="1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1" name="Freeform 21">
              <a:extLst>
                <a:ext uri="{FF2B5EF4-FFF2-40B4-BE49-F238E27FC236}">
                  <a16:creationId xmlns:a16="http://schemas.microsoft.com/office/drawing/2014/main" id="{2BEEDEE3-7BD0-4B61-810C-1868256C31C5}"/>
                </a:ext>
              </a:extLst>
            </p:cNvPr>
            <p:cNvSpPr>
              <a:spLocks/>
            </p:cNvSpPr>
            <p:nvPr/>
          </p:nvSpPr>
          <p:spPr bwMode="auto">
            <a:xfrm>
              <a:off x="1433" y="96"/>
              <a:ext cx="18" cy="14"/>
            </a:xfrm>
            <a:custGeom>
              <a:avLst/>
              <a:gdLst>
                <a:gd name="T0" fmla="*/ 7 w 18"/>
                <a:gd name="T1" fmla="*/ 0 h 14"/>
                <a:gd name="T2" fmla="*/ 12 w 18"/>
                <a:gd name="T3" fmla="*/ 0 h 14"/>
                <a:gd name="T4" fmla="*/ 15 w 18"/>
                <a:gd name="T5" fmla="*/ 0 h 14"/>
                <a:gd name="T6" fmla="*/ 17 w 18"/>
                <a:gd name="T7" fmla="*/ 1 h 14"/>
                <a:gd name="T8" fmla="*/ 18 w 18"/>
                <a:gd name="T9" fmla="*/ 6 h 14"/>
                <a:gd name="T10" fmla="*/ 17 w 18"/>
                <a:gd name="T11" fmla="*/ 11 h 14"/>
                <a:gd name="T12" fmla="*/ 15 w 18"/>
                <a:gd name="T13" fmla="*/ 14 h 14"/>
                <a:gd name="T14" fmla="*/ 12 w 18"/>
                <a:gd name="T15" fmla="*/ 13 h 14"/>
                <a:gd name="T16" fmla="*/ 7 w 18"/>
                <a:gd name="T17" fmla="*/ 13 h 14"/>
                <a:gd name="T18" fmla="*/ 5 w 18"/>
                <a:gd name="T19" fmla="*/ 11 h 14"/>
                <a:gd name="T20" fmla="*/ 2 w 18"/>
                <a:gd name="T21" fmla="*/ 9 h 14"/>
                <a:gd name="T22" fmla="*/ 0 w 18"/>
                <a:gd name="T23" fmla="*/ 6 h 14"/>
                <a:gd name="T24" fmla="*/ 0 w 18"/>
                <a:gd name="T25" fmla="*/ 1 h 14"/>
                <a:gd name="T26" fmla="*/ 3 w 18"/>
                <a:gd name="T27" fmla="*/ 0 h 14"/>
                <a:gd name="T28" fmla="*/ 7 w 1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14">
                  <a:moveTo>
                    <a:pt x="7" y="0"/>
                  </a:moveTo>
                  <a:lnTo>
                    <a:pt x="12" y="0"/>
                  </a:lnTo>
                  <a:lnTo>
                    <a:pt x="15" y="0"/>
                  </a:lnTo>
                  <a:lnTo>
                    <a:pt x="17" y="1"/>
                  </a:lnTo>
                  <a:lnTo>
                    <a:pt x="18" y="6"/>
                  </a:lnTo>
                  <a:lnTo>
                    <a:pt x="17" y="11"/>
                  </a:lnTo>
                  <a:lnTo>
                    <a:pt x="15" y="14"/>
                  </a:lnTo>
                  <a:lnTo>
                    <a:pt x="12" y="13"/>
                  </a:lnTo>
                  <a:lnTo>
                    <a:pt x="7" y="13"/>
                  </a:lnTo>
                  <a:lnTo>
                    <a:pt x="5" y="11"/>
                  </a:lnTo>
                  <a:lnTo>
                    <a:pt x="2" y="9"/>
                  </a:lnTo>
                  <a:lnTo>
                    <a:pt x="0" y="6"/>
                  </a:lnTo>
                  <a:lnTo>
                    <a:pt x="0" y="1"/>
                  </a:lnTo>
                  <a:lnTo>
                    <a:pt x="3" y="0"/>
                  </a:lnTo>
                  <a:lnTo>
                    <a:pt x="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2" name="Freeform 22">
              <a:extLst>
                <a:ext uri="{FF2B5EF4-FFF2-40B4-BE49-F238E27FC236}">
                  <a16:creationId xmlns:a16="http://schemas.microsoft.com/office/drawing/2014/main" id="{C0871C2C-6F7B-4017-BAA0-96DEC241E3DB}"/>
                </a:ext>
              </a:extLst>
            </p:cNvPr>
            <p:cNvSpPr>
              <a:spLocks/>
            </p:cNvSpPr>
            <p:nvPr/>
          </p:nvSpPr>
          <p:spPr bwMode="auto">
            <a:xfrm>
              <a:off x="1394" y="148"/>
              <a:ext cx="16" cy="13"/>
            </a:xfrm>
            <a:custGeom>
              <a:avLst/>
              <a:gdLst>
                <a:gd name="T0" fmla="*/ 3 w 16"/>
                <a:gd name="T1" fmla="*/ 0 h 13"/>
                <a:gd name="T2" fmla="*/ 7 w 16"/>
                <a:gd name="T3" fmla="*/ 0 h 13"/>
                <a:gd name="T4" fmla="*/ 11 w 16"/>
                <a:gd name="T5" fmla="*/ 2 h 13"/>
                <a:gd name="T6" fmla="*/ 13 w 16"/>
                <a:gd name="T7" fmla="*/ 3 h 13"/>
                <a:gd name="T8" fmla="*/ 16 w 16"/>
                <a:gd name="T9" fmla="*/ 6 h 13"/>
                <a:gd name="T10" fmla="*/ 15 w 16"/>
                <a:gd name="T11" fmla="*/ 10 h 13"/>
                <a:gd name="T12" fmla="*/ 13 w 16"/>
                <a:gd name="T13" fmla="*/ 11 h 13"/>
                <a:gd name="T14" fmla="*/ 10 w 16"/>
                <a:gd name="T15" fmla="*/ 13 h 13"/>
                <a:gd name="T16" fmla="*/ 7 w 16"/>
                <a:gd name="T17" fmla="*/ 13 h 13"/>
                <a:gd name="T18" fmla="*/ 3 w 16"/>
                <a:gd name="T19" fmla="*/ 11 h 13"/>
                <a:gd name="T20" fmla="*/ 2 w 16"/>
                <a:gd name="T21" fmla="*/ 10 h 13"/>
                <a:gd name="T22" fmla="*/ 0 w 16"/>
                <a:gd name="T23" fmla="*/ 6 h 13"/>
                <a:gd name="T24" fmla="*/ 0 w 16"/>
                <a:gd name="T25" fmla="*/ 2 h 13"/>
                <a:gd name="T26" fmla="*/ 3 w 16"/>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3">
                  <a:moveTo>
                    <a:pt x="3" y="0"/>
                  </a:moveTo>
                  <a:lnTo>
                    <a:pt x="7" y="0"/>
                  </a:lnTo>
                  <a:lnTo>
                    <a:pt x="11" y="2"/>
                  </a:lnTo>
                  <a:lnTo>
                    <a:pt x="13" y="3"/>
                  </a:lnTo>
                  <a:lnTo>
                    <a:pt x="16" y="6"/>
                  </a:lnTo>
                  <a:lnTo>
                    <a:pt x="15" y="10"/>
                  </a:lnTo>
                  <a:lnTo>
                    <a:pt x="13" y="11"/>
                  </a:lnTo>
                  <a:lnTo>
                    <a:pt x="10" y="13"/>
                  </a:lnTo>
                  <a:lnTo>
                    <a:pt x="7" y="13"/>
                  </a:lnTo>
                  <a:lnTo>
                    <a:pt x="3" y="11"/>
                  </a:lnTo>
                  <a:lnTo>
                    <a:pt x="2" y="10"/>
                  </a:lnTo>
                  <a:lnTo>
                    <a:pt x="0" y="6"/>
                  </a:lnTo>
                  <a:lnTo>
                    <a:pt x="0" y="2"/>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3" name="Freeform 23">
              <a:extLst>
                <a:ext uri="{FF2B5EF4-FFF2-40B4-BE49-F238E27FC236}">
                  <a16:creationId xmlns:a16="http://schemas.microsoft.com/office/drawing/2014/main" id="{0EF2F10B-44BE-4A83-8B06-3C25463A1A07}"/>
                </a:ext>
              </a:extLst>
            </p:cNvPr>
            <p:cNvSpPr>
              <a:spLocks/>
            </p:cNvSpPr>
            <p:nvPr/>
          </p:nvSpPr>
          <p:spPr bwMode="auto">
            <a:xfrm>
              <a:off x="1564" y="195"/>
              <a:ext cx="23" cy="17"/>
            </a:xfrm>
            <a:custGeom>
              <a:avLst/>
              <a:gdLst>
                <a:gd name="T0" fmla="*/ 8 w 23"/>
                <a:gd name="T1" fmla="*/ 0 h 17"/>
                <a:gd name="T2" fmla="*/ 13 w 23"/>
                <a:gd name="T3" fmla="*/ 0 h 17"/>
                <a:gd name="T4" fmla="*/ 18 w 23"/>
                <a:gd name="T5" fmla="*/ 2 h 17"/>
                <a:gd name="T6" fmla="*/ 21 w 23"/>
                <a:gd name="T7" fmla="*/ 5 h 17"/>
                <a:gd name="T8" fmla="*/ 23 w 23"/>
                <a:gd name="T9" fmla="*/ 8 h 17"/>
                <a:gd name="T10" fmla="*/ 23 w 23"/>
                <a:gd name="T11" fmla="*/ 13 h 17"/>
                <a:gd name="T12" fmla="*/ 20 w 23"/>
                <a:gd name="T13" fmla="*/ 17 h 17"/>
                <a:gd name="T14" fmla="*/ 15 w 23"/>
                <a:gd name="T15" fmla="*/ 17 h 17"/>
                <a:gd name="T16" fmla="*/ 10 w 23"/>
                <a:gd name="T17" fmla="*/ 17 h 17"/>
                <a:gd name="T18" fmla="*/ 5 w 23"/>
                <a:gd name="T19" fmla="*/ 13 h 17"/>
                <a:gd name="T20" fmla="*/ 2 w 23"/>
                <a:gd name="T21" fmla="*/ 12 h 17"/>
                <a:gd name="T22" fmla="*/ 0 w 23"/>
                <a:gd name="T23" fmla="*/ 7 h 17"/>
                <a:gd name="T24" fmla="*/ 0 w 23"/>
                <a:gd name="T25" fmla="*/ 2 h 17"/>
                <a:gd name="T26" fmla="*/ 5 w 23"/>
                <a:gd name="T27" fmla="*/ 0 h 17"/>
                <a:gd name="T28" fmla="*/ 8 w 23"/>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7">
                  <a:moveTo>
                    <a:pt x="8" y="0"/>
                  </a:moveTo>
                  <a:lnTo>
                    <a:pt x="13" y="0"/>
                  </a:lnTo>
                  <a:lnTo>
                    <a:pt x="18" y="2"/>
                  </a:lnTo>
                  <a:lnTo>
                    <a:pt x="21" y="5"/>
                  </a:lnTo>
                  <a:lnTo>
                    <a:pt x="23" y="8"/>
                  </a:lnTo>
                  <a:lnTo>
                    <a:pt x="23" y="13"/>
                  </a:lnTo>
                  <a:lnTo>
                    <a:pt x="20" y="17"/>
                  </a:lnTo>
                  <a:lnTo>
                    <a:pt x="15" y="17"/>
                  </a:lnTo>
                  <a:lnTo>
                    <a:pt x="10" y="17"/>
                  </a:lnTo>
                  <a:lnTo>
                    <a:pt x="5" y="13"/>
                  </a:lnTo>
                  <a:lnTo>
                    <a:pt x="2" y="12"/>
                  </a:lnTo>
                  <a:lnTo>
                    <a:pt x="0" y="7"/>
                  </a:lnTo>
                  <a:lnTo>
                    <a:pt x="0" y="2"/>
                  </a:lnTo>
                  <a:lnTo>
                    <a:pt x="5" y="0"/>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4" name="Freeform 24">
              <a:extLst>
                <a:ext uri="{FF2B5EF4-FFF2-40B4-BE49-F238E27FC236}">
                  <a16:creationId xmlns:a16="http://schemas.microsoft.com/office/drawing/2014/main" id="{4A216084-7F62-4E92-B04F-874AEA71DEFB}"/>
                </a:ext>
              </a:extLst>
            </p:cNvPr>
            <p:cNvSpPr>
              <a:spLocks/>
            </p:cNvSpPr>
            <p:nvPr/>
          </p:nvSpPr>
          <p:spPr bwMode="auto">
            <a:xfrm>
              <a:off x="1405" y="221"/>
              <a:ext cx="15" cy="12"/>
            </a:xfrm>
            <a:custGeom>
              <a:avLst/>
              <a:gdLst>
                <a:gd name="T0" fmla="*/ 0 w 15"/>
                <a:gd name="T1" fmla="*/ 0 h 12"/>
                <a:gd name="T2" fmla="*/ 15 w 15"/>
                <a:gd name="T3" fmla="*/ 0 h 12"/>
                <a:gd name="T4" fmla="*/ 15 w 15"/>
                <a:gd name="T5" fmla="*/ 4 h 12"/>
                <a:gd name="T6" fmla="*/ 15 w 15"/>
                <a:gd name="T7" fmla="*/ 7 h 12"/>
                <a:gd name="T8" fmla="*/ 14 w 15"/>
                <a:gd name="T9" fmla="*/ 9 h 12"/>
                <a:gd name="T10" fmla="*/ 12 w 15"/>
                <a:gd name="T11" fmla="*/ 10 h 12"/>
                <a:gd name="T12" fmla="*/ 10 w 15"/>
                <a:gd name="T13" fmla="*/ 12 h 12"/>
                <a:gd name="T14" fmla="*/ 5 w 15"/>
                <a:gd name="T15" fmla="*/ 10 h 12"/>
                <a:gd name="T16" fmla="*/ 2 w 15"/>
                <a:gd name="T17" fmla="*/ 9 h 12"/>
                <a:gd name="T18" fmla="*/ 0 w 15"/>
                <a:gd name="T19" fmla="*/ 5 h 12"/>
                <a:gd name="T20" fmla="*/ 0 w 15"/>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2">
                  <a:moveTo>
                    <a:pt x="0" y="0"/>
                  </a:moveTo>
                  <a:lnTo>
                    <a:pt x="15" y="0"/>
                  </a:lnTo>
                  <a:lnTo>
                    <a:pt x="15" y="4"/>
                  </a:lnTo>
                  <a:lnTo>
                    <a:pt x="15" y="7"/>
                  </a:lnTo>
                  <a:lnTo>
                    <a:pt x="14" y="9"/>
                  </a:lnTo>
                  <a:lnTo>
                    <a:pt x="12" y="10"/>
                  </a:lnTo>
                  <a:lnTo>
                    <a:pt x="10" y="12"/>
                  </a:lnTo>
                  <a:lnTo>
                    <a:pt x="5" y="10"/>
                  </a:lnTo>
                  <a:lnTo>
                    <a:pt x="2" y="9"/>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5" name="Freeform 25">
              <a:extLst>
                <a:ext uri="{FF2B5EF4-FFF2-40B4-BE49-F238E27FC236}">
                  <a16:creationId xmlns:a16="http://schemas.microsoft.com/office/drawing/2014/main" id="{FFBC8E44-DECE-40F0-A98F-55248D526C33}"/>
                </a:ext>
              </a:extLst>
            </p:cNvPr>
            <p:cNvSpPr>
              <a:spLocks/>
            </p:cNvSpPr>
            <p:nvPr/>
          </p:nvSpPr>
          <p:spPr bwMode="auto">
            <a:xfrm>
              <a:off x="1417" y="230"/>
              <a:ext cx="46" cy="19"/>
            </a:xfrm>
            <a:custGeom>
              <a:avLst/>
              <a:gdLst>
                <a:gd name="T0" fmla="*/ 34 w 46"/>
                <a:gd name="T1" fmla="*/ 0 h 19"/>
                <a:gd name="T2" fmla="*/ 46 w 46"/>
                <a:gd name="T3" fmla="*/ 3 h 19"/>
                <a:gd name="T4" fmla="*/ 41 w 46"/>
                <a:gd name="T5" fmla="*/ 11 h 19"/>
                <a:gd name="T6" fmla="*/ 33 w 46"/>
                <a:gd name="T7" fmla="*/ 16 h 19"/>
                <a:gd name="T8" fmla="*/ 21 w 46"/>
                <a:gd name="T9" fmla="*/ 19 h 19"/>
                <a:gd name="T10" fmla="*/ 10 w 46"/>
                <a:gd name="T11" fmla="*/ 19 h 19"/>
                <a:gd name="T12" fmla="*/ 0 w 46"/>
                <a:gd name="T13" fmla="*/ 14 h 19"/>
                <a:gd name="T14" fmla="*/ 8 w 46"/>
                <a:gd name="T15" fmla="*/ 6 h 19"/>
                <a:gd name="T16" fmla="*/ 21 w 46"/>
                <a:gd name="T17" fmla="*/ 1 h 19"/>
                <a:gd name="T18" fmla="*/ 34 w 46"/>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9">
                  <a:moveTo>
                    <a:pt x="34" y="0"/>
                  </a:moveTo>
                  <a:lnTo>
                    <a:pt x="46" y="3"/>
                  </a:lnTo>
                  <a:lnTo>
                    <a:pt x="41" y="11"/>
                  </a:lnTo>
                  <a:lnTo>
                    <a:pt x="33" y="16"/>
                  </a:lnTo>
                  <a:lnTo>
                    <a:pt x="21" y="19"/>
                  </a:lnTo>
                  <a:lnTo>
                    <a:pt x="10" y="19"/>
                  </a:lnTo>
                  <a:lnTo>
                    <a:pt x="0" y="14"/>
                  </a:lnTo>
                  <a:lnTo>
                    <a:pt x="8" y="6"/>
                  </a:lnTo>
                  <a:lnTo>
                    <a:pt x="21"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6" name="Freeform 26">
              <a:extLst>
                <a:ext uri="{FF2B5EF4-FFF2-40B4-BE49-F238E27FC236}">
                  <a16:creationId xmlns:a16="http://schemas.microsoft.com/office/drawing/2014/main" id="{5B016598-F04D-439E-822D-E14385D43944}"/>
                </a:ext>
              </a:extLst>
            </p:cNvPr>
            <p:cNvSpPr>
              <a:spLocks/>
            </p:cNvSpPr>
            <p:nvPr/>
          </p:nvSpPr>
          <p:spPr bwMode="auto">
            <a:xfrm>
              <a:off x="1391" y="233"/>
              <a:ext cx="13" cy="11"/>
            </a:xfrm>
            <a:custGeom>
              <a:avLst/>
              <a:gdLst>
                <a:gd name="T0" fmla="*/ 5 w 13"/>
                <a:gd name="T1" fmla="*/ 0 h 11"/>
                <a:gd name="T2" fmla="*/ 8 w 13"/>
                <a:gd name="T3" fmla="*/ 0 h 11"/>
                <a:gd name="T4" fmla="*/ 10 w 13"/>
                <a:gd name="T5" fmla="*/ 0 h 11"/>
                <a:gd name="T6" fmla="*/ 11 w 13"/>
                <a:gd name="T7" fmla="*/ 3 h 11"/>
                <a:gd name="T8" fmla="*/ 13 w 13"/>
                <a:gd name="T9" fmla="*/ 5 h 11"/>
                <a:gd name="T10" fmla="*/ 13 w 13"/>
                <a:gd name="T11" fmla="*/ 10 h 11"/>
                <a:gd name="T12" fmla="*/ 10 w 13"/>
                <a:gd name="T13" fmla="*/ 11 h 11"/>
                <a:gd name="T14" fmla="*/ 6 w 13"/>
                <a:gd name="T15" fmla="*/ 11 h 11"/>
                <a:gd name="T16" fmla="*/ 3 w 13"/>
                <a:gd name="T17" fmla="*/ 10 h 11"/>
                <a:gd name="T18" fmla="*/ 1 w 13"/>
                <a:gd name="T19" fmla="*/ 8 h 11"/>
                <a:gd name="T20" fmla="*/ 0 w 13"/>
                <a:gd name="T21" fmla="*/ 5 h 11"/>
                <a:gd name="T22" fmla="*/ 0 w 13"/>
                <a:gd name="T23" fmla="*/ 0 h 11"/>
                <a:gd name="T24" fmla="*/ 5 w 13"/>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5" y="0"/>
                  </a:moveTo>
                  <a:lnTo>
                    <a:pt x="8" y="0"/>
                  </a:lnTo>
                  <a:lnTo>
                    <a:pt x="10" y="0"/>
                  </a:lnTo>
                  <a:lnTo>
                    <a:pt x="11" y="3"/>
                  </a:lnTo>
                  <a:lnTo>
                    <a:pt x="13" y="5"/>
                  </a:lnTo>
                  <a:lnTo>
                    <a:pt x="13" y="10"/>
                  </a:lnTo>
                  <a:lnTo>
                    <a:pt x="10" y="11"/>
                  </a:lnTo>
                  <a:lnTo>
                    <a:pt x="6" y="11"/>
                  </a:lnTo>
                  <a:lnTo>
                    <a:pt x="3" y="10"/>
                  </a:lnTo>
                  <a:lnTo>
                    <a:pt x="1" y="8"/>
                  </a:lnTo>
                  <a:lnTo>
                    <a:pt x="0" y="5"/>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7" name="Freeform 27">
              <a:extLst>
                <a:ext uri="{FF2B5EF4-FFF2-40B4-BE49-F238E27FC236}">
                  <a16:creationId xmlns:a16="http://schemas.microsoft.com/office/drawing/2014/main" id="{ACB1C59D-190A-49E8-974A-0794D15A2229}"/>
                </a:ext>
              </a:extLst>
            </p:cNvPr>
            <p:cNvSpPr>
              <a:spLocks/>
            </p:cNvSpPr>
            <p:nvPr/>
          </p:nvSpPr>
          <p:spPr bwMode="auto">
            <a:xfrm>
              <a:off x="1448" y="251"/>
              <a:ext cx="20" cy="15"/>
            </a:xfrm>
            <a:custGeom>
              <a:avLst/>
              <a:gdLst>
                <a:gd name="T0" fmla="*/ 8 w 20"/>
                <a:gd name="T1" fmla="*/ 0 h 15"/>
                <a:gd name="T2" fmla="*/ 11 w 20"/>
                <a:gd name="T3" fmla="*/ 0 h 15"/>
                <a:gd name="T4" fmla="*/ 15 w 20"/>
                <a:gd name="T5" fmla="*/ 2 h 15"/>
                <a:gd name="T6" fmla="*/ 18 w 20"/>
                <a:gd name="T7" fmla="*/ 3 h 15"/>
                <a:gd name="T8" fmla="*/ 20 w 20"/>
                <a:gd name="T9" fmla="*/ 6 h 15"/>
                <a:gd name="T10" fmla="*/ 20 w 20"/>
                <a:gd name="T11" fmla="*/ 10 h 15"/>
                <a:gd name="T12" fmla="*/ 16 w 20"/>
                <a:gd name="T13" fmla="*/ 11 h 15"/>
                <a:gd name="T14" fmla="*/ 15 w 20"/>
                <a:gd name="T15" fmla="*/ 13 h 15"/>
                <a:gd name="T16" fmla="*/ 15 w 20"/>
                <a:gd name="T17" fmla="*/ 15 h 15"/>
                <a:gd name="T18" fmla="*/ 10 w 20"/>
                <a:gd name="T19" fmla="*/ 15 h 15"/>
                <a:gd name="T20" fmla="*/ 6 w 20"/>
                <a:gd name="T21" fmla="*/ 13 h 15"/>
                <a:gd name="T22" fmla="*/ 5 w 20"/>
                <a:gd name="T23" fmla="*/ 10 h 15"/>
                <a:gd name="T24" fmla="*/ 2 w 20"/>
                <a:gd name="T25" fmla="*/ 8 h 15"/>
                <a:gd name="T26" fmla="*/ 0 w 20"/>
                <a:gd name="T27" fmla="*/ 5 h 15"/>
                <a:gd name="T28" fmla="*/ 2 w 20"/>
                <a:gd name="T29" fmla="*/ 3 h 15"/>
                <a:gd name="T30" fmla="*/ 5 w 20"/>
                <a:gd name="T31" fmla="*/ 2 h 15"/>
                <a:gd name="T32" fmla="*/ 8 w 20"/>
                <a:gd name="T3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5">
                  <a:moveTo>
                    <a:pt x="8" y="0"/>
                  </a:moveTo>
                  <a:lnTo>
                    <a:pt x="11" y="0"/>
                  </a:lnTo>
                  <a:lnTo>
                    <a:pt x="15" y="2"/>
                  </a:lnTo>
                  <a:lnTo>
                    <a:pt x="18" y="3"/>
                  </a:lnTo>
                  <a:lnTo>
                    <a:pt x="20" y="6"/>
                  </a:lnTo>
                  <a:lnTo>
                    <a:pt x="20" y="10"/>
                  </a:lnTo>
                  <a:lnTo>
                    <a:pt x="16" y="11"/>
                  </a:lnTo>
                  <a:lnTo>
                    <a:pt x="15" y="13"/>
                  </a:lnTo>
                  <a:lnTo>
                    <a:pt x="15" y="15"/>
                  </a:lnTo>
                  <a:lnTo>
                    <a:pt x="10" y="15"/>
                  </a:lnTo>
                  <a:lnTo>
                    <a:pt x="6" y="13"/>
                  </a:lnTo>
                  <a:lnTo>
                    <a:pt x="5" y="10"/>
                  </a:lnTo>
                  <a:lnTo>
                    <a:pt x="2" y="8"/>
                  </a:lnTo>
                  <a:lnTo>
                    <a:pt x="0" y="5"/>
                  </a:lnTo>
                  <a:lnTo>
                    <a:pt x="2" y="3"/>
                  </a:lnTo>
                  <a:lnTo>
                    <a:pt x="5" y="2"/>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8" name="Freeform 28">
              <a:extLst>
                <a:ext uri="{FF2B5EF4-FFF2-40B4-BE49-F238E27FC236}">
                  <a16:creationId xmlns:a16="http://schemas.microsoft.com/office/drawing/2014/main" id="{53C09619-01EB-4FCB-A1BA-0D52AEE65964}"/>
                </a:ext>
              </a:extLst>
            </p:cNvPr>
            <p:cNvSpPr>
              <a:spLocks/>
            </p:cNvSpPr>
            <p:nvPr/>
          </p:nvSpPr>
          <p:spPr bwMode="auto">
            <a:xfrm>
              <a:off x="1902" y="825"/>
              <a:ext cx="13" cy="16"/>
            </a:xfrm>
            <a:custGeom>
              <a:avLst/>
              <a:gdLst>
                <a:gd name="T0" fmla="*/ 2 w 13"/>
                <a:gd name="T1" fmla="*/ 0 h 16"/>
                <a:gd name="T2" fmla="*/ 7 w 13"/>
                <a:gd name="T3" fmla="*/ 0 h 16"/>
                <a:gd name="T4" fmla="*/ 10 w 13"/>
                <a:gd name="T5" fmla="*/ 1 h 16"/>
                <a:gd name="T6" fmla="*/ 12 w 13"/>
                <a:gd name="T7" fmla="*/ 3 h 16"/>
                <a:gd name="T8" fmla="*/ 13 w 13"/>
                <a:gd name="T9" fmla="*/ 6 h 16"/>
                <a:gd name="T10" fmla="*/ 13 w 13"/>
                <a:gd name="T11" fmla="*/ 10 h 16"/>
                <a:gd name="T12" fmla="*/ 12 w 13"/>
                <a:gd name="T13" fmla="*/ 13 h 16"/>
                <a:gd name="T14" fmla="*/ 10 w 13"/>
                <a:gd name="T15" fmla="*/ 16 h 16"/>
                <a:gd name="T16" fmla="*/ 5 w 13"/>
                <a:gd name="T17" fmla="*/ 14 h 16"/>
                <a:gd name="T18" fmla="*/ 2 w 13"/>
                <a:gd name="T19" fmla="*/ 13 h 16"/>
                <a:gd name="T20" fmla="*/ 0 w 13"/>
                <a:gd name="T21" fmla="*/ 10 h 16"/>
                <a:gd name="T22" fmla="*/ 0 w 13"/>
                <a:gd name="T23" fmla="*/ 6 h 16"/>
                <a:gd name="T24" fmla="*/ 0 w 13"/>
                <a:gd name="T25" fmla="*/ 3 h 16"/>
                <a:gd name="T26" fmla="*/ 2 w 13"/>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6">
                  <a:moveTo>
                    <a:pt x="2" y="0"/>
                  </a:moveTo>
                  <a:lnTo>
                    <a:pt x="7" y="0"/>
                  </a:lnTo>
                  <a:lnTo>
                    <a:pt x="10" y="1"/>
                  </a:lnTo>
                  <a:lnTo>
                    <a:pt x="12" y="3"/>
                  </a:lnTo>
                  <a:lnTo>
                    <a:pt x="13" y="6"/>
                  </a:lnTo>
                  <a:lnTo>
                    <a:pt x="13" y="10"/>
                  </a:lnTo>
                  <a:lnTo>
                    <a:pt x="12" y="13"/>
                  </a:lnTo>
                  <a:lnTo>
                    <a:pt x="10" y="16"/>
                  </a:lnTo>
                  <a:lnTo>
                    <a:pt x="5" y="14"/>
                  </a:lnTo>
                  <a:lnTo>
                    <a:pt x="2" y="13"/>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79" name="Freeform 29">
              <a:extLst>
                <a:ext uri="{FF2B5EF4-FFF2-40B4-BE49-F238E27FC236}">
                  <a16:creationId xmlns:a16="http://schemas.microsoft.com/office/drawing/2014/main" id="{B3141D32-1B04-4F8F-8F7A-2992F4BBD527}"/>
                </a:ext>
              </a:extLst>
            </p:cNvPr>
            <p:cNvSpPr>
              <a:spLocks/>
            </p:cNvSpPr>
            <p:nvPr/>
          </p:nvSpPr>
          <p:spPr bwMode="auto">
            <a:xfrm>
              <a:off x="5" y="1070"/>
              <a:ext cx="1268" cy="1424"/>
            </a:xfrm>
            <a:custGeom>
              <a:avLst/>
              <a:gdLst>
                <a:gd name="T0" fmla="*/ 998 w 1268"/>
                <a:gd name="T1" fmla="*/ 52 h 1424"/>
                <a:gd name="T2" fmla="*/ 1065 w 1268"/>
                <a:gd name="T3" fmla="*/ 180 h 1424"/>
                <a:gd name="T4" fmla="*/ 1155 w 1268"/>
                <a:gd name="T5" fmla="*/ 131 h 1424"/>
                <a:gd name="T6" fmla="*/ 1167 w 1268"/>
                <a:gd name="T7" fmla="*/ 116 h 1424"/>
                <a:gd name="T8" fmla="*/ 1198 w 1268"/>
                <a:gd name="T9" fmla="*/ 127 h 1424"/>
                <a:gd name="T10" fmla="*/ 1194 w 1268"/>
                <a:gd name="T11" fmla="*/ 136 h 1424"/>
                <a:gd name="T12" fmla="*/ 1188 w 1268"/>
                <a:gd name="T13" fmla="*/ 165 h 1424"/>
                <a:gd name="T14" fmla="*/ 1253 w 1268"/>
                <a:gd name="T15" fmla="*/ 206 h 1424"/>
                <a:gd name="T16" fmla="*/ 1152 w 1268"/>
                <a:gd name="T17" fmla="*/ 454 h 1424"/>
                <a:gd name="T18" fmla="*/ 1065 w 1268"/>
                <a:gd name="T19" fmla="*/ 584 h 1424"/>
                <a:gd name="T20" fmla="*/ 1013 w 1268"/>
                <a:gd name="T21" fmla="*/ 713 h 1424"/>
                <a:gd name="T22" fmla="*/ 1018 w 1268"/>
                <a:gd name="T23" fmla="*/ 731 h 1424"/>
                <a:gd name="T24" fmla="*/ 1034 w 1268"/>
                <a:gd name="T25" fmla="*/ 726 h 1424"/>
                <a:gd name="T26" fmla="*/ 1052 w 1268"/>
                <a:gd name="T27" fmla="*/ 778 h 1424"/>
                <a:gd name="T28" fmla="*/ 1020 w 1268"/>
                <a:gd name="T29" fmla="*/ 775 h 1424"/>
                <a:gd name="T30" fmla="*/ 959 w 1268"/>
                <a:gd name="T31" fmla="*/ 777 h 1424"/>
                <a:gd name="T32" fmla="*/ 966 w 1268"/>
                <a:gd name="T33" fmla="*/ 750 h 1424"/>
                <a:gd name="T34" fmla="*/ 908 w 1268"/>
                <a:gd name="T35" fmla="*/ 759 h 1424"/>
                <a:gd name="T36" fmla="*/ 886 w 1268"/>
                <a:gd name="T37" fmla="*/ 801 h 1424"/>
                <a:gd name="T38" fmla="*/ 781 w 1268"/>
                <a:gd name="T39" fmla="*/ 875 h 1424"/>
                <a:gd name="T40" fmla="*/ 719 w 1268"/>
                <a:gd name="T41" fmla="*/ 1059 h 1424"/>
                <a:gd name="T42" fmla="*/ 688 w 1268"/>
                <a:gd name="T43" fmla="*/ 1161 h 1424"/>
                <a:gd name="T44" fmla="*/ 673 w 1268"/>
                <a:gd name="T45" fmla="*/ 1216 h 1424"/>
                <a:gd name="T46" fmla="*/ 689 w 1268"/>
                <a:gd name="T47" fmla="*/ 1228 h 1424"/>
                <a:gd name="T48" fmla="*/ 671 w 1268"/>
                <a:gd name="T49" fmla="*/ 1244 h 1424"/>
                <a:gd name="T50" fmla="*/ 539 w 1268"/>
                <a:gd name="T51" fmla="*/ 1357 h 1424"/>
                <a:gd name="T52" fmla="*/ 524 w 1268"/>
                <a:gd name="T53" fmla="*/ 1380 h 1424"/>
                <a:gd name="T54" fmla="*/ 477 w 1268"/>
                <a:gd name="T55" fmla="*/ 1414 h 1424"/>
                <a:gd name="T56" fmla="*/ 363 w 1268"/>
                <a:gd name="T57" fmla="*/ 1404 h 1424"/>
                <a:gd name="T58" fmla="*/ 320 w 1268"/>
                <a:gd name="T59" fmla="*/ 1409 h 1424"/>
                <a:gd name="T60" fmla="*/ 305 w 1268"/>
                <a:gd name="T61" fmla="*/ 1411 h 1424"/>
                <a:gd name="T62" fmla="*/ 300 w 1268"/>
                <a:gd name="T63" fmla="*/ 1381 h 1424"/>
                <a:gd name="T64" fmla="*/ 161 w 1268"/>
                <a:gd name="T65" fmla="*/ 1329 h 1424"/>
                <a:gd name="T66" fmla="*/ 73 w 1268"/>
                <a:gd name="T67" fmla="*/ 1345 h 1424"/>
                <a:gd name="T68" fmla="*/ 29 w 1268"/>
                <a:gd name="T69" fmla="*/ 1308 h 1424"/>
                <a:gd name="T70" fmla="*/ 14 w 1268"/>
                <a:gd name="T71" fmla="*/ 1296 h 1424"/>
                <a:gd name="T72" fmla="*/ 67 w 1268"/>
                <a:gd name="T73" fmla="*/ 1238 h 1424"/>
                <a:gd name="T74" fmla="*/ 52 w 1268"/>
                <a:gd name="T75" fmla="*/ 1226 h 1424"/>
                <a:gd name="T76" fmla="*/ 39 w 1268"/>
                <a:gd name="T77" fmla="*/ 1190 h 1424"/>
                <a:gd name="T78" fmla="*/ 58 w 1268"/>
                <a:gd name="T79" fmla="*/ 1157 h 1424"/>
                <a:gd name="T80" fmla="*/ 90 w 1268"/>
                <a:gd name="T81" fmla="*/ 1161 h 1424"/>
                <a:gd name="T82" fmla="*/ 93 w 1268"/>
                <a:gd name="T83" fmla="*/ 1138 h 1424"/>
                <a:gd name="T84" fmla="*/ 94 w 1268"/>
                <a:gd name="T85" fmla="*/ 1126 h 1424"/>
                <a:gd name="T86" fmla="*/ 78 w 1268"/>
                <a:gd name="T87" fmla="*/ 1121 h 1424"/>
                <a:gd name="T88" fmla="*/ 65 w 1268"/>
                <a:gd name="T89" fmla="*/ 1102 h 1424"/>
                <a:gd name="T90" fmla="*/ 85 w 1268"/>
                <a:gd name="T91" fmla="*/ 1092 h 1424"/>
                <a:gd name="T92" fmla="*/ 98 w 1268"/>
                <a:gd name="T93" fmla="*/ 1087 h 1424"/>
                <a:gd name="T94" fmla="*/ 93 w 1268"/>
                <a:gd name="T95" fmla="*/ 1068 h 1424"/>
                <a:gd name="T96" fmla="*/ 137 w 1268"/>
                <a:gd name="T97" fmla="*/ 1014 h 1424"/>
                <a:gd name="T98" fmla="*/ 158 w 1268"/>
                <a:gd name="T99" fmla="*/ 1009 h 1424"/>
                <a:gd name="T100" fmla="*/ 170 w 1268"/>
                <a:gd name="T101" fmla="*/ 997 h 1424"/>
                <a:gd name="T102" fmla="*/ 209 w 1268"/>
                <a:gd name="T103" fmla="*/ 968 h 1424"/>
                <a:gd name="T104" fmla="*/ 242 w 1268"/>
                <a:gd name="T105" fmla="*/ 899 h 1424"/>
                <a:gd name="T106" fmla="*/ 289 w 1268"/>
                <a:gd name="T107" fmla="*/ 832 h 1424"/>
                <a:gd name="T108" fmla="*/ 475 w 1268"/>
                <a:gd name="T109" fmla="*/ 719 h 1424"/>
                <a:gd name="T110" fmla="*/ 624 w 1268"/>
                <a:gd name="T111" fmla="*/ 590 h 1424"/>
                <a:gd name="T112" fmla="*/ 778 w 1268"/>
                <a:gd name="T113" fmla="*/ 293 h 1424"/>
                <a:gd name="T114" fmla="*/ 925 w 1268"/>
                <a:gd name="T115" fmla="*/ 56 h 1424"/>
                <a:gd name="T116" fmla="*/ 975 w 1268"/>
                <a:gd name="T117" fmla="*/ 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8" h="1424">
                  <a:moveTo>
                    <a:pt x="990" y="0"/>
                  </a:moveTo>
                  <a:lnTo>
                    <a:pt x="1007" y="0"/>
                  </a:lnTo>
                  <a:lnTo>
                    <a:pt x="1024" y="2"/>
                  </a:lnTo>
                  <a:lnTo>
                    <a:pt x="1044" y="2"/>
                  </a:lnTo>
                  <a:lnTo>
                    <a:pt x="1034" y="10"/>
                  </a:lnTo>
                  <a:lnTo>
                    <a:pt x="1024" y="13"/>
                  </a:lnTo>
                  <a:lnTo>
                    <a:pt x="1015" y="18"/>
                  </a:lnTo>
                  <a:lnTo>
                    <a:pt x="1005" y="21"/>
                  </a:lnTo>
                  <a:lnTo>
                    <a:pt x="998" y="29"/>
                  </a:lnTo>
                  <a:lnTo>
                    <a:pt x="997" y="41"/>
                  </a:lnTo>
                  <a:lnTo>
                    <a:pt x="998" y="52"/>
                  </a:lnTo>
                  <a:lnTo>
                    <a:pt x="1007" y="64"/>
                  </a:lnTo>
                  <a:lnTo>
                    <a:pt x="1018" y="72"/>
                  </a:lnTo>
                  <a:lnTo>
                    <a:pt x="1033" y="75"/>
                  </a:lnTo>
                  <a:lnTo>
                    <a:pt x="1051" y="70"/>
                  </a:lnTo>
                  <a:lnTo>
                    <a:pt x="1056" y="80"/>
                  </a:lnTo>
                  <a:lnTo>
                    <a:pt x="1060" y="92"/>
                  </a:lnTo>
                  <a:lnTo>
                    <a:pt x="1062" y="103"/>
                  </a:lnTo>
                  <a:lnTo>
                    <a:pt x="1060" y="114"/>
                  </a:lnTo>
                  <a:lnTo>
                    <a:pt x="1052" y="123"/>
                  </a:lnTo>
                  <a:lnTo>
                    <a:pt x="1060" y="150"/>
                  </a:lnTo>
                  <a:lnTo>
                    <a:pt x="1065" y="180"/>
                  </a:lnTo>
                  <a:lnTo>
                    <a:pt x="1070" y="185"/>
                  </a:lnTo>
                  <a:lnTo>
                    <a:pt x="1082" y="186"/>
                  </a:lnTo>
                  <a:lnTo>
                    <a:pt x="1093" y="186"/>
                  </a:lnTo>
                  <a:lnTo>
                    <a:pt x="1100" y="172"/>
                  </a:lnTo>
                  <a:lnTo>
                    <a:pt x="1109" y="160"/>
                  </a:lnTo>
                  <a:lnTo>
                    <a:pt x="1123" y="150"/>
                  </a:lnTo>
                  <a:lnTo>
                    <a:pt x="1134" y="142"/>
                  </a:lnTo>
                  <a:lnTo>
                    <a:pt x="1145" y="131"/>
                  </a:lnTo>
                  <a:lnTo>
                    <a:pt x="1149" y="129"/>
                  </a:lnTo>
                  <a:lnTo>
                    <a:pt x="1152" y="131"/>
                  </a:lnTo>
                  <a:lnTo>
                    <a:pt x="1155" y="131"/>
                  </a:lnTo>
                  <a:lnTo>
                    <a:pt x="1157" y="132"/>
                  </a:lnTo>
                  <a:lnTo>
                    <a:pt x="1160" y="134"/>
                  </a:lnTo>
                  <a:lnTo>
                    <a:pt x="1162" y="134"/>
                  </a:lnTo>
                  <a:lnTo>
                    <a:pt x="1167" y="134"/>
                  </a:lnTo>
                  <a:lnTo>
                    <a:pt x="1170" y="132"/>
                  </a:lnTo>
                  <a:lnTo>
                    <a:pt x="1170" y="131"/>
                  </a:lnTo>
                  <a:lnTo>
                    <a:pt x="1170" y="127"/>
                  </a:lnTo>
                  <a:lnTo>
                    <a:pt x="1168" y="126"/>
                  </a:lnTo>
                  <a:lnTo>
                    <a:pt x="1168" y="123"/>
                  </a:lnTo>
                  <a:lnTo>
                    <a:pt x="1167" y="119"/>
                  </a:lnTo>
                  <a:lnTo>
                    <a:pt x="1167" y="116"/>
                  </a:lnTo>
                  <a:lnTo>
                    <a:pt x="1168" y="113"/>
                  </a:lnTo>
                  <a:lnTo>
                    <a:pt x="1181" y="111"/>
                  </a:lnTo>
                  <a:lnTo>
                    <a:pt x="1194" y="106"/>
                  </a:lnTo>
                  <a:lnTo>
                    <a:pt x="1204" y="101"/>
                  </a:lnTo>
                  <a:lnTo>
                    <a:pt x="1216" y="96"/>
                  </a:lnTo>
                  <a:lnTo>
                    <a:pt x="1227" y="96"/>
                  </a:lnTo>
                  <a:lnTo>
                    <a:pt x="1222" y="109"/>
                  </a:lnTo>
                  <a:lnTo>
                    <a:pt x="1214" y="121"/>
                  </a:lnTo>
                  <a:lnTo>
                    <a:pt x="1201" y="127"/>
                  </a:lnTo>
                  <a:lnTo>
                    <a:pt x="1199" y="127"/>
                  </a:lnTo>
                  <a:lnTo>
                    <a:pt x="1198" y="127"/>
                  </a:lnTo>
                  <a:lnTo>
                    <a:pt x="1194" y="127"/>
                  </a:lnTo>
                  <a:lnTo>
                    <a:pt x="1191" y="127"/>
                  </a:lnTo>
                  <a:lnTo>
                    <a:pt x="1190" y="127"/>
                  </a:lnTo>
                  <a:lnTo>
                    <a:pt x="1188" y="127"/>
                  </a:lnTo>
                  <a:lnTo>
                    <a:pt x="1186" y="129"/>
                  </a:lnTo>
                  <a:lnTo>
                    <a:pt x="1185" y="131"/>
                  </a:lnTo>
                  <a:lnTo>
                    <a:pt x="1185" y="134"/>
                  </a:lnTo>
                  <a:lnTo>
                    <a:pt x="1188" y="137"/>
                  </a:lnTo>
                  <a:lnTo>
                    <a:pt x="1190" y="137"/>
                  </a:lnTo>
                  <a:lnTo>
                    <a:pt x="1193" y="137"/>
                  </a:lnTo>
                  <a:lnTo>
                    <a:pt x="1194" y="136"/>
                  </a:lnTo>
                  <a:lnTo>
                    <a:pt x="1198" y="134"/>
                  </a:lnTo>
                  <a:lnTo>
                    <a:pt x="1201" y="132"/>
                  </a:lnTo>
                  <a:lnTo>
                    <a:pt x="1204" y="132"/>
                  </a:lnTo>
                  <a:lnTo>
                    <a:pt x="1204" y="139"/>
                  </a:lnTo>
                  <a:lnTo>
                    <a:pt x="1203" y="144"/>
                  </a:lnTo>
                  <a:lnTo>
                    <a:pt x="1199" y="149"/>
                  </a:lnTo>
                  <a:lnTo>
                    <a:pt x="1196" y="152"/>
                  </a:lnTo>
                  <a:lnTo>
                    <a:pt x="1191" y="154"/>
                  </a:lnTo>
                  <a:lnTo>
                    <a:pt x="1185" y="155"/>
                  </a:lnTo>
                  <a:lnTo>
                    <a:pt x="1186" y="160"/>
                  </a:lnTo>
                  <a:lnTo>
                    <a:pt x="1188" y="165"/>
                  </a:lnTo>
                  <a:lnTo>
                    <a:pt x="1190" y="167"/>
                  </a:lnTo>
                  <a:lnTo>
                    <a:pt x="1193" y="170"/>
                  </a:lnTo>
                  <a:lnTo>
                    <a:pt x="1194" y="172"/>
                  </a:lnTo>
                  <a:lnTo>
                    <a:pt x="1198" y="175"/>
                  </a:lnTo>
                  <a:lnTo>
                    <a:pt x="1216" y="173"/>
                  </a:lnTo>
                  <a:lnTo>
                    <a:pt x="1234" y="177"/>
                  </a:lnTo>
                  <a:lnTo>
                    <a:pt x="1250" y="180"/>
                  </a:lnTo>
                  <a:lnTo>
                    <a:pt x="1268" y="185"/>
                  </a:lnTo>
                  <a:lnTo>
                    <a:pt x="1266" y="193"/>
                  </a:lnTo>
                  <a:lnTo>
                    <a:pt x="1260" y="201"/>
                  </a:lnTo>
                  <a:lnTo>
                    <a:pt x="1253" y="206"/>
                  </a:lnTo>
                  <a:lnTo>
                    <a:pt x="1245" y="206"/>
                  </a:lnTo>
                  <a:lnTo>
                    <a:pt x="1240" y="201"/>
                  </a:lnTo>
                  <a:lnTo>
                    <a:pt x="1235" y="219"/>
                  </a:lnTo>
                  <a:lnTo>
                    <a:pt x="1239" y="239"/>
                  </a:lnTo>
                  <a:lnTo>
                    <a:pt x="1247" y="255"/>
                  </a:lnTo>
                  <a:lnTo>
                    <a:pt x="1258" y="271"/>
                  </a:lnTo>
                  <a:lnTo>
                    <a:pt x="1268" y="286"/>
                  </a:lnTo>
                  <a:lnTo>
                    <a:pt x="1234" y="338"/>
                  </a:lnTo>
                  <a:lnTo>
                    <a:pt x="1201" y="392"/>
                  </a:lnTo>
                  <a:lnTo>
                    <a:pt x="1168" y="446"/>
                  </a:lnTo>
                  <a:lnTo>
                    <a:pt x="1152" y="454"/>
                  </a:lnTo>
                  <a:lnTo>
                    <a:pt x="1139" y="468"/>
                  </a:lnTo>
                  <a:lnTo>
                    <a:pt x="1131" y="484"/>
                  </a:lnTo>
                  <a:lnTo>
                    <a:pt x="1123" y="504"/>
                  </a:lnTo>
                  <a:lnTo>
                    <a:pt x="1114" y="523"/>
                  </a:lnTo>
                  <a:lnTo>
                    <a:pt x="1106" y="543"/>
                  </a:lnTo>
                  <a:lnTo>
                    <a:pt x="1096" y="561"/>
                  </a:lnTo>
                  <a:lnTo>
                    <a:pt x="1083" y="575"/>
                  </a:lnTo>
                  <a:lnTo>
                    <a:pt x="1078" y="577"/>
                  </a:lnTo>
                  <a:lnTo>
                    <a:pt x="1074" y="580"/>
                  </a:lnTo>
                  <a:lnTo>
                    <a:pt x="1069" y="582"/>
                  </a:lnTo>
                  <a:lnTo>
                    <a:pt x="1065" y="584"/>
                  </a:lnTo>
                  <a:lnTo>
                    <a:pt x="1052" y="595"/>
                  </a:lnTo>
                  <a:lnTo>
                    <a:pt x="1041" y="608"/>
                  </a:lnTo>
                  <a:lnTo>
                    <a:pt x="1024" y="618"/>
                  </a:lnTo>
                  <a:lnTo>
                    <a:pt x="1020" y="634"/>
                  </a:lnTo>
                  <a:lnTo>
                    <a:pt x="1013" y="649"/>
                  </a:lnTo>
                  <a:lnTo>
                    <a:pt x="1005" y="662"/>
                  </a:lnTo>
                  <a:lnTo>
                    <a:pt x="997" y="677"/>
                  </a:lnTo>
                  <a:lnTo>
                    <a:pt x="1003" y="687"/>
                  </a:lnTo>
                  <a:lnTo>
                    <a:pt x="1008" y="700"/>
                  </a:lnTo>
                  <a:lnTo>
                    <a:pt x="1015" y="710"/>
                  </a:lnTo>
                  <a:lnTo>
                    <a:pt x="1013" y="713"/>
                  </a:lnTo>
                  <a:lnTo>
                    <a:pt x="1011" y="714"/>
                  </a:lnTo>
                  <a:lnTo>
                    <a:pt x="1008" y="716"/>
                  </a:lnTo>
                  <a:lnTo>
                    <a:pt x="1005" y="718"/>
                  </a:lnTo>
                  <a:lnTo>
                    <a:pt x="1003" y="719"/>
                  </a:lnTo>
                  <a:lnTo>
                    <a:pt x="1000" y="721"/>
                  </a:lnTo>
                  <a:lnTo>
                    <a:pt x="998" y="724"/>
                  </a:lnTo>
                  <a:lnTo>
                    <a:pt x="1000" y="727"/>
                  </a:lnTo>
                  <a:lnTo>
                    <a:pt x="1003" y="729"/>
                  </a:lnTo>
                  <a:lnTo>
                    <a:pt x="1008" y="731"/>
                  </a:lnTo>
                  <a:lnTo>
                    <a:pt x="1011" y="731"/>
                  </a:lnTo>
                  <a:lnTo>
                    <a:pt x="1018" y="731"/>
                  </a:lnTo>
                  <a:lnTo>
                    <a:pt x="1020" y="729"/>
                  </a:lnTo>
                  <a:lnTo>
                    <a:pt x="1020" y="726"/>
                  </a:lnTo>
                  <a:lnTo>
                    <a:pt x="1021" y="723"/>
                  </a:lnTo>
                  <a:lnTo>
                    <a:pt x="1023" y="719"/>
                  </a:lnTo>
                  <a:lnTo>
                    <a:pt x="1024" y="718"/>
                  </a:lnTo>
                  <a:lnTo>
                    <a:pt x="1026" y="716"/>
                  </a:lnTo>
                  <a:lnTo>
                    <a:pt x="1029" y="716"/>
                  </a:lnTo>
                  <a:lnTo>
                    <a:pt x="1033" y="718"/>
                  </a:lnTo>
                  <a:lnTo>
                    <a:pt x="1033" y="719"/>
                  </a:lnTo>
                  <a:lnTo>
                    <a:pt x="1034" y="723"/>
                  </a:lnTo>
                  <a:lnTo>
                    <a:pt x="1034" y="726"/>
                  </a:lnTo>
                  <a:lnTo>
                    <a:pt x="1034" y="729"/>
                  </a:lnTo>
                  <a:lnTo>
                    <a:pt x="1034" y="732"/>
                  </a:lnTo>
                  <a:lnTo>
                    <a:pt x="1034" y="736"/>
                  </a:lnTo>
                  <a:lnTo>
                    <a:pt x="1042" y="727"/>
                  </a:lnTo>
                  <a:lnTo>
                    <a:pt x="1051" y="727"/>
                  </a:lnTo>
                  <a:lnTo>
                    <a:pt x="1057" y="731"/>
                  </a:lnTo>
                  <a:lnTo>
                    <a:pt x="1062" y="741"/>
                  </a:lnTo>
                  <a:lnTo>
                    <a:pt x="1064" y="750"/>
                  </a:lnTo>
                  <a:lnTo>
                    <a:pt x="1064" y="762"/>
                  </a:lnTo>
                  <a:lnTo>
                    <a:pt x="1059" y="772"/>
                  </a:lnTo>
                  <a:lnTo>
                    <a:pt x="1052" y="778"/>
                  </a:lnTo>
                  <a:lnTo>
                    <a:pt x="1041" y="780"/>
                  </a:lnTo>
                  <a:lnTo>
                    <a:pt x="1039" y="777"/>
                  </a:lnTo>
                  <a:lnTo>
                    <a:pt x="1038" y="772"/>
                  </a:lnTo>
                  <a:lnTo>
                    <a:pt x="1036" y="767"/>
                  </a:lnTo>
                  <a:lnTo>
                    <a:pt x="1036" y="759"/>
                  </a:lnTo>
                  <a:lnTo>
                    <a:pt x="1034" y="763"/>
                  </a:lnTo>
                  <a:lnTo>
                    <a:pt x="1033" y="767"/>
                  </a:lnTo>
                  <a:lnTo>
                    <a:pt x="1031" y="773"/>
                  </a:lnTo>
                  <a:lnTo>
                    <a:pt x="1031" y="778"/>
                  </a:lnTo>
                  <a:lnTo>
                    <a:pt x="1026" y="778"/>
                  </a:lnTo>
                  <a:lnTo>
                    <a:pt x="1020" y="775"/>
                  </a:lnTo>
                  <a:lnTo>
                    <a:pt x="1013" y="773"/>
                  </a:lnTo>
                  <a:lnTo>
                    <a:pt x="1003" y="777"/>
                  </a:lnTo>
                  <a:lnTo>
                    <a:pt x="1002" y="773"/>
                  </a:lnTo>
                  <a:lnTo>
                    <a:pt x="1002" y="770"/>
                  </a:lnTo>
                  <a:lnTo>
                    <a:pt x="1002" y="770"/>
                  </a:lnTo>
                  <a:lnTo>
                    <a:pt x="1002" y="767"/>
                  </a:lnTo>
                  <a:lnTo>
                    <a:pt x="1003" y="763"/>
                  </a:lnTo>
                  <a:lnTo>
                    <a:pt x="995" y="770"/>
                  </a:lnTo>
                  <a:lnTo>
                    <a:pt x="984" y="775"/>
                  </a:lnTo>
                  <a:lnTo>
                    <a:pt x="972" y="778"/>
                  </a:lnTo>
                  <a:lnTo>
                    <a:pt x="959" y="777"/>
                  </a:lnTo>
                  <a:lnTo>
                    <a:pt x="951" y="772"/>
                  </a:lnTo>
                  <a:lnTo>
                    <a:pt x="953" y="767"/>
                  </a:lnTo>
                  <a:lnTo>
                    <a:pt x="954" y="765"/>
                  </a:lnTo>
                  <a:lnTo>
                    <a:pt x="956" y="762"/>
                  </a:lnTo>
                  <a:lnTo>
                    <a:pt x="961" y="762"/>
                  </a:lnTo>
                  <a:lnTo>
                    <a:pt x="964" y="760"/>
                  </a:lnTo>
                  <a:lnTo>
                    <a:pt x="967" y="760"/>
                  </a:lnTo>
                  <a:lnTo>
                    <a:pt x="972" y="759"/>
                  </a:lnTo>
                  <a:lnTo>
                    <a:pt x="975" y="757"/>
                  </a:lnTo>
                  <a:lnTo>
                    <a:pt x="969" y="754"/>
                  </a:lnTo>
                  <a:lnTo>
                    <a:pt x="966" y="750"/>
                  </a:lnTo>
                  <a:lnTo>
                    <a:pt x="962" y="745"/>
                  </a:lnTo>
                  <a:lnTo>
                    <a:pt x="953" y="749"/>
                  </a:lnTo>
                  <a:lnTo>
                    <a:pt x="946" y="755"/>
                  </a:lnTo>
                  <a:lnTo>
                    <a:pt x="939" y="763"/>
                  </a:lnTo>
                  <a:lnTo>
                    <a:pt x="933" y="770"/>
                  </a:lnTo>
                  <a:lnTo>
                    <a:pt x="923" y="773"/>
                  </a:lnTo>
                  <a:lnTo>
                    <a:pt x="918" y="772"/>
                  </a:lnTo>
                  <a:lnTo>
                    <a:pt x="917" y="768"/>
                  </a:lnTo>
                  <a:lnTo>
                    <a:pt x="913" y="765"/>
                  </a:lnTo>
                  <a:lnTo>
                    <a:pt x="910" y="762"/>
                  </a:lnTo>
                  <a:lnTo>
                    <a:pt x="908" y="759"/>
                  </a:lnTo>
                  <a:lnTo>
                    <a:pt x="904" y="757"/>
                  </a:lnTo>
                  <a:lnTo>
                    <a:pt x="902" y="760"/>
                  </a:lnTo>
                  <a:lnTo>
                    <a:pt x="904" y="763"/>
                  </a:lnTo>
                  <a:lnTo>
                    <a:pt x="904" y="767"/>
                  </a:lnTo>
                  <a:lnTo>
                    <a:pt x="905" y="770"/>
                  </a:lnTo>
                  <a:lnTo>
                    <a:pt x="907" y="775"/>
                  </a:lnTo>
                  <a:lnTo>
                    <a:pt x="908" y="780"/>
                  </a:lnTo>
                  <a:lnTo>
                    <a:pt x="908" y="783"/>
                  </a:lnTo>
                  <a:lnTo>
                    <a:pt x="904" y="791"/>
                  </a:lnTo>
                  <a:lnTo>
                    <a:pt x="895" y="798"/>
                  </a:lnTo>
                  <a:lnTo>
                    <a:pt x="886" y="801"/>
                  </a:lnTo>
                  <a:lnTo>
                    <a:pt x="876" y="804"/>
                  </a:lnTo>
                  <a:lnTo>
                    <a:pt x="866" y="809"/>
                  </a:lnTo>
                  <a:lnTo>
                    <a:pt x="861" y="814"/>
                  </a:lnTo>
                  <a:lnTo>
                    <a:pt x="856" y="819"/>
                  </a:lnTo>
                  <a:lnTo>
                    <a:pt x="850" y="826"/>
                  </a:lnTo>
                  <a:lnTo>
                    <a:pt x="845" y="830"/>
                  </a:lnTo>
                  <a:lnTo>
                    <a:pt x="832" y="837"/>
                  </a:lnTo>
                  <a:lnTo>
                    <a:pt x="819" y="842"/>
                  </a:lnTo>
                  <a:lnTo>
                    <a:pt x="807" y="848"/>
                  </a:lnTo>
                  <a:lnTo>
                    <a:pt x="794" y="862"/>
                  </a:lnTo>
                  <a:lnTo>
                    <a:pt x="781" y="875"/>
                  </a:lnTo>
                  <a:lnTo>
                    <a:pt x="766" y="884"/>
                  </a:lnTo>
                  <a:lnTo>
                    <a:pt x="758" y="902"/>
                  </a:lnTo>
                  <a:lnTo>
                    <a:pt x="756" y="924"/>
                  </a:lnTo>
                  <a:lnTo>
                    <a:pt x="756" y="947"/>
                  </a:lnTo>
                  <a:lnTo>
                    <a:pt x="760" y="969"/>
                  </a:lnTo>
                  <a:lnTo>
                    <a:pt x="760" y="991"/>
                  </a:lnTo>
                  <a:lnTo>
                    <a:pt x="756" y="1012"/>
                  </a:lnTo>
                  <a:lnTo>
                    <a:pt x="750" y="1027"/>
                  </a:lnTo>
                  <a:lnTo>
                    <a:pt x="738" y="1038"/>
                  </a:lnTo>
                  <a:lnTo>
                    <a:pt x="729" y="1048"/>
                  </a:lnTo>
                  <a:lnTo>
                    <a:pt x="719" y="1059"/>
                  </a:lnTo>
                  <a:lnTo>
                    <a:pt x="717" y="1074"/>
                  </a:lnTo>
                  <a:lnTo>
                    <a:pt x="712" y="1084"/>
                  </a:lnTo>
                  <a:lnTo>
                    <a:pt x="706" y="1092"/>
                  </a:lnTo>
                  <a:lnTo>
                    <a:pt x="698" y="1100"/>
                  </a:lnTo>
                  <a:lnTo>
                    <a:pt x="699" y="1105"/>
                  </a:lnTo>
                  <a:lnTo>
                    <a:pt x="701" y="1108"/>
                  </a:lnTo>
                  <a:lnTo>
                    <a:pt x="702" y="1112"/>
                  </a:lnTo>
                  <a:lnTo>
                    <a:pt x="706" y="1115"/>
                  </a:lnTo>
                  <a:lnTo>
                    <a:pt x="707" y="1118"/>
                  </a:lnTo>
                  <a:lnTo>
                    <a:pt x="711" y="1121"/>
                  </a:lnTo>
                  <a:lnTo>
                    <a:pt x="688" y="1161"/>
                  </a:lnTo>
                  <a:lnTo>
                    <a:pt x="665" y="1200"/>
                  </a:lnTo>
                  <a:lnTo>
                    <a:pt x="667" y="1202"/>
                  </a:lnTo>
                  <a:lnTo>
                    <a:pt x="668" y="1202"/>
                  </a:lnTo>
                  <a:lnTo>
                    <a:pt x="670" y="1202"/>
                  </a:lnTo>
                  <a:lnTo>
                    <a:pt x="673" y="1202"/>
                  </a:lnTo>
                  <a:lnTo>
                    <a:pt x="676" y="1202"/>
                  </a:lnTo>
                  <a:lnTo>
                    <a:pt x="678" y="1203"/>
                  </a:lnTo>
                  <a:lnTo>
                    <a:pt x="680" y="1203"/>
                  </a:lnTo>
                  <a:lnTo>
                    <a:pt x="678" y="1210"/>
                  </a:lnTo>
                  <a:lnTo>
                    <a:pt x="676" y="1213"/>
                  </a:lnTo>
                  <a:lnTo>
                    <a:pt x="673" y="1216"/>
                  </a:lnTo>
                  <a:lnTo>
                    <a:pt x="670" y="1221"/>
                  </a:lnTo>
                  <a:lnTo>
                    <a:pt x="671" y="1223"/>
                  </a:lnTo>
                  <a:lnTo>
                    <a:pt x="673" y="1221"/>
                  </a:lnTo>
                  <a:lnTo>
                    <a:pt x="673" y="1220"/>
                  </a:lnTo>
                  <a:lnTo>
                    <a:pt x="676" y="1218"/>
                  </a:lnTo>
                  <a:lnTo>
                    <a:pt x="678" y="1216"/>
                  </a:lnTo>
                  <a:lnTo>
                    <a:pt x="681" y="1215"/>
                  </a:lnTo>
                  <a:lnTo>
                    <a:pt x="685" y="1216"/>
                  </a:lnTo>
                  <a:lnTo>
                    <a:pt x="686" y="1220"/>
                  </a:lnTo>
                  <a:lnTo>
                    <a:pt x="688" y="1224"/>
                  </a:lnTo>
                  <a:lnTo>
                    <a:pt x="689" y="1228"/>
                  </a:lnTo>
                  <a:lnTo>
                    <a:pt x="691" y="1234"/>
                  </a:lnTo>
                  <a:lnTo>
                    <a:pt x="691" y="1239"/>
                  </a:lnTo>
                  <a:lnTo>
                    <a:pt x="688" y="1239"/>
                  </a:lnTo>
                  <a:lnTo>
                    <a:pt x="685" y="1239"/>
                  </a:lnTo>
                  <a:lnTo>
                    <a:pt x="683" y="1239"/>
                  </a:lnTo>
                  <a:lnTo>
                    <a:pt x="680" y="1238"/>
                  </a:lnTo>
                  <a:lnTo>
                    <a:pt x="676" y="1238"/>
                  </a:lnTo>
                  <a:lnTo>
                    <a:pt x="675" y="1238"/>
                  </a:lnTo>
                  <a:lnTo>
                    <a:pt x="673" y="1239"/>
                  </a:lnTo>
                  <a:lnTo>
                    <a:pt x="671" y="1242"/>
                  </a:lnTo>
                  <a:lnTo>
                    <a:pt x="671" y="1244"/>
                  </a:lnTo>
                  <a:lnTo>
                    <a:pt x="670" y="1246"/>
                  </a:lnTo>
                  <a:lnTo>
                    <a:pt x="667" y="1247"/>
                  </a:lnTo>
                  <a:lnTo>
                    <a:pt x="644" y="1247"/>
                  </a:lnTo>
                  <a:lnTo>
                    <a:pt x="627" y="1254"/>
                  </a:lnTo>
                  <a:lnTo>
                    <a:pt x="616" y="1265"/>
                  </a:lnTo>
                  <a:lnTo>
                    <a:pt x="609" y="1283"/>
                  </a:lnTo>
                  <a:lnTo>
                    <a:pt x="606" y="1303"/>
                  </a:lnTo>
                  <a:lnTo>
                    <a:pt x="585" y="1321"/>
                  </a:lnTo>
                  <a:lnTo>
                    <a:pt x="562" y="1336"/>
                  </a:lnTo>
                  <a:lnTo>
                    <a:pt x="539" y="1354"/>
                  </a:lnTo>
                  <a:lnTo>
                    <a:pt x="539" y="1357"/>
                  </a:lnTo>
                  <a:lnTo>
                    <a:pt x="539" y="1360"/>
                  </a:lnTo>
                  <a:lnTo>
                    <a:pt x="541" y="1362"/>
                  </a:lnTo>
                  <a:lnTo>
                    <a:pt x="542" y="1365"/>
                  </a:lnTo>
                  <a:lnTo>
                    <a:pt x="542" y="1367"/>
                  </a:lnTo>
                  <a:lnTo>
                    <a:pt x="537" y="1370"/>
                  </a:lnTo>
                  <a:lnTo>
                    <a:pt x="532" y="1372"/>
                  </a:lnTo>
                  <a:lnTo>
                    <a:pt x="526" y="1375"/>
                  </a:lnTo>
                  <a:lnTo>
                    <a:pt x="521" y="1377"/>
                  </a:lnTo>
                  <a:lnTo>
                    <a:pt x="521" y="1378"/>
                  </a:lnTo>
                  <a:lnTo>
                    <a:pt x="523" y="1380"/>
                  </a:lnTo>
                  <a:lnTo>
                    <a:pt x="524" y="1380"/>
                  </a:lnTo>
                  <a:lnTo>
                    <a:pt x="526" y="1381"/>
                  </a:lnTo>
                  <a:lnTo>
                    <a:pt x="528" y="1381"/>
                  </a:lnTo>
                  <a:lnTo>
                    <a:pt x="528" y="1383"/>
                  </a:lnTo>
                  <a:lnTo>
                    <a:pt x="528" y="1386"/>
                  </a:lnTo>
                  <a:lnTo>
                    <a:pt x="521" y="1390"/>
                  </a:lnTo>
                  <a:lnTo>
                    <a:pt x="513" y="1396"/>
                  </a:lnTo>
                  <a:lnTo>
                    <a:pt x="506" y="1401"/>
                  </a:lnTo>
                  <a:lnTo>
                    <a:pt x="498" y="1403"/>
                  </a:lnTo>
                  <a:lnTo>
                    <a:pt x="490" y="1398"/>
                  </a:lnTo>
                  <a:lnTo>
                    <a:pt x="485" y="1408"/>
                  </a:lnTo>
                  <a:lnTo>
                    <a:pt x="477" y="1414"/>
                  </a:lnTo>
                  <a:lnTo>
                    <a:pt x="465" y="1419"/>
                  </a:lnTo>
                  <a:lnTo>
                    <a:pt x="454" y="1419"/>
                  </a:lnTo>
                  <a:lnTo>
                    <a:pt x="443" y="1414"/>
                  </a:lnTo>
                  <a:lnTo>
                    <a:pt x="436" y="1421"/>
                  </a:lnTo>
                  <a:lnTo>
                    <a:pt x="425" y="1424"/>
                  </a:lnTo>
                  <a:lnTo>
                    <a:pt x="413" y="1424"/>
                  </a:lnTo>
                  <a:lnTo>
                    <a:pt x="400" y="1422"/>
                  </a:lnTo>
                  <a:lnTo>
                    <a:pt x="389" y="1422"/>
                  </a:lnTo>
                  <a:lnTo>
                    <a:pt x="384" y="1413"/>
                  </a:lnTo>
                  <a:lnTo>
                    <a:pt x="374" y="1408"/>
                  </a:lnTo>
                  <a:lnTo>
                    <a:pt x="363" y="1404"/>
                  </a:lnTo>
                  <a:lnTo>
                    <a:pt x="351" y="1403"/>
                  </a:lnTo>
                  <a:lnTo>
                    <a:pt x="348" y="1404"/>
                  </a:lnTo>
                  <a:lnTo>
                    <a:pt x="345" y="1406"/>
                  </a:lnTo>
                  <a:lnTo>
                    <a:pt x="343" y="1409"/>
                  </a:lnTo>
                  <a:lnTo>
                    <a:pt x="340" y="1411"/>
                  </a:lnTo>
                  <a:lnTo>
                    <a:pt x="338" y="1414"/>
                  </a:lnTo>
                  <a:lnTo>
                    <a:pt x="335" y="1414"/>
                  </a:lnTo>
                  <a:lnTo>
                    <a:pt x="330" y="1416"/>
                  </a:lnTo>
                  <a:lnTo>
                    <a:pt x="325" y="1414"/>
                  </a:lnTo>
                  <a:lnTo>
                    <a:pt x="322" y="1413"/>
                  </a:lnTo>
                  <a:lnTo>
                    <a:pt x="320" y="1409"/>
                  </a:lnTo>
                  <a:lnTo>
                    <a:pt x="320" y="1406"/>
                  </a:lnTo>
                  <a:lnTo>
                    <a:pt x="318" y="1403"/>
                  </a:lnTo>
                  <a:lnTo>
                    <a:pt x="318" y="1399"/>
                  </a:lnTo>
                  <a:lnTo>
                    <a:pt x="315" y="1396"/>
                  </a:lnTo>
                  <a:lnTo>
                    <a:pt x="312" y="1396"/>
                  </a:lnTo>
                  <a:lnTo>
                    <a:pt x="310" y="1396"/>
                  </a:lnTo>
                  <a:lnTo>
                    <a:pt x="309" y="1399"/>
                  </a:lnTo>
                  <a:lnTo>
                    <a:pt x="307" y="1401"/>
                  </a:lnTo>
                  <a:lnTo>
                    <a:pt x="307" y="1404"/>
                  </a:lnTo>
                  <a:lnTo>
                    <a:pt x="307" y="1408"/>
                  </a:lnTo>
                  <a:lnTo>
                    <a:pt x="305" y="1411"/>
                  </a:lnTo>
                  <a:lnTo>
                    <a:pt x="305" y="1413"/>
                  </a:lnTo>
                  <a:lnTo>
                    <a:pt x="304" y="1414"/>
                  </a:lnTo>
                  <a:lnTo>
                    <a:pt x="300" y="1416"/>
                  </a:lnTo>
                  <a:lnTo>
                    <a:pt x="295" y="1414"/>
                  </a:lnTo>
                  <a:lnTo>
                    <a:pt x="295" y="1413"/>
                  </a:lnTo>
                  <a:lnTo>
                    <a:pt x="294" y="1413"/>
                  </a:lnTo>
                  <a:lnTo>
                    <a:pt x="292" y="1413"/>
                  </a:lnTo>
                  <a:lnTo>
                    <a:pt x="291" y="1413"/>
                  </a:lnTo>
                  <a:lnTo>
                    <a:pt x="292" y="1399"/>
                  </a:lnTo>
                  <a:lnTo>
                    <a:pt x="295" y="1390"/>
                  </a:lnTo>
                  <a:lnTo>
                    <a:pt x="300" y="1381"/>
                  </a:lnTo>
                  <a:lnTo>
                    <a:pt x="291" y="1370"/>
                  </a:lnTo>
                  <a:lnTo>
                    <a:pt x="278" y="1365"/>
                  </a:lnTo>
                  <a:lnTo>
                    <a:pt x="263" y="1363"/>
                  </a:lnTo>
                  <a:lnTo>
                    <a:pt x="248" y="1365"/>
                  </a:lnTo>
                  <a:lnTo>
                    <a:pt x="230" y="1365"/>
                  </a:lnTo>
                  <a:lnTo>
                    <a:pt x="214" y="1365"/>
                  </a:lnTo>
                  <a:lnTo>
                    <a:pt x="206" y="1350"/>
                  </a:lnTo>
                  <a:lnTo>
                    <a:pt x="196" y="1339"/>
                  </a:lnTo>
                  <a:lnTo>
                    <a:pt x="183" y="1331"/>
                  </a:lnTo>
                  <a:lnTo>
                    <a:pt x="163" y="1327"/>
                  </a:lnTo>
                  <a:lnTo>
                    <a:pt x="161" y="1329"/>
                  </a:lnTo>
                  <a:lnTo>
                    <a:pt x="160" y="1331"/>
                  </a:lnTo>
                  <a:lnTo>
                    <a:pt x="158" y="1334"/>
                  </a:lnTo>
                  <a:lnTo>
                    <a:pt x="158" y="1337"/>
                  </a:lnTo>
                  <a:lnTo>
                    <a:pt x="158" y="1341"/>
                  </a:lnTo>
                  <a:lnTo>
                    <a:pt x="158" y="1344"/>
                  </a:lnTo>
                  <a:lnTo>
                    <a:pt x="157" y="1347"/>
                  </a:lnTo>
                  <a:lnTo>
                    <a:pt x="153" y="1349"/>
                  </a:lnTo>
                  <a:lnTo>
                    <a:pt x="134" y="1347"/>
                  </a:lnTo>
                  <a:lnTo>
                    <a:pt x="112" y="1347"/>
                  </a:lnTo>
                  <a:lnTo>
                    <a:pt x="93" y="1347"/>
                  </a:lnTo>
                  <a:lnTo>
                    <a:pt x="73" y="1345"/>
                  </a:lnTo>
                  <a:lnTo>
                    <a:pt x="55" y="1342"/>
                  </a:lnTo>
                  <a:lnTo>
                    <a:pt x="42" y="1334"/>
                  </a:lnTo>
                  <a:lnTo>
                    <a:pt x="34" y="1323"/>
                  </a:lnTo>
                  <a:lnTo>
                    <a:pt x="34" y="1318"/>
                  </a:lnTo>
                  <a:lnTo>
                    <a:pt x="36" y="1316"/>
                  </a:lnTo>
                  <a:lnTo>
                    <a:pt x="39" y="1313"/>
                  </a:lnTo>
                  <a:lnTo>
                    <a:pt x="42" y="1313"/>
                  </a:lnTo>
                  <a:lnTo>
                    <a:pt x="40" y="1311"/>
                  </a:lnTo>
                  <a:lnTo>
                    <a:pt x="37" y="1310"/>
                  </a:lnTo>
                  <a:lnTo>
                    <a:pt x="32" y="1310"/>
                  </a:lnTo>
                  <a:lnTo>
                    <a:pt x="29" y="1308"/>
                  </a:lnTo>
                  <a:lnTo>
                    <a:pt x="26" y="1306"/>
                  </a:lnTo>
                  <a:lnTo>
                    <a:pt x="26" y="1300"/>
                  </a:lnTo>
                  <a:lnTo>
                    <a:pt x="27" y="1293"/>
                  </a:lnTo>
                  <a:lnTo>
                    <a:pt x="29" y="1288"/>
                  </a:lnTo>
                  <a:lnTo>
                    <a:pt x="31" y="1285"/>
                  </a:lnTo>
                  <a:lnTo>
                    <a:pt x="27" y="1285"/>
                  </a:lnTo>
                  <a:lnTo>
                    <a:pt x="24" y="1288"/>
                  </a:lnTo>
                  <a:lnTo>
                    <a:pt x="21" y="1290"/>
                  </a:lnTo>
                  <a:lnTo>
                    <a:pt x="19" y="1293"/>
                  </a:lnTo>
                  <a:lnTo>
                    <a:pt x="16" y="1296"/>
                  </a:lnTo>
                  <a:lnTo>
                    <a:pt x="14" y="1296"/>
                  </a:lnTo>
                  <a:lnTo>
                    <a:pt x="13" y="1296"/>
                  </a:lnTo>
                  <a:lnTo>
                    <a:pt x="5" y="1292"/>
                  </a:lnTo>
                  <a:lnTo>
                    <a:pt x="1" y="1282"/>
                  </a:lnTo>
                  <a:lnTo>
                    <a:pt x="0" y="1270"/>
                  </a:lnTo>
                  <a:lnTo>
                    <a:pt x="0" y="1264"/>
                  </a:lnTo>
                  <a:lnTo>
                    <a:pt x="9" y="1254"/>
                  </a:lnTo>
                  <a:lnTo>
                    <a:pt x="23" y="1246"/>
                  </a:lnTo>
                  <a:lnTo>
                    <a:pt x="37" y="1241"/>
                  </a:lnTo>
                  <a:lnTo>
                    <a:pt x="52" y="1238"/>
                  </a:lnTo>
                  <a:lnTo>
                    <a:pt x="65" y="1239"/>
                  </a:lnTo>
                  <a:lnTo>
                    <a:pt x="67" y="1238"/>
                  </a:lnTo>
                  <a:lnTo>
                    <a:pt x="70" y="1236"/>
                  </a:lnTo>
                  <a:lnTo>
                    <a:pt x="72" y="1234"/>
                  </a:lnTo>
                  <a:lnTo>
                    <a:pt x="73" y="1231"/>
                  </a:lnTo>
                  <a:lnTo>
                    <a:pt x="76" y="1229"/>
                  </a:lnTo>
                  <a:lnTo>
                    <a:pt x="73" y="1228"/>
                  </a:lnTo>
                  <a:lnTo>
                    <a:pt x="72" y="1226"/>
                  </a:lnTo>
                  <a:lnTo>
                    <a:pt x="67" y="1226"/>
                  </a:lnTo>
                  <a:lnTo>
                    <a:pt x="63" y="1226"/>
                  </a:lnTo>
                  <a:lnTo>
                    <a:pt x="60" y="1226"/>
                  </a:lnTo>
                  <a:lnTo>
                    <a:pt x="57" y="1228"/>
                  </a:lnTo>
                  <a:lnTo>
                    <a:pt x="52" y="1226"/>
                  </a:lnTo>
                  <a:lnTo>
                    <a:pt x="50" y="1224"/>
                  </a:lnTo>
                  <a:lnTo>
                    <a:pt x="49" y="1210"/>
                  </a:lnTo>
                  <a:lnTo>
                    <a:pt x="55" y="1197"/>
                  </a:lnTo>
                  <a:lnTo>
                    <a:pt x="68" y="1189"/>
                  </a:lnTo>
                  <a:lnTo>
                    <a:pt x="86" y="1187"/>
                  </a:lnTo>
                  <a:lnTo>
                    <a:pt x="80" y="1182"/>
                  </a:lnTo>
                  <a:lnTo>
                    <a:pt x="72" y="1182"/>
                  </a:lnTo>
                  <a:lnTo>
                    <a:pt x="63" y="1185"/>
                  </a:lnTo>
                  <a:lnTo>
                    <a:pt x="55" y="1189"/>
                  </a:lnTo>
                  <a:lnTo>
                    <a:pt x="45" y="1192"/>
                  </a:lnTo>
                  <a:lnTo>
                    <a:pt x="39" y="1190"/>
                  </a:lnTo>
                  <a:lnTo>
                    <a:pt x="37" y="1185"/>
                  </a:lnTo>
                  <a:lnTo>
                    <a:pt x="37" y="1182"/>
                  </a:lnTo>
                  <a:lnTo>
                    <a:pt x="40" y="1177"/>
                  </a:lnTo>
                  <a:lnTo>
                    <a:pt x="42" y="1172"/>
                  </a:lnTo>
                  <a:lnTo>
                    <a:pt x="45" y="1167"/>
                  </a:lnTo>
                  <a:lnTo>
                    <a:pt x="47" y="1164"/>
                  </a:lnTo>
                  <a:lnTo>
                    <a:pt x="62" y="1164"/>
                  </a:lnTo>
                  <a:lnTo>
                    <a:pt x="63" y="1162"/>
                  </a:lnTo>
                  <a:lnTo>
                    <a:pt x="63" y="1161"/>
                  </a:lnTo>
                  <a:lnTo>
                    <a:pt x="62" y="1159"/>
                  </a:lnTo>
                  <a:lnTo>
                    <a:pt x="58" y="1157"/>
                  </a:lnTo>
                  <a:lnTo>
                    <a:pt x="57" y="1156"/>
                  </a:lnTo>
                  <a:lnTo>
                    <a:pt x="55" y="1154"/>
                  </a:lnTo>
                  <a:lnTo>
                    <a:pt x="54" y="1151"/>
                  </a:lnTo>
                  <a:lnTo>
                    <a:pt x="55" y="1148"/>
                  </a:lnTo>
                  <a:lnTo>
                    <a:pt x="62" y="1139"/>
                  </a:lnTo>
                  <a:lnTo>
                    <a:pt x="70" y="1139"/>
                  </a:lnTo>
                  <a:lnTo>
                    <a:pt x="76" y="1143"/>
                  </a:lnTo>
                  <a:lnTo>
                    <a:pt x="83" y="1149"/>
                  </a:lnTo>
                  <a:lnTo>
                    <a:pt x="86" y="1159"/>
                  </a:lnTo>
                  <a:lnTo>
                    <a:pt x="86" y="1159"/>
                  </a:lnTo>
                  <a:lnTo>
                    <a:pt x="90" y="1161"/>
                  </a:lnTo>
                  <a:lnTo>
                    <a:pt x="91" y="1159"/>
                  </a:lnTo>
                  <a:lnTo>
                    <a:pt x="94" y="1159"/>
                  </a:lnTo>
                  <a:lnTo>
                    <a:pt x="96" y="1159"/>
                  </a:lnTo>
                  <a:lnTo>
                    <a:pt x="98" y="1161"/>
                  </a:lnTo>
                  <a:lnTo>
                    <a:pt x="99" y="1162"/>
                  </a:lnTo>
                  <a:lnTo>
                    <a:pt x="99" y="1164"/>
                  </a:lnTo>
                  <a:lnTo>
                    <a:pt x="99" y="1169"/>
                  </a:lnTo>
                  <a:lnTo>
                    <a:pt x="104" y="1162"/>
                  </a:lnTo>
                  <a:lnTo>
                    <a:pt x="101" y="1154"/>
                  </a:lnTo>
                  <a:lnTo>
                    <a:pt x="96" y="1146"/>
                  </a:lnTo>
                  <a:lnTo>
                    <a:pt x="93" y="1138"/>
                  </a:lnTo>
                  <a:lnTo>
                    <a:pt x="96" y="1135"/>
                  </a:lnTo>
                  <a:lnTo>
                    <a:pt x="101" y="1131"/>
                  </a:lnTo>
                  <a:lnTo>
                    <a:pt x="106" y="1130"/>
                  </a:lnTo>
                  <a:lnTo>
                    <a:pt x="111" y="1128"/>
                  </a:lnTo>
                  <a:lnTo>
                    <a:pt x="109" y="1123"/>
                  </a:lnTo>
                  <a:lnTo>
                    <a:pt x="108" y="1121"/>
                  </a:lnTo>
                  <a:lnTo>
                    <a:pt x="106" y="1120"/>
                  </a:lnTo>
                  <a:lnTo>
                    <a:pt x="103" y="1120"/>
                  </a:lnTo>
                  <a:lnTo>
                    <a:pt x="101" y="1121"/>
                  </a:lnTo>
                  <a:lnTo>
                    <a:pt x="98" y="1123"/>
                  </a:lnTo>
                  <a:lnTo>
                    <a:pt x="94" y="1126"/>
                  </a:lnTo>
                  <a:lnTo>
                    <a:pt x="91" y="1128"/>
                  </a:lnTo>
                  <a:lnTo>
                    <a:pt x="88" y="1128"/>
                  </a:lnTo>
                  <a:lnTo>
                    <a:pt x="86" y="1126"/>
                  </a:lnTo>
                  <a:lnTo>
                    <a:pt x="86" y="1126"/>
                  </a:lnTo>
                  <a:lnTo>
                    <a:pt x="85" y="1125"/>
                  </a:lnTo>
                  <a:lnTo>
                    <a:pt x="83" y="1125"/>
                  </a:lnTo>
                  <a:lnTo>
                    <a:pt x="81" y="1123"/>
                  </a:lnTo>
                  <a:lnTo>
                    <a:pt x="80" y="1121"/>
                  </a:lnTo>
                  <a:lnTo>
                    <a:pt x="81" y="1118"/>
                  </a:lnTo>
                  <a:lnTo>
                    <a:pt x="80" y="1120"/>
                  </a:lnTo>
                  <a:lnTo>
                    <a:pt x="78" y="1121"/>
                  </a:lnTo>
                  <a:lnTo>
                    <a:pt x="78" y="1125"/>
                  </a:lnTo>
                  <a:lnTo>
                    <a:pt x="78" y="1126"/>
                  </a:lnTo>
                  <a:lnTo>
                    <a:pt x="78" y="1130"/>
                  </a:lnTo>
                  <a:lnTo>
                    <a:pt x="76" y="1130"/>
                  </a:lnTo>
                  <a:lnTo>
                    <a:pt x="73" y="1131"/>
                  </a:lnTo>
                  <a:lnTo>
                    <a:pt x="68" y="1131"/>
                  </a:lnTo>
                  <a:lnTo>
                    <a:pt x="63" y="1128"/>
                  </a:lnTo>
                  <a:lnTo>
                    <a:pt x="60" y="1123"/>
                  </a:lnTo>
                  <a:lnTo>
                    <a:pt x="60" y="1115"/>
                  </a:lnTo>
                  <a:lnTo>
                    <a:pt x="62" y="1108"/>
                  </a:lnTo>
                  <a:lnTo>
                    <a:pt x="65" y="1102"/>
                  </a:lnTo>
                  <a:lnTo>
                    <a:pt x="68" y="1104"/>
                  </a:lnTo>
                  <a:lnTo>
                    <a:pt x="72" y="1105"/>
                  </a:lnTo>
                  <a:lnTo>
                    <a:pt x="73" y="1108"/>
                  </a:lnTo>
                  <a:lnTo>
                    <a:pt x="73" y="1112"/>
                  </a:lnTo>
                  <a:lnTo>
                    <a:pt x="75" y="1108"/>
                  </a:lnTo>
                  <a:lnTo>
                    <a:pt x="76" y="1105"/>
                  </a:lnTo>
                  <a:lnTo>
                    <a:pt x="78" y="1102"/>
                  </a:lnTo>
                  <a:lnTo>
                    <a:pt x="80" y="1099"/>
                  </a:lnTo>
                  <a:lnTo>
                    <a:pt x="83" y="1097"/>
                  </a:lnTo>
                  <a:lnTo>
                    <a:pt x="86" y="1095"/>
                  </a:lnTo>
                  <a:lnTo>
                    <a:pt x="85" y="1092"/>
                  </a:lnTo>
                  <a:lnTo>
                    <a:pt x="83" y="1089"/>
                  </a:lnTo>
                  <a:lnTo>
                    <a:pt x="81" y="1087"/>
                  </a:lnTo>
                  <a:lnTo>
                    <a:pt x="80" y="1086"/>
                  </a:lnTo>
                  <a:lnTo>
                    <a:pt x="78" y="1082"/>
                  </a:lnTo>
                  <a:lnTo>
                    <a:pt x="78" y="1079"/>
                  </a:lnTo>
                  <a:lnTo>
                    <a:pt x="81" y="1076"/>
                  </a:lnTo>
                  <a:lnTo>
                    <a:pt x="86" y="1077"/>
                  </a:lnTo>
                  <a:lnTo>
                    <a:pt x="90" y="1079"/>
                  </a:lnTo>
                  <a:lnTo>
                    <a:pt x="93" y="1082"/>
                  </a:lnTo>
                  <a:lnTo>
                    <a:pt x="94" y="1086"/>
                  </a:lnTo>
                  <a:lnTo>
                    <a:pt x="98" y="1087"/>
                  </a:lnTo>
                  <a:lnTo>
                    <a:pt x="101" y="1090"/>
                  </a:lnTo>
                  <a:lnTo>
                    <a:pt x="104" y="1092"/>
                  </a:lnTo>
                  <a:lnTo>
                    <a:pt x="106" y="1087"/>
                  </a:lnTo>
                  <a:lnTo>
                    <a:pt x="104" y="1084"/>
                  </a:lnTo>
                  <a:lnTo>
                    <a:pt x="104" y="1081"/>
                  </a:lnTo>
                  <a:lnTo>
                    <a:pt x="101" y="1079"/>
                  </a:lnTo>
                  <a:lnTo>
                    <a:pt x="99" y="1077"/>
                  </a:lnTo>
                  <a:lnTo>
                    <a:pt x="98" y="1076"/>
                  </a:lnTo>
                  <a:lnTo>
                    <a:pt x="94" y="1072"/>
                  </a:lnTo>
                  <a:lnTo>
                    <a:pt x="93" y="1071"/>
                  </a:lnTo>
                  <a:lnTo>
                    <a:pt x="93" y="1068"/>
                  </a:lnTo>
                  <a:lnTo>
                    <a:pt x="104" y="1066"/>
                  </a:lnTo>
                  <a:lnTo>
                    <a:pt x="117" y="1066"/>
                  </a:lnTo>
                  <a:lnTo>
                    <a:pt x="129" y="1066"/>
                  </a:lnTo>
                  <a:lnTo>
                    <a:pt x="140" y="1063"/>
                  </a:lnTo>
                  <a:lnTo>
                    <a:pt x="150" y="1058"/>
                  </a:lnTo>
                  <a:lnTo>
                    <a:pt x="147" y="1043"/>
                  </a:lnTo>
                  <a:lnTo>
                    <a:pt x="142" y="1032"/>
                  </a:lnTo>
                  <a:lnTo>
                    <a:pt x="132" y="1022"/>
                  </a:lnTo>
                  <a:lnTo>
                    <a:pt x="134" y="1019"/>
                  </a:lnTo>
                  <a:lnTo>
                    <a:pt x="135" y="1015"/>
                  </a:lnTo>
                  <a:lnTo>
                    <a:pt x="137" y="1014"/>
                  </a:lnTo>
                  <a:lnTo>
                    <a:pt x="140" y="1012"/>
                  </a:lnTo>
                  <a:lnTo>
                    <a:pt x="145" y="1010"/>
                  </a:lnTo>
                  <a:lnTo>
                    <a:pt x="148" y="1010"/>
                  </a:lnTo>
                  <a:lnTo>
                    <a:pt x="152" y="1010"/>
                  </a:lnTo>
                  <a:lnTo>
                    <a:pt x="155" y="1012"/>
                  </a:lnTo>
                  <a:lnTo>
                    <a:pt x="157" y="1015"/>
                  </a:lnTo>
                  <a:lnTo>
                    <a:pt x="157" y="1020"/>
                  </a:lnTo>
                  <a:lnTo>
                    <a:pt x="158" y="1019"/>
                  </a:lnTo>
                  <a:lnTo>
                    <a:pt x="160" y="1015"/>
                  </a:lnTo>
                  <a:lnTo>
                    <a:pt x="160" y="1012"/>
                  </a:lnTo>
                  <a:lnTo>
                    <a:pt x="158" y="1009"/>
                  </a:lnTo>
                  <a:lnTo>
                    <a:pt x="158" y="1005"/>
                  </a:lnTo>
                  <a:lnTo>
                    <a:pt x="158" y="1002"/>
                  </a:lnTo>
                  <a:lnTo>
                    <a:pt x="161" y="1001"/>
                  </a:lnTo>
                  <a:lnTo>
                    <a:pt x="163" y="1001"/>
                  </a:lnTo>
                  <a:lnTo>
                    <a:pt x="166" y="1002"/>
                  </a:lnTo>
                  <a:lnTo>
                    <a:pt x="168" y="1002"/>
                  </a:lnTo>
                  <a:lnTo>
                    <a:pt x="171" y="1004"/>
                  </a:lnTo>
                  <a:lnTo>
                    <a:pt x="176" y="1002"/>
                  </a:lnTo>
                  <a:lnTo>
                    <a:pt x="175" y="1001"/>
                  </a:lnTo>
                  <a:lnTo>
                    <a:pt x="171" y="999"/>
                  </a:lnTo>
                  <a:lnTo>
                    <a:pt x="170" y="997"/>
                  </a:lnTo>
                  <a:lnTo>
                    <a:pt x="166" y="997"/>
                  </a:lnTo>
                  <a:lnTo>
                    <a:pt x="163" y="996"/>
                  </a:lnTo>
                  <a:lnTo>
                    <a:pt x="161" y="994"/>
                  </a:lnTo>
                  <a:lnTo>
                    <a:pt x="170" y="981"/>
                  </a:lnTo>
                  <a:lnTo>
                    <a:pt x="181" y="973"/>
                  </a:lnTo>
                  <a:lnTo>
                    <a:pt x="193" y="963"/>
                  </a:lnTo>
                  <a:lnTo>
                    <a:pt x="196" y="963"/>
                  </a:lnTo>
                  <a:lnTo>
                    <a:pt x="201" y="963"/>
                  </a:lnTo>
                  <a:lnTo>
                    <a:pt x="204" y="963"/>
                  </a:lnTo>
                  <a:lnTo>
                    <a:pt x="207" y="965"/>
                  </a:lnTo>
                  <a:lnTo>
                    <a:pt x="209" y="968"/>
                  </a:lnTo>
                  <a:lnTo>
                    <a:pt x="209" y="966"/>
                  </a:lnTo>
                  <a:lnTo>
                    <a:pt x="209" y="963"/>
                  </a:lnTo>
                  <a:lnTo>
                    <a:pt x="207" y="961"/>
                  </a:lnTo>
                  <a:lnTo>
                    <a:pt x="204" y="960"/>
                  </a:lnTo>
                  <a:lnTo>
                    <a:pt x="201" y="956"/>
                  </a:lnTo>
                  <a:lnTo>
                    <a:pt x="199" y="955"/>
                  </a:lnTo>
                  <a:lnTo>
                    <a:pt x="199" y="951"/>
                  </a:lnTo>
                  <a:lnTo>
                    <a:pt x="207" y="935"/>
                  </a:lnTo>
                  <a:lnTo>
                    <a:pt x="217" y="920"/>
                  </a:lnTo>
                  <a:lnTo>
                    <a:pt x="227" y="909"/>
                  </a:lnTo>
                  <a:lnTo>
                    <a:pt x="242" y="899"/>
                  </a:lnTo>
                  <a:lnTo>
                    <a:pt x="243" y="898"/>
                  </a:lnTo>
                  <a:lnTo>
                    <a:pt x="243" y="896"/>
                  </a:lnTo>
                  <a:lnTo>
                    <a:pt x="242" y="896"/>
                  </a:lnTo>
                  <a:lnTo>
                    <a:pt x="240" y="894"/>
                  </a:lnTo>
                  <a:lnTo>
                    <a:pt x="238" y="893"/>
                  </a:lnTo>
                  <a:lnTo>
                    <a:pt x="237" y="889"/>
                  </a:lnTo>
                  <a:lnTo>
                    <a:pt x="237" y="888"/>
                  </a:lnTo>
                  <a:lnTo>
                    <a:pt x="251" y="875"/>
                  </a:lnTo>
                  <a:lnTo>
                    <a:pt x="264" y="862"/>
                  </a:lnTo>
                  <a:lnTo>
                    <a:pt x="278" y="847"/>
                  </a:lnTo>
                  <a:lnTo>
                    <a:pt x="289" y="832"/>
                  </a:lnTo>
                  <a:lnTo>
                    <a:pt x="304" y="821"/>
                  </a:lnTo>
                  <a:lnTo>
                    <a:pt x="322" y="811"/>
                  </a:lnTo>
                  <a:lnTo>
                    <a:pt x="333" y="816"/>
                  </a:lnTo>
                  <a:lnTo>
                    <a:pt x="343" y="821"/>
                  </a:lnTo>
                  <a:lnTo>
                    <a:pt x="361" y="809"/>
                  </a:lnTo>
                  <a:lnTo>
                    <a:pt x="377" y="798"/>
                  </a:lnTo>
                  <a:lnTo>
                    <a:pt x="390" y="785"/>
                  </a:lnTo>
                  <a:lnTo>
                    <a:pt x="400" y="767"/>
                  </a:lnTo>
                  <a:lnTo>
                    <a:pt x="426" y="750"/>
                  </a:lnTo>
                  <a:lnTo>
                    <a:pt x="451" y="736"/>
                  </a:lnTo>
                  <a:lnTo>
                    <a:pt x="475" y="719"/>
                  </a:lnTo>
                  <a:lnTo>
                    <a:pt x="498" y="700"/>
                  </a:lnTo>
                  <a:lnTo>
                    <a:pt x="516" y="677"/>
                  </a:lnTo>
                  <a:lnTo>
                    <a:pt x="523" y="675"/>
                  </a:lnTo>
                  <a:lnTo>
                    <a:pt x="528" y="674"/>
                  </a:lnTo>
                  <a:lnTo>
                    <a:pt x="534" y="672"/>
                  </a:lnTo>
                  <a:lnTo>
                    <a:pt x="542" y="672"/>
                  </a:lnTo>
                  <a:lnTo>
                    <a:pt x="557" y="649"/>
                  </a:lnTo>
                  <a:lnTo>
                    <a:pt x="573" y="629"/>
                  </a:lnTo>
                  <a:lnTo>
                    <a:pt x="590" y="608"/>
                  </a:lnTo>
                  <a:lnTo>
                    <a:pt x="609" y="602"/>
                  </a:lnTo>
                  <a:lnTo>
                    <a:pt x="624" y="590"/>
                  </a:lnTo>
                  <a:lnTo>
                    <a:pt x="639" y="577"/>
                  </a:lnTo>
                  <a:lnTo>
                    <a:pt x="653" y="566"/>
                  </a:lnTo>
                  <a:lnTo>
                    <a:pt x="670" y="556"/>
                  </a:lnTo>
                  <a:lnTo>
                    <a:pt x="688" y="528"/>
                  </a:lnTo>
                  <a:lnTo>
                    <a:pt x="707" y="500"/>
                  </a:lnTo>
                  <a:lnTo>
                    <a:pt x="725" y="471"/>
                  </a:lnTo>
                  <a:lnTo>
                    <a:pt x="743" y="441"/>
                  </a:lnTo>
                  <a:lnTo>
                    <a:pt x="758" y="409"/>
                  </a:lnTo>
                  <a:lnTo>
                    <a:pt x="770" y="374"/>
                  </a:lnTo>
                  <a:lnTo>
                    <a:pt x="776" y="335"/>
                  </a:lnTo>
                  <a:lnTo>
                    <a:pt x="778" y="293"/>
                  </a:lnTo>
                  <a:lnTo>
                    <a:pt x="794" y="288"/>
                  </a:lnTo>
                  <a:lnTo>
                    <a:pt x="812" y="284"/>
                  </a:lnTo>
                  <a:lnTo>
                    <a:pt x="830" y="281"/>
                  </a:lnTo>
                  <a:lnTo>
                    <a:pt x="851" y="250"/>
                  </a:lnTo>
                  <a:lnTo>
                    <a:pt x="871" y="219"/>
                  </a:lnTo>
                  <a:lnTo>
                    <a:pt x="892" y="190"/>
                  </a:lnTo>
                  <a:lnTo>
                    <a:pt x="894" y="162"/>
                  </a:lnTo>
                  <a:lnTo>
                    <a:pt x="892" y="134"/>
                  </a:lnTo>
                  <a:lnTo>
                    <a:pt x="892" y="105"/>
                  </a:lnTo>
                  <a:lnTo>
                    <a:pt x="908" y="80"/>
                  </a:lnTo>
                  <a:lnTo>
                    <a:pt x="925" y="56"/>
                  </a:lnTo>
                  <a:lnTo>
                    <a:pt x="944" y="34"/>
                  </a:lnTo>
                  <a:lnTo>
                    <a:pt x="966" y="16"/>
                  </a:lnTo>
                  <a:lnTo>
                    <a:pt x="967" y="16"/>
                  </a:lnTo>
                  <a:lnTo>
                    <a:pt x="969" y="18"/>
                  </a:lnTo>
                  <a:lnTo>
                    <a:pt x="969" y="20"/>
                  </a:lnTo>
                  <a:lnTo>
                    <a:pt x="969" y="21"/>
                  </a:lnTo>
                  <a:lnTo>
                    <a:pt x="971" y="23"/>
                  </a:lnTo>
                  <a:lnTo>
                    <a:pt x="971" y="24"/>
                  </a:lnTo>
                  <a:lnTo>
                    <a:pt x="972" y="26"/>
                  </a:lnTo>
                  <a:lnTo>
                    <a:pt x="974" y="24"/>
                  </a:lnTo>
                  <a:lnTo>
                    <a:pt x="975" y="24"/>
                  </a:lnTo>
                  <a:lnTo>
                    <a:pt x="977" y="23"/>
                  </a:lnTo>
                  <a:lnTo>
                    <a:pt x="979" y="21"/>
                  </a:lnTo>
                  <a:lnTo>
                    <a:pt x="979" y="20"/>
                  </a:lnTo>
                  <a:lnTo>
                    <a:pt x="979" y="16"/>
                  </a:lnTo>
                  <a:lnTo>
                    <a:pt x="977" y="15"/>
                  </a:lnTo>
                  <a:lnTo>
                    <a:pt x="975" y="11"/>
                  </a:lnTo>
                  <a:lnTo>
                    <a:pt x="974" y="8"/>
                  </a:lnTo>
                  <a:lnTo>
                    <a:pt x="975" y="5"/>
                  </a:lnTo>
                  <a:lnTo>
                    <a:pt x="9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0" name="Freeform 30">
              <a:extLst>
                <a:ext uri="{FF2B5EF4-FFF2-40B4-BE49-F238E27FC236}">
                  <a16:creationId xmlns:a16="http://schemas.microsoft.com/office/drawing/2014/main" id="{8D9BD4AC-E7DD-4D79-89D6-87A7F8140805}"/>
                </a:ext>
              </a:extLst>
            </p:cNvPr>
            <p:cNvSpPr>
              <a:spLocks/>
            </p:cNvSpPr>
            <p:nvPr/>
          </p:nvSpPr>
          <p:spPr bwMode="auto">
            <a:xfrm>
              <a:off x="1219" y="1106"/>
              <a:ext cx="13" cy="15"/>
            </a:xfrm>
            <a:custGeom>
              <a:avLst/>
              <a:gdLst>
                <a:gd name="T0" fmla="*/ 2 w 13"/>
                <a:gd name="T1" fmla="*/ 0 h 15"/>
                <a:gd name="T2" fmla="*/ 7 w 13"/>
                <a:gd name="T3" fmla="*/ 0 h 15"/>
                <a:gd name="T4" fmla="*/ 10 w 13"/>
                <a:gd name="T5" fmla="*/ 2 h 15"/>
                <a:gd name="T6" fmla="*/ 13 w 13"/>
                <a:gd name="T7" fmla="*/ 5 h 15"/>
                <a:gd name="T8" fmla="*/ 13 w 13"/>
                <a:gd name="T9" fmla="*/ 8 h 15"/>
                <a:gd name="T10" fmla="*/ 13 w 13"/>
                <a:gd name="T11" fmla="*/ 13 h 15"/>
                <a:gd name="T12" fmla="*/ 8 w 13"/>
                <a:gd name="T13" fmla="*/ 15 h 15"/>
                <a:gd name="T14" fmla="*/ 5 w 13"/>
                <a:gd name="T15" fmla="*/ 15 h 15"/>
                <a:gd name="T16" fmla="*/ 2 w 13"/>
                <a:gd name="T17" fmla="*/ 11 h 15"/>
                <a:gd name="T18" fmla="*/ 0 w 13"/>
                <a:gd name="T19" fmla="*/ 10 h 15"/>
                <a:gd name="T20" fmla="*/ 0 w 13"/>
                <a:gd name="T21" fmla="*/ 6 h 15"/>
                <a:gd name="T22" fmla="*/ 0 w 13"/>
                <a:gd name="T23" fmla="*/ 3 h 15"/>
                <a:gd name="T24" fmla="*/ 2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2" y="0"/>
                  </a:moveTo>
                  <a:lnTo>
                    <a:pt x="7" y="0"/>
                  </a:lnTo>
                  <a:lnTo>
                    <a:pt x="10" y="2"/>
                  </a:lnTo>
                  <a:lnTo>
                    <a:pt x="13" y="5"/>
                  </a:lnTo>
                  <a:lnTo>
                    <a:pt x="13" y="8"/>
                  </a:lnTo>
                  <a:lnTo>
                    <a:pt x="13" y="13"/>
                  </a:lnTo>
                  <a:lnTo>
                    <a:pt x="8" y="15"/>
                  </a:lnTo>
                  <a:lnTo>
                    <a:pt x="5" y="15"/>
                  </a:lnTo>
                  <a:lnTo>
                    <a:pt x="2" y="11"/>
                  </a:lnTo>
                  <a:lnTo>
                    <a:pt x="0" y="10"/>
                  </a:lnTo>
                  <a:lnTo>
                    <a:pt x="0" y="6"/>
                  </a:lnTo>
                  <a:lnTo>
                    <a:pt x="0" y="3"/>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1" name="Freeform 31">
              <a:extLst>
                <a:ext uri="{FF2B5EF4-FFF2-40B4-BE49-F238E27FC236}">
                  <a16:creationId xmlns:a16="http://schemas.microsoft.com/office/drawing/2014/main" id="{4E4BB1A6-1BD9-4D16-8204-ACC6CD14F789}"/>
                </a:ext>
              </a:extLst>
            </p:cNvPr>
            <p:cNvSpPr>
              <a:spLocks/>
            </p:cNvSpPr>
            <p:nvPr/>
          </p:nvSpPr>
          <p:spPr bwMode="auto">
            <a:xfrm>
              <a:off x="1185" y="1122"/>
              <a:ext cx="41" cy="49"/>
            </a:xfrm>
            <a:custGeom>
              <a:avLst/>
              <a:gdLst>
                <a:gd name="T0" fmla="*/ 34 w 41"/>
                <a:gd name="T1" fmla="*/ 0 h 49"/>
                <a:gd name="T2" fmla="*/ 37 w 41"/>
                <a:gd name="T3" fmla="*/ 0 h 49"/>
                <a:gd name="T4" fmla="*/ 41 w 41"/>
                <a:gd name="T5" fmla="*/ 2 h 49"/>
                <a:gd name="T6" fmla="*/ 39 w 41"/>
                <a:gd name="T7" fmla="*/ 15 h 49"/>
                <a:gd name="T8" fmla="*/ 34 w 41"/>
                <a:gd name="T9" fmla="*/ 30 h 49"/>
                <a:gd name="T10" fmla="*/ 28 w 41"/>
                <a:gd name="T11" fmla="*/ 41 h 49"/>
                <a:gd name="T12" fmla="*/ 19 w 41"/>
                <a:gd name="T13" fmla="*/ 48 h 49"/>
                <a:gd name="T14" fmla="*/ 10 w 41"/>
                <a:gd name="T15" fmla="*/ 49 h 49"/>
                <a:gd name="T16" fmla="*/ 0 w 41"/>
                <a:gd name="T17" fmla="*/ 43 h 49"/>
                <a:gd name="T18" fmla="*/ 8 w 41"/>
                <a:gd name="T19" fmla="*/ 25 h 49"/>
                <a:gd name="T20" fmla="*/ 13 w 41"/>
                <a:gd name="T21" fmla="*/ 4 h 49"/>
                <a:gd name="T22" fmla="*/ 16 w 41"/>
                <a:gd name="T23" fmla="*/ 7 h 49"/>
                <a:gd name="T24" fmla="*/ 19 w 41"/>
                <a:gd name="T25" fmla="*/ 8 h 49"/>
                <a:gd name="T26" fmla="*/ 21 w 41"/>
                <a:gd name="T27" fmla="*/ 12 h 49"/>
                <a:gd name="T28" fmla="*/ 21 w 41"/>
                <a:gd name="T29" fmla="*/ 17 h 49"/>
                <a:gd name="T30" fmla="*/ 23 w 41"/>
                <a:gd name="T31" fmla="*/ 13 h 49"/>
                <a:gd name="T32" fmla="*/ 24 w 41"/>
                <a:gd name="T33" fmla="*/ 12 h 49"/>
                <a:gd name="T34" fmla="*/ 26 w 41"/>
                <a:gd name="T35" fmla="*/ 8 h 49"/>
                <a:gd name="T36" fmla="*/ 28 w 41"/>
                <a:gd name="T37" fmla="*/ 4 h 49"/>
                <a:gd name="T38" fmla="*/ 29 w 41"/>
                <a:gd name="T39" fmla="*/ 2 h 49"/>
                <a:gd name="T40" fmla="*/ 31 w 41"/>
                <a:gd name="T41" fmla="*/ 0 h 49"/>
                <a:gd name="T42" fmla="*/ 34 w 41"/>
                <a:gd name="T4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49">
                  <a:moveTo>
                    <a:pt x="34" y="0"/>
                  </a:moveTo>
                  <a:lnTo>
                    <a:pt x="37" y="0"/>
                  </a:lnTo>
                  <a:lnTo>
                    <a:pt x="41" y="2"/>
                  </a:lnTo>
                  <a:lnTo>
                    <a:pt x="39" y="15"/>
                  </a:lnTo>
                  <a:lnTo>
                    <a:pt x="34" y="30"/>
                  </a:lnTo>
                  <a:lnTo>
                    <a:pt x="28" y="41"/>
                  </a:lnTo>
                  <a:lnTo>
                    <a:pt x="19" y="48"/>
                  </a:lnTo>
                  <a:lnTo>
                    <a:pt x="10" y="49"/>
                  </a:lnTo>
                  <a:lnTo>
                    <a:pt x="0" y="43"/>
                  </a:lnTo>
                  <a:lnTo>
                    <a:pt x="8" y="25"/>
                  </a:lnTo>
                  <a:lnTo>
                    <a:pt x="13" y="4"/>
                  </a:lnTo>
                  <a:lnTo>
                    <a:pt x="16" y="7"/>
                  </a:lnTo>
                  <a:lnTo>
                    <a:pt x="19" y="8"/>
                  </a:lnTo>
                  <a:lnTo>
                    <a:pt x="21" y="12"/>
                  </a:lnTo>
                  <a:lnTo>
                    <a:pt x="21" y="17"/>
                  </a:lnTo>
                  <a:lnTo>
                    <a:pt x="23" y="13"/>
                  </a:lnTo>
                  <a:lnTo>
                    <a:pt x="24" y="12"/>
                  </a:lnTo>
                  <a:lnTo>
                    <a:pt x="26" y="8"/>
                  </a:lnTo>
                  <a:lnTo>
                    <a:pt x="28" y="4"/>
                  </a:lnTo>
                  <a:lnTo>
                    <a:pt x="29" y="2"/>
                  </a:lnTo>
                  <a:lnTo>
                    <a:pt x="31"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2" name="Freeform 33">
              <a:extLst>
                <a:ext uri="{FF2B5EF4-FFF2-40B4-BE49-F238E27FC236}">
                  <a16:creationId xmlns:a16="http://schemas.microsoft.com/office/drawing/2014/main" id="{2303E904-B43A-4660-8E1E-CA509A86A50C}"/>
                </a:ext>
              </a:extLst>
            </p:cNvPr>
            <p:cNvSpPr>
              <a:spLocks/>
            </p:cNvSpPr>
            <p:nvPr/>
          </p:nvSpPr>
          <p:spPr bwMode="auto">
            <a:xfrm>
              <a:off x="1240" y="1173"/>
              <a:ext cx="12" cy="15"/>
            </a:xfrm>
            <a:custGeom>
              <a:avLst/>
              <a:gdLst>
                <a:gd name="T0" fmla="*/ 5 w 12"/>
                <a:gd name="T1" fmla="*/ 0 h 15"/>
                <a:gd name="T2" fmla="*/ 9 w 12"/>
                <a:gd name="T3" fmla="*/ 2 h 15"/>
                <a:gd name="T4" fmla="*/ 12 w 12"/>
                <a:gd name="T5" fmla="*/ 5 h 15"/>
                <a:gd name="T6" fmla="*/ 12 w 12"/>
                <a:gd name="T7" fmla="*/ 8 h 15"/>
                <a:gd name="T8" fmla="*/ 12 w 12"/>
                <a:gd name="T9" fmla="*/ 13 h 15"/>
                <a:gd name="T10" fmla="*/ 9 w 12"/>
                <a:gd name="T11" fmla="*/ 13 h 15"/>
                <a:gd name="T12" fmla="*/ 7 w 12"/>
                <a:gd name="T13" fmla="*/ 15 h 15"/>
                <a:gd name="T14" fmla="*/ 5 w 12"/>
                <a:gd name="T15" fmla="*/ 15 h 15"/>
                <a:gd name="T16" fmla="*/ 4 w 12"/>
                <a:gd name="T17" fmla="*/ 13 h 15"/>
                <a:gd name="T18" fmla="*/ 0 w 12"/>
                <a:gd name="T19" fmla="*/ 13 h 15"/>
                <a:gd name="T20" fmla="*/ 0 w 12"/>
                <a:gd name="T21" fmla="*/ 2 h 15"/>
                <a:gd name="T22" fmla="*/ 5 w 12"/>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5">
                  <a:moveTo>
                    <a:pt x="5" y="0"/>
                  </a:moveTo>
                  <a:lnTo>
                    <a:pt x="9" y="2"/>
                  </a:lnTo>
                  <a:lnTo>
                    <a:pt x="12" y="5"/>
                  </a:lnTo>
                  <a:lnTo>
                    <a:pt x="12" y="8"/>
                  </a:lnTo>
                  <a:lnTo>
                    <a:pt x="12" y="13"/>
                  </a:lnTo>
                  <a:lnTo>
                    <a:pt x="9" y="13"/>
                  </a:lnTo>
                  <a:lnTo>
                    <a:pt x="7" y="15"/>
                  </a:lnTo>
                  <a:lnTo>
                    <a:pt x="5" y="15"/>
                  </a:lnTo>
                  <a:lnTo>
                    <a:pt x="4" y="13"/>
                  </a:lnTo>
                  <a:lnTo>
                    <a:pt x="0" y="13"/>
                  </a:lnTo>
                  <a:lnTo>
                    <a:pt x="0" y="2"/>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3" name="Freeform 34">
              <a:extLst>
                <a:ext uri="{FF2B5EF4-FFF2-40B4-BE49-F238E27FC236}">
                  <a16:creationId xmlns:a16="http://schemas.microsoft.com/office/drawing/2014/main" id="{6BFFB944-9B1E-4F07-825B-52F80FBC32E5}"/>
                </a:ext>
              </a:extLst>
            </p:cNvPr>
            <p:cNvSpPr>
              <a:spLocks/>
            </p:cNvSpPr>
            <p:nvPr/>
          </p:nvSpPr>
          <p:spPr bwMode="auto">
            <a:xfrm>
              <a:off x="1209" y="1186"/>
              <a:ext cx="69" cy="54"/>
            </a:xfrm>
            <a:custGeom>
              <a:avLst/>
              <a:gdLst>
                <a:gd name="T0" fmla="*/ 53 w 69"/>
                <a:gd name="T1" fmla="*/ 2 h 54"/>
                <a:gd name="T2" fmla="*/ 56 w 69"/>
                <a:gd name="T3" fmla="*/ 7 h 54"/>
                <a:gd name="T4" fmla="*/ 58 w 69"/>
                <a:gd name="T5" fmla="*/ 11 h 54"/>
                <a:gd name="T6" fmla="*/ 61 w 69"/>
                <a:gd name="T7" fmla="*/ 10 h 54"/>
                <a:gd name="T8" fmla="*/ 66 w 69"/>
                <a:gd name="T9" fmla="*/ 7 h 54"/>
                <a:gd name="T10" fmla="*/ 69 w 69"/>
                <a:gd name="T11" fmla="*/ 13 h 54"/>
                <a:gd name="T12" fmla="*/ 66 w 69"/>
                <a:gd name="T13" fmla="*/ 25 h 54"/>
                <a:gd name="T14" fmla="*/ 62 w 69"/>
                <a:gd name="T15" fmla="*/ 33 h 54"/>
                <a:gd name="T16" fmla="*/ 56 w 69"/>
                <a:gd name="T17" fmla="*/ 31 h 54"/>
                <a:gd name="T18" fmla="*/ 51 w 69"/>
                <a:gd name="T19" fmla="*/ 28 h 54"/>
                <a:gd name="T20" fmla="*/ 46 w 69"/>
                <a:gd name="T21" fmla="*/ 29 h 54"/>
                <a:gd name="T22" fmla="*/ 44 w 69"/>
                <a:gd name="T23" fmla="*/ 36 h 54"/>
                <a:gd name="T24" fmla="*/ 46 w 69"/>
                <a:gd name="T25" fmla="*/ 44 h 54"/>
                <a:gd name="T26" fmla="*/ 35 w 69"/>
                <a:gd name="T27" fmla="*/ 54 h 54"/>
                <a:gd name="T28" fmla="*/ 13 w 69"/>
                <a:gd name="T29" fmla="*/ 49 h 54"/>
                <a:gd name="T30" fmla="*/ 0 w 69"/>
                <a:gd name="T31" fmla="*/ 41 h 54"/>
                <a:gd name="T32" fmla="*/ 2 w 69"/>
                <a:gd name="T33" fmla="*/ 34 h 54"/>
                <a:gd name="T34" fmla="*/ 4 w 69"/>
                <a:gd name="T35" fmla="*/ 29 h 54"/>
                <a:gd name="T36" fmla="*/ 10 w 69"/>
                <a:gd name="T37" fmla="*/ 26 h 54"/>
                <a:gd name="T38" fmla="*/ 18 w 69"/>
                <a:gd name="T39" fmla="*/ 26 h 54"/>
                <a:gd name="T40" fmla="*/ 23 w 69"/>
                <a:gd name="T41" fmla="*/ 26 h 54"/>
                <a:gd name="T42" fmla="*/ 23 w 69"/>
                <a:gd name="T43" fmla="*/ 20 h 54"/>
                <a:gd name="T44" fmla="*/ 20 w 69"/>
                <a:gd name="T45" fmla="*/ 16 h 54"/>
                <a:gd name="T46" fmla="*/ 13 w 69"/>
                <a:gd name="T47" fmla="*/ 16 h 54"/>
                <a:gd name="T48" fmla="*/ 10 w 69"/>
                <a:gd name="T49" fmla="*/ 13 h 54"/>
                <a:gd name="T50" fmla="*/ 15 w 69"/>
                <a:gd name="T51" fmla="*/ 8 h 54"/>
                <a:gd name="T52" fmla="*/ 22 w 69"/>
                <a:gd name="T53" fmla="*/ 5 h 54"/>
                <a:gd name="T54" fmla="*/ 28 w 69"/>
                <a:gd name="T55" fmla="*/ 2 h 54"/>
                <a:gd name="T56" fmla="*/ 33 w 69"/>
                <a:gd name="T57" fmla="*/ 3 h 54"/>
                <a:gd name="T58" fmla="*/ 36 w 69"/>
                <a:gd name="T59" fmla="*/ 8 h 54"/>
                <a:gd name="T60" fmla="*/ 38 w 69"/>
                <a:gd name="T61" fmla="*/ 11 h 54"/>
                <a:gd name="T62" fmla="*/ 43 w 69"/>
                <a:gd name="T63" fmla="*/ 8 h 54"/>
                <a:gd name="T64" fmla="*/ 44 w 69"/>
                <a:gd name="T65" fmla="*/ 3 h 54"/>
                <a:gd name="T66" fmla="*/ 49 w 69"/>
                <a:gd name="T6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54">
                  <a:moveTo>
                    <a:pt x="53" y="0"/>
                  </a:moveTo>
                  <a:lnTo>
                    <a:pt x="53" y="2"/>
                  </a:lnTo>
                  <a:lnTo>
                    <a:pt x="54" y="5"/>
                  </a:lnTo>
                  <a:lnTo>
                    <a:pt x="56" y="7"/>
                  </a:lnTo>
                  <a:lnTo>
                    <a:pt x="56" y="8"/>
                  </a:lnTo>
                  <a:lnTo>
                    <a:pt x="58" y="11"/>
                  </a:lnTo>
                  <a:lnTo>
                    <a:pt x="59" y="11"/>
                  </a:lnTo>
                  <a:lnTo>
                    <a:pt x="61" y="10"/>
                  </a:lnTo>
                  <a:lnTo>
                    <a:pt x="64" y="8"/>
                  </a:lnTo>
                  <a:lnTo>
                    <a:pt x="66" y="7"/>
                  </a:lnTo>
                  <a:lnTo>
                    <a:pt x="69" y="7"/>
                  </a:lnTo>
                  <a:lnTo>
                    <a:pt x="69" y="13"/>
                  </a:lnTo>
                  <a:lnTo>
                    <a:pt x="67" y="20"/>
                  </a:lnTo>
                  <a:lnTo>
                    <a:pt x="66" y="25"/>
                  </a:lnTo>
                  <a:lnTo>
                    <a:pt x="64" y="28"/>
                  </a:lnTo>
                  <a:lnTo>
                    <a:pt x="62" y="33"/>
                  </a:lnTo>
                  <a:lnTo>
                    <a:pt x="58" y="33"/>
                  </a:lnTo>
                  <a:lnTo>
                    <a:pt x="56" y="31"/>
                  </a:lnTo>
                  <a:lnTo>
                    <a:pt x="54" y="29"/>
                  </a:lnTo>
                  <a:lnTo>
                    <a:pt x="51" y="28"/>
                  </a:lnTo>
                  <a:lnTo>
                    <a:pt x="48" y="28"/>
                  </a:lnTo>
                  <a:lnTo>
                    <a:pt x="46" y="29"/>
                  </a:lnTo>
                  <a:lnTo>
                    <a:pt x="44" y="33"/>
                  </a:lnTo>
                  <a:lnTo>
                    <a:pt x="44" y="36"/>
                  </a:lnTo>
                  <a:lnTo>
                    <a:pt x="44" y="41"/>
                  </a:lnTo>
                  <a:lnTo>
                    <a:pt x="46" y="44"/>
                  </a:lnTo>
                  <a:lnTo>
                    <a:pt x="44" y="47"/>
                  </a:lnTo>
                  <a:lnTo>
                    <a:pt x="35" y="54"/>
                  </a:lnTo>
                  <a:lnTo>
                    <a:pt x="23" y="54"/>
                  </a:lnTo>
                  <a:lnTo>
                    <a:pt x="13" y="49"/>
                  </a:lnTo>
                  <a:lnTo>
                    <a:pt x="0" y="44"/>
                  </a:lnTo>
                  <a:lnTo>
                    <a:pt x="0" y="41"/>
                  </a:lnTo>
                  <a:lnTo>
                    <a:pt x="0" y="38"/>
                  </a:lnTo>
                  <a:lnTo>
                    <a:pt x="2" y="34"/>
                  </a:lnTo>
                  <a:lnTo>
                    <a:pt x="4" y="33"/>
                  </a:lnTo>
                  <a:lnTo>
                    <a:pt x="4" y="29"/>
                  </a:lnTo>
                  <a:lnTo>
                    <a:pt x="5" y="26"/>
                  </a:lnTo>
                  <a:lnTo>
                    <a:pt x="10" y="26"/>
                  </a:lnTo>
                  <a:lnTo>
                    <a:pt x="15" y="26"/>
                  </a:lnTo>
                  <a:lnTo>
                    <a:pt x="18" y="26"/>
                  </a:lnTo>
                  <a:lnTo>
                    <a:pt x="22" y="28"/>
                  </a:lnTo>
                  <a:lnTo>
                    <a:pt x="23" y="26"/>
                  </a:lnTo>
                  <a:lnTo>
                    <a:pt x="25" y="23"/>
                  </a:lnTo>
                  <a:lnTo>
                    <a:pt x="23" y="20"/>
                  </a:lnTo>
                  <a:lnTo>
                    <a:pt x="22" y="18"/>
                  </a:lnTo>
                  <a:lnTo>
                    <a:pt x="20" y="16"/>
                  </a:lnTo>
                  <a:lnTo>
                    <a:pt x="17" y="16"/>
                  </a:lnTo>
                  <a:lnTo>
                    <a:pt x="13" y="16"/>
                  </a:lnTo>
                  <a:lnTo>
                    <a:pt x="10" y="16"/>
                  </a:lnTo>
                  <a:lnTo>
                    <a:pt x="10" y="13"/>
                  </a:lnTo>
                  <a:lnTo>
                    <a:pt x="12" y="10"/>
                  </a:lnTo>
                  <a:lnTo>
                    <a:pt x="15" y="8"/>
                  </a:lnTo>
                  <a:lnTo>
                    <a:pt x="18" y="7"/>
                  </a:lnTo>
                  <a:lnTo>
                    <a:pt x="22" y="5"/>
                  </a:lnTo>
                  <a:lnTo>
                    <a:pt x="25" y="3"/>
                  </a:lnTo>
                  <a:lnTo>
                    <a:pt x="28" y="2"/>
                  </a:lnTo>
                  <a:lnTo>
                    <a:pt x="31" y="2"/>
                  </a:lnTo>
                  <a:lnTo>
                    <a:pt x="33" y="3"/>
                  </a:lnTo>
                  <a:lnTo>
                    <a:pt x="35" y="5"/>
                  </a:lnTo>
                  <a:lnTo>
                    <a:pt x="36" y="8"/>
                  </a:lnTo>
                  <a:lnTo>
                    <a:pt x="36" y="10"/>
                  </a:lnTo>
                  <a:lnTo>
                    <a:pt x="38" y="11"/>
                  </a:lnTo>
                  <a:lnTo>
                    <a:pt x="41" y="10"/>
                  </a:lnTo>
                  <a:lnTo>
                    <a:pt x="43" y="8"/>
                  </a:lnTo>
                  <a:lnTo>
                    <a:pt x="43" y="7"/>
                  </a:lnTo>
                  <a:lnTo>
                    <a:pt x="44" y="3"/>
                  </a:lnTo>
                  <a:lnTo>
                    <a:pt x="46" y="2"/>
                  </a:lnTo>
                  <a:lnTo>
                    <a:pt x="49"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4" name="Freeform 35">
              <a:extLst>
                <a:ext uri="{FF2B5EF4-FFF2-40B4-BE49-F238E27FC236}">
                  <a16:creationId xmlns:a16="http://schemas.microsoft.com/office/drawing/2014/main" id="{87CCCE8C-8884-429E-929C-2A199229EF29}"/>
                </a:ext>
              </a:extLst>
            </p:cNvPr>
            <p:cNvSpPr>
              <a:spLocks/>
            </p:cNvSpPr>
            <p:nvPr/>
          </p:nvSpPr>
          <p:spPr bwMode="auto">
            <a:xfrm>
              <a:off x="1258" y="1214"/>
              <a:ext cx="36" cy="31"/>
            </a:xfrm>
            <a:custGeom>
              <a:avLst/>
              <a:gdLst>
                <a:gd name="T0" fmla="*/ 22 w 36"/>
                <a:gd name="T1" fmla="*/ 0 h 31"/>
                <a:gd name="T2" fmla="*/ 26 w 36"/>
                <a:gd name="T3" fmla="*/ 1 h 31"/>
                <a:gd name="T4" fmla="*/ 28 w 36"/>
                <a:gd name="T5" fmla="*/ 1 h 31"/>
                <a:gd name="T6" fmla="*/ 31 w 36"/>
                <a:gd name="T7" fmla="*/ 3 h 31"/>
                <a:gd name="T8" fmla="*/ 33 w 36"/>
                <a:gd name="T9" fmla="*/ 6 h 31"/>
                <a:gd name="T10" fmla="*/ 36 w 36"/>
                <a:gd name="T11" fmla="*/ 8 h 31"/>
                <a:gd name="T12" fmla="*/ 36 w 36"/>
                <a:gd name="T13" fmla="*/ 19 h 31"/>
                <a:gd name="T14" fmla="*/ 31 w 36"/>
                <a:gd name="T15" fmla="*/ 28 h 31"/>
                <a:gd name="T16" fmla="*/ 25 w 36"/>
                <a:gd name="T17" fmla="*/ 31 h 31"/>
                <a:gd name="T18" fmla="*/ 17 w 36"/>
                <a:gd name="T19" fmla="*/ 31 h 31"/>
                <a:gd name="T20" fmla="*/ 7 w 36"/>
                <a:gd name="T21" fmla="*/ 28 h 31"/>
                <a:gd name="T22" fmla="*/ 0 w 36"/>
                <a:gd name="T23" fmla="*/ 21 h 31"/>
                <a:gd name="T24" fmla="*/ 2 w 36"/>
                <a:gd name="T25" fmla="*/ 19 h 31"/>
                <a:gd name="T26" fmla="*/ 5 w 36"/>
                <a:gd name="T27" fmla="*/ 16 h 31"/>
                <a:gd name="T28" fmla="*/ 7 w 36"/>
                <a:gd name="T29" fmla="*/ 16 h 31"/>
                <a:gd name="T30" fmla="*/ 10 w 36"/>
                <a:gd name="T31" fmla="*/ 15 h 31"/>
                <a:gd name="T32" fmla="*/ 13 w 36"/>
                <a:gd name="T33" fmla="*/ 13 h 31"/>
                <a:gd name="T34" fmla="*/ 17 w 36"/>
                <a:gd name="T35" fmla="*/ 11 h 31"/>
                <a:gd name="T36" fmla="*/ 20 w 36"/>
                <a:gd name="T37" fmla="*/ 10 h 31"/>
                <a:gd name="T38" fmla="*/ 22 w 36"/>
                <a:gd name="T39" fmla="*/ 8 h 31"/>
                <a:gd name="T40" fmla="*/ 22 w 36"/>
                <a:gd name="T41" fmla="*/ 5 h 31"/>
                <a:gd name="T42" fmla="*/ 22 w 36"/>
                <a:gd name="T4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1">
                  <a:moveTo>
                    <a:pt x="22" y="0"/>
                  </a:moveTo>
                  <a:lnTo>
                    <a:pt x="26" y="1"/>
                  </a:lnTo>
                  <a:lnTo>
                    <a:pt x="28" y="1"/>
                  </a:lnTo>
                  <a:lnTo>
                    <a:pt x="31" y="3"/>
                  </a:lnTo>
                  <a:lnTo>
                    <a:pt x="33" y="6"/>
                  </a:lnTo>
                  <a:lnTo>
                    <a:pt x="36" y="8"/>
                  </a:lnTo>
                  <a:lnTo>
                    <a:pt x="36" y="19"/>
                  </a:lnTo>
                  <a:lnTo>
                    <a:pt x="31" y="28"/>
                  </a:lnTo>
                  <a:lnTo>
                    <a:pt x="25" y="31"/>
                  </a:lnTo>
                  <a:lnTo>
                    <a:pt x="17" y="31"/>
                  </a:lnTo>
                  <a:lnTo>
                    <a:pt x="7" y="28"/>
                  </a:lnTo>
                  <a:lnTo>
                    <a:pt x="0" y="21"/>
                  </a:lnTo>
                  <a:lnTo>
                    <a:pt x="2" y="19"/>
                  </a:lnTo>
                  <a:lnTo>
                    <a:pt x="5" y="16"/>
                  </a:lnTo>
                  <a:lnTo>
                    <a:pt x="7" y="16"/>
                  </a:lnTo>
                  <a:lnTo>
                    <a:pt x="10" y="15"/>
                  </a:lnTo>
                  <a:lnTo>
                    <a:pt x="13" y="13"/>
                  </a:lnTo>
                  <a:lnTo>
                    <a:pt x="17" y="11"/>
                  </a:lnTo>
                  <a:lnTo>
                    <a:pt x="20" y="10"/>
                  </a:lnTo>
                  <a:lnTo>
                    <a:pt x="22" y="8"/>
                  </a:lnTo>
                  <a:lnTo>
                    <a:pt x="22" y="5"/>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5" name="Freeform 36">
              <a:extLst>
                <a:ext uri="{FF2B5EF4-FFF2-40B4-BE49-F238E27FC236}">
                  <a16:creationId xmlns:a16="http://schemas.microsoft.com/office/drawing/2014/main" id="{2FAD5400-0CD0-4785-8D0C-5ACAF03584A0}"/>
                </a:ext>
              </a:extLst>
            </p:cNvPr>
            <p:cNvSpPr>
              <a:spLocks/>
            </p:cNvSpPr>
            <p:nvPr/>
          </p:nvSpPr>
          <p:spPr bwMode="auto">
            <a:xfrm>
              <a:off x="103" y="2092"/>
              <a:ext cx="42" cy="37"/>
            </a:xfrm>
            <a:custGeom>
              <a:avLst/>
              <a:gdLst>
                <a:gd name="T0" fmla="*/ 27 w 42"/>
                <a:gd name="T1" fmla="*/ 0 h 37"/>
                <a:gd name="T2" fmla="*/ 34 w 42"/>
                <a:gd name="T3" fmla="*/ 6 h 37"/>
                <a:gd name="T4" fmla="*/ 37 w 42"/>
                <a:gd name="T5" fmla="*/ 16 h 37"/>
                <a:gd name="T6" fmla="*/ 39 w 42"/>
                <a:gd name="T7" fmla="*/ 26 h 37"/>
                <a:gd name="T8" fmla="*/ 42 w 42"/>
                <a:gd name="T9" fmla="*/ 36 h 37"/>
                <a:gd name="T10" fmla="*/ 27 w 42"/>
                <a:gd name="T11" fmla="*/ 37 h 37"/>
                <a:gd name="T12" fmla="*/ 11 w 42"/>
                <a:gd name="T13" fmla="*/ 36 h 37"/>
                <a:gd name="T14" fmla="*/ 0 w 42"/>
                <a:gd name="T15" fmla="*/ 31 h 37"/>
                <a:gd name="T16" fmla="*/ 1 w 42"/>
                <a:gd name="T17" fmla="*/ 21 h 37"/>
                <a:gd name="T18" fmla="*/ 6 w 42"/>
                <a:gd name="T19" fmla="*/ 14 h 37"/>
                <a:gd name="T20" fmla="*/ 14 w 42"/>
                <a:gd name="T21" fmla="*/ 10 h 37"/>
                <a:gd name="T22" fmla="*/ 23 w 42"/>
                <a:gd name="T23" fmla="*/ 6 h 37"/>
                <a:gd name="T24" fmla="*/ 27 w 42"/>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7">
                  <a:moveTo>
                    <a:pt x="27" y="0"/>
                  </a:moveTo>
                  <a:lnTo>
                    <a:pt x="34" y="6"/>
                  </a:lnTo>
                  <a:lnTo>
                    <a:pt x="37" y="16"/>
                  </a:lnTo>
                  <a:lnTo>
                    <a:pt x="39" y="26"/>
                  </a:lnTo>
                  <a:lnTo>
                    <a:pt x="42" y="36"/>
                  </a:lnTo>
                  <a:lnTo>
                    <a:pt x="27" y="37"/>
                  </a:lnTo>
                  <a:lnTo>
                    <a:pt x="11" y="36"/>
                  </a:lnTo>
                  <a:lnTo>
                    <a:pt x="0" y="31"/>
                  </a:lnTo>
                  <a:lnTo>
                    <a:pt x="1" y="21"/>
                  </a:lnTo>
                  <a:lnTo>
                    <a:pt x="6" y="14"/>
                  </a:lnTo>
                  <a:lnTo>
                    <a:pt x="14" y="10"/>
                  </a:lnTo>
                  <a:lnTo>
                    <a:pt x="23" y="6"/>
                  </a:lnTo>
                  <a:lnTo>
                    <a:pt x="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6" name="Freeform 37">
              <a:extLst>
                <a:ext uri="{FF2B5EF4-FFF2-40B4-BE49-F238E27FC236}">
                  <a16:creationId xmlns:a16="http://schemas.microsoft.com/office/drawing/2014/main" id="{1C7444E6-707F-465A-A236-9EE7DEA100C9}"/>
                </a:ext>
              </a:extLst>
            </p:cNvPr>
            <p:cNvSpPr>
              <a:spLocks/>
            </p:cNvSpPr>
            <p:nvPr/>
          </p:nvSpPr>
          <p:spPr bwMode="auto">
            <a:xfrm>
              <a:off x="3" y="2277"/>
              <a:ext cx="44" cy="40"/>
            </a:xfrm>
            <a:custGeom>
              <a:avLst/>
              <a:gdLst>
                <a:gd name="T0" fmla="*/ 34 w 44"/>
                <a:gd name="T1" fmla="*/ 0 h 40"/>
                <a:gd name="T2" fmla="*/ 41 w 44"/>
                <a:gd name="T3" fmla="*/ 4 h 40"/>
                <a:gd name="T4" fmla="*/ 44 w 44"/>
                <a:gd name="T5" fmla="*/ 13 h 40"/>
                <a:gd name="T6" fmla="*/ 44 w 44"/>
                <a:gd name="T7" fmla="*/ 26 h 40"/>
                <a:gd name="T8" fmla="*/ 42 w 44"/>
                <a:gd name="T9" fmla="*/ 27 h 40"/>
                <a:gd name="T10" fmla="*/ 41 w 44"/>
                <a:gd name="T11" fmla="*/ 27 h 40"/>
                <a:gd name="T12" fmla="*/ 41 w 44"/>
                <a:gd name="T13" fmla="*/ 31 h 40"/>
                <a:gd name="T14" fmla="*/ 34 w 44"/>
                <a:gd name="T15" fmla="*/ 31 h 40"/>
                <a:gd name="T16" fmla="*/ 29 w 44"/>
                <a:gd name="T17" fmla="*/ 31 h 40"/>
                <a:gd name="T18" fmla="*/ 26 w 44"/>
                <a:gd name="T19" fmla="*/ 29 h 40"/>
                <a:gd name="T20" fmla="*/ 21 w 44"/>
                <a:gd name="T21" fmla="*/ 27 h 40"/>
                <a:gd name="T22" fmla="*/ 20 w 44"/>
                <a:gd name="T23" fmla="*/ 29 h 40"/>
                <a:gd name="T24" fmla="*/ 20 w 44"/>
                <a:gd name="T25" fmla="*/ 32 h 40"/>
                <a:gd name="T26" fmla="*/ 20 w 44"/>
                <a:gd name="T27" fmla="*/ 34 h 40"/>
                <a:gd name="T28" fmla="*/ 20 w 44"/>
                <a:gd name="T29" fmla="*/ 37 h 40"/>
                <a:gd name="T30" fmla="*/ 16 w 44"/>
                <a:gd name="T31" fmla="*/ 40 h 40"/>
                <a:gd name="T32" fmla="*/ 13 w 44"/>
                <a:gd name="T33" fmla="*/ 40 h 40"/>
                <a:gd name="T34" fmla="*/ 8 w 44"/>
                <a:gd name="T35" fmla="*/ 39 h 40"/>
                <a:gd name="T36" fmla="*/ 5 w 44"/>
                <a:gd name="T37" fmla="*/ 39 h 40"/>
                <a:gd name="T38" fmla="*/ 2 w 44"/>
                <a:gd name="T39" fmla="*/ 37 h 40"/>
                <a:gd name="T40" fmla="*/ 3 w 44"/>
                <a:gd name="T41" fmla="*/ 32 h 40"/>
                <a:gd name="T42" fmla="*/ 5 w 44"/>
                <a:gd name="T43" fmla="*/ 31 h 40"/>
                <a:gd name="T44" fmla="*/ 10 w 44"/>
                <a:gd name="T45" fmla="*/ 27 h 40"/>
                <a:gd name="T46" fmla="*/ 15 w 44"/>
                <a:gd name="T47" fmla="*/ 27 h 40"/>
                <a:gd name="T48" fmla="*/ 11 w 44"/>
                <a:gd name="T49" fmla="*/ 26 h 40"/>
                <a:gd name="T50" fmla="*/ 10 w 44"/>
                <a:gd name="T51" fmla="*/ 24 h 40"/>
                <a:gd name="T52" fmla="*/ 7 w 44"/>
                <a:gd name="T53" fmla="*/ 24 h 40"/>
                <a:gd name="T54" fmla="*/ 5 w 44"/>
                <a:gd name="T55" fmla="*/ 26 h 40"/>
                <a:gd name="T56" fmla="*/ 0 w 44"/>
                <a:gd name="T57" fmla="*/ 26 h 40"/>
                <a:gd name="T58" fmla="*/ 3 w 44"/>
                <a:gd name="T59" fmla="*/ 17 h 40"/>
                <a:gd name="T60" fmla="*/ 10 w 44"/>
                <a:gd name="T61" fmla="*/ 9 h 40"/>
                <a:gd name="T62" fmla="*/ 18 w 44"/>
                <a:gd name="T63" fmla="*/ 3 h 40"/>
                <a:gd name="T64" fmla="*/ 26 w 44"/>
                <a:gd name="T65" fmla="*/ 0 h 40"/>
                <a:gd name="T66" fmla="*/ 34 w 44"/>
                <a:gd name="T6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40">
                  <a:moveTo>
                    <a:pt x="34" y="0"/>
                  </a:moveTo>
                  <a:lnTo>
                    <a:pt x="41" y="4"/>
                  </a:lnTo>
                  <a:lnTo>
                    <a:pt x="44" y="13"/>
                  </a:lnTo>
                  <a:lnTo>
                    <a:pt x="44" y="26"/>
                  </a:lnTo>
                  <a:lnTo>
                    <a:pt x="42" y="27"/>
                  </a:lnTo>
                  <a:lnTo>
                    <a:pt x="41" y="27"/>
                  </a:lnTo>
                  <a:lnTo>
                    <a:pt x="41" y="31"/>
                  </a:lnTo>
                  <a:lnTo>
                    <a:pt x="34" y="31"/>
                  </a:lnTo>
                  <a:lnTo>
                    <a:pt x="29" y="31"/>
                  </a:lnTo>
                  <a:lnTo>
                    <a:pt x="26" y="29"/>
                  </a:lnTo>
                  <a:lnTo>
                    <a:pt x="21" y="27"/>
                  </a:lnTo>
                  <a:lnTo>
                    <a:pt x="20" y="29"/>
                  </a:lnTo>
                  <a:lnTo>
                    <a:pt x="20" y="32"/>
                  </a:lnTo>
                  <a:lnTo>
                    <a:pt x="20" y="34"/>
                  </a:lnTo>
                  <a:lnTo>
                    <a:pt x="20" y="37"/>
                  </a:lnTo>
                  <a:lnTo>
                    <a:pt x="16" y="40"/>
                  </a:lnTo>
                  <a:lnTo>
                    <a:pt x="13" y="40"/>
                  </a:lnTo>
                  <a:lnTo>
                    <a:pt x="8" y="39"/>
                  </a:lnTo>
                  <a:lnTo>
                    <a:pt x="5" y="39"/>
                  </a:lnTo>
                  <a:lnTo>
                    <a:pt x="2" y="37"/>
                  </a:lnTo>
                  <a:lnTo>
                    <a:pt x="3" y="32"/>
                  </a:lnTo>
                  <a:lnTo>
                    <a:pt x="5" y="31"/>
                  </a:lnTo>
                  <a:lnTo>
                    <a:pt x="10" y="27"/>
                  </a:lnTo>
                  <a:lnTo>
                    <a:pt x="15" y="27"/>
                  </a:lnTo>
                  <a:lnTo>
                    <a:pt x="11" y="26"/>
                  </a:lnTo>
                  <a:lnTo>
                    <a:pt x="10" y="24"/>
                  </a:lnTo>
                  <a:lnTo>
                    <a:pt x="7" y="24"/>
                  </a:lnTo>
                  <a:lnTo>
                    <a:pt x="5" y="26"/>
                  </a:lnTo>
                  <a:lnTo>
                    <a:pt x="0" y="26"/>
                  </a:lnTo>
                  <a:lnTo>
                    <a:pt x="3" y="17"/>
                  </a:lnTo>
                  <a:lnTo>
                    <a:pt x="10" y="9"/>
                  </a:lnTo>
                  <a:lnTo>
                    <a:pt x="18" y="3"/>
                  </a:lnTo>
                  <a:lnTo>
                    <a:pt x="26"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7" name="Freeform 38">
              <a:extLst>
                <a:ext uri="{FF2B5EF4-FFF2-40B4-BE49-F238E27FC236}">
                  <a16:creationId xmlns:a16="http://schemas.microsoft.com/office/drawing/2014/main" id="{00702DC4-C06D-42AF-8CD9-04DBBE4F6FE3}"/>
                </a:ext>
              </a:extLst>
            </p:cNvPr>
            <p:cNvSpPr>
              <a:spLocks/>
            </p:cNvSpPr>
            <p:nvPr/>
          </p:nvSpPr>
          <p:spPr bwMode="auto">
            <a:xfrm>
              <a:off x="16" y="2378"/>
              <a:ext cx="15" cy="16"/>
            </a:xfrm>
            <a:custGeom>
              <a:avLst/>
              <a:gdLst>
                <a:gd name="T0" fmla="*/ 2 w 15"/>
                <a:gd name="T1" fmla="*/ 0 h 16"/>
                <a:gd name="T2" fmla="*/ 5 w 15"/>
                <a:gd name="T3" fmla="*/ 0 h 16"/>
                <a:gd name="T4" fmla="*/ 8 w 15"/>
                <a:gd name="T5" fmla="*/ 2 h 16"/>
                <a:gd name="T6" fmla="*/ 12 w 15"/>
                <a:gd name="T7" fmla="*/ 5 h 16"/>
                <a:gd name="T8" fmla="*/ 13 w 15"/>
                <a:gd name="T9" fmla="*/ 8 h 16"/>
                <a:gd name="T10" fmla="*/ 15 w 15"/>
                <a:gd name="T11" fmla="*/ 11 h 16"/>
                <a:gd name="T12" fmla="*/ 15 w 15"/>
                <a:gd name="T13" fmla="*/ 15 h 16"/>
                <a:gd name="T14" fmla="*/ 13 w 15"/>
                <a:gd name="T15" fmla="*/ 16 h 16"/>
                <a:gd name="T16" fmla="*/ 8 w 15"/>
                <a:gd name="T17" fmla="*/ 16 h 16"/>
                <a:gd name="T18" fmla="*/ 5 w 15"/>
                <a:gd name="T19" fmla="*/ 15 h 16"/>
                <a:gd name="T20" fmla="*/ 2 w 15"/>
                <a:gd name="T21" fmla="*/ 11 h 16"/>
                <a:gd name="T22" fmla="*/ 0 w 15"/>
                <a:gd name="T23" fmla="*/ 8 h 16"/>
                <a:gd name="T24" fmla="*/ 0 w 15"/>
                <a:gd name="T25" fmla="*/ 5 h 16"/>
                <a:gd name="T26" fmla="*/ 2 w 15"/>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0"/>
                  </a:moveTo>
                  <a:lnTo>
                    <a:pt x="5" y="0"/>
                  </a:lnTo>
                  <a:lnTo>
                    <a:pt x="8" y="2"/>
                  </a:lnTo>
                  <a:lnTo>
                    <a:pt x="12" y="5"/>
                  </a:lnTo>
                  <a:lnTo>
                    <a:pt x="13" y="8"/>
                  </a:lnTo>
                  <a:lnTo>
                    <a:pt x="15" y="11"/>
                  </a:lnTo>
                  <a:lnTo>
                    <a:pt x="15" y="15"/>
                  </a:lnTo>
                  <a:lnTo>
                    <a:pt x="13" y="16"/>
                  </a:lnTo>
                  <a:lnTo>
                    <a:pt x="8" y="16"/>
                  </a:lnTo>
                  <a:lnTo>
                    <a:pt x="5" y="15"/>
                  </a:lnTo>
                  <a:lnTo>
                    <a:pt x="2" y="11"/>
                  </a:lnTo>
                  <a:lnTo>
                    <a:pt x="0" y="8"/>
                  </a:lnTo>
                  <a:lnTo>
                    <a:pt x="0" y="5"/>
                  </a:lnTo>
                  <a:lnTo>
                    <a:pt x="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88" name="Freeform 40">
              <a:extLst>
                <a:ext uri="{FF2B5EF4-FFF2-40B4-BE49-F238E27FC236}">
                  <a16:creationId xmlns:a16="http://schemas.microsoft.com/office/drawing/2014/main" id="{36F35229-8A1D-4C26-9057-DEF2AB4C1D91}"/>
                </a:ext>
              </a:extLst>
            </p:cNvPr>
            <p:cNvSpPr>
              <a:spLocks/>
            </p:cNvSpPr>
            <p:nvPr/>
          </p:nvSpPr>
          <p:spPr bwMode="auto">
            <a:xfrm>
              <a:off x="188" y="2507"/>
              <a:ext cx="117" cy="139"/>
            </a:xfrm>
            <a:custGeom>
              <a:avLst/>
              <a:gdLst>
                <a:gd name="T0" fmla="*/ 59 w 117"/>
                <a:gd name="T1" fmla="*/ 0 h 139"/>
                <a:gd name="T2" fmla="*/ 78 w 117"/>
                <a:gd name="T3" fmla="*/ 13 h 139"/>
                <a:gd name="T4" fmla="*/ 98 w 117"/>
                <a:gd name="T5" fmla="*/ 33 h 139"/>
                <a:gd name="T6" fmla="*/ 104 w 117"/>
                <a:gd name="T7" fmla="*/ 44 h 139"/>
                <a:gd name="T8" fmla="*/ 101 w 117"/>
                <a:gd name="T9" fmla="*/ 49 h 139"/>
                <a:gd name="T10" fmla="*/ 99 w 117"/>
                <a:gd name="T11" fmla="*/ 54 h 139"/>
                <a:gd name="T12" fmla="*/ 91 w 117"/>
                <a:gd name="T13" fmla="*/ 52 h 139"/>
                <a:gd name="T14" fmla="*/ 85 w 117"/>
                <a:gd name="T15" fmla="*/ 49 h 139"/>
                <a:gd name="T16" fmla="*/ 80 w 117"/>
                <a:gd name="T17" fmla="*/ 46 h 139"/>
                <a:gd name="T18" fmla="*/ 77 w 117"/>
                <a:gd name="T19" fmla="*/ 51 h 139"/>
                <a:gd name="T20" fmla="*/ 75 w 117"/>
                <a:gd name="T21" fmla="*/ 59 h 139"/>
                <a:gd name="T22" fmla="*/ 81 w 117"/>
                <a:gd name="T23" fmla="*/ 62 h 139"/>
                <a:gd name="T24" fmla="*/ 91 w 117"/>
                <a:gd name="T25" fmla="*/ 62 h 139"/>
                <a:gd name="T26" fmla="*/ 98 w 117"/>
                <a:gd name="T27" fmla="*/ 67 h 139"/>
                <a:gd name="T28" fmla="*/ 101 w 117"/>
                <a:gd name="T29" fmla="*/ 70 h 139"/>
                <a:gd name="T30" fmla="*/ 104 w 117"/>
                <a:gd name="T31" fmla="*/ 67 h 139"/>
                <a:gd name="T32" fmla="*/ 109 w 117"/>
                <a:gd name="T33" fmla="*/ 64 h 139"/>
                <a:gd name="T34" fmla="*/ 116 w 117"/>
                <a:gd name="T35" fmla="*/ 62 h 139"/>
                <a:gd name="T36" fmla="*/ 116 w 117"/>
                <a:gd name="T37" fmla="*/ 77 h 139"/>
                <a:gd name="T38" fmla="*/ 117 w 117"/>
                <a:gd name="T39" fmla="*/ 88 h 139"/>
                <a:gd name="T40" fmla="*/ 77 w 117"/>
                <a:gd name="T41" fmla="*/ 106 h 139"/>
                <a:gd name="T42" fmla="*/ 27 w 117"/>
                <a:gd name="T43" fmla="*/ 119 h 139"/>
                <a:gd name="T44" fmla="*/ 29 w 117"/>
                <a:gd name="T45" fmla="*/ 128 h 139"/>
                <a:gd name="T46" fmla="*/ 31 w 117"/>
                <a:gd name="T47" fmla="*/ 134 h 139"/>
                <a:gd name="T48" fmla="*/ 18 w 117"/>
                <a:gd name="T49" fmla="*/ 139 h 139"/>
                <a:gd name="T50" fmla="*/ 0 w 117"/>
                <a:gd name="T51" fmla="*/ 129 h 139"/>
                <a:gd name="T52" fmla="*/ 3 w 117"/>
                <a:gd name="T53" fmla="*/ 121 h 139"/>
                <a:gd name="T54" fmla="*/ 11 w 117"/>
                <a:gd name="T55" fmla="*/ 114 h 139"/>
                <a:gd name="T56" fmla="*/ 16 w 117"/>
                <a:gd name="T57" fmla="*/ 108 h 139"/>
                <a:gd name="T58" fmla="*/ 14 w 117"/>
                <a:gd name="T59" fmla="*/ 98 h 139"/>
                <a:gd name="T60" fmla="*/ 13 w 117"/>
                <a:gd name="T61" fmla="*/ 90 h 139"/>
                <a:gd name="T62" fmla="*/ 16 w 117"/>
                <a:gd name="T63" fmla="*/ 82 h 139"/>
                <a:gd name="T64" fmla="*/ 23 w 117"/>
                <a:gd name="T65" fmla="*/ 82 h 139"/>
                <a:gd name="T66" fmla="*/ 27 w 117"/>
                <a:gd name="T67" fmla="*/ 85 h 139"/>
                <a:gd name="T68" fmla="*/ 32 w 117"/>
                <a:gd name="T69" fmla="*/ 87 h 139"/>
                <a:gd name="T70" fmla="*/ 31 w 117"/>
                <a:gd name="T71" fmla="*/ 64 h 139"/>
                <a:gd name="T72" fmla="*/ 42 w 117"/>
                <a:gd name="T73" fmla="*/ 49 h 139"/>
                <a:gd name="T74" fmla="*/ 41 w 117"/>
                <a:gd name="T75" fmla="*/ 44 h 139"/>
                <a:gd name="T76" fmla="*/ 36 w 117"/>
                <a:gd name="T77" fmla="*/ 41 h 139"/>
                <a:gd name="T78" fmla="*/ 31 w 117"/>
                <a:gd name="T79" fmla="*/ 39 h 139"/>
                <a:gd name="T80" fmla="*/ 32 w 117"/>
                <a:gd name="T81" fmla="*/ 10 h 139"/>
                <a:gd name="T82" fmla="*/ 49 w 117"/>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39">
                  <a:moveTo>
                    <a:pt x="49" y="0"/>
                  </a:moveTo>
                  <a:lnTo>
                    <a:pt x="59" y="0"/>
                  </a:lnTo>
                  <a:lnTo>
                    <a:pt x="70" y="2"/>
                  </a:lnTo>
                  <a:lnTo>
                    <a:pt x="78" y="13"/>
                  </a:lnTo>
                  <a:lnTo>
                    <a:pt x="86" y="23"/>
                  </a:lnTo>
                  <a:lnTo>
                    <a:pt x="98" y="33"/>
                  </a:lnTo>
                  <a:lnTo>
                    <a:pt x="106" y="44"/>
                  </a:lnTo>
                  <a:lnTo>
                    <a:pt x="104" y="44"/>
                  </a:lnTo>
                  <a:lnTo>
                    <a:pt x="103" y="46"/>
                  </a:lnTo>
                  <a:lnTo>
                    <a:pt x="101" y="49"/>
                  </a:lnTo>
                  <a:lnTo>
                    <a:pt x="99" y="51"/>
                  </a:lnTo>
                  <a:lnTo>
                    <a:pt x="99" y="54"/>
                  </a:lnTo>
                  <a:lnTo>
                    <a:pt x="95" y="54"/>
                  </a:lnTo>
                  <a:lnTo>
                    <a:pt x="91" y="52"/>
                  </a:lnTo>
                  <a:lnTo>
                    <a:pt x="88" y="51"/>
                  </a:lnTo>
                  <a:lnTo>
                    <a:pt x="85" y="49"/>
                  </a:lnTo>
                  <a:lnTo>
                    <a:pt x="83" y="47"/>
                  </a:lnTo>
                  <a:lnTo>
                    <a:pt x="80" y="46"/>
                  </a:lnTo>
                  <a:lnTo>
                    <a:pt x="78" y="47"/>
                  </a:lnTo>
                  <a:lnTo>
                    <a:pt x="77" y="51"/>
                  </a:lnTo>
                  <a:lnTo>
                    <a:pt x="75" y="54"/>
                  </a:lnTo>
                  <a:lnTo>
                    <a:pt x="75" y="59"/>
                  </a:lnTo>
                  <a:lnTo>
                    <a:pt x="75" y="62"/>
                  </a:lnTo>
                  <a:lnTo>
                    <a:pt x="81" y="62"/>
                  </a:lnTo>
                  <a:lnTo>
                    <a:pt x="86" y="61"/>
                  </a:lnTo>
                  <a:lnTo>
                    <a:pt x="91" y="62"/>
                  </a:lnTo>
                  <a:lnTo>
                    <a:pt x="95" y="64"/>
                  </a:lnTo>
                  <a:lnTo>
                    <a:pt x="98" y="67"/>
                  </a:lnTo>
                  <a:lnTo>
                    <a:pt x="99" y="72"/>
                  </a:lnTo>
                  <a:lnTo>
                    <a:pt x="101" y="70"/>
                  </a:lnTo>
                  <a:lnTo>
                    <a:pt x="103" y="69"/>
                  </a:lnTo>
                  <a:lnTo>
                    <a:pt x="104" y="67"/>
                  </a:lnTo>
                  <a:lnTo>
                    <a:pt x="106" y="65"/>
                  </a:lnTo>
                  <a:lnTo>
                    <a:pt x="109" y="64"/>
                  </a:lnTo>
                  <a:lnTo>
                    <a:pt x="111" y="62"/>
                  </a:lnTo>
                  <a:lnTo>
                    <a:pt x="116" y="62"/>
                  </a:lnTo>
                  <a:lnTo>
                    <a:pt x="116" y="70"/>
                  </a:lnTo>
                  <a:lnTo>
                    <a:pt x="116" y="77"/>
                  </a:lnTo>
                  <a:lnTo>
                    <a:pt x="116" y="83"/>
                  </a:lnTo>
                  <a:lnTo>
                    <a:pt x="117" y="88"/>
                  </a:lnTo>
                  <a:lnTo>
                    <a:pt x="98" y="100"/>
                  </a:lnTo>
                  <a:lnTo>
                    <a:pt x="77" y="106"/>
                  </a:lnTo>
                  <a:lnTo>
                    <a:pt x="52" y="113"/>
                  </a:lnTo>
                  <a:lnTo>
                    <a:pt x="27" y="119"/>
                  </a:lnTo>
                  <a:lnTo>
                    <a:pt x="27" y="124"/>
                  </a:lnTo>
                  <a:lnTo>
                    <a:pt x="29" y="128"/>
                  </a:lnTo>
                  <a:lnTo>
                    <a:pt x="31" y="131"/>
                  </a:lnTo>
                  <a:lnTo>
                    <a:pt x="31" y="134"/>
                  </a:lnTo>
                  <a:lnTo>
                    <a:pt x="31" y="139"/>
                  </a:lnTo>
                  <a:lnTo>
                    <a:pt x="18" y="139"/>
                  </a:lnTo>
                  <a:lnTo>
                    <a:pt x="6" y="136"/>
                  </a:lnTo>
                  <a:lnTo>
                    <a:pt x="0" y="129"/>
                  </a:lnTo>
                  <a:lnTo>
                    <a:pt x="1" y="124"/>
                  </a:lnTo>
                  <a:lnTo>
                    <a:pt x="3" y="121"/>
                  </a:lnTo>
                  <a:lnTo>
                    <a:pt x="6" y="118"/>
                  </a:lnTo>
                  <a:lnTo>
                    <a:pt x="11" y="114"/>
                  </a:lnTo>
                  <a:lnTo>
                    <a:pt x="14" y="111"/>
                  </a:lnTo>
                  <a:lnTo>
                    <a:pt x="16" y="108"/>
                  </a:lnTo>
                  <a:lnTo>
                    <a:pt x="16" y="103"/>
                  </a:lnTo>
                  <a:lnTo>
                    <a:pt x="14" y="98"/>
                  </a:lnTo>
                  <a:lnTo>
                    <a:pt x="14" y="93"/>
                  </a:lnTo>
                  <a:lnTo>
                    <a:pt x="13" y="90"/>
                  </a:lnTo>
                  <a:lnTo>
                    <a:pt x="14" y="85"/>
                  </a:lnTo>
                  <a:lnTo>
                    <a:pt x="16" y="82"/>
                  </a:lnTo>
                  <a:lnTo>
                    <a:pt x="19" y="82"/>
                  </a:lnTo>
                  <a:lnTo>
                    <a:pt x="23" y="82"/>
                  </a:lnTo>
                  <a:lnTo>
                    <a:pt x="24" y="83"/>
                  </a:lnTo>
                  <a:lnTo>
                    <a:pt x="27" y="85"/>
                  </a:lnTo>
                  <a:lnTo>
                    <a:pt x="29" y="87"/>
                  </a:lnTo>
                  <a:lnTo>
                    <a:pt x="32" y="87"/>
                  </a:lnTo>
                  <a:lnTo>
                    <a:pt x="31" y="75"/>
                  </a:lnTo>
                  <a:lnTo>
                    <a:pt x="31" y="64"/>
                  </a:lnTo>
                  <a:lnTo>
                    <a:pt x="34" y="54"/>
                  </a:lnTo>
                  <a:lnTo>
                    <a:pt x="42" y="49"/>
                  </a:lnTo>
                  <a:lnTo>
                    <a:pt x="42" y="46"/>
                  </a:lnTo>
                  <a:lnTo>
                    <a:pt x="41" y="44"/>
                  </a:lnTo>
                  <a:lnTo>
                    <a:pt x="37" y="43"/>
                  </a:lnTo>
                  <a:lnTo>
                    <a:pt x="36" y="41"/>
                  </a:lnTo>
                  <a:lnTo>
                    <a:pt x="32" y="41"/>
                  </a:lnTo>
                  <a:lnTo>
                    <a:pt x="31" y="39"/>
                  </a:lnTo>
                  <a:lnTo>
                    <a:pt x="31" y="25"/>
                  </a:lnTo>
                  <a:lnTo>
                    <a:pt x="32" y="10"/>
                  </a:lnTo>
                  <a:lnTo>
                    <a:pt x="37" y="2"/>
                  </a:lnTo>
                  <a:lnTo>
                    <a:pt x="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grpSp>
      <p:grpSp>
        <p:nvGrpSpPr>
          <p:cNvPr id="13" name="Group 12">
            <a:extLst>
              <a:ext uri="{FF2B5EF4-FFF2-40B4-BE49-F238E27FC236}">
                <a16:creationId xmlns:a16="http://schemas.microsoft.com/office/drawing/2014/main" id="{77D5226B-4303-40CE-814F-51D2425FE42D}"/>
              </a:ext>
            </a:extLst>
          </p:cNvPr>
          <p:cNvGrpSpPr/>
          <p:nvPr/>
        </p:nvGrpSpPr>
        <p:grpSpPr>
          <a:xfrm>
            <a:off x="2749978" y="2928256"/>
            <a:ext cx="2806741" cy="3287485"/>
            <a:chOff x="4115424" y="2928256"/>
            <a:chExt cx="3791518" cy="3287485"/>
          </a:xfrm>
        </p:grpSpPr>
        <p:sp>
          <p:nvSpPr>
            <p:cNvPr id="89" name="object 154">
              <a:extLst>
                <a:ext uri="{FF2B5EF4-FFF2-40B4-BE49-F238E27FC236}">
                  <a16:creationId xmlns:a16="http://schemas.microsoft.com/office/drawing/2014/main" id="{5904A6B1-5035-4AE8-8F99-BB648C568A06}"/>
                </a:ext>
              </a:extLst>
            </p:cNvPr>
            <p:cNvSpPr txBox="1"/>
            <p:nvPr/>
          </p:nvSpPr>
          <p:spPr>
            <a:xfrm>
              <a:off x="4119690" y="2928256"/>
              <a:ext cx="3787252" cy="1861457"/>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SAMPLING</a:t>
              </a:r>
            </a:p>
            <a:p>
              <a:pPr marL="144145" marR="133985">
                <a:spcBef>
                  <a:spcPts val="600"/>
                </a:spcBef>
              </a:pPr>
              <a:r>
                <a:rPr lang="en-NZ" sz="1100" spc="-5" dirty="0">
                  <a:latin typeface="+mj-lt"/>
                  <a:cs typeface="Calibri Light"/>
                </a:rPr>
                <a:t>The sample size for Māori was boosted to 1,172 to ensure we interviewed a sufficient number of Māori to allow for subgroup analysis.</a:t>
              </a:r>
            </a:p>
            <a:p>
              <a:pPr marL="144145" marR="133985">
                <a:spcBef>
                  <a:spcPts val="600"/>
                </a:spcBef>
              </a:pPr>
              <a:r>
                <a:rPr lang="en-NZ" sz="1100" spc="-5" dirty="0">
                  <a:solidFill>
                    <a:schemeClr val="tx1">
                      <a:lumMod val="95000"/>
                      <a:lumOff val="5000"/>
                    </a:schemeClr>
                  </a:solidFill>
                  <a:latin typeface="+mj-lt"/>
                  <a:cs typeface="Calibri Light"/>
                </a:rPr>
                <a:t>Weighting was also applied to the Māori interviews to ensure the sample profile was representative of the Māori population by age within gender. </a:t>
              </a:r>
            </a:p>
          </p:txBody>
        </p:sp>
        <p:sp>
          <p:nvSpPr>
            <p:cNvPr id="90" name="object 154">
              <a:extLst>
                <a:ext uri="{FF2B5EF4-FFF2-40B4-BE49-F238E27FC236}">
                  <a16:creationId xmlns:a16="http://schemas.microsoft.com/office/drawing/2014/main" id="{801D1DD3-020F-4896-B1FD-5CB29A9FBEA5}"/>
                </a:ext>
              </a:extLst>
            </p:cNvPr>
            <p:cNvSpPr txBox="1"/>
            <p:nvPr/>
          </p:nvSpPr>
          <p:spPr>
            <a:xfrm>
              <a:off x="4115424" y="5007429"/>
              <a:ext cx="3787252" cy="1208312"/>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TREND DATA</a:t>
              </a:r>
            </a:p>
            <a:p>
              <a:pPr marL="144145" marR="133985">
                <a:spcBef>
                  <a:spcPts val="455"/>
                </a:spcBef>
              </a:pPr>
              <a:r>
                <a:rPr lang="en-NZ" sz="1100" spc="-5" dirty="0">
                  <a:solidFill>
                    <a:schemeClr val="tx1">
                      <a:lumMod val="95000"/>
                      <a:lumOff val="5000"/>
                    </a:schemeClr>
                  </a:solidFill>
                  <a:latin typeface="+mj-lt"/>
                  <a:cs typeface="Calibri Light"/>
                </a:rPr>
                <a:t>Trends are shown against the 2017 data. The change in method in 2017, means we cannot include trends data prior to this.</a:t>
              </a:r>
            </a:p>
          </p:txBody>
        </p:sp>
      </p:grpSp>
      <p:grpSp>
        <p:nvGrpSpPr>
          <p:cNvPr id="14" name="Group 13">
            <a:extLst>
              <a:ext uri="{FF2B5EF4-FFF2-40B4-BE49-F238E27FC236}">
                <a16:creationId xmlns:a16="http://schemas.microsoft.com/office/drawing/2014/main" id="{1BDEEF74-C1E2-4E8D-815C-AD0DFA151FDE}"/>
              </a:ext>
            </a:extLst>
          </p:cNvPr>
          <p:cNvGrpSpPr/>
          <p:nvPr/>
        </p:nvGrpSpPr>
        <p:grpSpPr>
          <a:xfrm>
            <a:off x="174233" y="2928257"/>
            <a:ext cx="11843534" cy="3287484"/>
            <a:chOff x="172053" y="2928257"/>
            <a:chExt cx="11843534" cy="3287484"/>
          </a:xfrm>
        </p:grpSpPr>
        <p:sp>
          <p:nvSpPr>
            <p:cNvPr id="154" name="object 154"/>
            <p:cNvSpPr txBox="1"/>
            <p:nvPr/>
          </p:nvSpPr>
          <p:spPr>
            <a:xfrm>
              <a:off x="172053" y="2928257"/>
              <a:ext cx="2434213" cy="3287484"/>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METHOD</a:t>
              </a:r>
            </a:p>
            <a:p>
              <a:pPr marL="144145" marR="133985">
                <a:spcBef>
                  <a:spcPts val="600"/>
                </a:spcBef>
              </a:pPr>
              <a:r>
                <a:rPr lang="en-NZ" sz="1100" spc="-5" dirty="0">
                  <a:solidFill>
                    <a:schemeClr val="tx1">
                      <a:lumMod val="95000"/>
                      <a:lumOff val="5000"/>
                    </a:schemeClr>
                  </a:solidFill>
                  <a:latin typeface="+mj-lt"/>
                  <a:cs typeface="Calibri Light"/>
                </a:rPr>
                <a:t>The survey was completed online, via the Colmar Brunton online panel and the </a:t>
              </a:r>
              <a:r>
                <a:rPr lang="en-NZ" sz="1100" spc="-5" dirty="0" err="1">
                  <a:latin typeface="+mj-lt"/>
                  <a:cs typeface="Calibri Light"/>
                </a:rPr>
                <a:t>Dynata</a:t>
              </a:r>
              <a:r>
                <a:rPr lang="en-NZ" sz="1100" spc="-5" dirty="0">
                  <a:latin typeface="+mj-lt"/>
                  <a:cs typeface="Calibri Light"/>
                </a:rPr>
                <a:t> online </a:t>
              </a:r>
              <a:r>
                <a:rPr lang="en-NZ" sz="1100" spc="-5" dirty="0">
                  <a:solidFill>
                    <a:schemeClr val="tx1">
                      <a:lumMod val="95000"/>
                      <a:lumOff val="5000"/>
                    </a:schemeClr>
                  </a:solidFill>
                  <a:latin typeface="+mj-lt"/>
                  <a:cs typeface="Calibri Light"/>
                </a:rPr>
                <a:t>panel.  </a:t>
              </a:r>
            </a:p>
            <a:p>
              <a:pPr marL="144145" marR="133985">
                <a:spcBef>
                  <a:spcPts val="600"/>
                </a:spcBef>
              </a:pPr>
              <a:r>
                <a:rPr lang="en-NZ" sz="1100" spc="-5" dirty="0">
                  <a:solidFill>
                    <a:schemeClr val="tx1">
                      <a:lumMod val="95000"/>
                      <a:lumOff val="5000"/>
                    </a:schemeClr>
                  </a:solidFill>
                  <a:latin typeface="+mj-lt"/>
                  <a:cs typeface="Calibri Light"/>
                </a:rPr>
                <a:t>Historically </a:t>
              </a:r>
              <a:r>
                <a:rPr lang="en-NZ" sz="1100" i="1" spc="-5" dirty="0">
                  <a:solidFill>
                    <a:schemeClr val="tx1">
                      <a:lumMod val="95000"/>
                      <a:lumOff val="5000"/>
                    </a:schemeClr>
                  </a:solidFill>
                  <a:latin typeface="+mj-lt"/>
                  <a:cs typeface="Calibri Light"/>
                </a:rPr>
                <a:t>New Zealanders and the Arts </a:t>
              </a:r>
              <a:r>
                <a:rPr lang="en-NZ" sz="1100" spc="-5" dirty="0">
                  <a:solidFill>
                    <a:schemeClr val="tx1">
                      <a:lumMod val="95000"/>
                      <a:lumOff val="5000"/>
                    </a:schemeClr>
                  </a:solidFill>
                  <a:latin typeface="+mj-lt"/>
                  <a:cs typeface="Calibri Light"/>
                </a:rPr>
                <a:t>has been conducted using a telephone survey. In 2017 the decision was made to shift the survey to an online panel. The rationale for this was to future-proof the survey and to make it more affordable to increase the sample size to facilitate greater analysis of key groups of interest, including Māori, Pacific Peoples, Asian New Zealanders and the regions. </a:t>
              </a:r>
            </a:p>
            <a:p>
              <a:pPr marL="144145" marR="133985" algn="ctr">
                <a:lnSpc>
                  <a:spcPct val="80000"/>
                </a:lnSpc>
                <a:spcBef>
                  <a:spcPts val="455"/>
                </a:spcBef>
              </a:pPr>
              <a:endParaRPr lang="en-NZ" sz="1100" spc="-5" dirty="0">
                <a:solidFill>
                  <a:schemeClr val="tx1">
                    <a:lumMod val="65000"/>
                    <a:lumOff val="35000"/>
                  </a:schemeClr>
                </a:solidFill>
                <a:latin typeface="+mj-lt"/>
                <a:cs typeface="Calibri Light"/>
              </a:endParaRPr>
            </a:p>
          </p:txBody>
        </p:sp>
        <p:sp>
          <p:nvSpPr>
            <p:cNvPr id="91" name="object 154">
              <a:extLst>
                <a:ext uri="{FF2B5EF4-FFF2-40B4-BE49-F238E27FC236}">
                  <a16:creationId xmlns:a16="http://schemas.microsoft.com/office/drawing/2014/main" id="{93BAE72D-84A1-467A-A105-D3D55AEA8845}"/>
                </a:ext>
              </a:extLst>
            </p:cNvPr>
            <p:cNvSpPr txBox="1"/>
            <p:nvPr/>
          </p:nvSpPr>
          <p:spPr>
            <a:xfrm>
              <a:off x="5692913" y="2928257"/>
              <a:ext cx="6322674" cy="3287484"/>
            </a:xfrm>
            <a:prstGeom prst="rect">
              <a:avLst/>
            </a:prstGeom>
            <a:solidFill>
              <a:srgbClr val="E7E6E6"/>
            </a:solidFill>
          </p:spPr>
          <p:txBody>
            <a:bodyPr vert="horz" wrap="square" lIns="0" tIns="144000" rIns="0" bIns="0" rtlCol="0">
              <a:noAutofit/>
            </a:bodyPr>
            <a:lstStyle/>
            <a:p>
              <a:pPr marL="2540" algn="ctr">
                <a:lnSpc>
                  <a:spcPct val="80000"/>
                </a:lnSpc>
              </a:pPr>
              <a:r>
                <a:rPr lang="en-NZ" sz="1400" b="1" spc="100" dirty="0">
                  <a:solidFill>
                    <a:srgbClr val="282D41"/>
                  </a:solidFill>
                  <a:latin typeface="+mj-lt"/>
                  <a:cs typeface="Calibri Light"/>
                </a:rPr>
                <a:t>SIGNIFICANCE TESTING</a:t>
              </a:r>
            </a:p>
            <a:p>
              <a:pPr marL="144145" marR="133985">
                <a:spcBef>
                  <a:spcPts val="455"/>
                </a:spcBef>
              </a:pPr>
              <a:r>
                <a:rPr lang="en-NZ" sz="1100" spc="-5" dirty="0">
                  <a:solidFill>
                    <a:schemeClr val="tx1">
                      <a:lumMod val="95000"/>
                      <a:lumOff val="5000"/>
                    </a:schemeClr>
                  </a:solidFill>
                  <a:latin typeface="+mj-lt"/>
                  <a:cs typeface="Calibri Light"/>
                </a:rPr>
                <a:t>There is a margin of error associated with any survey sample. Based on a sample size of 1,172 Māori respondents the margin of error is up to +/- 2.9 percentage points.</a:t>
              </a:r>
            </a:p>
            <a:p>
              <a:pPr marL="144145" marR="133985">
                <a:spcBef>
                  <a:spcPts val="455"/>
                </a:spcBef>
              </a:pPr>
              <a:r>
                <a:rPr lang="en-NZ" sz="1100" spc="-5" dirty="0">
                  <a:solidFill>
                    <a:schemeClr val="tx1">
                      <a:lumMod val="95000"/>
                      <a:lumOff val="5000"/>
                    </a:schemeClr>
                  </a:solidFill>
                  <a:latin typeface="+mj-lt"/>
                  <a:cs typeface="Calibri Light"/>
                </a:rPr>
                <a:t>We have used statistical tests to determine: </a:t>
              </a:r>
            </a:p>
            <a:p>
              <a:pPr marL="315595" marR="133985" indent="-171450">
                <a:spcBef>
                  <a:spcPts val="455"/>
                </a:spcBef>
                <a:buFont typeface="Arial" panose="020B0604020202020204" pitchFamily="34" charset="0"/>
                <a:buChar char="-"/>
              </a:pPr>
              <a:r>
                <a:rPr lang="en-NZ" sz="1100" spc="-5" dirty="0">
                  <a:solidFill>
                    <a:schemeClr val="tx1">
                      <a:lumMod val="95000"/>
                      <a:lumOff val="5000"/>
                    </a:schemeClr>
                  </a:solidFill>
                  <a:latin typeface="+mj-lt"/>
                  <a:cs typeface="Calibri Light"/>
                </a:rPr>
                <a:t>Whether any differences between the survey findings for Māori in 2017 and 2020 are statistically significant at the 95% confidence level. This is indicated on charts by white triangles.</a:t>
              </a:r>
            </a:p>
            <a:p>
              <a:pPr marL="315595" marR="133985" indent="-171450">
                <a:spcBef>
                  <a:spcPts val="455"/>
                </a:spcBef>
                <a:buFont typeface="Arial" panose="020B0604020202020204" pitchFamily="34" charset="0"/>
                <a:buChar char="•"/>
              </a:pPr>
              <a:endParaRPr lang="en-NZ" sz="1100" spc="-5" dirty="0">
                <a:solidFill>
                  <a:schemeClr val="tx1">
                    <a:lumMod val="95000"/>
                    <a:lumOff val="5000"/>
                  </a:schemeClr>
                </a:solidFill>
                <a:latin typeface="+mj-lt"/>
                <a:cs typeface="Calibri Light"/>
              </a:endParaRPr>
            </a:p>
            <a:p>
              <a:pPr marL="315595" marR="133985" indent="-171450">
                <a:spcBef>
                  <a:spcPts val="1200"/>
                </a:spcBef>
                <a:buFont typeface="Arial" panose="020B0604020202020204" pitchFamily="34" charset="0"/>
                <a:buChar char="-"/>
              </a:pPr>
              <a:r>
                <a:rPr lang="en-NZ" sz="1100" spc="-5" dirty="0">
                  <a:solidFill>
                    <a:schemeClr val="tx1">
                      <a:lumMod val="95000"/>
                      <a:lumOff val="5000"/>
                    </a:schemeClr>
                  </a:solidFill>
                  <a:latin typeface="+mj-lt"/>
                  <a:cs typeface="Calibri Light"/>
                </a:rPr>
                <a:t>Whether any differences between the survey findings for Māori in 2020 and the New Zealand sample are statistically significant at the 95% confidence level. This is indicated on charts by grey triangles.</a:t>
              </a:r>
            </a:p>
            <a:p>
              <a:pPr marL="315595" marR="133985" indent="-171450">
                <a:spcBef>
                  <a:spcPts val="1200"/>
                </a:spcBef>
                <a:buFont typeface="Arial" panose="020B0604020202020204" pitchFamily="34" charset="0"/>
                <a:buChar char="-"/>
              </a:pPr>
              <a:endParaRPr lang="en-NZ" sz="1100" spc="-5" dirty="0">
                <a:solidFill>
                  <a:schemeClr val="tx1">
                    <a:lumMod val="95000"/>
                    <a:lumOff val="5000"/>
                  </a:schemeClr>
                </a:solidFill>
                <a:latin typeface="+mj-lt"/>
                <a:cs typeface="Calibri Light"/>
              </a:endParaRPr>
            </a:p>
            <a:p>
              <a:pPr marL="144145" marR="133985">
                <a:spcBef>
                  <a:spcPts val="1200"/>
                </a:spcBef>
              </a:pPr>
              <a:r>
                <a:rPr lang="en-NZ" sz="1100" spc="-5" dirty="0">
                  <a:solidFill>
                    <a:schemeClr val="tx1">
                      <a:lumMod val="95000"/>
                      <a:lumOff val="5000"/>
                    </a:schemeClr>
                  </a:solidFill>
                  <a:latin typeface="+mj-lt"/>
                  <a:cs typeface="Calibri Light"/>
                </a:rPr>
                <a:t>Demographic subgroups are always compared to the average for all Māori unless otherwise stated. All subgroup differences highlighted in this report are significant at the 95% confidence level. </a:t>
              </a:r>
            </a:p>
            <a:p>
              <a:pPr marL="144145" marR="133985">
                <a:spcBef>
                  <a:spcPts val="1200"/>
                </a:spcBef>
              </a:pPr>
              <a:endParaRPr lang="en-NZ" sz="1100" spc="-5" dirty="0">
                <a:solidFill>
                  <a:schemeClr val="tx1">
                    <a:lumMod val="95000"/>
                    <a:lumOff val="5000"/>
                  </a:schemeClr>
                </a:solidFill>
                <a:latin typeface="+mj-lt"/>
                <a:cs typeface="Calibri Light"/>
              </a:endParaRPr>
            </a:p>
          </p:txBody>
        </p:sp>
      </p:grpSp>
      <p:grpSp>
        <p:nvGrpSpPr>
          <p:cNvPr id="46" name="Group 45">
            <a:extLst>
              <a:ext uri="{FF2B5EF4-FFF2-40B4-BE49-F238E27FC236}">
                <a16:creationId xmlns:a16="http://schemas.microsoft.com/office/drawing/2014/main" id="{3BAAB2BF-61E0-4323-BCC6-CEDE81FF76F8}"/>
              </a:ext>
            </a:extLst>
          </p:cNvPr>
          <p:cNvGrpSpPr/>
          <p:nvPr/>
        </p:nvGrpSpPr>
        <p:grpSpPr>
          <a:xfrm>
            <a:off x="5897175" y="4325778"/>
            <a:ext cx="2654736" cy="246221"/>
            <a:chOff x="163092" y="5772628"/>
            <a:chExt cx="2654736" cy="246221"/>
          </a:xfrm>
        </p:grpSpPr>
        <p:sp>
          <p:nvSpPr>
            <p:cNvPr id="47" name="TextBox 46">
              <a:extLst>
                <a:ext uri="{FF2B5EF4-FFF2-40B4-BE49-F238E27FC236}">
                  <a16:creationId xmlns:a16="http://schemas.microsoft.com/office/drawing/2014/main" id="{A8A751E3-6B12-4BE6-A360-FE6941ED325F}"/>
                </a:ext>
              </a:extLst>
            </p:cNvPr>
            <p:cNvSpPr txBox="1"/>
            <p:nvPr/>
          </p:nvSpPr>
          <p:spPr>
            <a:xfrm>
              <a:off x="461093" y="5772628"/>
              <a:ext cx="2356735" cy="246221"/>
            </a:xfrm>
            <a:prstGeom prst="rect">
              <a:avLst/>
            </a:prstGeom>
            <a:noFill/>
          </p:spPr>
          <p:txBody>
            <a:bodyPr wrap="none" rtlCol="0">
              <a:spAutoFit/>
            </a:bodyPr>
            <a:lstStyle/>
            <a:p>
              <a:r>
                <a:rPr lang="en-NZ" sz="10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48" name="Isosceles Triangle 47">
              <a:extLst>
                <a:ext uri="{FF2B5EF4-FFF2-40B4-BE49-F238E27FC236}">
                  <a16:creationId xmlns:a16="http://schemas.microsoft.com/office/drawing/2014/main" id="{2D1DCB9E-7383-4C32-B250-40C064A779E3}"/>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p>
          </p:txBody>
        </p:sp>
        <p:sp>
          <p:nvSpPr>
            <p:cNvPr id="49" name="Isosceles Triangle 48">
              <a:extLst>
                <a:ext uri="{FF2B5EF4-FFF2-40B4-BE49-F238E27FC236}">
                  <a16:creationId xmlns:a16="http://schemas.microsoft.com/office/drawing/2014/main" id="{3739572C-5A8C-4668-97EE-29C684A07C8F}"/>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00" dirty="0"/>
            </a:p>
          </p:txBody>
        </p:sp>
      </p:grpSp>
      <p:grpSp>
        <p:nvGrpSpPr>
          <p:cNvPr id="50" name="Group 49">
            <a:extLst>
              <a:ext uri="{FF2B5EF4-FFF2-40B4-BE49-F238E27FC236}">
                <a16:creationId xmlns:a16="http://schemas.microsoft.com/office/drawing/2014/main" id="{9A56BDE2-6F71-4C85-833F-E18149DA4042}"/>
              </a:ext>
            </a:extLst>
          </p:cNvPr>
          <p:cNvGrpSpPr/>
          <p:nvPr/>
        </p:nvGrpSpPr>
        <p:grpSpPr>
          <a:xfrm>
            <a:off x="5893137" y="5181296"/>
            <a:ext cx="3465856" cy="246221"/>
            <a:chOff x="163092" y="5772628"/>
            <a:chExt cx="3465856" cy="246221"/>
          </a:xfrm>
        </p:grpSpPr>
        <p:sp>
          <p:nvSpPr>
            <p:cNvPr id="51" name="TextBox 50">
              <a:extLst>
                <a:ext uri="{FF2B5EF4-FFF2-40B4-BE49-F238E27FC236}">
                  <a16:creationId xmlns:a16="http://schemas.microsoft.com/office/drawing/2014/main" id="{E27FA3C9-BA8D-41C2-9BB5-19EDD6C359A4}"/>
                </a:ext>
              </a:extLst>
            </p:cNvPr>
            <p:cNvSpPr txBox="1"/>
            <p:nvPr/>
          </p:nvSpPr>
          <p:spPr>
            <a:xfrm>
              <a:off x="461093" y="5772628"/>
              <a:ext cx="3167855" cy="246221"/>
            </a:xfrm>
            <a:prstGeom prst="rect">
              <a:avLst/>
            </a:prstGeom>
            <a:noFill/>
          </p:spPr>
          <p:txBody>
            <a:bodyPr wrap="none" rtlCol="0">
              <a:spAutoFit/>
            </a:bodyPr>
            <a:lstStyle/>
            <a:p>
              <a:r>
                <a:rPr lang="en-NZ" sz="10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52" name="Isosceles Triangle 51">
              <a:extLst>
                <a:ext uri="{FF2B5EF4-FFF2-40B4-BE49-F238E27FC236}">
                  <a16:creationId xmlns:a16="http://schemas.microsoft.com/office/drawing/2014/main" id="{AE6F27C6-8573-4BC0-A425-19E098712AE6}"/>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3" name="Isosceles Triangle 52">
              <a:extLst>
                <a:ext uri="{FF2B5EF4-FFF2-40B4-BE49-F238E27FC236}">
                  <a16:creationId xmlns:a16="http://schemas.microsoft.com/office/drawing/2014/main" id="{DD330726-34C6-44CC-835E-45AA49CDFE8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grpSp>
      <p:cxnSp>
        <p:nvCxnSpPr>
          <p:cNvPr id="54" name="Straight Connector 53">
            <a:extLst>
              <a:ext uri="{FF2B5EF4-FFF2-40B4-BE49-F238E27FC236}">
                <a16:creationId xmlns:a16="http://schemas.microsoft.com/office/drawing/2014/main" id="{87FFF3A8-4CF4-4DAF-A676-9B80B0A1B49F}"/>
              </a:ext>
            </a:extLst>
          </p:cNvPr>
          <p:cNvCxnSpPr/>
          <p:nvPr/>
        </p:nvCxnSpPr>
        <p:spPr>
          <a:xfrm>
            <a:off x="4064000" y="1231372"/>
            <a:ext cx="0" cy="1371600"/>
          </a:xfrm>
          <a:prstGeom prst="line">
            <a:avLst/>
          </a:prstGeom>
          <a:ln>
            <a:solidFill>
              <a:srgbClr val="DAAB2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972AFE7-53CD-46F9-9770-4CB81F169124}"/>
              </a:ext>
            </a:extLst>
          </p:cNvPr>
          <p:cNvCxnSpPr/>
          <p:nvPr/>
        </p:nvCxnSpPr>
        <p:spPr>
          <a:xfrm>
            <a:off x="8128000" y="1231372"/>
            <a:ext cx="0" cy="1371600"/>
          </a:xfrm>
          <a:prstGeom prst="line">
            <a:avLst/>
          </a:prstGeom>
          <a:ln>
            <a:solidFill>
              <a:srgbClr val="DAAB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184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Craft and object art participation among Māori </a:t>
            </a:r>
          </a:p>
        </p:txBody>
      </p:sp>
      <p:sp>
        <p:nvSpPr>
          <p:cNvPr id="62" name="Text Placeholder 6">
            <a:extLst>
              <a:ext uri="{FF2B5EF4-FFF2-40B4-BE49-F238E27FC236}">
                <a16:creationId xmlns:a16="http://schemas.microsoft.com/office/drawing/2014/main" id="{B7C1CEC7-80F6-4882-BD7A-BF1E81566FD6}"/>
              </a:ext>
            </a:extLst>
          </p:cNvPr>
          <p:cNvSpPr>
            <a:spLocks noGrp="1"/>
          </p:cNvSpPr>
          <p:nvPr>
            <p:ph type="body" sz="quarter" idx="10"/>
          </p:nvPr>
        </p:nvSpPr>
        <p:spPr>
          <a:xfrm>
            <a:off x="758825" y="1196818"/>
            <a:ext cx="6953250" cy="419100"/>
          </a:xfrm>
        </p:spPr>
        <p:txBody>
          <a:bodyPr/>
          <a:lstStyle/>
          <a:p>
            <a:r>
              <a:rPr lang="en-NZ" dirty="0"/>
              <a:t>Thinking again about craft and object art, have you created anything in the last 12 months?</a:t>
            </a:r>
          </a:p>
        </p:txBody>
      </p:sp>
      <p:graphicFrame>
        <p:nvGraphicFramePr>
          <p:cNvPr id="67" name="Chart 66">
            <a:extLst>
              <a:ext uri="{FF2B5EF4-FFF2-40B4-BE49-F238E27FC236}">
                <a16:creationId xmlns:a16="http://schemas.microsoft.com/office/drawing/2014/main" id="{C0969EDA-C412-499F-AC3A-FE89B506808E}"/>
              </a:ext>
            </a:extLst>
          </p:cNvPr>
          <p:cNvGraphicFramePr/>
          <p:nvPr>
            <p:extLst>
              <p:ext uri="{D42A27DB-BD31-4B8C-83A1-F6EECF244321}">
                <p14:modId xmlns:p14="http://schemas.microsoft.com/office/powerpoint/2010/main" val="435175496"/>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68" name="TextBox 67">
            <a:extLst>
              <a:ext uri="{FF2B5EF4-FFF2-40B4-BE49-F238E27FC236}">
                <a16:creationId xmlns:a16="http://schemas.microsoft.com/office/drawing/2014/main" id="{DD82EC1A-7C63-4EED-99F6-84B029607AB8}"/>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participated in craft and object arts 2017 (n=219); 2020 (n=339)</a:t>
            </a:r>
          </a:p>
        </p:txBody>
      </p:sp>
      <p:sp>
        <p:nvSpPr>
          <p:cNvPr id="69" name="Rectangle 68">
            <a:extLst>
              <a:ext uri="{FF2B5EF4-FFF2-40B4-BE49-F238E27FC236}">
                <a16:creationId xmlns:a16="http://schemas.microsoft.com/office/drawing/2014/main" id="{C1F0D8D7-7CF6-4744-BD34-6BF32E10082A}"/>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25A3E074-8944-43FD-BB53-3F5490EB808B}"/>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FA1F4351-6970-465D-9D19-D5B463D5B3B1}"/>
              </a:ext>
            </a:extLst>
          </p:cNvPr>
          <p:cNvGrpSpPr/>
          <p:nvPr/>
        </p:nvGrpSpPr>
        <p:grpSpPr>
          <a:xfrm>
            <a:off x="441623" y="3885690"/>
            <a:ext cx="431322" cy="480358"/>
            <a:chOff x="-420060" y="172"/>
            <a:chExt cx="431322" cy="480358"/>
          </a:xfrm>
        </p:grpSpPr>
        <p:sp>
          <p:nvSpPr>
            <p:cNvPr id="72" name="Rectangle 71">
              <a:extLst>
                <a:ext uri="{FF2B5EF4-FFF2-40B4-BE49-F238E27FC236}">
                  <a16:creationId xmlns:a16="http://schemas.microsoft.com/office/drawing/2014/main" id="{C99BAF6D-9073-465D-8772-9179A55FF1FA}"/>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0D19063A-71D8-45D3-9259-47B1534F69E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4" name="Text Placeholder 17">
            <a:extLst>
              <a:ext uri="{FF2B5EF4-FFF2-40B4-BE49-F238E27FC236}">
                <a16:creationId xmlns:a16="http://schemas.microsoft.com/office/drawing/2014/main" id="{04255EA3-9843-49DD-9F0A-6FA34DFB03F8}"/>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75" name="Rectangle 74">
            <a:extLst>
              <a:ext uri="{FF2B5EF4-FFF2-40B4-BE49-F238E27FC236}">
                <a16:creationId xmlns:a16="http://schemas.microsoft.com/office/drawing/2014/main" id="{F02A180F-EF97-4E95-8EA7-864D69655AE5}"/>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7" name="Chart 76">
            <a:extLst>
              <a:ext uri="{FF2B5EF4-FFF2-40B4-BE49-F238E27FC236}">
                <a16:creationId xmlns:a16="http://schemas.microsoft.com/office/drawing/2014/main" id="{F1C399F9-1F04-4FFE-BCB4-4F691BECA696}"/>
              </a:ext>
            </a:extLst>
          </p:cNvPr>
          <p:cNvGraphicFramePr/>
          <p:nvPr>
            <p:extLst>
              <p:ext uri="{D42A27DB-BD31-4B8C-83A1-F6EECF244321}">
                <p14:modId xmlns:p14="http://schemas.microsoft.com/office/powerpoint/2010/main" val="4294263143"/>
              </p:ext>
            </p:extLst>
          </p:nvPr>
        </p:nvGraphicFramePr>
        <p:xfrm>
          <a:off x="1460260"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78" name="Rectangle 77">
            <a:extLst>
              <a:ext uri="{FF2B5EF4-FFF2-40B4-BE49-F238E27FC236}">
                <a16:creationId xmlns:a16="http://schemas.microsoft.com/office/drawing/2014/main" id="{2CBC56B0-AC56-4D24-A171-73415D7263BE}"/>
              </a:ext>
            </a:extLst>
          </p:cNvPr>
          <p:cNvSpPr/>
          <p:nvPr/>
        </p:nvSpPr>
        <p:spPr>
          <a:xfrm>
            <a:off x="2309777" y="251656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31%</a:t>
            </a:r>
            <a:endParaRPr lang="en-NZ" sz="2000" dirty="0">
              <a:solidFill>
                <a:srgbClr val="414141"/>
              </a:solidFill>
              <a:latin typeface="Arial Black" panose="020B0A04020102020204" pitchFamily="34" charset="0"/>
            </a:endParaRPr>
          </a:p>
        </p:txBody>
      </p:sp>
      <p:graphicFrame>
        <p:nvGraphicFramePr>
          <p:cNvPr id="80" name="Chart 79">
            <a:extLst>
              <a:ext uri="{FF2B5EF4-FFF2-40B4-BE49-F238E27FC236}">
                <a16:creationId xmlns:a16="http://schemas.microsoft.com/office/drawing/2014/main" id="{C09461D1-26F8-40F6-92CD-A762ED316396}"/>
              </a:ext>
            </a:extLst>
          </p:cNvPr>
          <p:cNvGraphicFramePr/>
          <p:nvPr>
            <p:extLst>
              <p:ext uri="{D42A27DB-BD31-4B8C-83A1-F6EECF244321}">
                <p14:modId xmlns:p14="http://schemas.microsoft.com/office/powerpoint/2010/main" val="1078070074"/>
              </p:ext>
            </p:extLst>
          </p:nvPr>
        </p:nvGraphicFramePr>
        <p:xfrm>
          <a:off x="4484718" y="1771924"/>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81" name="Rectangle 80">
            <a:extLst>
              <a:ext uri="{FF2B5EF4-FFF2-40B4-BE49-F238E27FC236}">
                <a16:creationId xmlns:a16="http://schemas.microsoft.com/office/drawing/2014/main" id="{AD889C42-C0C7-4840-B65C-AC1EDA508051}"/>
              </a:ext>
            </a:extLst>
          </p:cNvPr>
          <p:cNvSpPr/>
          <p:nvPr/>
        </p:nvSpPr>
        <p:spPr>
          <a:xfrm>
            <a:off x="5334235" y="253398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26%</a:t>
            </a:r>
            <a:endParaRPr lang="en-NZ" sz="2000" dirty="0">
              <a:solidFill>
                <a:srgbClr val="414141"/>
              </a:solidFill>
              <a:latin typeface="Arial Black" panose="020B0A04020102020204" pitchFamily="34" charset="0"/>
            </a:endParaRPr>
          </a:p>
        </p:txBody>
      </p:sp>
      <p:sp>
        <p:nvSpPr>
          <p:cNvPr id="82" name="TextBox 81">
            <a:extLst>
              <a:ext uri="{FF2B5EF4-FFF2-40B4-BE49-F238E27FC236}">
                <a16:creationId xmlns:a16="http://schemas.microsoft.com/office/drawing/2014/main" id="{F50D6367-7B15-4298-9C5B-B2C80DBA5635}"/>
              </a:ext>
            </a:extLst>
          </p:cNvPr>
          <p:cNvSpPr txBox="1"/>
          <p:nvPr/>
        </p:nvSpPr>
        <p:spPr>
          <a:xfrm>
            <a:off x="2101149" y="1674175"/>
            <a:ext cx="1297150" cy="261610"/>
          </a:xfrm>
          <a:prstGeom prst="rect">
            <a:avLst/>
          </a:prstGeom>
          <a:noFill/>
        </p:spPr>
        <p:txBody>
          <a:bodyPr wrap="none" rtlCol="0">
            <a:spAutoFit/>
          </a:bodyPr>
          <a:lstStyle/>
          <a:p>
            <a:pPr algn="ctr"/>
            <a:r>
              <a:rPr lang="en-US" sz="1100" b="1" spc="300">
                <a:solidFill>
                  <a:schemeClr val="tx1">
                    <a:lumMod val="65000"/>
                    <a:lumOff val="35000"/>
                  </a:schemeClr>
                </a:solidFill>
                <a:latin typeface="+mj-lt"/>
              </a:rPr>
              <a:t>Māori 2017</a:t>
            </a:r>
            <a:endParaRPr lang="en-US" sz="1100" b="1" spc="300" dirty="0">
              <a:solidFill>
                <a:schemeClr val="tx1">
                  <a:lumMod val="65000"/>
                  <a:lumOff val="35000"/>
                </a:schemeClr>
              </a:solidFill>
              <a:latin typeface="+mj-lt"/>
            </a:endParaRPr>
          </a:p>
        </p:txBody>
      </p:sp>
      <p:sp>
        <p:nvSpPr>
          <p:cNvPr id="83" name="TextBox 82">
            <a:extLst>
              <a:ext uri="{FF2B5EF4-FFF2-40B4-BE49-F238E27FC236}">
                <a16:creationId xmlns:a16="http://schemas.microsoft.com/office/drawing/2014/main" id="{9FE5EC85-F094-428D-82F4-92E3AB5D8D9A}"/>
              </a:ext>
            </a:extLst>
          </p:cNvPr>
          <p:cNvSpPr txBox="1"/>
          <p:nvPr/>
        </p:nvSpPr>
        <p:spPr>
          <a:xfrm>
            <a:off x="260522" y="3421199"/>
            <a:ext cx="4312098"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521189F5-5301-4250-83E5-2B053C6B9DBF}"/>
              </a:ext>
            </a:extLst>
          </p:cNvPr>
          <p:cNvSpPr txBox="1"/>
          <p:nvPr/>
        </p:nvSpPr>
        <p:spPr>
          <a:xfrm>
            <a:off x="5105118" y="1674175"/>
            <a:ext cx="1297150" cy="261610"/>
          </a:xfrm>
          <a:prstGeom prst="rect">
            <a:avLst/>
          </a:prstGeom>
          <a:noFill/>
        </p:spPr>
        <p:txBody>
          <a:bodyPr wrap="none" rtlCol="0">
            <a:spAutoFit/>
          </a:bodyPr>
          <a:lstStyle/>
          <a:p>
            <a:pPr algn="ctr"/>
            <a:r>
              <a:rPr lang="en-US" sz="1100" b="1" spc="300">
                <a:solidFill>
                  <a:schemeClr val="tx1">
                    <a:lumMod val="65000"/>
                    <a:lumOff val="35000"/>
                  </a:schemeClr>
                </a:solidFill>
                <a:latin typeface="+mj-lt"/>
              </a:rPr>
              <a:t>Māori 2020</a:t>
            </a:r>
            <a:endParaRPr lang="en-US" sz="1100" b="1" spc="300" dirty="0">
              <a:solidFill>
                <a:schemeClr val="tx1">
                  <a:lumMod val="65000"/>
                  <a:lumOff val="35000"/>
                </a:schemeClr>
              </a:solidFill>
              <a:latin typeface="+mj-lt"/>
            </a:endParaRPr>
          </a:p>
        </p:txBody>
      </p:sp>
      <p:sp>
        <p:nvSpPr>
          <p:cNvPr id="86" name="Oval 85">
            <a:extLst>
              <a:ext uri="{FF2B5EF4-FFF2-40B4-BE49-F238E27FC236}">
                <a16:creationId xmlns:a16="http://schemas.microsoft.com/office/drawing/2014/main" id="{C024D55D-BDF1-45F4-93E8-ADA6AB73372A}"/>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D4B1C1BE-A11E-4607-8A1B-129AC72A943B}"/>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29" name="Group 28">
            <a:extLst>
              <a:ext uri="{FF2B5EF4-FFF2-40B4-BE49-F238E27FC236}">
                <a16:creationId xmlns:a16="http://schemas.microsoft.com/office/drawing/2014/main" id="{C4361E88-FF7F-4408-B3D9-BB10B8C5D258}"/>
              </a:ext>
            </a:extLst>
          </p:cNvPr>
          <p:cNvGrpSpPr/>
          <p:nvPr/>
        </p:nvGrpSpPr>
        <p:grpSpPr>
          <a:xfrm>
            <a:off x="5149673" y="6517123"/>
            <a:ext cx="2241162" cy="215444"/>
            <a:chOff x="163092" y="5772628"/>
            <a:chExt cx="2241162" cy="215444"/>
          </a:xfrm>
        </p:grpSpPr>
        <p:sp>
          <p:nvSpPr>
            <p:cNvPr id="30" name="TextBox 29">
              <a:extLst>
                <a:ext uri="{FF2B5EF4-FFF2-40B4-BE49-F238E27FC236}">
                  <a16:creationId xmlns:a16="http://schemas.microsoft.com/office/drawing/2014/main" id="{A914AC9D-3C8F-434D-AD2E-1E6E1AA09047}"/>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1" name="Isosceles Triangle 30">
              <a:extLst>
                <a:ext uri="{FF2B5EF4-FFF2-40B4-BE49-F238E27FC236}">
                  <a16:creationId xmlns:a16="http://schemas.microsoft.com/office/drawing/2014/main" id="{F4C1CB38-E45C-464D-A7EB-2DAC8528EF34}"/>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Isosceles Triangle 31">
              <a:extLst>
                <a:ext uri="{FF2B5EF4-FFF2-40B4-BE49-F238E27FC236}">
                  <a16:creationId xmlns:a16="http://schemas.microsoft.com/office/drawing/2014/main" id="{14E861EE-7D57-4A24-A54F-F2E95436F79F}"/>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7" name="Rectangle 26">
            <a:extLst>
              <a:ext uri="{FF2B5EF4-FFF2-40B4-BE49-F238E27FC236}">
                <a16:creationId xmlns:a16="http://schemas.microsoft.com/office/drawing/2014/main" id="{5065AECC-A171-4C86-B177-29C6CD43F3BE}"/>
              </a:ext>
            </a:extLst>
          </p:cNvPr>
          <p:cNvSpPr/>
          <p:nvPr/>
        </p:nvSpPr>
        <p:spPr>
          <a:xfrm>
            <a:off x="8257905" y="1945470"/>
            <a:ext cx="3716143" cy="2323713"/>
          </a:xfrm>
          <a:prstGeom prst="rect">
            <a:avLst/>
          </a:prstGeom>
        </p:spPr>
        <p:txBody>
          <a:bodyPr wrap="square">
            <a:spAutoFit/>
          </a:bodyPr>
          <a:lstStyle/>
          <a:p>
            <a:r>
              <a:rPr lang="en-NZ" sz="1000" dirty="0"/>
              <a:t>Twenty-six percent of Māori have participated in craft and object art in the last 12 months. This is in line with 2017. </a:t>
            </a:r>
          </a:p>
          <a:p>
            <a:endParaRPr lang="en-NZ" sz="1000" dirty="0"/>
          </a:p>
          <a:p>
            <a:r>
              <a:rPr lang="en-NZ" sz="1000" dirty="0"/>
              <a:t>The frequency with which people are participating is lower than in 2017. Nineteen percent participate on a regular basis (at least nine times in the last 12 months) compared to 30% in 2017.</a:t>
            </a:r>
          </a:p>
          <a:p>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Māori women (32%), and Māori from households with income between $51,000 - $80,000 are more likely to participate in craft and object art.</a:t>
            </a:r>
          </a:p>
          <a:p>
            <a:pPr lvl="0">
              <a:spcBef>
                <a:spcPts val="600"/>
              </a:spcBef>
            </a:pPr>
            <a:endParaRPr lang="en-NZ" sz="1000" b="1" dirty="0">
              <a:solidFill>
                <a:schemeClr val="tx1">
                  <a:lumMod val="85000"/>
                  <a:lumOff val="15000"/>
                </a:schemeClr>
              </a:solidFill>
            </a:endParaRPr>
          </a:p>
        </p:txBody>
      </p:sp>
    </p:spTree>
    <p:extLst>
      <p:ext uri="{BB962C8B-B14F-4D97-AF65-F5344CB8AC3E}">
        <p14:creationId xmlns:p14="http://schemas.microsoft.com/office/powerpoint/2010/main" val="4055880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Literary arts participation among Māori </a:t>
            </a:r>
          </a:p>
        </p:txBody>
      </p:sp>
      <p:sp>
        <p:nvSpPr>
          <p:cNvPr id="32" name="Text Placeholder 6">
            <a:extLst>
              <a:ext uri="{FF2B5EF4-FFF2-40B4-BE49-F238E27FC236}">
                <a16:creationId xmlns:a16="http://schemas.microsoft.com/office/drawing/2014/main" id="{86E7CA53-1DA8-4F1D-AE9A-CDBC1D069E28}"/>
              </a:ext>
            </a:extLst>
          </p:cNvPr>
          <p:cNvSpPr>
            <a:spLocks noGrp="1"/>
          </p:cNvSpPr>
          <p:nvPr>
            <p:ph type="body" sz="quarter" idx="10"/>
          </p:nvPr>
        </p:nvSpPr>
        <p:spPr>
          <a:xfrm>
            <a:off x="758825" y="1118441"/>
            <a:ext cx="6953250" cy="419100"/>
          </a:xfrm>
        </p:spPr>
        <p:txBody>
          <a:bodyPr/>
          <a:lstStyle/>
          <a:p>
            <a:r>
              <a:rPr lang="en-NZ" dirty="0"/>
              <a:t>Still thinking about literature, in the last 12 months have you taken part in a writing workshop or literary event, or done any creative writing of your own, for example poetry, fiction or non-fiction?</a:t>
            </a:r>
          </a:p>
        </p:txBody>
      </p:sp>
      <p:graphicFrame>
        <p:nvGraphicFramePr>
          <p:cNvPr id="37" name="Chart 36">
            <a:extLst>
              <a:ext uri="{FF2B5EF4-FFF2-40B4-BE49-F238E27FC236}">
                <a16:creationId xmlns:a16="http://schemas.microsoft.com/office/drawing/2014/main" id="{31928C61-A977-4EBD-94D7-F04AE598ECCC}"/>
              </a:ext>
            </a:extLst>
          </p:cNvPr>
          <p:cNvGraphicFramePr/>
          <p:nvPr>
            <p:extLst>
              <p:ext uri="{D42A27DB-BD31-4B8C-83A1-F6EECF244321}">
                <p14:modId xmlns:p14="http://schemas.microsoft.com/office/powerpoint/2010/main" val="4160176299"/>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Box 37">
            <a:extLst>
              <a:ext uri="{FF2B5EF4-FFF2-40B4-BE49-F238E27FC236}">
                <a16:creationId xmlns:a16="http://schemas.microsoft.com/office/drawing/2014/main" id="{B5EB2776-1AEF-4C07-BB0E-8E7B45F2E487}"/>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participated in literary arts 2017 (n=104); 2020 (n=174)</a:t>
            </a:r>
          </a:p>
        </p:txBody>
      </p:sp>
      <p:sp>
        <p:nvSpPr>
          <p:cNvPr id="41" name="Rectangle 40">
            <a:extLst>
              <a:ext uri="{FF2B5EF4-FFF2-40B4-BE49-F238E27FC236}">
                <a16:creationId xmlns:a16="http://schemas.microsoft.com/office/drawing/2014/main" id="{B0E2C313-64A5-4C76-A960-548FF6BCA580}"/>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992F0A9A-A08F-4332-9B91-56A887E10041}"/>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4" name="Group 43">
            <a:extLst>
              <a:ext uri="{FF2B5EF4-FFF2-40B4-BE49-F238E27FC236}">
                <a16:creationId xmlns:a16="http://schemas.microsoft.com/office/drawing/2014/main" id="{6B56512B-B259-477E-B6E0-C85259B6944C}"/>
              </a:ext>
            </a:extLst>
          </p:cNvPr>
          <p:cNvGrpSpPr/>
          <p:nvPr/>
        </p:nvGrpSpPr>
        <p:grpSpPr>
          <a:xfrm>
            <a:off x="441623" y="3885690"/>
            <a:ext cx="431322" cy="480358"/>
            <a:chOff x="-420060" y="172"/>
            <a:chExt cx="431322" cy="480358"/>
          </a:xfrm>
        </p:grpSpPr>
        <p:sp>
          <p:nvSpPr>
            <p:cNvPr id="45" name="Rectangle 44">
              <a:extLst>
                <a:ext uri="{FF2B5EF4-FFF2-40B4-BE49-F238E27FC236}">
                  <a16:creationId xmlns:a16="http://schemas.microsoft.com/office/drawing/2014/main" id="{96F26D96-98B0-488A-8448-A155B2E5608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E467C082-4840-4CBC-8449-896B5476F2FA}"/>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7" name="Text Placeholder 17">
            <a:extLst>
              <a:ext uri="{FF2B5EF4-FFF2-40B4-BE49-F238E27FC236}">
                <a16:creationId xmlns:a16="http://schemas.microsoft.com/office/drawing/2014/main" id="{358BA086-71D3-41A9-A24D-2CF3C03BA85B}"/>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8" name="Rectangle 47">
            <a:extLst>
              <a:ext uri="{FF2B5EF4-FFF2-40B4-BE49-F238E27FC236}">
                <a16:creationId xmlns:a16="http://schemas.microsoft.com/office/drawing/2014/main" id="{18BE7A55-C8C9-4AC0-B0CA-6DF70C935709}"/>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0" name="Chart 49">
            <a:extLst>
              <a:ext uri="{FF2B5EF4-FFF2-40B4-BE49-F238E27FC236}">
                <a16:creationId xmlns:a16="http://schemas.microsoft.com/office/drawing/2014/main" id="{8EA3A569-50D8-4246-9CF6-9B4DE6EF41C5}"/>
              </a:ext>
            </a:extLst>
          </p:cNvPr>
          <p:cNvGraphicFramePr/>
          <p:nvPr>
            <p:extLst>
              <p:ext uri="{D42A27DB-BD31-4B8C-83A1-F6EECF244321}">
                <p14:modId xmlns:p14="http://schemas.microsoft.com/office/powerpoint/2010/main" val="3777969890"/>
              </p:ext>
            </p:extLst>
          </p:nvPr>
        </p:nvGraphicFramePr>
        <p:xfrm>
          <a:off x="1460260"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51" name="Rectangle 50">
            <a:extLst>
              <a:ext uri="{FF2B5EF4-FFF2-40B4-BE49-F238E27FC236}">
                <a16:creationId xmlns:a16="http://schemas.microsoft.com/office/drawing/2014/main" id="{2A468128-770E-4217-8F1D-C28317E4CCF8}"/>
              </a:ext>
            </a:extLst>
          </p:cNvPr>
          <p:cNvSpPr/>
          <p:nvPr/>
        </p:nvSpPr>
        <p:spPr>
          <a:xfrm>
            <a:off x="2309777" y="251656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14%</a:t>
            </a:r>
            <a:endParaRPr lang="en-NZ" sz="2000" dirty="0">
              <a:solidFill>
                <a:srgbClr val="414141"/>
              </a:solidFill>
              <a:latin typeface="Arial Black" panose="020B0A04020102020204" pitchFamily="34" charset="0"/>
            </a:endParaRPr>
          </a:p>
        </p:txBody>
      </p:sp>
      <p:graphicFrame>
        <p:nvGraphicFramePr>
          <p:cNvPr id="53" name="Chart 52">
            <a:extLst>
              <a:ext uri="{FF2B5EF4-FFF2-40B4-BE49-F238E27FC236}">
                <a16:creationId xmlns:a16="http://schemas.microsoft.com/office/drawing/2014/main" id="{E2094EAD-1C2A-4441-AC0A-E052044133A3}"/>
              </a:ext>
            </a:extLst>
          </p:cNvPr>
          <p:cNvGraphicFramePr/>
          <p:nvPr>
            <p:extLst>
              <p:ext uri="{D42A27DB-BD31-4B8C-83A1-F6EECF244321}">
                <p14:modId xmlns:p14="http://schemas.microsoft.com/office/powerpoint/2010/main" val="3255156238"/>
              </p:ext>
            </p:extLst>
          </p:nvPr>
        </p:nvGraphicFramePr>
        <p:xfrm>
          <a:off x="4484718" y="1771924"/>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54" name="Rectangle 53">
            <a:extLst>
              <a:ext uri="{FF2B5EF4-FFF2-40B4-BE49-F238E27FC236}">
                <a16:creationId xmlns:a16="http://schemas.microsoft.com/office/drawing/2014/main" id="{2E48B128-FA0C-4C10-A79C-9F9286DAB066}"/>
              </a:ext>
            </a:extLst>
          </p:cNvPr>
          <p:cNvSpPr/>
          <p:nvPr/>
        </p:nvSpPr>
        <p:spPr>
          <a:xfrm>
            <a:off x="5334235" y="253398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15%</a:t>
            </a:r>
            <a:endParaRPr lang="en-NZ" sz="2000" dirty="0">
              <a:solidFill>
                <a:srgbClr val="414141"/>
              </a:solidFill>
              <a:latin typeface="Arial Black" panose="020B0A04020102020204" pitchFamily="34" charset="0"/>
            </a:endParaRPr>
          </a:p>
        </p:txBody>
      </p:sp>
      <p:sp>
        <p:nvSpPr>
          <p:cNvPr id="55" name="TextBox 54">
            <a:extLst>
              <a:ext uri="{FF2B5EF4-FFF2-40B4-BE49-F238E27FC236}">
                <a16:creationId xmlns:a16="http://schemas.microsoft.com/office/drawing/2014/main" id="{CB4A285D-1AAA-4D41-8A59-B18E0DC654AF}"/>
              </a:ext>
            </a:extLst>
          </p:cNvPr>
          <p:cNvSpPr txBox="1"/>
          <p:nvPr/>
        </p:nvSpPr>
        <p:spPr>
          <a:xfrm>
            <a:off x="2101149" y="1674175"/>
            <a:ext cx="1297150" cy="261610"/>
          </a:xfrm>
          <a:prstGeom prst="rect">
            <a:avLst/>
          </a:prstGeom>
          <a:noFill/>
        </p:spPr>
        <p:txBody>
          <a:bodyPr wrap="none" rtlCol="0">
            <a:spAutoFit/>
          </a:bodyPr>
          <a:lstStyle/>
          <a:p>
            <a:pPr algn="ctr"/>
            <a:r>
              <a:rPr lang="en-US" sz="1100" b="1" spc="300">
                <a:solidFill>
                  <a:schemeClr val="tx1">
                    <a:lumMod val="65000"/>
                    <a:lumOff val="35000"/>
                  </a:schemeClr>
                </a:solidFill>
                <a:latin typeface="+mj-lt"/>
              </a:rPr>
              <a:t>Māori 2017</a:t>
            </a:r>
            <a:endParaRPr lang="en-US" sz="1100" b="1" spc="300" dirty="0">
              <a:solidFill>
                <a:schemeClr val="tx1">
                  <a:lumMod val="65000"/>
                  <a:lumOff val="35000"/>
                </a:schemeClr>
              </a:solidFill>
              <a:latin typeface="+mj-lt"/>
            </a:endParaRPr>
          </a:p>
        </p:txBody>
      </p:sp>
      <p:sp>
        <p:nvSpPr>
          <p:cNvPr id="56" name="TextBox 55">
            <a:extLst>
              <a:ext uri="{FF2B5EF4-FFF2-40B4-BE49-F238E27FC236}">
                <a16:creationId xmlns:a16="http://schemas.microsoft.com/office/drawing/2014/main" id="{DB09EF19-40CC-4E82-97D5-21536748BFB7}"/>
              </a:ext>
            </a:extLst>
          </p:cNvPr>
          <p:cNvSpPr txBox="1"/>
          <p:nvPr/>
        </p:nvSpPr>
        <p:spPr>
          <a:xfrm>
            <a:off x="260522" y="3421199"/>
            <a:ext cx="4312098"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E1888A57-4484-45C7-9EF7-B8528F5EA46B}"/>
              </a:ext>
            </a:extLst>
          </p:cNvPr>
          <p:cNvSpPr txBox="1"/>
          <p:nvPr/>
        </p:nvSpPr>
        <p:spPr>
          <a:xfrm>
            <a:off x="5105118" y="1674175"/>
            <a:ext cx="1297150" cy="261610"/>
          </a:xfrm>
          <a:prstGeom prst="rect">
            <a:avLst/>
          </a:prstGeom>
          <a:noFill/>
        </p:spPr>
        <p:txBody>
          <a:bodyPr wrap="none" rtlCol="0">
            <a:spAutoFit/>
          </a:bodyPr>
          <a:lstStyle/>
          <a:p>
            <a:pPr algn="ctr"/>
            <a:r>
              <a:rPr lang="en-US" sz="1100" b="1" spc="300">
                <a:solidFill>
                  <a:schemeClr val="tx1">
                    <a:lumMod val="65000"/>
                    <a:lumOff val="35000"/>
                  </a:schemeClr>
                </a:solidFill>
                <a:latin typeface="+mj-lt"/>
              </a:rPr>
              <a:t>Māori 2020</a:t>
            </a:r>
            <a:endParaRPr lang="en-US" sz="1100" b="1" spc="300" dirty="0">
              <a:solidFill>
                <a:schemeClr val="tx1">
                  <a:lumMod val="65000"/>
                  <a:lumOff val="35000"/>
                </a:schemeClr>
              </a:solidFill>
              <a:latin typeface="+mj-lt"/>
            </a:endParaRPr>
          </a:p>
        </p:txBody>
      </p:sp>
      <p:sp>
        <p:nvSpPr>
          <p:cNvPr id="59" name="Oval 58">
            <a:extLst>
              <a:ext uri="{FF2B5EF4-FFF2-40B4-BE49-F238E27FC236}">
                <a16:creationId xmlns:a16="http://schemas.microsoft.com/office/drawing/2014/main" id="{4446E4ED-E12B-419D-A194-94FCCB869460}"/>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8" name="TextBox 27">
            <a:extLst>
              <a:ext uri="{FF2B5EF4-FFF2-40B4-BE49-F238E27FC236}">
                <a16:creationId xmlns:a16="http://schemas.microsoft.com/office/drawing/2014/main" id="{E0AAF4C0-B0F7-4101-8196-82B9C83CAC0E}"/>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29" name="Group 28">
            <a:extLst>
              <a:ext uri="{FF2B5EF4-FFF2-40B4-BE49-F238E27FC236}">
                <a16:creationId xmlns:a16="http://schemas.microsoft.com/office/drawing/2014/main" id="{F20BB475-66CF-448A-B5C5-5B2ADE04988E}"/>
              </a:ext>
            </a:extLst>
          </p:cNvPr>
          <p:cNvGrpSpPr/>
          <p:nvPr/>
        </p:nvGrpSpPr>
        <p:grpSpPr>
          <a:xfrm>
            <a:off x="5149673" y="6517123"/>
            <a:ext cx="2241162" cy="215444"/>
            <a:chOff x="163092" y="5772628"/>
            <a:chExt cx="2241162" cy="215444"/>
          </a:xfrm>
        </p:grpSpPr>
        <p:sp>
          <p:nvSpPr>
            <p:cNvPr id="30" name="TextBox 29">
              <a:extLst>
                <a:ext uri="{FF2B5EF4-FFF2-40B4-BE49-F238E27FC236}">
                  <a16:creationId xmlns:a16="http://schemas.microsoft.com/office/drawing/2014/main" id="{772F4CE9-5693-4A7F-9BA1-5D3E7CE2AB9F}"/>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1" name="Isosceles Triangle 30">
              <a:extLst>
                <a:ext uri="{FF2B5EF4-FFF2-40B4-BE49-F238E27FC236}">
                  <a16:creationId xmlns:a16="http://schemas.microsoft.com/office/drawing/2014/main" id="{3536B9FB-5F05-478F-87C3-6F5AA8413298}"/>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Isosceles Triangle 38">
              <a:extLst>
                <a:ext uri="{FF2B5EF4-FFF2-40B4-BE49-F238E27FC236}">
                  <a16:creationId xmlns:a16="http://schemas.microsoft.com/office/drawing/2014/main" id="{DBF96286-C155-4117-8ED2-1BABEDD84499}"/>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7" name="Rectangle 26">
            <a:extLst>
              <a:ext uri="{FF2B5EF4-FFF2-40B4-BE49-F238E27FC236}">
                <a16:creationId xmlns:a16="http://schemas.microsoft.com/office/drawing/2014/main" id="{1A68D688-099F-4703-81F6-63DFFFB9739A}"/>
              </a:ext>
            </a:extLst>
          </p:cNvPr>
          <p:cNvSpPr/>
          <p:nvPr/>
        </p:nvSpPr>
        <p:spPr>
          <a:xfrm>
            <a:off x="8217258" y="1935785"/>
            <a:ext cx="3714220" cy="1785104"/>
          </a:xfrm>
          <a:prstGeom prst="rect">
            <a:avLst/>
          </a:prstGeom>
        </p:spPr>
        <p:txBody>
          <a:bodyPr wrap="square">
            <a:spAutoFit/>
          </a:bodyPr>
          <a:lstStyle/>
          <a:p>
            <a:pPr>
              <a:spcBef>
                <a:spcPts val="600"/>
              </a:spcBef>
            </a:pPr>
            <a:r>
              <a:rPr lang="en-NZ" sz="1000" dirty="0"/>
              <a:t>Fifteen percent of Māori have participated in literary arts in the last 12 months. This is in line with 2017. </a:t>
            </a:r>
          </a:p>
          <a:p>
            <a:pPr lvl="0">
              <a:spcBef>
                <a:spcPts val="600"/>
              </a:spcBef>
            </a:pPr>
            <a:r>
              <a:rPr lang="en-NZ" sz="1000" dirty="0">
                <a:solidFill>
                  <a:schemeClr val="tx1">
                    <a:lumMod val="85000"/>
                    <a:lumOff val="15000"/>
                  </a:schemeClr>
                </a:solidFill>
              </a:rPr>
              <a:t>The frequency of Māori participating in literary arts is broadly consistent with 2017.</a:t>
            </a:r>
          </a:p>
          <a:p>
            <a:pPr lvl="0">
              <a:spcBef>
                <a:spcPts val="600"/>
              </a:spcBef>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Māori women are significantly more likely to participate in literary arts between 9 and 12 times in the last 12 months (13% vs 10% average for Māori).</a:t>
            </a:r>
          </a:p>
        </p:txBody>
      </p:sp>
    </p:spTree>
    <p:extLst>
      <p:ext uri="{BB962C8B-B14F-4D97-AF65-F5344CB8AC3E}">
        <p14:creationId xmlns:p14="http://schemas.microsoft.com/office/powerpoint/2010/main" val="438734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spc="149" dirty="0">
                <a:solidFill>
                  <a:schemeClr val="tx1">
                    <a:lumMod val="65000"/>
                    <a:lumOff val="35000"/>
                  </a:schemeClr>
                </a:solidFill>
              </a:rPr>
              <a:t>Ngā Toi Māori </a:t>
            </a:r>
            <a:r>
              <a:rPr lang="en-NZ" dirty="0">
                <a:solidFill>
                  <a:schemeClr val="tx1">
                    <a:lumMod val="65000"/>
                    <a:lumOff val="35000"/>
                  </a:schemeClr>
                </a:solidFill>
              </a:rPr>
              <a:t>participation among Māori </a:t>
            </a:r>
          </a:p>
        </p:txBody>
      </p:sp>
      <p:sp>
        <p:nvSpPr>
          <p:cNvPr id="28" name="Text Placeholder 6">
            <a:extLst>
              <a:ext uri="{FF2B5EF4-FFF2-40B4-BE49-F238E27FC236}">
                <a16:creationId xmlns:a16="http://schemas.microsoft.com/office/drawing/2014/main" id="{E04D73AC-BA45-4F25-A74A-10D22E6C3FF0}"/>
              </a:ext>
            </a:extLst>
          </p:cNvPr>
          <p:cNvSpPr>
            <a:spLocks noGrp="1"/>
          </p:cNvSpPr>
          <p:nvPr>
            <p:ph type="body" sz="quarter" idx="10"/>
          </p:nvPr>
        </p:nvSpPr>
        <p:spPr>
          <a:xfrm>
            <a:off x="758825" y="1196819"/>
            <a:ext cx="6953250" cy="419100"/>
          </a:xfrm>
        </p:spPr>
        <p:txBody>
          <a:bodyPr/>
          <a:lstStyle/>
          <a:p>
            <a:r>
              <a:rPr lang="en-NZ" dirty="0"/>
              <a:t>In the last 12 months have you taken part in any Ngā Toi Māori (Māori arts)?</a:t>
            </a:r>
          </a:p>
        </p:txBody>
      </p:sp>
      <p:graphicFrame>
        <p:nvGraphicFramePr>
          <p:cNvPr id="37" name="Chart 36">
            <a:extLst>
              <a:ext uri="{FF2B5EF4-FFF2-40B4-BE49-F238E27FC236}">
                <a16:creationId xmlns:a16="http://schemas.microsoft.com/office/drawing/2014/main" id="{3E54B055-FDDE-4AB3-8992-D93EEEAF5405}"/>
              </a:ext>
            </a:extLst>
          </p:cNvPr>
          <p:cNvGraphicFramePr/>
          <p:nvPr>
            <p:extLst>
              <p:ext uri="{D42A27DB-BD31-4B8C-83A1-F6EECF244321}">
                <p14:modId xmlns:p14="http://schemas.microsoft.com/office/powerpoint/2010/main" val="71971940"/>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a:extLst>
              <a:ext uri="{FF2B5EF4-FFF2-40B4-BE49-F238E27FC236}">
                <a16:creationId xmlns:a16="http://schemas.microsoft.com/office/drawing/2014/main" id="{89CC09CC-8F72-48FF-8B52-7ECCA6A0B896}"/>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participated in Ngā Toi Māori 2020 (n=462)</a:t>
            </a:r>
          </a:p>
        </p:txBody>
      </p:sp>
      <p:sp>
        <p:nvSpPr>
          <p:cNvPr id="40" name="Rectangle 39">
            <a:extLst>
              <a:ext uri="{FF2B5EF4-FFF2-40B4-BE49-F238E27FC236}">
                <a16:creationId xmlns:a16="http://schemas.microsoft.com/office/drawing/2014/main" id="{513EEECF-F5B1-4B0D-9B42-1A3AFFFDDC04}"/>
              </a:ext>
            </a:extLst>
          </p:cNvPr>
          <p:cNvSpPr/>
          <p:nvPr/>
        </p:nvSpPr>
        <p:spPr>
          <a:xfrm>
            <a:off x="869116" y="4155659"/>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35C9E6D6-9168-4BBC-91E7-285ED6E1BBC8}"/>
              </a:ext>
            </a:extLst>
          </p:cNvPr>
          <p:cNvGrpSpPr/>
          <p:nvPr/>
        </p:nvGrpSpPr>
        <p:grpSpPr>
          <a:xfrm>
            <a:off x="441623" y="4155659"/>
            <a:ext cx="431322" cy="480358"/>
            <a:chOff x="-420060" y="172"/>
            <a:chExt cx="431322" cy="480358"/>
          </a:xfrm>
        </p:grpSpPr>
        <p:sp>
          <p:nvSpPr>
            <p:cNvPr id="42" name="Rectangle 41">
              <a:extLst>
                <a:ext uri="{FF2B5EF4-FFF2-40B4-BE49-F238E27FC236}">
                  <a16:creationId xmlns:a16="http://schemas.microsoft.com/office/drawing/2014/main" id="{65BB72B1-141C-44EA-831D-A1BC8C25FBEF}"/>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CB3DDC77-7418-4793-A9CD-5852057D075E}"/>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5" name="Text Placeholder 17">
            <a:extLst>
              <a:ext uri="{FF2B5EF4-FFF2-40B4-BE49-F238E27FC236}">
                <a16:creationId xmlns:a16="http://schemas.microsoft.com/office/drawing/2014/main" id="{ED691B49-2E36-449B-9C87-966B3FB1C18F}"/>
              </a:ext>
            </a:extLst>
          </p:cNvPr>
          <p:cNvSpPr txBox="1">
            <a:spLocks/>
          </p:cNvSpPr>
          <p:nvPr/>
        </p:nvSpPr>
        <p:spPr>
          <a:xfrm>
            <a:off x="887013" y="4307676"/>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6" name="Rectangle 45">
            <a:extLst>
              <a:ext uri="{FF2B5EF4-FFF2-40B4-BE49-F238E27FC236}">
                <a16:creationId xmlns:a16="http://schemas.microsoft.com/office/drawing/2014/main" id="{694F7955-DD5A-4290-A8D1-8B51988ADA20}"/>
              </a:ext>
            </a:extLst>
          </p:cNvPr>
          <p:cNvSpPr/>
          <p:nvPr/>
        </p:nvSpPr>
        <p:spPr>
          <a:xfrm>
            <a:off x="217952" y="1665214"/>
            <a:ext cx="7649670" cy="2275006"/>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8271951D-9934-4E08-B84B-A49EC9560CF6}"/>
              </a:ext>
            </a:extLst>
          </p:cNvPr>
          <p:cNvSpPr/>
          <p:nvPr/>
        </p:nvSpPr>
        <p:spPr>
          <a:xfrm>
            <a:off x="217950" y="4030572"/>
            <a:ext cx="7649672" cy="2196964"/>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1" name="Chart 50">
            <a:extLst>
              <a:ext uri="{FF2B5EF4-FFF2-40B4-BE49-F238E27FC236}">
                <a16:creationId xmlns:a16="http://schemas.microsoft.com/office/drawing/2014/main" id="{EF645FAC-7BD0-4C9E-B599-54A6D14D5101}"/>
              </a:ext>
            </a:extLst>
          </p:cNvPr>
          <p:cNvGraphicFramePr/>
          <p:nvPr>
            <p:extLst>
              <p:ext uri="{D42A27DB-BD31-4B8C-83A1-F6EECF244321}">
                <p14:modId xmlns:p14="http://schemas.microsoft.com/office/powerpoint/2010/main" val="1406510992"/>
              </p:ext>
            </p:extLst>
          </p:nvPr>
        </p:nvGraphicFramePr>
        <p:xfrm>
          <a:off x="5244101" y="1745591"/>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52" name="Rectangle 51">
            <a:extLst>
              <a:ext uri="{FF2B5EF4-FFF2-40B4-BE49-F238E27FC236}">
                <a16:creationId xmlns:a16="http://schemas.microsoft.com/office/drawing/2014/main" id="{01CE0155-7EF4-4B20-B135-EC1BC161C9C4}"/>
              </a:ext>
            </a:extLst>
          </p:cNvPr>
          <p:cNvSpPr/>
          <p:nvPr/>
        </p:nvSpPr>
        <p:spPr>
          <a:xfrm>
            <a:off x="6093618" y="2507650"/>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39%</a:t>
            </a:r>
            <a:endParaRPr lang="en-NZ" sz="2000" dirty="0">
              <a:solidFill>
                <a:srgbClr val="414141"/>
              </a:solidFill>
              <a:latin typeface="Arial Black" panose="020B0A04020102020204" pitchFamily="34" charset="0"/>
            </a:endParaRPr>
          </a:p>
        </p:txBody>
      </p:sp>
      <p:sp>
        <p:nvSpPr>
          <p:cNvPr id="53" name="TextBox 52">
            <a:extLst>
              <a:ext uri="{FF2B5EF4-FFF2-40B4-BE49-F238E27FC236}">
                <a16:creationId xmlns:a16="http://schemas.microsoft.com/office/drawing/2014/main" id="{445DB24C-D76C-4303-A0E0-01CAECBFB0C1}"/>
              </a:ext>
            </a:extLst>
          </p:cNvPr>
          <p:cNvSpPr txBox="1"/>
          <p:nvPr/>
        </p:nvSpPr>
        <p:spPr>
          <a:xfrm>
            <a:off x="5464413" y="3427077"/>
            <a:ext cx="1949573" cy="261610"/>
          </a:xfrm>
          <a:prstGeom prst="rect">
            <a:avLst/>
          </a:prstGeom>
          <a:noFill/>
        </p:spPr>
        <p:txBody>
          <a:bodyPr wrap="none" rtlCol="0">
            <a:spAutoFit/>
          </a:bodyPr>
          <a:lstStyle/>
          <a:p>
            <a:pPr algn="ctr"/>
            <a:r>
              <a:rPr lang="en-US" sz="1100" b="1" spc="300" dirty="0" err="1">
                <a:solidFill>
                  <a:schemeClr val="tx1">
                    <a:lumMod val="65000"/>
                    <a:lumOff val="35000"/>
                  </a:schemeClr>
                </a:solidFill>
                <a:latin typeface="+mj-lt"/>
              </a:rPr>
              <a:t>Nett</a:t>
            </a:r>
            <a:r>
              <a:rPr lang="en-US" sz="1100" b="1" spc="300" dirty="0">
                <a:solidFill>
                  <a:schemeClr val="tx1">
                    <a:lumMod val="65000"/>
                    <a:lumOff val="35000"/>
                  </a:schemeClr>
                </a:solidFill>
                <a:latin typeface="+mj-lt"/>
              </a:rPr>
              <a:t> participated</a:t>
            </a:r>
          </a:p>
        </p:txBody>
      </p:sp>
      <p:sp>
        <p:nvSpPr>
          <p:cNvPr id="54" name="TextBox 53">
            <a:extLst>
              <a:ext uri="{FF2B5EF4-FFF2-40B4-BE49-F238E27FC236}">
                <a16:creationId xmlns:a16="http://schemas.microsoft.com/office/drawing/2014/main" id="{F87A607D-5DEE-4645-9C34-817FE5A038BF}"/>
              </a:ext>
            </a:extLst>
          </p:cNvPr>
          <p:cNvSpPr txBox="1"/>
          <p:nvPr/>
        </p:nvSpPr>
        <p:spPr>
          <a:xfrm>
            <a:off x="260522" y="3691166"/>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2020 (n=1172)</a:t>
            </a:r>
          </a:p>
        </p:txBody>
      </p:sp>
      <p:graphicFrame>
        <p:nvGraphicFramePr>
          <p:cNvPr id="55" name="Chart 54">
            <a:extLst>
              <a:ext uri="{FF2B5EF4-FFF2-40B4-BE49-F238E27FC236}">
                <a16:creationId xmlns:a16="http://schemas.microsoft.com/office/drawing/2014/main" id="{87EDF7AD-A3B4-4EE9-A334-0C38AE0CC4AD}"/>
              </a:ext>
            </a:extLst>
          </p:cNvPr>
          <p:cNvGraphicFramePr/>
          <p:nvPr>
            <p:extLst>
              <p:ext uri="{D42A27DB-BD31-4B8C-83A1-F6EECF244321}">
                <p14:modId xmlns:p14="http://schemas.microsoft.com/office/powerpoint/2010/main" val="1406056409"/>
              </p:ext>
            </p:extLst>
          </p:nvPr>
        </p:nvGraphicFramePr>
        <p:xfrm>
          <a:off x="217951" y="1737322"/>
          <a:ext cx="4572514" cy="1976510"/>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a:extLst>
              <a:ext uri="{FF2B5EF4-FFF2-40B4-BE49-F238E27FC236}">
                <a16:creationId xmlns:a16="http://schemas.microsoft.com/office/drawing/2014/main" id="{FE8A3C65-80BF-4334-A9BA-AA17C0823116}"/>
              </a:ext>
            </a:extLst>
          </p:cNvPr>
          <p:cNvCxnSpPr/>
          <p:nvPr/>
        </p:nvCxnSpPr>
        <p:spPr>
          <a:xfrm>
            <a:off x="4986926" y="1887110"/>
            <a:ext cx="0" cy="180170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88BB67-6350-46E0-BB7C-78AD44F0E47C}"/>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30" name="Oval 29">
            <a:extLst>
              <a:ext uri="{FF2B5EF4-FFF2-40B4-BE49-F238E27FC236}">
                <a16:creationId xmlns:a16="http://schemas.microsoft.com/office/drawing/2014/main" id="{F52416A6-7091-471F-A6B1-7D209BADBA52}"/>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2" name="Rectangle 21">
            <a:extLst>
              <a:ext uri="{FF2B5EF4-FFF2-40B4-BE49-F238E27FC236}">
                <a16:creationId xmlns:a16="http://schemas.microsoft.com/office/drawing/2014/main" id="{6AFB51F5-F9A2-4EAD-A4CC-AC42F5E3FC4E}"/>
              </a:ext>
            </a:extLst>
          </p:cNvPr>
          <p:cNvSpPr/>
          <p:nvPr/>
        </p:nvSpPr>
        <p:spPr>
          <a:xfrm>
            <a:off x="8282589" y="1945470"/>
            <a:ext cx="3634047" cy="4170372"/>
          </a:xfrm>
          <a:prstGeom prst="rect">
            <a:avLst/>
          </a:prstGeom>
        </p:spPr>
        <p:txBody>
          <a:bodyPr wrap="square">
            <a:spAutoFit/>
          </a:bodyPr>
          <a:lstStyle/>
          <a:p>
            <a:r>
              <a:rPr lang="en-NZ" sz="1000" dirty="0"/>
              <a:t>Ngā Toi Māori is the most popular artform for Māori to take part in. Thirty nine percent of Māori have participated in Ngā Toi Māori in the last 12 months. Please note due to changes in the question wording trends are not shown against 2017. </a:t>
            </a:r>
          </a:p>
          <a:p>
            <a:endParaRPr lang="en-NZ" sz="1000" dirty="0"/>
          </a:p>
          <a:p>
            <a:r>
              <a:rPr lang="en-NZ" sz="1000" dirty="0"/>
              <a:t>The most popular Ngā Toi Māori activity is </a:t>
            </a:r>
            <a:r>
              <a:rPr lang="en-NZ" sz="1000" dirty="0" err="1"/>
              <a:t>puoro</a:t>
            </a:r>
            <a:r>
              <a:rPr lang="en-NZ" sz="1000" dirty="0"/>
              <a:t> (music), followed by </a:t>
            </a:r>
            <a:r>
              <a:rPr lang="en-NZ" sz="1000" dirty="0" err="1"/>
              <a:t>kanikani</a:t>
            </a:r>
            <a:r>
              <a:rPr lang="en-NZ" sz="1000" dirty="0"/>
              <a:t> (dance) and Kai </a:t>
            </a:r>
            <a:r>
              <a:rPr lang="en-NZ" sz="1000" dirty="0" err="1"/>
              <a:t>mā</a:t>
            </a:r>
            <a:r>
              <a:rPr lang="en-NZ" sz="1000" dirty="0"/>
              <a:t> te </a:t>
            </a:r>
            <a:r>
              <a:rPr lang="en-NZ" sz="1000" dirty="0" err="1"/>
              <a:t>whatu</a:t>
            </a:r>
            <a:r>
              <a:rPr lang="en-NZ" sz="1000" dirty="0"/>
              <a:t> (visual arts and crafts).</a:t>
            </a:r>
          </a:p>
          <a:p>
            <a:endParaRPr lang="en-NZ" sz="1000" dirty="0"/>
          </a:p>
          <a:p>
            <a:r>
              <a:rPr lang="en-NZ" sz="1000" dirty="0"/>
              <a:t>Just over half of those who participate do so on a fairly infrequent basis (up to three times in the last 12 months). </a:t>
            </a:r>
          </a:p>
          <a:p>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Māori men (36%) are less likely to have participated in Ngā Toi Māori than Māori women (42%).</a:t>
            </a:r>
          </a:p>
          <a:p>
            <a:pPr lvl="0">
              <a:spcBef>
                <a:spcPts val="600"/>
              </a:spcBef>
            </a:pPr>
            <a:r>
              <a:rPr lang="en-NZ" sz="1000" dirty="0">
                <a:solidFill>
                  <a:schemeClr val="tx1">
                    <a:lumMod val="85000"/>
                    <a:lumOff val="15000"/>
                  </a:schemeClr>
                </a:solidFill>
              </a:rPr>
              <a:t>Forty-nine percent of Māori youth aged 15-29 have participated in at least one Ngā Toi Māori activity in the last 12 months. This age group was more likely than average to participate in almost every form of Ngā Toi Māori.</a:t>
            </a:r>
          </a:p>
          <a:p>
            <a:pPr lvl="0">
              <a:spcBef>
                <a:spcPts val="600"/>
              </a:spcBef>
            </a:pPr>
            <a:r>
              <a:rPr lang="en-NZ" sz="1000" dirty="0">
                <a:solidFill>
                  <a:schemeClr val="tx1">
                    <a:lumMod val="85000"/>
                    <a:lumOff val="15000"/>
                  </a:schemeClr>
                </a:solidFill>
              </a:rPr>
              <a:t>Māori aged 60-69 are more likely to say they have not participated in any Ngā Toi Māori in the last 12 months (71%).</a:t>
            </a:r>
          </a:p>
          <a:p>
            <a:pPr lvl="0">
              <a:spcBef>
                <a:spcPts val="600"/>
              </a:spcBef>
            </a:pPr>
            <a:endParaRPr lang="en-NZ" sz="1000" dirty="0">
              <a:solidFill>
                <a:schemeClr val="tx1">
                  <a:lumMod val="85000"/>
                  <a:lumOff val="15000"/>
                </a:schemeClr>
              </a:solidFill>
            </a:endParaRPr>
          </a:p>
        </p:txBody>
      </p:sp>
    </p:spTree>
    <p:extLst>
      <p:ext uri="{BB962C8B-B14F-4D97-AF65-F5344CB8AC3E}">
        <p14:creationId xmlns:p14="http://schemas.microsoft.com/office/powerpoint/2010/main" val="3719055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spc="149" dirty="0">
                <a:solidFill>
                  <a:schemeClr val="tx1">
                    <a:lumMod val="65000"/>
                    <a:lumOff val="35000"/>
                  </a:schemeClr>
                </a:solidFill>
              </a:rPr>
              <a:t>Pacific arts </a:t>
            </a:r>
            <a:r>
              <a:rPr lang="en-NZ" dirty="0">
                <a:solidFill>
                  <a:schemeClr val="tx1">
                    <a:lumMod val="65000"/>
                    <a:lumOff val="35000"/>
                  </a:schemeClr>
                </a:solidFill>
              </a:rPr>
              <a:t>participation among Māori </a:t>
            </a:r>
          </a:p>
        </p:txBody>
      </p:sp>
      <p:sp>
        <p:nvSpPr>
          <p:cNvPr id="31" name="Text Placeholder 6">
            <a:extLst>
              <a:ext uri="{FF2B5EF4-FFF2-40B4-BE49-F238E27FC236}">
                <a16:creationId xmlns:a16="http://schemas.microsoft.com/office/drawing/2014/main" id="{8429E473-2243-4C29-ADA0-9D93B2C54349}"/>
              </a:ext>
            </a:extLst>
          </p:cNvPr>
          <p:cNvSpPr>
            <a:spLocks noGrp="1"/>
          </p:cNvSpPr>
          <p:nvPr>
            <p:ph type="body" sz="quarter" idx="10"/>
          </p:nvPr>
        </p:nvSpPr>
        <p:spPr>
          <a:xfrm>
            <a:off x="758825" y="1196819"/>
            <a:ext cx="6953250" cy="419100"/>
          </a:xfrm>
        </p:spPr>
        <p:txBody>
          <a:bodyPr/>
          <a:lstStyle/>
          <a:p>
            <a:r>
              <a:rPr lang="en-NZ" dirty="0"/>
              <a:t>In the last 12 months have you taken part in any of the following Pacific arts?</a:t>
            </a:r>
          </a:p>
        </p:txBody>
      </p:sp>
      <p:graphicFrame>
        <p:nvGraphicFramePr>
          <p:cNvPr id="38" name="Chart 37">
            <a:extLst>
              <a:ext uri="{FF2B5EF4-FFF2-40B4-BE49-F238E27FC236}">
                <a16:creationId xmlns:a16="http://schemas.microsoft.com/office/drawing/2014/main" id="{790F3E09-A690-4C00-A48D-DA9B303F766E}"/>
              </a:ext>
            </a:extLst>
          </p:cNvPr>
          <p:cNvGraphicFramePr/>
          <p:nvPr>
            <p:extLst>
              <p:ext uri="{D42A27DB-BD31-4B8C-83A1-F6EECF244321}">
                <p14:modId xmlns:p14="http://schemas.microsoft.com/office/powerpoint/2010/main" val="2438193285"/>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a:extLst>
              <a:ext uri="{FF2B5EF4-FFF2-40B4-BE49-F238E27FC236}">
                <a16:creationId xmlns:a16="http://schemas.microsoft.com/office/drawing/2014/main" id="{BF9F5381-8330-4B3D-916C-7A0D210ED46B}"/>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participated in Pacific arts 2020 (n=195)</a:t>
            </a:r>
          </a:p>
        </p:txBody>
      </p:sp>
      <p:sp>
        <p:nvSpPr>
          <p:cNvPr id="41" name="Rectangle 40">
            <a:extLst>
              <a:ext uri="{FF2B5EF4-FFF2-40B4-BE49-F238E27FC236}">
                <a16:creationId xmlns:a16="http://schemas.microsoft.com/office/drawing/2014/main" id="{48F0B200-3CB1-4AD9-B8E1-CD2E023E23AF}"/>
              </a:ext>
            </a:extLst>
          </p:cNvPr>
          <p:cNvSpPr/>
          <p:nvPr/>
        </p:nvSpPr>
        <p:spPr>
          <a:xfrm>
            <a:off x="869116" y="4155659"/>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80D2B829-5D1A-4DA3-A91D-4AA6827E9213}"/>
              </a:ext>
            </a:extLst>
          </p:cNvPr>
          <p:cNvGrpSpPr/>
          <p:nvPr/>
        </p:nvGrpSpPr>
        <p:grpSpPr>
          <a:xfrm>
            <a:off x="441623" y="4155659"/>
            <a:ext cx="431322" cy="480358"/>
            <a:chOff x="-420060" y="172"/>
            <a:chExt cx="431322" cy="480358"/>
          </a:xfrm>
        </p:grpSpPr>
        <p:sp>
          <p:nvSpPr>
            <p:cNvPr id="44" name="Rectangle 43">
              <a:extLst>
                <a:ext uri="{FF2B5EF4-FFF2-40B4-BE49-F238E27FC236}">
                  <a16:creationId xmlns:a16="http://schemas.microsoft.com/office/drawing/2014/main" id="{2FE95577-6EA7-4F98-B559-A810D6713D6B}"/>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980261BC-0417-44A6-B6CC-6C14D4615BC4}"/>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46" name="Text Placeholder 17">
            <a:extLst>
              <a:ext uri="{FF2B5EF4-FFF2-40B4-BE49-F238E27FC236}">
                <a16:creationId xmlns:a16="http://schemas.microsoft.com/office/drawing/2014/main" id="{003D6564-424B-4444-83A8-06F36C478B48}"/>
              </a:ext>
            </a:extLst>
          </p:cNvPr>
          <p:cNvSpPr txBox="1">
            <a:spLocks/>
          </p:cNvSpPr>
          <p:nvPr/>
        </p:nvSpPr>
        <p:spPr>
          <a:xfrm>
            <a:off x="887013" y="4307676"/>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7" name="Rectangle 46">
            <a:extLst>
              <a:ext uri="{FF2B5EF4-FFF2-40B4-BE49-F238E27FC236}">
                <a16:creationId xmlns:a16="http://schemas.microsoft.com/office/drawing/2014/main" id="{5D85A230-F083-4803-97AD-1618F3B89D35}"/>
              </a:ext>
            </a:extLst>
          </p:cNvPr>
          <p:cNvSpPr/>
          <p:nvPr/>
        </p:nvSpPr>
        <p:spPr>
          <a:xfrm>
            <a:off x="217952" y="1665214"/>
            <a:ext cx="7649670" cy="2275006"/>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240EA546-1BDF-4273-87F0-49A7402C1385}"/>
              </a:ext>
            </a:extLst>
          </p:cNvPr>
          <p:cNvSpPr/>
          <p:nvPr/>
        </p:nvSpPr>
        <p:spPr>
          <a:xfrm>
            <a:off x="217950" y="4030572"/>
            <a:ext cx="7649672" cy="2196964"/>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2" name="Chart 51">
            <a:extLst>
              <a:ext uri="{FF2B5EF4-FFF2-40B4-BE49-F238E27FC236}">
                <a16:creationId xmlns:a16="http://schemas.microsoft.com/office/drawing/2014/main" id="{9F71964E-B215-487C-AEAC-CD94E333D8D5}"/>
              </a:ext>
            </a:extLst>
          </p:cNvPr>
          <p:cNvGraphicFramePr/>
          <p:nvPr>
            <p:extLst>
              <p:ext uri="{D42A27DB-BD31-4B8C-83A1-F6EECF244321}">
                <p14:modId xmlns:p14="http://schemas.microsoft.com/office/powerpoint/2010/main" val="3642900850"/>
              </p:ext>
            </p:extLst>
          </p:nvPr>
        </p:nvGraphicFramePr>
        <p:xfrm>
          <a:off x="5244101" y="1745591"/>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id="{3056A17A-0A0A-46B4-95AE-14D10E1AEF2D}"/>
              </a:ext>
            </a:extLst>
          </p:cNvPr>
          <p:cNvSpPr/>
          <p:nvPr/>
        </p:nvSpPr>
        <p:spPr>
          <a:xfrm>
            <a:off x="6093618" y="2507650"/>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16%</a:t>
            </a:r>
            <a:endParaRPr lang="en-NZ" sz="2000" dirty="0">
              <a:solidFill>
                <a:srgbClr val="414141"/>
              </a:solidFill>
              <a:latin typeface="Arial Black" panose="020B0A04020102020204" pitchFamily="34" charset="0"/>
            </a:endParaRPr>
          </a:p>
        </p:txBody>
      </p:sp>
      <p:sp>
        <p:nvSpPr>
          <p:cNvPr id="54" name="TextBox 53">
            <a:extLst>
              <a:ext uri="{FF2B5EF4-FFF2-40B4-BE49-F238E27FC236}">
                <a16:creationId xmlns:a16="http://schemas.microsoft.com/office/drawing/2014/main" id="{16E3B6D4-B41A-4CD1-A369-CA1681A33B29}"/>
              </a:ext>
            </a:extLst>
          </p:cNvPr>
          <p:cNvSpPr txBox="1"/>
          <p:nvPr/>
        </p:nvSpPr>
        <p:spPr>
          <a:xfrm>
            <a:off x="5464413" y="3427077"/>
            <a:ext cx="1949573" cy="261610"/>
          </a:xfrm>
          <a:prstGeom prst="rect">
            <a:avLst/>
          </a:prstGeom>
          <a:noFill/>
        </p:spPr>
        <p:txBody>
          <a:bodyPr wrap="none" rtlCol="0">
            <a:spAutoFit/>
          </a:bodyPr>
          <a:lstStyle/>
          <a:p>
            <a:pPr algn="ctr"/>
            <a:r>
              <a:rPr lang="en-US" sz="1100" b="1" spc="300" dirty="0" err="1">
                <a:solidFill>
                  <a:schemeClr val="tx1">
                    <a:lumMod val="65000"/>
                    <a:lumOff val="35000"/>
                  </a:schemeClr>
                </a:solidFill>
                <a:latin typeface="+mj-lt"/>
              </a:rPr>
              <a:t>Nett</a:t>
            </a:r>
            <a:r>
              <a:rPr lang="en-US" sz="1100" b="1" spc="300" dirty="0">
                <a:solidFill>
                  <a:schemeClr val="tx1">
                    <a:lumMod val="65000"/>
                    <a:lumOff val="35000"/>
                  </a:schemeClr>
                </a:solidFill>
                <a:latin typeface="+mj-lt"/>
              </a:rPr>
              <a:t> participated</a:t>
            </a:r>
          </a:p>
        </p:txBody>
      </p:sp>
      <p:sp>
        <p:nvSpPr>
          <p:cNvPr id="55" name="TextBox 54">
            <a:extLst>
              <a:ext uri="{FF2B5EF4-FFF2-40B4-BE49-F238E27FC236}">
                <a16:creationId xmlns:a16="http://schemas.microsoft.com/office/drawing/2014/main" id="{73176C89-6301-425F-A28E-4AB039871FA3}"/>
              </a:ext>
            </a:extLst>
          </p:cNvPr>
          <p:cNvSpPr txBox="1"/>
          <p:nvPr/>
        </p:nvSpPr>
        <p:spPr>
          <a:xfrm>
            <a:off x="260522" y="3691166"/>
            <a:ext cx="431209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2020 (n=1172)</a:t>
            </a:r>
          </a:p>
        </p:txBody>
      </p:sp>
      <p:graphicFrame>
        <p:nvGraphicFramePr>
          <p:cNvPr id="56" name="Chart 55">
            <a:extLst>
              <a:ext uri="{FF2B5EF4-FFF2-40B4-BE49-F238E27FC236}">
                <a16:creationId xmlns:a16="http://schemas.microsoft.com/office/drawing/2014/main" id="{B836399B-4B0D-40F9-9B0D-29434AA0F9A2}"/>
              </a:ext>
            </a:extLst>
          </p:cNvPr>
          <p:cNvGraphicFramePr/>
          <p:nvPr>
            <p:extLst>
              <p:ext uri="{D42A27DB-BD31-4B8C-83A1-F6EECF244321}">
                <p14:modId xmlns:p14="http://schemas.microsoft.com/office/powerpoint/2010/main" val="4130897332"/>
              </p:ext>
            </p:extLst>
          </p:nvPr>
        </p:nvGraphicFramePr>
        <p:xfrm>
          <a:off x="217950" y="1737322"/>
          <a:ext cx="4982495" cy="1976510"/>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Connector 56">
            <a:extLst>
              <a:ext uri="{FF2B5EF4-FFF2-40B4-BE49-F238E27FC236}">
                <a16:creationId xmlns:a16="http://schemas.microsoft.com/office/drawing/2014/main" id="{29A7C9D7-6EFC-42F3-9DF5-9378AB8452D4}"/>
              </a:ext>
            </a:extLst>
          </p:cNvPr>
          <p:cNvCxnSpPr/>
          <p:nvPr/>
        </p:nvCxnSpPr>
        <p:spPr>
          <a:xfrm>
            <a:off x="4986926" y="1887110"/>
            <a:ext cx="0" cy="180170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C5F5365-A363-483D-8B01-D8FE35DF3F37}"/>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sp>
        <p:nvSpPr>
          <p:cNvPr id="29" name="Oval 28">
            <a:extLst>
              <a:ext uri="{FF2B5EF4-FFF2-40B4-BE49-F238E27FC236}">
                <a16:creationId xmlns:a16="http://schemas.microsoft.com/office/drawing/2014/main" id="{7EB6F811-E438-4E70-8EE5-A71135EC10E0}"/>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2" name="Rectangle 21">
            <a:extLst>
              <a:ext uri="{FF2B5EF4-FFF2-40B4-BE49-F238E27FC236}">
                <a16:creationId xmlns:a16="http://schemas.microsoft.com/office/drawing/2014/main" id="{9BA85C59-F91B-425F-B6A3-E33C05EE661D}"/>
              </a:ext>
            </a:extLst>
          </p:cNvPr>
          <p:cNvSpPr/>
          <p:nvPr/>
        </p:nvSpPr>
        <p:spPr>
          <a:xfrm>
            <a:off x="8295116" y="1945470"/>
            <a:ext cx="3636362" cy="3323987"/>
          </a:xfrm>
          <a:prstGeom prst="rect">
            <a:avLst/>
          </a:prstGeom>
        </p:spPr>
        <p:txBody>
          <a:bodyPr wrap="square">
            <a:spAutoFit/>
          </a:bodyPr>
          <a:lstStyle/>
          <a:p>
            <a:r>
              <a:rPr lang="en-NZ" sz="1000" dirty="0"/>
              <a:t>Sixteen percent of Māori have participated in the Pacific arts in the last 12 months. Please note due to changes in the question wording trends are not shown against 2017. </a:t>
            </a:r>
          </a:p>
          <a:p>
            <a:endParaRPr lang="en-NZ" sz="1000" dirty="0"/>
          </a:p>
          <a:p>
            <a:r>
              <a:rPr lang="en-NZ" sz="1000" dirty="0"/>
              <a:t>The most popular Pacific arts activities are Pacific music and Pacific visual arts and craft.</a:t>
            </a:r>
          </a:p>
          <a:p>
            <a:pPr lvl="0">
              <a:spcBef>
                <a:spcPts val="600"/>
              </a:spcBef>
            </a:pPr>
            <a:r>
              <a:rPr lang="en-NZ" sz="1000" dirty="0"/>
              <a:t>Two in three of those who participate do so on a fairly infrequent basis (up to three times in the last 12 months).</a:t>
            </a:r>
            <a:endParaRPr lang="en-NZ" sz="1000" b="1" dirty="0">
              <a:solidFill>
                <a:schemeClr val="tx1">
                  <a:lumMod val="85000"/>
                  <a:lumOff val="15000"/>
                </a:schemeClr>
              </a:solidFill>
            </a:endParaRPr>
          </a:p>
          <a:p>
            <a:pPr lvl="0">
              <a:spcBef>
                <a:spcPts val="600"/>
              </a:spcBef>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endParaRPr lang="en-NZ" sz="1000" dirty="0"/>
          </a:p>
          <a:p>
            <a:pPr>
              <a:spcBef>
                <a:spcPts val="600"/>
              </a:spcBef>
            </a:pPr>
            <a:r>
              <a:rPr lang="en-NZ" sz="1000" dirty="0"/>
              <a:t>Māori with the lived experience of disability are more likely than average to have participated in at least one Pacific arts activity in the last 12 months (24% vs 16%).</a:t>
            </a:r>
          </a:p>
          <a:p>
            <a:pPr marL="171450" indent="-171450">
              <a:spcBef>
                <a:spcPts val="600"/>
              </a:spcBef>
              <a:buFont typeface="Arial" panose="020B0604020202020204" pitchFamily="34" charset="0"/>
              <a:buChar char="•"/>
            </a:pPr>
            <a:endParaRPr lang="en-NZ" sz="1000" dirty="0"/>
          </a:p>
          <a:p>
            <a:pPr marL="171450" indent="-171450">
              <a:spcBef>
                <a:spcPts val="600"/>
              </a:spcBef>
              <a:buFont typeface="Arial" panose="020B0604020202020204" pitchFamily="34" charset="0"/>
              <a:buChar char="•"/>
            </a:pPr>
            <a:endParaRPr lang="en-NZ" sz="1000" dirty="0"/>
          </a:p>
          <a:p>
            <a:pPr>
              <a:spcBef>
                <a:spcPts val="600"/>
              </a:spcBef>
            </a:pPr>
            <a:endParaRPr lang="en-NZ" sz="1000" dirty="0"/>
          </a:p>
          <a:p>
            <a:pPr>
              <a:spcBef>
                <a:spcPts val="600"/>
              </a:spcBef>
            </a:pPr>
            <a:endParaRPr lang="en-NZ" sz="1000" dirty="0"/>
          </a:p>
        </p:txBody>
      </p:sp>
    </p:spTree>
    <p:extLst>
      <p:ext uri="{BB962C8B-B14F-4D97-AF65-F5344CB8AC3E}">
        <p14:creationId xmlns:p14="http://schemas.microsoft.com/office/powerpoint/2010/main" val="4151030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9E861CB8-538A-4C00-B418-A286ADBEAE48}"/>
              </a:ext>
            </a:extLst>
          </p:cNvPr>
          <p:cNvSpPr/>
          <p:nvPr/>
        </p:nvSpPr>
        <p:spPr>
          <a:xfrm>
            <a:off x="8035478" y="1078301"/>
            <a:ext cx="4156522" cy="5292000"/>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Rectangle: Rounded Corners 88">
            <a:extLst>
              <a:ext uri="{FF2B5EF4-FFF2-40B4-BE49-F238E27FC236}">
                <a16:creationId xmlns:a16="http://schemas.microsoft.com/office/drawing/2014/main" id="{97FEF169-A1EE-4F38-83E5-C8AECF3C236D}"/>
              </a:ext>
            </a:extLst>
          </p:cNvPr>
          <p:cNvSpPr/>
          <p:nvPr/>
        </p:nvSpPr>
        <p:spPr>
          <a:xfrm>
            <a:off x="8466982" y="1273544"/>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E0E3CDDB-3AC8-497C-BEC4-8E8A3102E334}"/>
              </a:ext>
            </a:extLst>
          </p:cNvPr>
          <p:cNvSpPr/>
          <p:nvPr/>
        </p:nvSpPr>
        <p:spPr>
          <a:xfrm>
            <a:off x="9219087" y="1298356"/>
            <a:ext cx="1849609" cy="307777"/>
          </a:xfrm>
          <a:prstGeom prst="rect">
            <a:avLst/>
          </a:prstGeom>
        </p:spPr>
        <p:txBody>
          <a:bodyPr wrap="non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NZ" sz="1400" b="0" i="0" u="none" strike="noStrike" kern="1200" cap="none" spc="300" normalizeH="0" baseline="0" noProof="0" dirty="0">
                <a:ln>
                  <a:noFill/>
                </a:ln>
                <a:solidFill>
                  <a:srgbClr val="7ED2BB"/>
                </a:solidFill>
                <a:effectLst/>
                <a:uLnTx/>
                <a:uFillTx/>
                <a:latin typeface="+mj-lt"/>
                <a:ea typeface="+mn-ea"/>
                <a:cs typeface="+mn-cs"/>
              </a:rPr>
              <a:t>COMMENTARY</a:t>
            </a:r>
          </a:p>
        </p:txBody>
      </p:sp>
      <p:sp>
        <p:nvSpPr>
          <p:cNvPr id="5" name="Title 4"/>
          <p:cNvSpPr>
            <a:spLocks noGrp="1"/>
          </p:cNvSpPr>
          <p:nvPr>
            <p:ph type="title"/>
          </p:nvPr>
        </p:nvSpPr>
        <p:spPr/>
        <p:txBody>
          <a:bodyPr/>
          <a:lstStyle/>
          <a:p>
            <a:r>
              <a:rPr lang="en-NZ" dirty="0">
                <a:solidFill>
                  <a:schemeClr val="tx1">
                    <a:lumMod val="65000"/>
                    <a:lumOff val="35000"/>
                  </a:schemeClr>
                </a:solidFill>
              </a:rPr>
              <a:t>Performing arts participation among Māori </a:t>
            </a:r>
          </a:p>
        </p:txBody>
      </p:sp>
      <p:graphicFrame>
        <p:nvGraphicFramePr>
          <p:cNvPr id="68" name="Chart 67">
            <a:extLst>
              <a:ext uri="{FF2B5EF4-FFF2-40B4-BE49-F238E27FC236}">
                <a16:creationId xmlns:a16="http://schemas.microsoft.com/office/drawing/2014/main" id="{3711B8B0-1EB2-4DB2-8287-CBD9512D8DE8}"/>
              </a:ext>
            </a:extLst>
          </p:cNvPr>
          <p:cNvGraphicFramePr/>
          <p:nvPr>
            <p:extLst>
              <p:ext uri="{D42A27DB-BD31-4B8C-83A1-F6EECF244321}">
                <p14:modId xmlns:p14="http://schemas.microsoft.com/office/powerpoint/2010/main" val="1493479398"/>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a:extLst>
              <a:ext uri="{FF2B5EF4-FFF2-40B4-BE49-F238E27FC236}">
                <a16:creationId xmlns:a16="http://schemas.microsoft.com/office/drawing/2014/main" id="{E281505E-8723-443D-BEF0-63CFD68C95C5}"/>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participated in the performing arts 2017 (n=139); 2020 (n=233)</a:t>
            </a:r>
          </a:p>
        </p:txBody>
      </p:sp>
      <p:sp>
        <p:nvSpPr>
          <p:cNvPr id="70" name="Rectangle 69">
            <a:extLst>
              <a:ext uri="{FF2B5EF4-FFF2-40B4-BE49-F238E27FC236}">
                <a16:creationId xmlns:a16="http://schemas.microsoft.com/office/drawing/2014/main" id="{3E9AA204-BAC3-47F0-AC95-8310DD2C95F7}"/>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FADCD296-F06E-4806-A93B-E4511172BC25}"/>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2" name="Group 71">
            <a:extLst>
              <a:ext uri="{FF2B5EF4-FFF2-40B4-BE49-F238E27FC236}">
                <a16:creationId xmlns:a16="http://schemas.microsoft.com/office/drawing/2014/main" id="{E288C147-8B1F-4583-AFD2-A23951F03B65}"/>
              </a:ext>
            </a:extLst>
          </p:cNvPr>
          <p:cNvGrpSpPr/>
          <p:nvPr/>
        </p:nvGrpSpPr>
        <p:grpSpPr>
          <a:xfrm>
            <a:off x="441623" y="3885690"/>
            <a:ext cx="431322" cy="480358"/>
            <a:chOff x="-420060" y="172"/>
            <a:chExt cx="431322" cy="480358"/>
          </a:xfrm>
        </p:grpSpPr>
        <p:sp>
          <p:nvSpPr>
            <p:cNvPr id="73" name="Rectangle 72">
              <a:extLst>
                <a:ext uri="{FF2B5EF4-FFF2-40B4-BE49-F238E27FC236}">
                  <a16:creationId xmlns:a16="http://schemas.microsoft.com/office/drawing/2014/main" id="{E8FE98DD-BE77-4D04-86F3-D85C8BB90F2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2349A8A7-CC34-4977-AC5D-7B1468D45B8D}"/>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75" name="Text Placeholder 17">
            <a:extLst>
              <a:ext uri="{FF2B5EF4-FFF2-40B4-BE49-F238E27FC236}">
                <a16:creationId xmlns:a16="http://schemas.microsoft.com/office/drawing/2014/main" id="{95280BFD-26D3-441A-A356-55DF6218D394}"/>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grpSp>
        <p:nvGrpSpPr>
          <p:cNvPr id="106" name="Group 105">
            <a:extLst>
              <a:ext uri="{FF2B5EF4-FFF2-40B4-BE49-F238E27FC236}">
                <a16:creationId xmlns:a16="http://schemas.microsoft.com/office/drawing/2014/main" id="{C0530026-0170-42C5-882E-2CA73697CF27}"/>
              </a:ext>
            </a:extLst>
          </p:cNvPr>
          <p:cNvGrpSpPr/>
          <p:nvPr/>
        </p:nvGrpSpPr>
        <p:grpSpPr>
          <a:xfrm>
            <a:off x="441623" y="1322093"/>
            <a:ext cx="3547043" cy="480358"/>
            <a:chOff x="441623" y="1312661"/>
            <a:chExt cx="3547043" cy="480358"/>
          </a:xfrm>
        </p:grpSpPr>
        <p:sp>
          <p:nvSpPr>
            <p:cNvPr id="107" name="Rectangle 106">
              <a:extLst>
                <a:ext uri="{FF2B5EF4-FFF2-40B4-BE49-F238E27FC236}">
                  <a16:creationId xmlns:a16="http://schemas.microsoft.com/office/drawing/2014/main" id="{B6813E52-AFC1-4FCC-9333-2DFA401C0FD8}"/>
                </a:ext>
              </a:extLst>
            </p:cNvPr>
            <p:cNvSpPr/>
            <p:nvPr/>
          </p:nvSpPr>
          <p:spPr>
            <a:xfrm>
              <a:off x="869116" y="1312661"/>
              <a:ext cx="3119550"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E05FD735-E6FE-4287-B2F1-B0BBF5C4CCA6}"/>
                </a:ext>
              </a:extLst>
            </p:cNvPr>
            <p:cNvGrpSpPr/>
            <p:nvPr/>
          </p:nvGrpSpPr>
          <p:grpSpPr>
            <a:xfrm>
              <a:off x="441623" y="1312661"/>
              <a:ext cx="431322" cy="480358"/>
              <a:chOff x="-420060" y="172"/>
              <a:chExt cx="431322" cy="480358"/>
            </a:xfrm>
          </p:grpSpPr>
          <p:sp>
            <p:nvSpPr>
              <p:cNvPr id="110" name="Rectangle 109">
                <a:extLst>
                  <a:ext uri="{FF2B5EF4-FFF2-40B4-BE49-F238E27FC236}">
                    <a16:creationId xmlns:a16="http://schemas.microsoft.com/office/drawing/2014/main" id="{33F1DFC6-5061-4C18-B1EB-0B29C24D1400}"/>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2A72B471-405B-4945-8660-E3922F694745}"/>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109" name="Text Placeholder 17">
              <a:extLst>
                <a:ext uri="{FF2B5EF4-FFF2-40B4-BE49-F238E27FC236}">
                  <a16:creationId xmlns:a16="http://schemas.microsoft.com/office/drawing/2014/main" id="{F4B30BBD-D565-4EAC-ADD0-D72176107D6B}"/>
                </a:ext>
              </a:extLst>
            </p:cNvPr>
            <p:cNvSpPr txBox="1">
              <a:spLocks/>
            </p:cNvSpPr>
            <p:nvPr/>
          </p:nvSpPr>
          <p:spPr>
            <a:xfrm>
              <a:off x="887013" y="1316629"/>
              <a:ext cx="3077489" cy="419100"/>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Still thinking about the performing arts, have you taken part in this in the last 12 months?</a:t>
              </a:r>
            </a:p>
          </p:txBody>
        </p:sp>
      </p:grpSp>
      <p:sp>
        <p:nvSpPr>
          <p:cNvPr id="112" name="Rectangle 111">
            <a:extLst>
              <a:ext uri="{FF2B5EF4-FFF2-40B4-BE49-F238E27FC236}">
                <a16:creationId xmlns:a16="http://schemas.microsoft.com/office/drawing/2014/main" id="{6B880A67-10F9-4FA3-A36C-362A4838B09A}"/>
              </a:ext>
            </a:extLst>
          </p:cNvPr>
          <p:cNvSpPr/>
          <p:nvPr/>
        </p:nvSpPr>
        <p:spPr>
          <a:xfrm>
            <a:off x="217951" y="1238497"/>
            <a:ext cx="3938571"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D006CE08-E2DE-4333-9634-3463A82CFFE2}"/>
              </a:ext>
            </a:extLst>
          </p:cNvPr>
          <p:cNvSpPr/>
          <p:nvPr/>
        </p:nvSpPr>
        <p:spPr>
          <a:xfrm>
            <a:off x="80273" y="114231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114" name="Rectangle 113">
            <a:extLst>
              <a:ext uri="{FF2B5EF4-FFF2-40B4-BE49-F238E27FC236}">
                <a16:creationId xmlns:a16="http://schemas.microsoft.com/office/drawing/2014/main" id="{FC961FDA-E836-42C4-BBFB-79FF364C14A1}"/>
              </a:ext>
            </a:extLst>
          </p:cNvPr>
          <p:cNvSpPr/>
          <p:nvPr/>
        </p:nvSpPr>
        <p:spPr>
          <a:xfrm>
            <a:off x="4284475" y="1238497"/>
            <a:ext cx="3583147"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51288832-0C13-4A8B-85FF-C69A21F44D37}"/>
              </a:ext>
            </a:extLst>
          </p:cNvPr>
          <p:cNvGrpSpPr/>
          <p:nvPr/>
        </p:nvGrpSpPr>
        <p:grpSpPr>
          <a:xfrm>
            <a:off x="4404507" y="1318492"/>
            <a:ext cx="3370675" cy="483959"/>
            <a:chOff x="441623" y="1309060"/>
            <a:chExt cx="3370675" cy="483959"/>
          </a:xfrm>
        </p:grpSpPr>
        <p:sp>
          <p:nvSpPr>
            <p:cNvPr id="116" name="Rectangle 115">
              <a:extLst>
                <a:ext uri="{FF2B5EF4-FFF2-40B4-BE49-F238E27FC236}">
                  <a16:creationId xmlns:a16="http://schemas.microsoft.com/office/drawing/2014/main" id="{F8AF756F-8411-494D-B730-F9B8D36D47B6}"/>
                </a:ext>
              </a:extLst>
            </p:cNvPr>
            <p:cNvSpPr/>
            <p:nvPr/>
          </p:nvSpPr>
          <p:spPr>
            <a:xfrm>
              <a:off x="869116" y="1312661"/>
              <a:ext cx="2943182"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17" name="Group 116">
              <a:extLst>
                <a:ext uri="{FF2B5EF4-FFF2-40B4-BE49-F238E27FC236}">
                  <a16:creationId xmlns:a16="http://schemas.microsoft.com/office/drawing/2014/main" id="{9B86CA42-AE91-4341-AA49-B219EFFAC92B}"/>
                </a:ext>
              </a:extLst>
            </p:cNvPr>
            <p:cNvGrpSpPr/>
            <p:nvPr/>
          </p:nvGrpSpPr>
          <p:grpSpPr>
            <a:xfrm>
              <a:off x="441623" y="1312661"/>
              <a:ext cx="431322" cy="480358"/>
              <a:chOff x="-420060" y="172"/>
              <a:chExt cx="431322" cy="480358"/>
            </a:xfrm>
          </p:grpSpPr>
          <p:sp>
            <p:nvSpPr>
              <p:cNvPr id="119" name="Rectangle 118">
                <a:extLst>
                  <a:ext uri="{FF2B5EF4-FFF2-40B4-BE49-F238E27FC236}">
                    <a16:creationId xmlns:a16="http://schemas.microsoft.com/office/drawing/2014/main" id="{F9A42FC2-E47A-405B-808A-F3381B821BBB}"/>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DA0D56B1-552B-4D9F-A249-CF6EC1E49FE1}"/>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118" name="Text Placeholder 17">
              <a:extLst>
                <a:ext uri="{FF2B5EF4-FFF2-40B4-BE49-F238E27FC236}">
                  <a16:creationId xmlns:a16="http://schemas.microsoft.com/office/drawing/2014/main" id="{12FB8F96-7FE0-492B-8021-23E2A1724D46}"/>
                </a:ext>
              </a:extLst>
            </p:cNvPr>
            <p:cNvSpPr txBox="1">
              <a:spLocks/>
            </p:cNvSpPr>
            <p:nvPr/>
          </p:nvSpPr>
          <p:spPr>
            <a:xfrm>
              <a:off x="869115" y="1309060"/>
              <a:ext cx="2939688" cy="280072"/>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Which of these were you actively involved in?</a:t>
              </a:r>
            </a:p>
          </p:txBody>
        </p:sp>
      </p:grpSp>
      <p:graphicFrame>
        <p:nvGraphicFramePr>
          <p:cNvPr id="122" name="Chart 121">
            <a:extLst>
              <a:ext uri="{FF2B5EF4-FFF2-40B4-BE49-F238E27FC236}">
                <a16:creationId xmlns:a16="http://schemas.microsoft.com/office/drawing/2014/main" id="{55D3671B-2F02-46B2-8228-66E7A3433C02}"/>
              </a:ext>
            </a:extLst>
          </p:cNvPr>
          <p:cNvGraphicFramePr/>
          <p:nvPr>
            <p:extLst>
              <p:ext uri="{D42A27DB-BD31-4B8C-83A1-F6EECF244321}">
                <p14:modId xmlns:p14="http://schemas.microsoft.com/office/powerpoint/2010/main" val="2510904888"/>
              </p:ext>
            </p:extLst>
          </p:nvPr>
        </p:nvGraphicFramePr>
        <p:xfrm>
          <a:off x="242655" y="2051754"/>
          <a:ext cx="1920664" cy="1462283"/>
        </p:xfrm>
        <a:graphic>
          <a:graphicData uri="http://schemas.openxmlformats.org/drawingml/2006/chart">
            <c:chart xmlns:c="http://schemas.openxmlformats.org/drawingml/2006/chart" xmlns:r="http://schemas.openxmlformats.org/officeDocument/2006/relationships" r:id="rId4"/>
          </a:graphicData>
        </a:graphic>
      </p:graphicFrame>
      <p:sp>
        <p:nvSpPr>
          <p:cNvPr id="123" name="Rectangle 122">
            <a:extLst>
              <a:ext uri="{FF2B5EF4-FFF2-40B4-BE49-F238E27FC236}">
                <a16:creationId xmlns:a16="http://schemas.microsoft.com/office/drawing/2014/main" id="{2C7CDFD8-83B9-464A-A302-EEF40E8A52D8}"/>
              </a:ext>
            </a:extLst>
          </p:cNvPr>
          <p:cNvSpPr/>
          <p:nvPr/>
        </p:nvSpPr>
        <p:spPr>
          <a:xfrm>
            <a:off x="824817" y="2627459"/>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21%</a:t>
            </a:r>
            <a:endParaRPr lang="en-NZ" sz="2000" dirty="0">
              <a:solidFill>
                <a:srgbClr val="414141"/>
              </a:solidFill>
              <a:latin typeface="Arial Black" panose="020B0A04020102020204" pitchFamily="34" charset="0"/>
            </a:endParaRPr>
          </a:p>
        </p:txBody>
      </p:sp>
      <p:graphicFrame>
        <p:nvGraphicFramePr>
          <p:cNvPr id="127" name="Chart 126">
            <a:extLst>
              <a:ext uri="{FF2B5EF4-FFF2-40B4-BE49-F238E27FC236}">
                <a16:creationId xmlns:a16="http://schemas.microsoft.com/office/drawing/2014/main" id="{CCFB393D-D6F5-45EA-98CB-62507986CE47}"/>
              </a:ext>
            </a:extLst>
          </p:cNvPr>
          <p:cNvGraphicFramePr/>
          <p:nvPr>
            <p:extLst>
              <p:ext uri="{D42A27DB-BD31-4B8C-83A1-F6EECF244321}">
                <p14:modId xmlns:p14="http://schemas.microsoft.com/office/powerpoint/2010/main" val="487957635"/>
              </p:ext>
            </p:extLst>
          </p:nvPr>
        </p:nvGraphicFramePr>
        <p:xfrm>
          <a:off x="2195955" y="2051754"/>
          <a:ext cx="1920664" cy="1462283"/>
        </p:xfrm>
        <a:graphic>
          <a:graphicData uri="http://schemas.openxmlformats.org/drawingml/2006/chart">
            <c:chart xmlns:c="http://schemas.openxmlformats.org/drawingml/2006/chart" xmlns:r="http://schemas.openxmlformats.org/officeDocument/2006/relationships" r:id="rId5"/>
          </a:graphicData>
        </a:graphic>
      </p:graphicFrame>
      <p:sp>
        <p:nvSpPr>
          <p:cNvPr id="128" name="Rectangle 127">
            <a:extLst>
              <a:ext uri="{FF2B5EF4-FFF2-40B4-BE49-F238E27FC236}">
                <a16:creationId xmlns:a16="http://schemas.microsoft.com/office/drawing/2014/main" id="{0B5FFAC7-02AF-4CFE-A027-D2DCDC44A19A}"/>
              </a:ext>
            </a:extLst>
          </p:cNvPr>
          <p:cNvSpPr/>
          <p:nvPr/>
        </p:nvSpPr>
        <p:spPr>
          <a:xfrm>
            <a:off x="2775444" y="2618750"/>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20%</a:t>
            </a:r>
            <a:endParaRPr lang="en-NZ" sz="2000" dirty="0">
              <a:solidFill>
                <a:srgbClr val="414141"/>
              </a:solidFill>
              <a:latin typeface="Arial Black" panose="020B0A04020102020204" pitchFamily="34" charset="0"/>
            </a:endParaRPr>
          </a:p>
        </p:txBody>
      </p:sp>
      <p:sp>
        <p:nvSpPr>
          <p:cNvPr id="131" name="TextBox 130">
            <a:extLst>
              <a:ext uri="{FF2B5EF4-FFF2-40B4-BE49-F238E27FC236}">
                <a16:creationId xmlns:a16="http://schemas.microsoft.com/office/drawing/2014/main" id="{DA456490-2426-47C5-8B26-FAFABA7DBBD6}"/>
              </a:ext>
            </a:extLst>
          </p:cNvPr>
          <p:cNvSpPr txBox="1"/>
          <p:nvPr/>
        </p:nvSpPr>
        <p:spPr>
          <a:xfrm>
            <a:off x="373312" y="1830422"/>
            <a:ext cx="1737580" cy="237757"/>
          </a:xfrm>
          <a:prstGeom prst="rect">
            <a:avLst/>
          </a:prstGeom>
          <a:noFill/>
        </p:spPr>
        <p:txBody>
          <a:bodyPr wrap="square" rtlCol="0">
            <a:spAutoFit/>
          </a:bodyPr>
          <a:lstStyle/>
          <a:p>
            <a:pPr algn="ctr">
              <a:lnSpc>
                <a:spcPct val="90000"/>
              </a:lnSpc>
            </a:pPr>
            <a:r>
              <a:rPr lang="en-US" sz="1050" b="1" spc="300">
                <a:solidFill>
                  <a:schemeClr val="tx1">
                    <a:lumMod val="65000"/>
                    <a:lumOff val="35000"/>
                  </a:schemeClr>
                </a:solidFill>
              </a:rPr>
              <a:t>Māori 2017</a:t>
            </a:r>
            <a:endParaRPr lang="en-US" sz="1050" b="1" spc="300" dirty="0">
              <a:solidFill>
                <a:schemeClr val="tx1">
                  <a:lumMod val="65000"/>
                  <a:lumOff val="35000"/>
                </a:schemeClr>
              </a:solidFill>
              <a:latin typeface="+mj-lt"/>
            </a:endParaRPr>
          </a:p>
        </p:txBody>
      </p:sp>
      <p:sp>
        <p:nvSpPr>
          <p:cNvPr id="132" name="TextBox 131">
            <a:extLst>
              <a:ext uri="{FF2B5EF4-FFF2-40B4-BE49-F238E27FC236}">
                <a16:creationId xmlns:a16="http://schemas.microsoft.com/office/drawing/2014/main" id="{12F240CC-1D17-4CD8-9BA1-BFA784385A85}"/>
              </a:ext>
            </a:extLst>
          </p:cNvPr>
          <p:cNvSpPr txBox="1"/>
          <p:nvPr/>
        </p:nvSpPr>
        <p:spPr>
          <a:xfrm>
            <a:off x="2309060" y="1830422"/>
            <a:ext cx="1755207" cy="237757"/>
          </a:xfrm>
          <a:prstGeom prst="rect">
            <a:avLst/>
          </a:prstGeom>
          <a:noFill/>
        </p:spPr>
        <p:txBody>
          <a:bodyPr wrap="square" rtlCol="0">
            <a:spAutoFit/>
          </a:bodyPr>
          <a:lstStyle/>
          <a:p>
            <a:pPr algn="ctr">
              <a:lnSpc>
                <a:spcPct val="90000"/>
              </a:lnSpc>
            </a:pPr>
            <a:r>
              <a:rPr lang="en-US" sz="1050" b="1" spc="300">
                <a:solidFill>
                  <a:schemeClr val="tx1">
                    <a:lumMod val="65000"/>
                    <a:lumOff val="35000"/>
                  </a:schemeClr>
                </a:solidFill>
              </a:rPr>
              <a:t>Māori 2020</a:t>
            </a:r>
            <a:endParaRPr lang="en-US" sz="1050" b="1" spc="300" dirty="0">
              <a:solidFill>
                <a:schemeClr val="tx1">
                  <a:lumMod val="65000"/>
                  <a:lumOff val="35000"/>
                </a:schemeClr>
              </a:solidFill>
              <a:latin typeface="+mj-lt"/>
            </a:endParaRPr>
          </a:p>
        </p:txBody>
      </p:sp>
      <p:graphicFrame>
        <p:nvGraphicFramePr>
          <p:cNvPr id="133" name="Chart 132">
            <a:extLst>
              <a:ext uri="{FF2B5EF4-FFF2-40B4-BE49-F238E27FC236}">
                <a16:creationId xmlns:a16="http://schemas.microsoft.com/office/drawing/2014/main" id="{653F6C25-5B16-4830-B038-1FB70BB49BCF}"/>
              </a:ext>
            </a:extLst>
          </p:cNvPr>
          <p:cNvGraphicFramePr/>
          <p:nvPr>
            <p:extLst>
              <p:ext uri="{D42A27DB-BD31-4B8C-83A1-F6EECF244321}">
                <p14:modId xmlns:p14="http://schemas.microsoft.com/office/powerpoint/2010/main" val="986206359"/>
              </p:ext>
            </p:extLst>
          </p:nvPr>
        </p:nvGraphicFramePr>
        <p:xfrm>
          <a:off x="4289952" y="1831698"/>
          <a:ext cx="3481735" cy="1613046"/>
        </p:xfrm>
        <a:graphic>
          <a:graphicData uri="http://schemas.openxmlformats.org/drawingml/2006/chart">
            <c:chart xmlns:c="http://schemas.openxmlformats.org/drawingml/2006/chart" xmlns:r="http://schemas.openxmlformats.org/officeDocument/2006/relationships" r:id="rId6"/>
          </a:graphicData>
        </a:graphic>
      </p:graphicFrame>
      <p:sp>
        <p:nvSpPr>
          <p:cNvPr id="134" name="TextBox 133">
            <a:extLst>
              <a:ext uri="{FF2B5EF4-FFF2-40B4-BE49-F238E27FC236}">
                <a16:creationId xmlns:a16="http://schemas.microsoft.com/office/drawing/2014/main" id="{2D87F34C-627E-4D14-B9EB-4D8B7C7EFB1A}"/>
              </a:ext>
            </a:extLst>
          </p:cNvPr>
          <p:cNvSpPr txBox="1"/>
          <p:nvPr/>
        </p:nvSpPr>
        <p:spPr>
          <a:xfrm>
            <a:off x="260522" y="3421199"/>
            <a:ext cx="3632209"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6765B54-061B-49C6-9C62-03D74113935A}"/>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45" name="Group 44">
            <a:extLst>
              <a:ext uri="{FF2B5EF4-FFF2-40B4-BE49-F238E27FC236}">
                <a16:creationId xmlns:a16="http://schemas.microsoft.com/office/drawing/2014/main" id="{EB07E18A-26ED-4EB0-9B9F-B03CD4A143F1}"/>
              </a:ext>
            </a:extLst>
          </p:cNvPr>
          <p:cNvGrpSpPr/>
          <p:nvPr/>
        </p:nvGrpSpPr>
        <p:grpSpPr>
          <a:xfrm>
            <a:off x="5149673" y="6517123"/>
            <a:ext cx="2241162" cy="215444"/>
            <a:chOff x="163092" y="5772628"/>
            <a:chExt cx="2241162" cy="215444"/>
          </a:xfrm>
        </p:grpSpPr>
        <p:sp>
          <p:nvSpPr>
            <p:cNvPr id="46" name="TextBox 45">
              <a:extLst>
                <a:ext uri="{FF2B5EF4-FFF2-40B4-BE49-F238E27FC236}">
                  <a16:creationId xmlns:a16="http://schemas.microsoft.com/office/drawing/2014/main" id="{DF7A66B8-2385-40E3-9A01-AD6104D29508}"/>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47" name="Isosceles Triangle 46">
              <a:extLst>
                <a:ext uri="{FF2B5EF4-FFF2-40B4-BE49-F238E27FC236}">
                  <a16:creationId xmlns:a16="http://schemas.microsoft.com/office/drawing/2014/main" id="{AF85979A-44AE-4DE7-AE4A-11ACCB27F2CC}"/>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Isosceles Triangle 47">
              <a:extLst>
                <a:ext uri="{FF2B5EF4-FFF2-40B4-BE49-F238E27FC236}">
                  <a16:creationId xmlns:a16="http://schemas.microsoft.com/office/drawing/2014/main" id="{66BC4812-B6EE-417F-9977-B396BFE0B5D0}"/>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49" name="TextBox 48">
            <a:extLst>
              <a:ext uri="{FF2B5EF4-FFF2-40B4-BE49-F238E27FC236}">
                <a16:creationId xmlns:a16="http://schemas.microsoft.com/office/drawing/2014/main" id="{8CD6BEDD-9E2D-4CB2-BF53-A65D21E37AAC}"/>
              </a:ext>
            </a:extLst>
          </p:cNvPr>
          <p:cNvSpPr txBox="1"/>
          <p:nvPr/>
        </p:nvSpPr>
        <p:spPr>
          <a:xfrm>
            <a:off x="4279896" y="3430552"/>
            <a:ext cx="3632209"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SigDiff">
            <a:extLst>
              <a:ext uri="{FF2B5EF4-FFF2-40B4-BE49-F238E27FC236}">
                <a16:creationId xmlns:a16="http://schemas.microsoft.com/office/drawing/2014/main" id="{FB648E7B-8229-4889-9F98-FD7FFD553ADF}"/>
              </a:ext>
            </a:extLst>
          </p:cNvPr>
          <p:cNvSpPr/>
          <p:nvPr/>
        </p:nvSpPr>
        <p:spPr>
          <a:xfrm>
            <a:off x="2411514" y="4692169"/>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2FF7B620-BD50-47BF-9027-EDEC37BECAD3}"/>
              </a:ext>
            </a:extLst>
          </p:cNvPr>
          <p:cNvSpPr/>
          <p:nvPr/>
        </p:nvSpPr>
        <p:spPr>
          <a:xfrm rot="10800000">
            <a:off x="6090658" y="4692169"/>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SigDiff">
            <a:extLst>
              <a:ext uri="{FF2B5EF4-FFF2-40B4-BE49-F238E27FC236}">
                <a16:creationId xmlns:a16="http://schemas.microsoft.com/office/drawing/2014/main" id="{611EB119-C023-48F8-AD64-F946BD2EEE47}"/>
              </a:ext>
            </a:extLst>
          </p:cNvPr>
          <p:cNvSpPr/>
          <p:nvPr/>
        </p:nvSpPr>
        <p:spPr>
          <a:xfrm>
            <a:off x="6687122" y="2937115"/>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C32D0700-F8BB-4CF5-BA2F-5E4AC761F06D}"/>
              </a:ext>
            </a:extLst>
          </p:cNvPr>
          <p:cNvSpPr/>
          <p:nvPr/>
        </p:nvSpPr>
        <p:spPr>
          <a:xfrm>
            <a:off x="8202675" y="1945471"/>
            <a:ext cx="3616013" cy="3400931"/>
          </a:xfrm>
          <a:prstGeom prst="rect">
            <a:avLst/>
          </a:prstGeom>
        </p:spPr>
        <p:txBody>
          <a:bodyPr wrap="square">
            <a:spAutoFit/>
          </a:bodyPr>
          <a:lstStyle/>
          <a:p>
            <a:pPr>
              <a:spcBef>
                <a:spcPts val="600"/>
              </a:spcBef>
            </a:pPr>
            <a:r>
              <a:rPr lang="en-NZ" sz="1000" dirty="0"/>
              <a:t>Twenty percent of Māori have participated in performing arts in the last 12 months. This is in line with 2017. </a:t>
            </a:r>
          </a:p>
          <a:p>
            <a:pPr>
              <a:spcBef>
                <a:spcPts val="600"/>
              </a:spcBef>
            </a:pPr>
            <a:r>
              <a:rPr lang="en-NZ" sz="1000" dirty="0"/>
              <a:t>Singing or music making remains the most popular type of performing arts for Māori to take part in. However, dance is catching up, with participation in dance having doubled from 4% in 2017 to 8% in 2020.</a:t>
            </a:r>
          </a:p>
          <a:p>
            <a:pPr>
              <a:spcBef>
                <a:spcPts val="600"/>
              </a:spcBef>
            </a:pPr>
            <a:r>
              <a:rPr lang="en-NZ" sz="1000" dirty="0"/>
              <a:t>Those who are participating are doing so less frequently than before. Twenty six percent take part on a regular basis (at least nine times in the last 12 months), compared to 45% in 2017. </a:t>
            </a:r>
          </a:p>
          <a:p>
            <a:pPr>
              <a:spcBef>
                <a:spcPts val="600"/>
              </a:spcBef>
            </a:pPr>
            <a:endParaRPr lang="en-NZ" sz="1000" dirty="0"/>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Māori aged 15-29 are more likely than average to have taken part in performing arts (26% vs 20%).</a:t>
            </a:r>
          </a:p>
          <a:p>
            <a:pPr lvl="0">
              <a:spcBef>
                <a:spcPts val="600"/>
              </a:spcBef>
            </a:pPr>
            <a:r>
              <a:rPr lang="en-NZ" sz="1000" dirty="0">
                <a:solidFill>
                  <a:schemeClr val="tx1">
                    <a:lumMod val="85000"/>
                    <a:lumOff val="15000"/>
                  </a:schemeClr>
                </a:solidFill>
              </a:rPr>
              <a:t>Māori with the lived experience of disability are more likely than average to be active participants in singing or music making (23% vs 14%).</a:t>
            </a:r>
          </a:p>
          <a:p>
            <a:pPr lvl="0">
              <a:spcBef>
                <a:spcPts val="600"/>
              </a:spcBef>
            </a:pPr>
            <a:endParaRPr lang="en-NZ" sz="1000" dirty="0">
              <a:solidFill>
                <a:schemeClr val="tx1">
                  <a:lumMod val="85000"/>
                  <a:lumOff val="15000"/>
                </a:schemeClr>
              </a:solidFill>
            </a:endParaRPr>
          </a:p>
        </p:txBody>
      </p:sp>
      <p:graphicFrame>
        <p:nvGraphicFramePr>
          <p:cNvPr id="6" name="Table 6">
            <a:extLst>
              <a:ext uri="{FF2B5EF4-FFF2-40B4-BE49-F238E27FC236}">
                <a16:creationId xmlns:a16="http://schemas.microsoft.com/office/drawing/2014/main" id="{A89AD82F-236B-4C31-BBF5-09D51DDA974F}"/>
              </a:ext>
            </a:extLst>
          </p:cNvPr>
          <p:cNvGraphicFramePr>
            <a:graphicFrameLocks noGrp="1"/>
          </p:cNvGraphicFramePr>
          <p:nvPr>
            <p:extLst>
              <p:ext uri="{D42A27DB-BD31-4B8C-83A1-F6EECF244321}">
                <p14:modId xmlns:p14="http://schemas.microsoft.com/office/powerpoint/2010/main" val="3725500159"/>
              </p:ext>
            </p:extLst>
          </p:nvPr>
        </p:nvGraphicFramePr>
        <p:xfrm>
          <a:off x="4404507" y="2185374"/>
          <a:ext cx="1223328" cy="1090260"/>
        </p:xfrm>
        <a:graphic>
          <a:graphicData uri="http://schemas.openxmlformats.org/drawingml/2006/table">
            <a:tbl>
              <a:tblPr firstRow="1" bandRow="1">
                <a:tableStyleId>{5C22544A-7EE6-4342-B048-85BDC9FD1C3A}</a:tableStyleId>
              </a:tblPr>
              <a:tblGrid>
                <a:gridCol w="1223328">
                  <a:extLst>
                    <a:ext uri="{9D8B030D-6E8A-4147-A177-3AD203B41FA5}">
                      <a16:colId xmlns:a16="http://schemas.microsoft.com/office/drawing/2014/main" val="3994036210"/>
                    </a:ext>
                  </a:extLst>
                </a:gridCol>
              </a:tblGrid>
              <a:tr h="403986">
                <a:tc>
                  <a:txBody>
                    <a:bodyPr/>
                    <a:lstStyle/>
                    <a:p>
                      <a:pPr algn="r"/>
                      <a:r>
                        <a:rPr lang="en-NZ" sz="1000" b="0" kern="1200" dirty="0">
                          <a:solidFill>
                            <a:schemeClr val="tx1"/>
                          </a:solidFill>
                          <a:latin typeface="+mn-lt"/>
                          <a:ea typeface="+mn-ea"/>
                          <a:cs typeface="+mn-cs"/>
                        </a:rPr>
                        <a:t>Singing or music-making</a:t>
                      </a:r>
                    </a:p>
                  </a:txBody>
                  <a:tcPr anchor="ctr">
                    <a:solidFill>
                      <a:schemeClr val="bg1"/>
                    </a:solidFill>
                  </a:tcPr>
                </a:tc>
                <a:extLst>
                  <a:ext uri="{0D108BD9-81ED-4DB2-BD59-A6C34878D82A}">
                    <a16:rowId xmlns:a16="http://schemas.microsoft.com/office/drawing/2014/main" val="1586544349"/>
                  </a:ext>
                </a:extLst>
              </a:tr>
              <a:tr h="343137">
                <a:tc>
                  <a:txBody>
                    <a:bodyPr/>
                    <a:lstStyle/>
                    <a:p>
                      <a:pPr algn="r"/>
                      <a:r>
                        <a:rPr lang="en-NZ" sz="1000" b="0" kern="1200" dirty="0">
                          <a:solidFill>
                            <a:schemeClr val="tx1"/>
                          </a:solidFill>
                          <a:latin typeface="+mn-lt"/>
                          <a:ea typeface="+mn-ea"/>
                          <a:cs typeface="+mn-cs"/>
                        </a:rPr>
                        <a:t>Theatre</a:t>
                      </a:r>
                    </a:p>
                  </a:txBody>
                  <a:tcPr anchor="ctr">
                    <a:solidFill>
                      <a:schemeClr val="bg1"/>
                    </a:solidFill>
                  </a:tcPr>
                </a:tc>
                <a:extLst>
                  <a:ext uri="{0D108BD9-81ED-4DB2-BD59-A6C34878D82A}">
                    <a16:rowId xmlns:a16="http://schemas.microsoft.com/office/drawing/2014/main" val="480754047"/>
                  </a:ext>
                </a:extLst>
              </a:tr>
              <a:tr h="343137">
                <a:tc>
                  <a:txBody>
                    <a:bodyPr/>
                    <a:lstStyle/>
                    <a:p>
                      <a:pPr algn="r"/>
                      <a:r>
                        <a:rPr lang="en-NZ" sz="1000" b="0" kern="1200" dirty="0">
                          <a:solidFill>
                            <a:schemeClr val="tx1"/>
                          </a:solidFill>
                          <a:latin typeface="+mn-lt"/>
                          <a:ea typeface="+mn-ea"/>
                          <a:cs typeface="+mn-cs"/>
                        </a:rPr>
                        <a:t>Dance</a:t>
                      </a:r>
                    </a:p>
                  </a:txBody>
                  <a:tcPr anchor="ctr">
                    <a:solidFill>
                      <a:schemeClr val="bg1"/>
                    </a:solidFill>
                  </a:tcPr>
                </a:tc>
                <a:extLst>
                  <a:ext uri="{0D108BD9-81ED-4DB2-BD59-A6C34878D82A}">
                    <a16:rowId xmlns:a16="http://schemas.microsoft.com/office/drawing/2014/main" val="4214639799"/>
                  </a:ext>
                </a:extLst>
              </a:tr>
            </a:tbl>
          </a:graphicData>
        </a:graphic>
      </p:graphicFrame>
    </p:spTree>
    <p:extLst>
      <p:ext uri="{BB962C8B-B14F-4D97-AF65-F5344CB8AC3E}">
        <p14:creationId xmlns:p14="http://schemas.microsoft.com/office/powerpoint/2010/main" val="1714090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Visual arts participation among Māori </a:t>
            </a:r>
          </a:p>
        </p:txBody>
      </p:sp>
      <p:sp>
        <p:nvSpPr>
          <p:cNvPr id="7" name="Text Placeholder 6">
            <a:extLst>
              <a:ext uri="{FF2B5EF4-FFF2-40B4-BE49-F238E27FC236}">
                <a16:creationId xmlns:a16="http://schemas.microsoft.com/office/drawing/2014/main" id="{347602E9-2EE9-414A-9515-392CA6666260}"/>
              </a:ext>
            </a:extLst>
          </p:cNvPr>
          <p:cNvSpPr>
            <a:spLocks noGrp="1"/>
          </p:cNvSpPr>
          <p:nvPr>
            <p:ph type="body" sz="quarter" idx="10"/>
          </p:nvPr>
        </p:nvSpPr>
        <p:spPr>
          <a:xfrm>
            <a:off x="758825" y="1196818"/>
            <a:ext cx="6953250" cy="419100"/>
          </a:xfrm>
        </p:spPr>
        <p:txBody>
          <a:bodyPr/>
          <a:lstStyle/>
          <a:p>
            <a:r>
              <a:rPr lang="en-NZ" dirty="0"/>
              <a:t>Have you created any visual artworks in the last 12 months?</a:t>
            </a:r>
          </a:p>
        </p:txBody>
      </p:sp>
      <p:graphicFrame>
        <p:nvGraphicFramePr>
          <p:cNvPr id="28" name="Chart 27">
            <a:extLst>
              <a:ext uri="{FF2B5EF4-FFF2-40B4-BE49-F238E27FC236}">
                <a16:creationId xmlns:a16="http://schemas.microsoft.com/office/drawing/2014/main" id="{9BA74021-EA6B-40BA-8FDC-C194F82B77DD}"/>
              </a:ext>
            </a:extLst>
          </p:cNvPr>
          <p:cNvGraphicFramePr/>
          <p:nvPr>
            <p:extLst>
              <p:ext uri="{D42A27DB-BD31-4B8C-83A1-F6EECF244321}">
                <p14:modId xmlns:p14="http://schemas.microsoft.com/office/powerpoint/2010/main" val="2077050206"/>
              </p:ext>
            </p:extLst>
          </p:nvPr>
        </p:nvGraphicFramePr>
        <p:xfrm>
          <a:off x="329868" y="4301763"/>
          <a:ext cx="7387755" cy="1636500"/>
        </p:xfrm>
        <a:graphic>
          <a:graphicData uri="http://schemas.openxmlformats.org/drawingml/2006/chart">
            <c:chart xmlns:c="http://schemas.openxmlformats.org/drawingml/2006/chart" xmlns:r="http://schemas.openxmlformats.org/officeDocument/2006/relationships" r:id="rId2"/>
          </a:graphicData>
        </a:graphic>
      </p:graphicFrame>
      <p:sp>
        <p:nvSpPr>
          <p:cNvPr id="32" name="TextBox 31">
            <a:extLst>
              <a:ext uri="{FF2B5EF4-FFF2-40B4-BE49-F238E27FC236}">
                <a16:creationId xmlns:a16="http://schemas.microsoft.com/office/drawing/2014/main" id="{1C17D757-5DEC-42CB-83FD-54C5BC8EFB2C}"/>
              </a:ext>
            </a:extLst>
          </p:cNvPr>
          <p:cNvSpPr txBox="1"/>
          <p:nvPr/>
        </p:nvSpPr>
        <p:spPr>
          <a:xfrm>
            <a:off x="262838" y="5961750"/>
            <a:ext cx="661010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have participated in the visual arts 2017 (n=194); 2020 (n=350)</a:t>
            </a:r>
          </a:p>
        </p:txBody>
      </p:sp>
      <p:sp>
        <p:nvSpPr>
          <p:cNvPr id="33" name="Rectangle 32">
            <a:extLst>
              <a:ext uri="{FF2B5EF4-FFF2-40B4-BE49-F238E27FC236}">
                <a16:creationId xmlns:a16="http://schemas.microsoft.com/office/drawing/2014/main" id="{0165264E-7F72-4D74-837A-E974385A25B1}"/>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C63A4563-9158-427B-91CB-CFFA46B46239}"/>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FD9511A5-C9E3-45D8-A8A2-0620D6FD3A7F}"/>
              </a:ext>
            </a:extLst>
          </p:cNvPr>
          <p:cNvGrpSpPr/>
          <p:nvPr/>
        </p:nvGrpSpPr>
        <p:grpSpPr>
          <a:xfrm>
            <a:off x="441623" y="3885690"/>
            <a:ext cx="431322" cy="480358"/>
            <a:chOff x="-420060" y="172"/>
            <a:chExt cx="431322" cy="480358"/>
          </a:xfrm>
        </p:grpSpPr>
        <p:sp>
          <p:nvSpPr>
            <p:cNvPr id="36" name="Rectangle 35">
              <a:extLst>
                <a:ext uri="{FF2B5EF4-FFF2-40B4-BE49-F238E27FC236}">
                  <a16:creationId xmlns:a16="http://schemas.microsoft.com/office/drawing/2014/main" id="{4D87752B-62B9-4292-81A0-1550D1B7E1A6}"/>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F5A4ACC5-9B3C-45F0-A58E-7B38F3AF86E7}"/>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38" name="Text Placeholder 17">
            <a:extLst>
              <a:ext uri="{FF2B5EF4-FFF2-40B4-BE49-F238E27FC236}">
                <a16:creationId xmlns:a16="http://schemas.microsoft.com/office/drawing/2014/main" id="{2FB709B2-7484-4D34-86E6-5907E2628235}"/>
              </a:ext>
            </a:extLst>
          </p:cNvPr>
          <p:cNvSpPr txBox="1">
            <a:spLocks/>
          </p:cNvSpPr>
          <p:nvPr/>
        </p:nvSpPr>
        <p:spPr>
          <a:xfrm>
            <a:off x="887013" y="4037707"/>
            <a:ext cx="6736624"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On average, how often have you done this in the last 12 months?</a:t>
            </a:r>
          </a:p>
        </p:txBody>
      </p:sp>
      <p:sp>
        <p:nvSpPr>
          <p:cNvPr id="40" name="Rectangle 39">
            <a:extLst>
              <a:ext uri="{FF2B5EF4-FFF2-40B4-BE49-F238E27FC236}">
                <a16:creationId xmlns:a16="http://schemas.microsoft.com/office/drawing/2014/main" id="{6CD8FB7D-F2C2-45E6-8C1B-8AE1478DF8F2}"/>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2" name="Chart 41">
            <a:extLst>
              <a:ext uri="{FF2B5EF4-FFF2-40B4-BE49-F238E27FC236}">
                <a16:creationId xmlns:a16="http://schemas.microsoft.com/office/drawing/2014/main" id="{F0F6875F-628E-4878-A8DE-EF6E345D7062}"/>
              </a:ext>
            </a:extLst>
          </p:cNvPr>
          <p:cNvGraphicFramePr/>
          <p:nvPr>
            <p:extLst>
              <p:ext uri="{D42A27DB-BD31-4B8C-83A1-F6EECF244321}">
                <p14:modId xmlns:p14="http://schemas.microsoft.com/office/powerpoint/2010/main" val="2785291321"/>
              </p:ext>
            </p:extLst>
          </p:nvPr>
        </p:nvGraphicFramePr>
        <p:xfrm>
          <a:off x="1460260" y="1771924"/>
          <a:ext cx="2390190" cy="1819753"/>
        </p:xfrm>
        <a:graphic>
          <a:graphicData uri="http://schemas.openxmlformats.org/drawingml/2006/chart">
            <c:chart xmlns:c="http://schemas.openxmlformats.org/drawingml/2006/chart" xmlns:r="http://schemas.openxmlformats.org/officeDocument/2006/relationships" r:id="rId3"/>
          </a:graphicData>
        </a:graphic>
      </p:graphicFrame>
      <p:sp>
        <p:nvSpPr>
          <p:cNvPr id="48" name="Rectangle 47">
            <a:extLst>
              <a:ext uri="{FF2B5EF4-FFF2-40B4-BE49-F238E27FC236}">
                <a16:creationId xmlns:a16="http://schemas.microsoft.com/office/drawing/2014/main" id="{DAC02AD4-A857-41AF-AF0A-84684F023C8C}"/>
              </a:ext>
            </a:extLst>
          </p:cNvPr>
          <p:cNvSpPr/>
          <p:nvPr/>
        </p:nvSpPr>
        <p:spPr>
          <a:xfrm>
            <a:off x="2309777" y="251656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30%</a:t>
            </a:r>
            <a:endParaRPr lang="en-NZ" sz="2000" dirty="0">
              <a:solidFill>
                <a:srgbClr val="414141"/>
              </a:solidFill>
              <a:latin typeface="Arial Black" panose="020B0A04020102020204" pitchFamily="34" charset="0"/>
            </a:endParaRPr>
          </a:p>
        </p:txBody>
      </p:sp>
      <p:graphicFrame>
        <p:nvGraphicFramePr>
          <p:cNvPr id="52" name="Chart 51">
            <a:extLst>
              <a:ext uri="{FF2B5EF4-FFF2-40B4-BE49-F238E27FC236}">
                <a16:creationId xmlns:a16="http://schemas.microsoft.com/office/drawing/2014/main" id="{471ED699-196F-4986-B0FF-B36B39014110}"/>
              </a:ext>
            </a:extLst>
          </p:cNvPr>
          <p:cNvGraphicFramePr/>
          <p:nvPr>
            <p:extLst>
              <p:ext uri="{D42A27DB-BD31-4B8C-83A1-F6EECF244321}">
                <p14:modId xmlns:p14="http://schemas.microsoft.com/office/powerpoint/2010/main" val="4211782625"/>
              </p:ext>
            </p:extLst>
          </p:nvPr>
        </p:nvGraphicFramePr>
        <p:xfrm>
          <a:off x="4484718" y="1771924"/>
          <a:ext cx="2390190" cy="1819753"/>
        </p:xfrm>
        <a:graphic>
          <a:graphicData uri="http://schemas.openxmlformats.org/drawingml/2006/chart">
            <c:chart xmlns:c="http://schemas.openxmlformats.org/drawingml/2006/chart" xmlns:r="http://schemas.openxmlformats.org/officeDocument/2006/relationships" r:id="rId4"/>
          </a:graphicData>
        </a:graphic>
      </p:graphicFrame>
      <p:sp>
        <p:nvSpPr>
          <p:cNvPr id="53" name="Rectangle 52">
            <a:extLst>
              <a:ext uri="{FF2B5EF4-FFF2-40B4-BE49-F238E27FC236}">
                <a16:creationId xmlns:a16="http://schemas.microsoft.com/office/drawing/2014/main" id="{240D669B-F190-41D7-8C1F-5020C4A481EF}"/>
              </a:ext>
            </a:extLst>
          </p:cNvPr>
          <p:cNvSpPr/>
          <p:nvPr/>
        </p:nvSpPr>
        <p:spPr>
          <a:xfrm>
            <a:off x="5334235" y="2533983"/>
            <a:ext cx="784189" cy="400110"/>
          </a:xfrm>
          <a:prstGeom prst="rect">
            <a:avLst/>
          </a:prstGeom>
        </p:spPr>
        <p:txBody>
          <a:bodyPr wrap="none">
            <a:spAutoFit/>
          </a:bodyPr>
          <a:lstStyle/>
          <a:p>
            <a:pPr algn="ctr"/>
            <a:r>
              <a:rPr lang="lv-LV" sz="2000">
                <a:solidFill>
                  <a:srgbClr val="414141"/>
                </a:solidFill>
                <a:latin typeface="Arial Black" panose="020B0A04020102020204" pitchFamily="34" charset="0"/>
              </a:rPr>
              <a:t>29%</a:t>
            </a:r>
            <a:endParaRPr lang="en-NZ" sz="2000" dirty="0">
              <a:solidFill>
                <a:srgbClr val="414141"/>
              </a:solidFill>
              <a:latin typeface="Arial Black" panose="020B0A04020102020204" pitchFamily="34" charset="0"/>
            </a:endParaRPr>
          </a:p>
        </p:txBody>
      </p:sp>
      <p:sp>
        <p:nvSpPr>
          <p:cNvPr id="56" name="TextBox 55">
            <a:extLst>
              <a:ext uri="{FF2B5EF4-FFF2-40B4-BE49-F238E27FC236}">
                <a16:creationId xmlns:a16="http://schemas.microsoft.com/office/drawing/2014/main" id="{0BD3569D-7585-4B4A-A5CE-2622779A2AF3}"/>
              </a:ext>
            </a:extLst>
          </p:cNvPr>
          <p:cNvSpPr txBox="1"/>
          <p:nvPr/>
        </p:nvSpPr>
        <p:spPr>
          <a:xfrm>
            <a:off x="2101150" y="1674175"/>
            <a:ext cx="1297150" cy="261610"/>
          </a:xfrm>
          <a:prstGeom prst="rect">
            <a:avLst/>
          </a:prstGeom>
          <a:noFill/>
        </p:spPr>
        <p:txBody>
          <a:bodyPr wrap="none" rtlCol="0">
            <a:spAutoFit/>
          </a:bodyPr>
          <a:lstStyle/>
          <a:p>
            <a:pPr algn="ctr"/>
            <a:r>
              <a:rPr lang="en-US" sz="1100" b="1" spc="300">
                <a:solidFill>
                  <a:schemeClr val="tx1">
                    <a:lumMod val="65000"/>
                    <a:lumOff val="35000"/>
                  </a:schemeClr>
                </a:solidFill>
                <a:latin typeface="+mj-lt"/>
              </a:rPr>
              <a:t>Māori 2017</a:t>
            </a:r>
            <a:endParaRPr lang="en-US" sz="1100" b="1" spc="300" dirty="0">
              <a:solidFill>
                <a:schemeClr val="tx1">
                  <a:lumMod val="65000"/>
                  <a:lumOff val="35000"/>
                </a:schemeClr>
              </a:solidFill>
              <a:latin typeface="+mj-lt"/>
            </a:endParaRPr>
          </a:p>
        </p:txBody>
      </p:sp>
      <p:sp>
        <p:nvSpPr>
          <p:cNvPr id="57" name="TextBox 56">
            <a:extLst>
              <a:ext uri="{FF2B5EF4-FFF2-40B4-BE49-F238E27FC236}">
                <a16:creationId xmlns:a16="http://schemas.microsoft.com/office/drawing/2014/main" id="{34F0FD32-9B08-4C62-8A52-E87CB805A80F}"/>
              </a:ext>
            </a:extLst>
          </p:cNvPr>
          <p:cNvSpPr txBox="1"/>
          <p:nvPr/>
        </p:nvSpPr>
        <p:spPr>
          <a:xfrm>
            <a:off x="260522" y="3421199"/>
            <a:ext cx="4312098"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3D352D41-D01A-4706-8AF8-DD258D6E8320}"/>
              </a:ext>
            </a:extLst>
          </p:cNvPr>
          <p:cNvSpPr txBox="1"/>
          <p:nvPr/>
        </p:nvSpPr>
        <p:spPr>
          <a:xfrm>
            <a:off x="5105119" y="1674175"/>
            <a:ext cx="1297150" cy="261610"/>
          </a:xfrm>
          <a:prstGeom prst="rect">
            <a:avLst/>
          </a:prstGeom>
          <a:noFill/>
        </p:spPr>
        <p:txBody>
          <a:bodyPr wrap="none" rtlCol="0">
            <a:spAutoFit/>
          </a:bodyPr>
          <a:lstStyle/>
          <a:p>
            <a:pPr algn="ctr"/>
            <a:r>
              <a:rPr lang="en-US" sz="1100" b="1" spc="300">
                <a:solidFill>
                  <a:schemeClr val="tx1">
                    <a:lumMod val="65000"/>
                    <a:lumOff val="35000"/>
                  </a:schemeClr>
                </a:solidFill>
                <a:latin typeface="+mj-lt"/>
              </a:rPr>
              <a:t>Māori 2020</a:t>
            </a:r>
            <a:endParaRPr lang="en-US" sz="1100" b="1" spc="300" dirty="0">
              <a:solidFill>
                <a:schemeClr val="tx1">
                  <a:lumMod val="65000"/>
                  <a:lumOff val="35000"/>
                </a:schemeClr>
              </a:solidFill>
              <a:latin typeface="+mj-lt"/>
            </a:endParaRPr>
          </a:p>
        </p:txBody>
      </p:sp>
      <p:sp>
        <p:nvSpPr>
          <p:cNvPr id="60" name="Oval 59">
            <a:extLst>
              <a:ext uri="{FF2B5EF4-FFF2-40B4-BE49-F238E27FC236}">
                <a16:creationId xmlns:a16="http://schemas.microsoft.com/office/drawing/2014/main" id="{CA3DB368-AC9C-4ADA-9F63-F3DBCC86FBFB}"/>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29" name="TextBox 28">
            <a:extLst>
              <a:ext uri="{FF2B5EF4-FFF2-40B4-BE49-F238E27FC236}">
                <a16:creationId xmlns:a16="http://schemas.microsoft.com/office/drawing/2014/main" id="{38CF00EA-F6A3-4882-879F-B698A686B592}"/>
              </a:ext>
            </a:extLst>
          </p:cNvPr>
          <p:cNvSpPr txBox="1"/>
          <p:nvPr/>
        </p:nvSpPr>
        <p:spPr>
          <a:xfrm>
            <a:off x="77057" y="6516044"/>
            <a:ext cx="318713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sizes shown on chart</a:t>
            </a:r>
          </a:p>
        </p:txBody>
      </p:sp>
      <p:grpSp>
        <p:nvGrpSpPr>
          <p:cNvPr id="30" name="Group 29">
            <a:extLst>
              <a:ext uri="{FF2B5EF4-FFF2-40B4-BE49-F238E27FC236}">
                <a16:creationId xmlns:a16="http://schemas.microsoft.com/office/drawing/2014/main" id="{E74EFB2A-9177-444D-9DB2-21D5E3041D7A}"/>
              </a:ext>
            </a:extLst>
          </p:cNvPr>
          <p:cNvGrpSpPr/>
          <p:nvPr/>
        </p:nvGrpSpPr>
        <p:grpSpPr>
          <a:xfrm>
            <a:off x="5149673" y="6517123"/>
            <a:ext cx="2241162" cy="215444"/>
            <a:chOff x="163092" y="5772628"/>
            <a:chExt cx="2241162" cy="215444"/>
          </a:xfrm>
        </p:grpSpPr>
        <p:sp>
          <p:nvSpPr>
            <p:cNvPr id="31" name="TextBox 30">
              <a:extLst>
                <a:ext uri="{FF2B5EF4-FFF2-40B4-BE49-F238E27FC236}">
                  <a16:creationId xmlns:a16="http://schemas.microsoft.com/office/drawing/2014/main" id="{B75201D5-8E9E-4195-A2D2-2B4757679766}"/>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39" name="Isosceles Triangle 38">
              <a:extLst>
                <a:ext uri="{FF2B5EF4-FFF2-40B4-BE49-F238E27FC236}">
                  <a16:creationId xmlns:a16="http://schemas.microsoft.com/office/drawing/2014/main" id="{37A4D55D-6DF1-49A9-BABB-10A6AFBA13FB}"/>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Isosceles Triangle 43">
              <a:extLst>
                <a:ext uri="{FF2B5EF4-FFF2-40B4-BE49-F238E27FC236}">
                  <a16:creationId xmlns:a16="http://schemas.microsoft.com/office/drawing/2014/main" id="{3D03DCBE-1447-498F-AC60-0F4299B506B2}"/>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7" name="Rectangle 26">
            <a:extLst>
              <a:ext uri="{FF2B5EF4-FFF2-40B4-BE49-F238E27FC236}">
                <a16:creationId xmlns:a16="http://schemas.microsoft.com/office/drawing/2014/main" id="{96DFF66C-CDC3-411D-B897-275BB2854B89}"/>
              </a:ext>
            </a:extLst>
          </p:cNvPr>
          <p:cNvSpPr/>
          <p:nvPr/>
        </p:nvSpPr>
        <p:spPr>
          <a:xfrm>
            <a:off x="8202676" y="1945470"/>
            <a:ext cx="3771372" cy="2169825"/>
          </a:xfrm>
          <a:prstGeom prst="rect">
            <a:avLst/>
          </a:prstGeom>
        </p:spPr>
        <p:txBody>
          <a:bodyPr wrap="square">
            <a:spAutoFit/>
          </a:bodyPr>
          <a:lstStyle/>
          <a:p>
            <a:r>
              <a:rPr lang="en-NZ" sz="1000" dirty="0"/>
              <a:t>Participation in the visual arts in the last 12 months has stayed consistent at 29% in 2020. </a:t>
            </a:r>
          </a:p>
          <a:p>
            <a:endParaRPr lang="en-NZ" sz="1000" dirty="0"/>
          </a:p>
          <a:p>
            <a:r>
              <a:rPr lang="en-NZ" sz="1000" dirty="0"/>
              <a:t>The frequency with which Māori are participating is broadly in line with 2017, albeit those who have only taken part once has declined from 19% to 10%.  </a:t>
            </a:r>
          </a:p>
          <a:p>
            <a:endParaRPr lang="en-NZ" sz="1000" b="1" dirty="0">
              <a:solidFill>
                <a:schemeClr val="tx1">
                  <a:lumMod val="85000"/>
                  <a:lumOff val="15000"/>
                </a:schemeClr>
              </a:solidFill>
            </a:endParaRPr>
          </a:p>
          <a:p>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Māori women (32%) and adults aged 40-49 (37%) are more likely than average (29%) to participate in visual arts.</a:t>
            </a:r>
          </a:p>
          <a:p>
            <a:pPr lvl="0">
              <a:spcBef>
                <a:spcPts val="600"/>
              </a:spcBef>
            </a:pPr>
            <a:endParaRPr lang="en-NZ" sz="1000" dirty="0">
              <a:solidFill>
                <a:schemeClr val="tx1">
                  <a:lumMod val="85000"/>
                  <a:lumOff val="15000"/>
                </a:schemeClr>
              </a:solidFill>
            </a:endParaRPr>
          </a:p>
          <a:p>
            <a:pPr lvl="0">
              <a:spcBef>
                <a:spcPts val="600"/>
              </a:spcBef>
            </a:pPr>
            <a:endParaRPr lang="en-NZ" sz="1000" dirty="0">
              <a:solidFill>
                <a:schemeClr val="tx1">
                  <a:lumMod val="85000"/>
                  <a:lumOff val="15000"/>
                </a:schemeClr>
              </a:solidFill>
            </a:endParaRPr>
          </a:p>
        </p:txBody>
      </p:sp>
      <p:sp>
        <p:nvSpPr>
          <p:cNvPr id="41" name="Isosceles Triangle 40">
            <a:extLst>
              <a:ext uri="{FF2B5EF4-FFF2-40B4-BE49-F238E27FC236}">
                <a16:creationId xmlns:a16="http://schemas.microsoft.com/office/drawing/2014/main" id="{152851C0-E3A8-4DA0-9890-E8FA25B96F8C}"/>
              </a:ext>
            </a:extLst>
          </p:cNvPr>
          <p:cNvSpPr>
            <a:spLocks noChangeAspect="1"/>
          </p:cNvSpPr>
          <p:nvPr/>
        </p:nvSpPr>
        <p:spPr>
          <a:xfrm rot="10800000">
            <a:off x="2019504" y="4708073"/>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18731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Use of digital technology for arts activities among Māori </a:t>
            </a:r>
          </a:p>
        </p:txBody>
      </p:sp>
      <p:sp>
        <p:nvSpPr>
          <p:cNvPr id="39" name="Text Placeholder 6">
            <a:extLst>
              <a:ext uri="{FF2B5EF4-FFF2-40B4-BE49-F238E27FC236}">
                <a16:creationId xmlns:a16="http://schemas.microsoft.com/office/drawing/2014/main" id="{38ED060F-DBD9-4A34-B48A-EF981E831D15}"/>
              </a:ext>
            </a:extLst>
          </p:cNvPr>
          <p:cNvSpPr>
            <a:spLocks noGrp="1"/>
          </p:cNvSpPr>
          <p:nvPr>
            <p:ph type="body" sz="quarter" idx="10"/>
          </p:nvPr>
        </p:nvSpPr>
        <p:spPr>
          <a:xfrm>
            <a:off x="758825" y="1326791"/>
            <a:ext cx="6953250" cy="419100"/>
          </a:xfrm>
        </p:spPr>
        <p:txBody>
          <a:bodyPr/>
          <a:lstStyle/>
          <a:p>
            <a:r>
              <a:rPr lang="en-NZ" dirty="0"/>
              <a:t>In the last 12 months have you used the internet or digital technology to do any of the following? </a:t>
            </a:r>
          </a:p>
        </p:txBody>
      </p:sp>
      <p:sp>
        <p:nvSpPr>
          <p:cNvPr id="48" name="Oval 47">
            <a:extLst>
              <a:ext uri="{FF2B5EF4-FFF2-40B4-BE49-F238E27FC236}">
                <a16:creationId xmlns:a16="http://schemas.microsoft.com/office/drawing/2014/main" id="{5A815477-2C60-4520-856F-5C60E5C84209}"/>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56" name="Chart 55">
            <a:extLst>
              <a:ext uri="{FF2B5EF4-FFF2-40B4-BE49-F238E27FC236}">
                <a16:creationId xmlns:a16="http://schemas.microsoft.com/office/drawing/2014/main" id="{DE050A1F-2531-43B6-944C-F31A8FBC029E}"/>
              </a:ext>
            </a:extLst>
          </p:cNvPr>
          <p:cNvGraphicFramePr/>
          <p:nvPr>
            <p:extLst>
              <p:ext uri="{D42A27DB-BD31-4B8C-83A1-F6EECF244321}">
                <p14:modId xmlns:p14="http://schemas.microsoft.com/office/powerpoint/2010/main" val="2974586802"/>
              </p:ext>
            </p:extLst>
          </p:nvPr>
        </p:nvGraphicFramePr>
        <p:xfrm>
          <a:off x="215234" y="2200405"/>
          <a:ext cx="7684266" cy="369060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1A688EA2-0ADE-463C-B6B8-FE6F328ED6D3}"/>
              </a:ext>
            </a:extLst>
          </p:cNvPr>
          <p:cNvSpPr txBox="1"/>
          <p:nvPr/>
        </p:nvSpPr>
        <p:spPr>
          <a:xfrm>
            <a:off x="77057" y="6503364"/>
            <a:ext cx="3419396"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4BFB3C74-A7E6-408B-907B-002D4390A2C5}"/>
              </a:ext>
            </a:extLst>
          </p:cNvPr>
          <p:cNvGrpSpPr/>
          <p:nvPr/>
        </p:nvGrpSpPr>
        <p:grpSpPr>
          <a:xfrm>
            <a:off x="5149673" y="6517123"/>
            <a:ext cx="2241162" cy="215444"/>
            <a:chOff x="163092" y="5772628"/>
            <a:chExt cx="2241162" cy="215444"/>
          </a:xfrm>
        </p:grpSpPr>
        <p:sp>
          <p:nvSpPr>
            <p:cNvPr id="16" name="TextBox 15">
              <a:extLst>
                <a:ext uri="{FF2B5EF4-FFF2-40B4-BE49-F238E27FC236}">
                  <a16:creationId xmlns:a16="http://schemas.microsoft.com/office/drawing/2014/main" id="{61FB6349-D116-4BCB-A8D6-EE376BD59E6C}"/>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17" name="Isosceles Triangle 16">
              <a:extLst>
                <a:ext uri="{FF2B5EF4-FFF2-40B4-BE49-F238E27FC236}">
                  <a16:creationId xmlns:a16="http://schemas.microsoft.com/office/drawing/2014/main" id="{61516F55-9E7F-4062-BA01-23E17F3316AD}"/>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Isosceles Triangle 17">
              <a:extLst>
                <a:ext uri="{FF2B5EF4-FFF2-40B4-BE49-F238E27FC236}">
                  <a16:creationId xmlns:a16="http://schemas.microsoft.com/office/drawing/2014/main" id="{B195BF64-F387-4C55-A8AF-D5B2B5BF2E54}"/>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 name="SigDiff">
            <a:extLst>
              <a:ext uri="{FF2B5EF4-FFF2-40B4-BE49-F238E27FC236}">
                <a16:creationId xmlns:a16="http://schemas.microsoft.com/office/drawing/2014/main" id="{375AC496-A480-4E3C-99B9-61A81FE994EB}"/>
              </a:ext>
            </a:extLst>
          </p:cNvPr>
          <p:cNvSpPr/>
          <p:nvPr/>
        </p:nvSpPr>
        <p:spPr>
          <a:xfrm>
            <a:off x="2235355" y="3956276"/>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SigDiff">
            <a:extLst>
              <a:ext uri="{FF2B5EF4-FFF2-40B4-BE49-F238E27FC236}">
                <a16:creationId xmlns:a16="http://schemas.microsoft.com/office/drawing/2014/main" id="{1CFDBC8B-332B-4538-A3F5-8591E9D5FBEE}"/>
              </a:ext>
            </a:extLst>
          </p:cNvPr>
          <p:cNvSpPr/>
          <p:nvPr/>
        </p:nvSpPr>
        <p:spPr>
          <a:xfrm rot="10800000">
            <a:off x="5265847" y="4175483"/>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21CB59B-E60E-4807-BF4B-1339571DFADA}"/>
              </a:ext>
            </a:extLst>
          </p:cNvPr>
          <p:cNvSpPr/>
          <p:nvPr/>
        </p:nvSpPr>
        <p:spPr>
          <a:xfrm>
            <a:off x="8268789" y="1837144"/>
            <a:ext cx="3707977" cy="3400931"/>
          </a:xfrm>
          <a:prstGeom prst="rect">
            <a:avLst/>
          </a:prstGeom>
        </p:spPr>
        <p:txBody>
          <a:bodyPr wrap="square">
            <a:spAutoFit/>
          </a:bodyPr>
          <a:lstStyle/>
          <a:p>
            <a:r>
              <a:rPr lang="en-NZ" sz="1000" dirty="0"/>
              <a:t>Digital technology continue to enable Māori to engage with the arts in different ways. Forty seven percent of Māori do so. </a:t>
            </a:r>
          </a:p>
          <a:p>
            <a:endParaRPr lang="en-NZ" sz="1000" dirty="0"/>
          </a:p>
          <a:p>
            <a:r>
              <a:rPr lang="en-NZ" sz="1000" dirty="0"/>
              <a:t>The most popular activities remain following or interacting with an artist or arts organisation (25%) and researching or reviewing the arts or artists (21%). They are followed by using digital technology to share art others have created (19%), which has increased significantly in popularity.</a:t>
            </a:r>
          </a:p>
          <a:p>
            <a:endParaRPr lang="en-NZ" sz="1000" dirty="0"/>
          </a:p>
          <a:p>
            <a:r>
              <a:rPr lang="en-NZ" sz="1000" dirty="0"/>
              <a:t>In contrast, </a:t>
            </a:r>
            <a:r>
              <a:rPr lang="en-NZ" sz="1000" dirty="0">
                <a:solidFill>
                  <a:schemeClr val="tx1">
                    <a:lumMod val="85000"/>
                    <a:lumOff val="15000"/>
                  </a:schemeClr>
                </a:solidFill>
              </a:rPr>
              <a:t>Māori, in line with all New Zealanders are less likely to </a:t>
            </a:r>
            <a:r>
              <a:rPr lang="en-NZ" sz="1000" dirty="0"/>
              <a:t>be creating art using digital technology (down significantly, from 18% to 10%). </a:t>
            </a:r>
          </a:p>
          <a:p>
            <a:endParaRPr lang="en-NZ" sz="1000"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Māori aged 60-69 and 70+ are less likely to have used any internet or digital technology for arts, two thirds said they have not participated in any of the mentioned activities in the last 12 months.</a:t>
            </a:r>
          </a:p>
          <a:p>
            <a:pPr lvl="0">
              <a:spcBef>
                <a:spcPts val="600"/>
              </a:spcBef>
            </a:pPr>
            <a:r>
              <a:rPr lang="en-NZ" sz="1000" dirty="0">
                <a:solidFill>
                  <a:schemeClr val="tx1">
                    <a:lumMod val="85000"/>
                    <a:lumOff val="15000"/>
                  </a:schemeClr>
                </a:solidFill>
              </a:rPr>
              <a:t>Young Māori aged 15-29 are more likely than average to use digital technology to collaborate with others (14% vs. 8%)</a:t>
            </a:r>
          </a:p>
        </p:txBody>
      </p:sp>
    </p:spTree>
    <p:extLst>
      <p:ext uri="{BB962C8B-B14F-4D97-AF65-F5344CB8AC3E}">
        <p14:creationId xmlns:p14="http://schemas.microsoft.com/office/powerpoint/2010/main" val="1979706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Perceived impact on wellbeing and society AMONG Māori </a:t>
            </a:r>
          </a:p>
        </p:txBody>
      </p:sp>
      <p:sp>
        <p:nvSpPr>
          <p:cNvPr id="3" name="Subtitle 2">
            <a:extLst>
              <a:ext uri="{FF2B5EF4-FFF2-40B4-BE49-F238E27FC236}">
                <a16:creationId xmlns:a16="http://schemas.microsoft.com/office/drawing/2014/main" id="{3B220C76-DF57-45AC-9CD3-BE98A714593E}"/>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178845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Importance of the arts to the wellbeing of Māori </a:t>
            </a:r>
          </a:p>
        </p:txBody>
      </p:sp>
      <p:sp>
        <p:nvSpPr>
          <p:cNvPr id="20" name="Text Placeholder 6">
            <a:extLst>
              <a:ext uri="{FF2B5EF4-FFF2-40B4-BE49-F238E27FC236}">
                <a16:creationId xmlns:a16="http://schemas.microsoft.com/office/drawing/2014/main" id="{874B7610-1DA2-492A-8706-617368445307}"/>
              </a:ext>
            </a:extLst>
          </p:cNvPr>
          <p:cNvSpPr>
            <a:spLocks noGrp="1"/>
          </p:cNvSpPr>
          <p:nvPr>
            <p:ph type="body" sz="quarter" idx="10"/>
          </p:nvPr>
        </p:nvSpPr>
        <p:spPr>
          <a:xfrm>
            <a:off x="758825" y="1196818"/>
            <a:ext cx="6953250" cy="419100"/>
          </a:xfrm>
        </p:spPr>
        <p:txBody>
          <a:bodyPr/>
          <a:lstStyle/>
          <a:p>
            <a:r>
              <a:rPr lang="en-NZ" dirty="0"/>
              <a:t>How important is the arts to your personal wellbeing?</a:t>
            </a:r>
          </a:p>
        </p:txBody>
      </p:sp>
      <p:graphicFrame>
        <p:nvGraphicFramePr>
          <p:cNvPr id="25" name="Chart 24">
            <a:extLst>
              <a:ext uri="{FF2B5EF4-FFF2-40B4-BE49-F238E27FC236}">
                <a16:creationId xmlns:a16="http://schemas.microsoft.com/office/drawing/2014/main" id="{D6240688-AC0B-41C7-84F9-2FC7DBDA9602}"/>
              </a:ext>
            </a:extLst>
          </p:cNvPr>
          <p:cNvGraphicFramePr/>
          <p:nvPr>
            <p:extLst>
              <p:ext uri="{D42A27DB-BD31-4B8C-83A1-F6EECF244321}">
                <p14:modId xmlns:p14="http://schemas.microsoft.com/office/powerpoint/2010/main" val="2818215422"/>
              </p:ext>
            </p:extLst>
          </p:nvPr>
        </p:nvGraphicFramePr>
        <p:xfrm>
          <a:off x="329868" y="4301763"/>
          <a:ext cx="7387755" cy="1911476"/>
        </p:xfrm>
        <a:graphic>
          <a:graphicData uri="http://schemas.openxmlformats.org/drawingml/2006/chart">
            <c:chart xmlns:c="http://schemas.openxmlformats.org/drawingml/2006/chart" xmlns:r="http://schemas.openxmlformats.org/officeDocument/2006/relationships" r:id="rId2"/>
          </a:graphicData>
        </a:graphic>
      </p:graphicFrame>
      <p:sp>
        <p:nvSpPr>
          <p:cNvPr id="28" name="Rectangle 27">
            <a:extLst>
              <a:ext uri="{FF2B5EF4-FFF2-40B4-BE49-F238E27FC236}">
                <a16:creationId xmlns:a16="http://schemas.microsoft.com/office/drawing/2014/main" id="{09066B81-1968-419B-A3F0-EF9CD3A712C9}"/>
              </a:ext>
            </a:extLst>
          </p:cNvPr>
          <p:cNvSpPr/>
          <p:nvPr/>
        </p:nvSpPr>
        <p:spPr>
          <a:xfrm>
            <a:off x="217950" y="3792159"/>
            <a:ext cx="7649672" cy="2435377"/>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41B0016-5B03-4816-BBC4-0375F922547A}"/>
              </a:ext>
            </a:extLst>
          </p:cNvPr>
          <p:cNvSpPr/>
          <p:nvPr/>
        </p:nvSpPr>
        <p:spPr>
          <a:xfrm>
            <a:off x="869116" y="3885690"/>
            <a:ext cx="6906066" cy="479535"/>
          </a:xfrm>
          <a:prstGeom prst="rect">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F774457C-2210-4E7F-9013-B126C7E0A80F}"/>
              </a:ext>
            </a:extLst>
          </p:cNvPr>
          <p:cNvGrpSpPr/>
          <p:nvPr/>
        </p:nvGrpSpPr>
        <p:grpSpPr>
          <a:xfrm>
            <a:off x="441623" y="3885690"/>
            <a:ext cx="431322" cy="480358"/>
            <a:chOff x="-420060" y="172"/>
            <a:chExt cx="431322" cy="480358"/>
          </a:xfrm>
        </p:grpSpPr>
        <p:sp>
          <p:nvSpPr>
            <p:cNvPr id="31" name="Rectangle 30">
              <a:extLst>
                <a:ext uri="{FF2B5EF4-FFF2-40B4-BE49-F238E27FC236}">
                  <a16:creationId xmlns:a16="http://schemas.microsoft.com/office/drawing/2014/main" id="{A2CC8EF9-F1C6-46E2-97BE-52E52E10A77C}"/>
                </a:ext>
              </a:extLst>
            </p:cNvPr>
            <p:cNvSpPr/>
            <p:nvPr/>
          </p:nvSpPr>
          <p:spPr>
            <a:xfrm>
              <a:off x="-420060" y="172"/>
              <a:ext cx="431322" cy="480358"/>
            </a:xfrm>
            <a:prstGeom prst="rect">
              <a:avLst/>
            </a:prstGeom>
            <a:solidFill>
              <a:srgbClr val="7ED2BB"/>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363CAFF8-114D-4902-B809-6667ADE8881E}"/>
                </a:ext>
              </a:extLst>
            </p:cNvPr>
            <p:cNvSpPr txBox="1"/>
            <p:nvPr/>
          </p:nvSpPr>
          <p:spPr>
            <a:xfrm>
              <a:off x="-420060" y="46913"/>
              <a:ext cx="431322" cy="369332"/>
            </a:xfrm>
            <a:prstGeom prst="rect">
              <a:avLst/>
            </a:prstGeom>
            <a:noFill/>
          </p:spPr>
          <p:txBody>
            <a:bodyPr wrap="square" rtlCol="0">
              <a:spAutoFit/>
            </a:bodyPr>
            <a:lstStyle/>
            <a:p>
              <a:pPr algn="ctr"/>
              <a:r>
                <a:rPr lang="en-NZ" b="1" dirty="0">
                  <a:solidFill>
                    <a:schemeClr val="bg1"/>
                  </a:solidFill>
                  <a:latin typeface="Georgia" panose="02040502050405020303" pitchFamily="18" charset="0"/>
                </a:rPr>
                <a:t>Q</a:t>
              </a:r>
            </a:p>
          </p:txBody>
        </p:sp>
      </p:grpSp>
      <p:sp>
        <p:nvSpPr>
          <p:cNvPr id="33" name="Text Placeholder 17">
            <a:extLst>
              <a:ext uri="{FF2B5EF4-FFF2-40B4-BE49-F238E27FC236}">
                <a16:creationId xmlns:a16="http://schemas.microsoft.com/office/drawing/2014/main" id="{F3A5C6E1-26D3-4120-A633-9853AF29EEC5}"/>
              </a:ext>
            </a:extLst>
          </p:cNvPr>
          <p:cNvSpPr txBox="1">
            <a:spLocks/>
          </p:cNvSpPr>
          <p:nvPr/>
        </p:nvSpPr>
        <p:spPr>
          <a:xfrm>
            <a:off x="887013" y="3959329"/>
            <a:ext cx="6358518" cy="237166"/>
          </a:xfrm>
          <a:prstGeom prst="rect">
            <a:avLst/>
          </a:prstGeom>
        </p:spPr>
        <p:txBody>
          <a:bodyPr>
            <a:noAutofit/>
          </a:bodyPr>
          <a:lstStyle>
            <a:lvl1pPr marL="0" indent="0" algn="l" defTabSz="914400" rtl="0" eaLnBrk="1" latinLnBrk="0" hangingPunct="1">
              <a:lnSpc>
                <a:spcPct val="90000"/>
              </a:lnSpc>
              <a:spcBef>
                <a:spcPts val="1000"/>
              </a:spcBef>
              <a:buFontTx/>
              <a:buNone/>
              <a:defRPr kumimoji="0" lang="en-NZ" sz="1100" b="1" i="1" u="none" strike="noStrike" kern="1200" cap="none" spc="0" normalizeH="0" baseline="0" dirty="0" smtClean="0">
                <a:ln>
                  <a:noFill/>
                </a:ln>
                <a:solidFill>
                  <a:schemeClr val="bg1"/>
                </a:solidFill>
                <a:effectLst/>
                <a:uLnTx/>
                <a:uFillTx/>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00" dirty="0"/>
              <a:t>Would you say the arts have become more or less important to your wellbeing since COVID-19 arrived in New Zealand?</a:t>
            </a:r>
          </a:p>
        </p:txBody>
      </p:sp>
      <p:sp>
        <p:nvSpPr>
          <p:cNvPr id="35" name="Rectangle 34">
            <a:extLst>
              <a:ext uri="{FF2B5EF4-FFF2-40B4-BE49-F238E27FC236}">
                <a16:creationId xmlns:a16="http://schemas.microsoft.com/office/drawing/2014/main" id="{B57135B6-5F07-4673-A2CF-3BE1EE7CA591}"/>
              </a:ext>
            </a:extLst>
          </p:cNvPr>
          <p:cNvSpPr/>
          <p:nvPr/>
        </p:nvSpPr>
        <p:spPr>
          <a:xfrm>
            <a:off x="217952" y="1665214"/>
            <a:ext cx="7649670" cy="194400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2A69477-0B5D-4F38-B2DF-442DCFAEBFF2}"/>
              </a:ext>
            </a:extLst>
          </p:cNvPr>
          <p:cNvSpPr/>
          <p:nvPr/>
        </p:nvSpPr>
        <p:spPr>
          <a:xfrm>
            <a:off x="152156" y="1575883"/>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50" name="Chart 49">
            <a:extLst>
              <a:ext uri="{FF2B5EF4-FFF2-40B4-BE49-F238E27FC236}">
                <a16:creationId xmlns:a16="http://schemas.microsoft.com/office/drawing/2014/main" id="{0E27CECD-C824-4368-99A0-27372F2C52E1}"/>
              </a:ext>
            </a:extLst>
          </p:cNvPr>
          <p:cNvGraphicFramePr/>
          <p:nvPr>
            <p:extLst>
              <p:ext uri="{D42A27DB-BD31-4B8C-83A1-F6EECF244321}">
                <p14:modId xmlns:p14="http://schemas.microsoft.com/office/powerpoint/2010/main" val="4171478428"/>
              </p:ext>
            </p:extLst>
          </p:nvPr>
        </p:nvGraphicFramePr>
        <p:xfrm>
          <a:off x="329868" y="1696455"/>
          <a:ext cx="7387755" cy="189996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2828BEA-63A6-4EB6-8C9B-A29531AE037C}"/>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2020 (n=1172); New Zealand 2020 (n=6263)</a:t>
            </a:r>
          </a:p>
        </p:txBody>
      </p:sp>
      <p:grpSp>
        <p:nvGrpSpPr>
          <p:cNvPr id="23" name="Group 22">
            <a:extLst>
              <a:ext uri="{FF2B5EF4-FFF2-40B4-BE49-F238E27FC236}">
                <a16:creationId xmlns:a16="http://schemas.microsoft.com/office/drawing/2014/main" id="{DD443DF2-99C0-4A2A-9E46-462200402369}"/>
              </a:ext>
            </a:extLst>
          </p:cNvPr>
          <p:cNvGrpSpPr/>
          <p:nvPr/>
        </p:nvGrpSpPr>
        <p:grpSpPr>
          <a:xfrm>
            <a:off x="5136705" y="6508981"/>
            <a:ext cx="2891981" cy="215444"/>
            <a:chOff x="163092" y="5772628"/>
            <a:chExt cx="2891981" cy="215444"/>
          </a:xfrm>
        </p:grpSpPr>
        <p:sp>
          <p:nvSpPr>
            <p:cNvPr id="24" name="TextBox 23">
              <a:extLst>
                <a:ext uri="{FF2B5EF4-FFF2-40B4-BE49-F238E27FC236}">
                  <a16:creationId xmlns:a16="http://schemas.microsoft.com/office/drawing/2014/main" id="{CAB4F6AA-8690-4BE5-AB55-D5DC9A9ED8BD}"/>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27" name="Isosceles Triangle 26">
              <a:extLst>
                <a:ext uri="{FF2B5EF4-FFF2-40B4-BE49-F238E27FC236}">
                  <a16:creationId xmlns:a16="http://schemas.microsoft.com/office/drawing/2014/main" id="{8A3F94B5-B0AB-4F58-98B2-461B3C3FB47F}"/>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Isosceles Triangle 33">
              <a:extLst>
                <a:ext uri="{FF2B5EF4-FFF2-40B4-BE49-F238E27FC236}">
                  <a16:creationId xmlns:a16="http://schemas.microsoft.com/office/drawing/2014/main" id="{A6FB60ED-BE61-4C9C-854D-DCDD82B666B5}"/>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1" name="Rectangle 20">
            <a:extLst>
              <a:ext uri="{FF2B5EF4-FFF2-40B4-BE49-F238E27FC236}">
                <a16:creationId xmlns:a16="http://schemas.microsoft.com/office/drawing/2014/main" id="{8902756C-CA77-46FD-8899-B5E2A56AD6D3}"/>
              </a:ext>
            </a:extLst>
          </p:cNvPr>
          <p:cNvSpPr/>
          <p:nvPr/>
        </p:nvSpPr>
        <p:spPr>
          <a:xfrm>
            <a:off x="8295115" y="1945470"/>
            <a:ext cx="3567017" cy="4170372"/>
          </a:xfrm>
          <a:prstGeom prst="rect">
            <a:avLst/>
          </a:prstGeom>
        </p:spPr>
        <p:txBody>
          <a:bodyPr wrap="square">
            <a:spAutoFit/>
          </a:bodyPr>
          <a:lstStyle/>
          <a:p>
            <a:r>
              <a:rPr lang="en-NZ" sz="1000" dirty="0"/>
              <a:t>In 2020, the survey further explored the impact of the arts on wellbeing, with the two questions opposite. </a:t>
            </a:r>
          </a:p>
          <a:p>
            <a:endParaRPr lang="en-NZ" sz="1000" dirty="0"/>
          </a:p>
          <a:p>
            <a:r>
              <a:rPr lang="en-NZ" sz="1000" dirty="0"/>
              <a:t>Forty-one percent of Māori feel that the arts is important to their personal wellbeing. This is in line with all New Zealanders (40%).</a:t>
            </a:r>
          </a:p>
          <a:p>
            <a:endParaRPr lang="en-NZ" sz="1000" dirty="0"/>
          </a:p>
          <a:p>
            <a:r>
              <a:rPr lang="en-NZ" sz="1000" dirty="0"/>
              <a:t>COVID-19 has had a nett positive impact on the importance of the arts to Māori wellbeing. Twenty </a:t>
            </a:r>
            <a:r>
              <a:rPr lang="en-NZ" sz="1000"/>
              <a:t>seven percent of </a:t>
            </a:r>
            <a:r>
              <a:rPr lang="en-NZ" sz="1000" dirty="0"/>
              <a:t>Māori say the arts are more important to their wellbeing since COVID-19 arrived in New Zealand while 11% say it is less important. This is line with the national average.</a:t>
            </a:r>
          </a:p>
          <a:p>
            <a:endParaRPr lang="en-NZ" sz="1000" dirty="0"/>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The following groups are more likely than average (41%) to say that the arts are important to their personal wellbeing: </a:t>
            </a:r>
          </a:p>
          <a:p>
            <a:pPr marL="171450" indent="-171450">
              <a:spcBef>
                <a:spcPts val="600"/>
              </a:spcBef>
              <a:buFont typeface="Arial" panose="020B0604020202020204" pitchFamily="34" charset="0"/>
              <a:buChar char="•"/>
            </a:pPr>
            <a:r>
              <a:rPr lang="en-NZ" sz="1000" dirty="0">
                <a:solidFill>
                  <a:schemeClr val="tx1">
                    <a:lumMod val="85000"/>
                    <a:lumOff val="15000"/>
                  </a:schemeClr>
                </a:solidFill>
              </a:rPr>
              <a:t>Older Māori aged 50-59 (48%)</a:t>
            </a:r>
          </a:p>
          <a:p>
            <a:pPr marL="171450" indent="-171450">
              <a:spcBef>
                <a:spcPts val="600"/>
              </a:spcBef>
              <a:buFont typeface="Arial" panose="020B0604020202020204" pitchFamily="34" charset="0"/>
              <a:buChar char="•"/>
            </a:pPr>
            <a:r>
              <a:rPr lang="en-NZ" sz="1000" dirty="0">
                <a:solidFill>
                  <a:schemeClr val="tx1">
                    <a:lumMod val="85000"/>
                    <a:lumOff val="15000"/>
                  </a:schemeClr>
                </a:solidFill>
              </a:rPr>
              <a:t>Māori who live in metropolitan areas (47%)</a:t>
            </a:r>
          </a:p>
          <a:p>
            <a:pPr marL="171450" lvl="0" indent="-171450">
              <a:spcBef>
                <a:spcPts val="600"/>
              </a:spcBef>
              <a:buFont typeface="Arial" panose="020B0604020202020204" pitchFamily="34" charset="0"/>
              <a:buChar char="•"/>
            </a:pPr>
            <a:r>
              <a:rPr lang="en-NZ" sz="1000" dirty="0">
                <a:solidFill>
                  <a:schemeClr val="tx1">
                    <a:lumMod val="85000"/>
                    <a:lumOff val="15000"/>
                  </a:schemeClr>
                </a:solidFill>
              </a:rPr>
              <a:t>Māori women (46%). </a:t>
            </a:r>
          </a:p>
          <a:p>
            <a:endParaRPr lang="en-NZ" sz="1000" dirty="0">
              <a:solidFill>
                <a:schemeClr val="tx1">
                  <a:lumMod val="85000"/>
                  <a:lumOff val="15000"/>
                </a:schemeClr>
              </a:solidFill>
            </a:endParaRPr>
          </a:p>
          <a:p>
            <a:r>
              <a:rPr lang="en-NZ" sz="1000" dirty="0">
                <a:solidFill>
                  <a:schemeClr val="tx1">
                    <a:lumMod val="85000"/>
                    <a:lumOff val="15000"/>
                  </a:schemeClr>
                </a:solidFill>
              </a:rPr>
              <a:t>Māori women (32%) are also more likely than Māori men (21%) to say the arts have become more important to their wellbeing since COVID-19 arrived in New Zealand. </a:t>
            </a:r>
            <a:endParaRPr lang="en-NZ" sz="1000" dirty="0"/>
          </a:p>
          <a:p>
            <a:endParaRPr lang="en-NZ" sz="1000" dirty="0"/>
          </a:p>
        </p:txBody>
      </p:sp>
    </p:spTree>
    <p:extLst>
      <p:ext uri="{BB962C8B-B14F-4D97-AF65-F5344CB8AC3E}">
        <p14:creationId xmlns:p14="http://schemas.microsoft.com/office/powerpoint/2010/main" val="2852461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Reasons why Māori feel the arts is important for their wellbeing</a:t>
            </a:r>
          </a:p>
        </p:txBody>
      </p:sp>
      <p:sp>
        <p:nvSpPr>
          <p:cNvPr id="3" name="Text Placeholder 2">
            <a:extLst>
              <a:ext uri="{FF2B5EF4-FFF2-40B4-BE49-F238E27FC236}">
                <a16:creationId xmlns:a16="http://schemas.microsoft.com/office/drawing/2014/main" id="{5C9FE983-F3D5-4EAE-A34A-BF7417855DAE}"/>
              </a:ext>
            </a:extLst>
          </p:cNvPr>
          <p:cNvSpPr>
            <a:spLocks noGrp="1"/>
          </p:cNvSpPr>
          <p:nvPr>
            <p:ph type="body" sz="quarter" idx="10"/>
          </p:nvPr>
        </p:nvSpPr>
        <p:spPr>
          <a:xfrm>
            <a:off x="758825" y="1326789"/>
            <a:ext cx="6953250" cy="419100"/>
          </a:xfrm>
        </p:spPr>
        <p:txBody>
          <a:bodyPr/>
          <a:lstStyle/>
          <a:p>
            <a:r>
              <a:rPr lang="en-NZ" dirty="0"/>
              <a:t>For what reasons do you say that? </a:t>
            </a:r>
          </a:p>
        </p:txBody>
      </p:sp>
      <p:sp>
        <p:nvSpPr>
          <p:cNvPr id="22" name="TextBox 21">
            <a:extLst>
              <a:ext uri="{FF2B5EF4-FFF2-40B4-BE49-F238E27FC236}">
                <a16:creationId xmlns:a16="http://schemas.microsoft.com/office/drawing/2014/main" id="{D81AD99E-13F3-40C0-8D40-790ED8721E30}"/>
              </a:ext>
            </a:extLst>
          </p:cNvPr>
          <p:cNvSpPr txBox="1"/>
          <p:nvPr/>
        </p:nvSpPr>
        <p:spPr>
          <a:xfrm>
            <a:off x="88901" y="6577003"/>
            <a:ext cx="568457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themes mentioned by fewer than 4% of respondents have not been reported</a:t>
            </a:r>
          </a:p>
        </p:txBody>
      </p:sp>
      <p:sp>
        <p:nvSpPr>
          <p:cNvPr id="29" name="Oval 28">
            <a:extLst>
              <a:ext uri="{FF2B5EF4-FFF2-40B4-BE49-F238E27FC236}">
                <a16:creationId xmlns:a16="http://schemas.microsoft.com/office/drawing/2014/main" id="{AA1F6604-7BC5-4CA9-88F5-B9F672278768}"/>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sp>
        <p:nvSpPr>
          <p:cNvPr id="6" name="Rectangle 5">
            <a:extLst>
              <a:ext uri="{FF2B5EF4-FFF2-40B4-BE49-F238E27FC236}">
                <a16:creationId xmlns:a16="http://schemas.microsoft.com/office/drawing/2014/main" id="{26C256A3-0613-409A-890F-89B3D8C500F5}"/>
              </a:ext>
            </a:extLst>
          </p:cNvPr>
          <p:cNvSpPr/>
          <p:nvPr/>
        </p:nvSpPr>
        <p:spPr>
          <a:xfrm>
            <a:off x="8046721" y="3823063"/>
            <a:ext cx="4158000" cy="2551613"/>
          </a:xfrm>
          <a:prstGeom prst="rect">
            <a:avLst/>
          </a:prstGeom>
          <a:solidFill>
            <a:schemeClr val="bg1">
              <a:lumMod val="85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237C68B-CF3F-42A8-ACB5-7BAF237FBBCC}"/>
              </a:ext>
            </a:extLst>
          </p:cNvPr>
          <p:cNvSpPr/>
          <p:nvPr/>
        </p:nvSpPr>
        <p:spPr>
          <a:xfrm>
            <a:off x="8466982" y="3659703"/>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3EDB70C-82B6-4B22-8EFC-77107C8BA083}"/>
              </a:ext>
            </a:extLst>
          </p:cNvPr>
          <p:cNvSpPr/>
          <p:nvPr/>
        </p:nvSpPr>
        <p:spPr>
          <a:xfrm>
            <a:off x="9550015" y="3684515"/>
            <a:ext cx="992579" cy="307777"/>
          </a:xfrm>
          <a:prstGeom prst="rect">
            <a:avLst/>
          </a:prstGeom>
        </p:spPr>
        <p:txBody>
          <a:bodyPr wrap="none">
            <a:spAutoFit/>
          </a:bodyPr>
          <a:lstStyle/>
          <a:p>
            <a:pPr lvl="0">
              <a:spcBef>
                <a:spcPts val="1000"/>
              </a:spcBef>
              <a:defRPr/>
            </a:pPr>
            <a:r>
              <a:rPr lang="en-NZ" sz="1400" spc="300" dirty="0">
                <a:solidFill>
                  <a:srgbClr val="7ED2BB"/>
                </a:solidFill>
                <a:latin typeface="+mj-lt"/>
              </a:rPr>
              <a:t>Quotes</a:t>
            </a:r>
          </a:p>
        </p:txBody>
      </p:sp>
      <p:sp>
        <p:nvSpPr>
          <p:cNvPr id="32" name="Title 1">
            <a:extLst>
              <a:ext uri="{FF2B5EF4-FFF2-40B4-BE49-F238E27FC236}">
                <a16:creationId xmlns:a16="http://schemas.microsoft.com/office/drawing/2014/main" id="{546847F3-9044-4AB3-980D-AB179006C826}"/>
              </a:ext>
            </a:extLst>
          </p:cNvPr>
          <p:cNvSpPr txBox="1">
            <a:spLocks/>
          </p:cNvSpPr>
          <p:nvPr/>
        </p:nvSpPr>
        <p:spPr>
          <a:xfrm>
            <a:off x="9349617" y="3816808"/>
            <a:ext cx="696687" cy="292812"/>
          </a:xfrm>
          <a:prstGeom prst="rect">
            <a:avLst/>
          </a:prstGeom>
        </p:spPr>
        <p:txBody>
          <a:bodyPr vert="horz" wrap="square" lIns="0" tIns="0" rIns="0" bIns="0" rtlCol="0" anchor="ctr">
            <a:noAutofit/>
          </a:bodyPr>
          <a:lstStyle>
            <a:lvl1pPr algn="l" defTabSz="914400" rtl="0" eaLnBrk="1" latinLnBrk="0" hangingPunct="1">
              <a:lnSpc>
                <a:spcPct val="80000"/>
              </a:lnSpc>
              <a:spcBef>
                <a:spcPct val="0"/>
              </a:spcBef>
              <a:buNone/>
              <a:defRPr lang="en-NZ" sz="2000" b="0" i="0" kern="1200">
                <a:solidFill>
                  <a:schemeClr val="tx1">
                    <a:lumMod val="65000"/>
                    <a:lumOff val="35000"/>
                  </a:schemeClr>
                </a:solidFill>
                <a:latin typeface="Calibri Light"/>
                <a:ea typeface="+mj-ea"/>
                <a:cs typeface="Calibri Light"/>
              </a:defRPr>
            </a:lvl1pPr>
          </a:lstStyle>
          <a:p>
            <a:r>
              <a:rPr sz="3200" b="1" cap="all" spc="300" dirty="0">
                <a:solidFill>
                  <a:prstClr val="white"/>
                </a:solidFill>
                <a:latin typeface="Arial Black" panose="020B0A04020102020204" pitchFamily="34" charset="0"/>
              </a:rPr>
              <a:t>“</a:t>
            </a:r>
          </a:p>
        </p:txBody>
      </p:sp>
      <p:sp>
        <p:nvSpPr>
          <p:cNvPr id="33" name="TextBox 32">
            <a:extLst>
              <a:ext uri="{FF2B5EF4-FFF2-40B4-BE49-F238E27FC236}">
                <a16:creationId xmlns:a16="http://schemas.microsoft.com/office/drawing/2014/main" id="{A970448E-7097-42A8-9E23-4D95DE5101DE}"/>
              </a:ext>
            </a:extLst>
          </p:cNvPr>
          <p:cNvSpPr txBox="1"/>
          <p:nvPr/>
        </p:nvSpPr>
        <p:spPr>
          <a:xfrm>
            <a:off x="2791077" y="1831491"/>
            <a:ext cx="2658295" cy="276999"/>
          </a:xfrm>
          <a:prstGeom prst="rect">
            <a:avLst/>
          </a:prstGeom>
          <a:noFill/>
        </p:spPr>
        <p:txBody>
          <a:bodyPr wrap="square" rtlCol="0">
            <a:spAutoFit/>
          </a:bodyPr>
          <a:lstStyle/>
          <a:p>
            <a:pPr algn="ctr"/>
            <a:r>
              <a:rPr lang="en-NZ" sz="1200" dirty="0">
                <a:solidFill>
                  <a:schemeClr val="tx1">
                    <a:lumMod val="65000"/>
                    <a:lumOff val="35000"/>
                  </a:schemeClr>
                </a:solidFill>
                <a:latin typeface="Arial" panose="020B0604020202020204" pitchFamily="34" charset="0"/>
                <a:ea typeface="+mj-ea"/>
                <a:cs typeface="+mj-cs"/>
              </a:rPr>
              <a:t>LEADING RESPONSES</a:t>
            </a:r>
          </a:p>
        </p:txBody>
      </p:sp>
      <p:graphicFrame>
        <p:nvGraphicFramePr>
          <p:cNvPr id="34" name="Chart 33">
            <a:extLst>
              <a:ext uri="{FF2B5EF4-FFF2-40B4-BE49-F238E27FC236}">
                <a16:creationId xmlns:a16="http://schemas.microsoft.com/office/drawing/2014/main" id="{EDC9D73D-AAA3-4693-ADFD-F6A70E817CE4}"/>
              </a:ext>
            </a:extLst>
          </p:cNvPr>
          <p:cNvGraphicFramePr/>
          <p:nvPr>
            <p:extLst>
              <p:ext uri="{D42A27DB-BD31-4B8C-83A1-F6EECF244321}">
                <p14:modId xmlns:p14="http://schemas.microsoft.com/office/powerpoint/2010/main" val="1727966222"/>
              </p:ext>
            </p:extLst>
          </p:nvPr>
        </p:nvGraphicFramePr>
        <p:xfrm>
          <a:off x="297960" y="2156408"/>
          <a:ext cx="7574484" cy="412366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46BF517A-20A1-46DB-9F71-2270D79FC2E0}"/>
              </a:ext>
            </a:extLst>
          </p:cNvPr>
          <p:cNvSpPr txBox="1"/>
          <p:nvPr/>
        </p:nvSpPr>
        <p:spPr>
          <a:xfrm>
            <a:off x="88901" y="6435827"/>
            <a:ext cx="5684578"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feel the arts is important for their wellbeing (n=516)</a:t>
            </a:r>
          </a:p>
        </p:txBody>
      </p:sp>
      <p:sp>
        <p:nvSpPr>
          <p:cNvPr id="14" name="Content Placeholder 20">
            <a:extLst>
              <a:ext uri="{FF2B5EF4-FFF2-40B4-BE49-F238E27FC236}">
                <a16:creationId xmlns:a16="http://schemas.microsoft.com/office/drawing/2014/main" id="{2793AD20-F73D-4830-AAB1-EFFFBF54F55E}"/>
              </a:ext>
            </a:extLst>
          </p:cNvPr>
          <p:cNvSpPr txBox="1">
            <a:spLocks/>
          </p:cNvSpPr>
          <p:nvPr/>
        </p:nvSpPr>
        <p:spPr>
          <a:xfrm>
            <a:off x="8215508" y="1745891"/>
            <a:ext cx="3756351" cy="4421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000" dirty="0"/>
              <a:t>Forty-one percent of Māori feel the arts are important to their personal wellbeing. We asked these respondents an open ended question as to why this is. The chart opposite shows the leading reasons given. </a:t>
            </a:r>
          </a:p>
          <a:p>
            <a:pPr marL="0" indent="0">
              <a:buNone/>
            </a:pPr>
            <a:r>
              <a:rPr lang="en-NZ" sz="1000" dirty="0"/>
              <a:t>These reasons relate to positive emotions such as feeling good or happy, as well as providing a source of self-expression. Some respondents talked about the therapeutic benefits of the arts and associated positive impacts on mental health. Māori respondents also noted cultural recognition and representation as a leading reason for importance of the arts.</a:t>
            </a:r>
          </a:p>
          <a:p>
            <a:pPr marL="0" indent="0">
              <a:buNone/>
            </a:pPr>
            <a:endParaRPr lang="en-NZ" sz="1000" dirty="0"/>
          </a:p>
          <a:p>
            <a:pPr marL="0" indent="0">
              <a:buNone/>
            </a:pPr>
            <a:endParaRPr lang="en-NZ" sz="1000" dirty="0"/>
          </a:p>
          <a:p>
            <a:pPr marL="0" indent="0">
              <a:buNone/>
            </a:pPr>
            <a:endParaRPr lang="en-NZ" sz="1000" dirty="0"/>
          </a:p>
          <a:p>
            <a:pPr marL="0" indent="0">
              <a:lnSpc>
                <a:spcPct val="100000"/>
              </a:lnSpc>
              <a:spcBef>
                <a:spcPts val="0"/>
              </a:spcBef>
              <a:buNone/>
            </a:pPr>
            <a:endParaRPr lang="en-NZ" sz="1000" dirty="0"/>
          </a:p>
          <a:p>
            <a:pPr marL="0" indent="0">
              <a:lnSpc>
                <a:spcPct val="100000"/>
              </a:lnSpc>
              <a:spcBef>
                <a:spcPts val="0"/>
              </a:spcBef>
              <a:buNone/>
            </a:pPr>
            <a:r>
              <a:rPr lang="en-NZ" sz="1000" dirty="0"/>
              <a:t>“Because I’m Māori and I’m proud of my culture” </a:t>
            </a:r>
          </a:p>
          <a:p>
            <a:pPr marL="0" indent="0" algn="r">
              <a:lnSpc>
                <a:spcPct val="100000"/>
              </a:lnSpc>
              <a:spcBef>
                <a:spcPts val="0"/>
              </a:spcBef>
              <a:buNone/>
            </a:pPr>
            <a:r>
              <a:rPr lang="en-NZ" sz="1000" dirty="0"/>
              <a:t>(Woman, 30-39, Māori, Bay of Plenty region)</a:t>
            </a:r>
          </a:p>
          <a:p>
            <a:pPr marL="0" indent="0">
              <a:lnSpc>
                <a:spcPct val="100000"/>
              </a:lnSpc>
              <a:spcBef>
                <a:spcPts val="0"/>
              </a:spcBef>
              <a:buNone/>
            </a:pPr>
            <a:endParaRPr lang="en-NZ" sz="1000" dirty="0"/>
          </a:p>
          <a:p>
            <a:pPr marL="0" indent="0">
              <a:lnSpc>
                <a:spcPct val="100000"/>
              </a:lnSpc>
              <a:spcBef>
                <a:spcPts val="0"/>
              </a:spcBef>
              <a:buNone/>
            </a:pPr>
            <a:r>
              <a:rPr lang="en-NZ" sz="1000" dirty="0"/>
              <a:t>“Good Māori art in particular enhances my mental welfare and good art that I like always makes me feel happier” </a:t>
            </a:r>
          </a:p>
          <a:p>
            <a:pPr marL="0" indent="0" algn="r">
              <a:lnSpc>
                <a:spcPct val="100000"/>
              </a:lnSpc>
              <a:spcBef>
                <a:spcPts val="0"/>
              </a:spcBef>
              <a:buNone/>
            </a:pPr>
            <a:r>
              <a:rPr lang="en-NZ" sz="1000" dirty="0"/>
              <a:t>(Woman, 70+, Māori, NZ European, Auckland region)</a:t>
            </a:r>
          </a:p>
          <a:p>
            <a:pPr marL="0" indent="0">
              <a:lnSpc>
                <a:spcPct val="100000"/>
              </a:lnSpc>
              <a:spcBef>
                <a:spcPts val="0"/>
              </a:spcBef>
              <a:buNone/>
            </a:pPr>
            <a:endParaRPr lang="en-NZ" sz="1000" dirty="0"/>
          </a:p>
          <a:p>
            <a:pPr marL="0" indent="0">
              <a:lnSpc>
                <a:spcPct val="100000"/>
              </a:lnSpc>
              <a:spcBef>
                <a:spcPts val="0"/>
              </a:spcBef>
              <a:buNone/>
            </a:pPr>
            <a:r>
              <a:rPr lang="en-NZ" sz="1000" dirty="0"/>
              <a:t>” [Art] helps me identify as Māori, something to appreciate and enjoy as a hobby” </a:t>
            </a:r>
          </a:p>
          <a:p>
            <a:pPr marL="0" indent="0" algn="r">
              <a:lnSpc>
                <a:spcPct val="100000"/>
              </a:lnSpc>
              <a:spcBef>
                <a:spcPts val="0"/>
              </a:spcBef>
              <a:buNone/>
            </a:pPr>
            <a:r>
              <a:rPr lang="en-NZ" sz="1000" dirty="0"/>
              <a:t>(Man, 18-29, Māori, Otago region)</a:t>
            </a:r>
          </a:p>
        </p:txBody>
      </p:sp>
    </p:spTree>
    <p:extLst>
      <p:ext uri="{BB962C8B-B14F-4D97-AF65-F5344CB8AC3E}">
        <p14:creationId xmlns:p14="http://schemas.microsoft.com/office/powerpoint/2010/main" val="38737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Summary</a:t>
            </a:r>
          </a:p>
        </p:txBody>
      </p:sp>
    </p:spTree>
    <p:extLst>
      <p:ext uri="{BB962C8B-B14F-4D97-AF65-F5344CB8AC3E}">
        <p14:creationId xmlns:p14="http://schemas.microsoft.com/office/powerpoint/2010/main" val="1214207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Reasons why Māori feel the arts improve society</a:t>
            </a:r>
          </a:p>
        </p:txBody>
      </p:sp>
      <p:sp>
        <p:nvSpPr>
          <p:cNvPr id="22" name="Text Placeholder 6">
            <a:extLst>
              <a:ext uri="{FF2B5EF4-FFF2-40B4-BE49-F238E27FC236}">
                <a16:creationId xmlns:a16="http://schemas.microsoft.com/office/drawing/2014/main" id="{CB4991EB-D560-4ECA-A6D8-9BFCB7E351D8}"/>
              </a:ext>
            </a:extLst>
          </p:cNvPr>
          <p:cNvSpPr>
            <a:spLocks noGrp="1"/>
          </p:cNvSpPr>
          <p:nvPr>
            <p:ph type="body" sz="quarter" idx="10"/>
          </p:nvPr>
        </p:nvSpPr>
        <p:spPr>
          <a:xfrm>
            <a:off x="758825" y="1326791"/>
            <a:ext cx="6953250" cy="419100"/>
          </a:xfrm>
        </p:spPr>
        <p:txBody>
          <a:bodyPr/>
          <a:lstStyle/>
          <a:p>
            <a:r>
              <a:rPr lang="en-NZ" dirty="0"/>
              <a:t>For what reasons do you feel the arts help improve society? </a:t>
            </a:r>
          </a:p>
        </p:txBody>
      </p:sp>
      <p:sp>
        <p:nvSpPr>
          <p:cNvPr id="24" name="TextBox 23">
            <a:extLst>
              <a:ext uri="{FF2B5EF4-FFF2-40B4-BE49-F238E27FC236}">
                <a16:creationId xmlns:a16="http://schemas.microsoft.com/office/drawing/2014/main" id="{EDDAF9DB-C588-4AB2-8F64-D6737350D53B}"/>
              </a:ext>
            </a:extLst>
          </p:cNvPr>
          <p:cNvSpPr txBox="1"/>
          <p:nvPr/>
        </p:nvSpPr>
        <p:spPr>
          <a:xfrm>
            <a:off x="11498" y="6639307"/>
            <a:ext cx="653652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NOTE: themes mentioned by fewer than 6% of respondents have not been reported</a:t>
            </a:r>
          </a:p>
        </p:txBody>
      </p:sp>
      <p:sp>
        <p:nvSpPr>
          <p:cNvPr id="29" name="Oval 28">
            <a:extLst>
              <a:ext uri="{FF2B5EF4-FFF2-40B4-BE49-F238E27FC236}">
                <a16:creationId xmlns:a16="http://schemas.microsoft.com/office/drawing/2014/main" id="{3A9BEBD2-7428-4487-B3D3-B10042DC2BF1}"/>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graphicFrame>
        <p:nvGraphicFramePr>
          <p:cNvPr id="30" name="Chart 29">
            <a:extLst>
              <a:ext uri="{FF2B5EF4-FFF2-40B4-BE49-F238E27FC236}">
                <a16:creationId xmlns:a16="http://schemas.microsoft.com/office/drawing/2014/main" id="{6CC509D4-7DAC-4C7F-8C64-32C2C496D439}"/>
              </a:ext>
            </a:extLst>
          </p:cNvPr>
          <p:cNvGraphicFramePr/>
          <p:nvPr>
            <p:extLst>
              <p:ext uri="{D42A27DB-BD31-4B8C-83A1-F6EECF244321}">
                <p14:modId xmlns:p14="http://schemas.microsoft.com/office/powerpoint/2010/main" val="4154896420"/>
              </p:ext>
            </p:extLst>
          </p:nvPr>
        </p:nvGraphicFramePr>
        <p:xfrm>
          <a:off x="166536" y="2233348"/>
          <a:ext cx="7690924" cy="3781148"/>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a:extLst>
              <a:ext uri="{FF2B5EF4-FFF2-40B4-BE49-F238E27FC236}">
                <a16:creationId xmlns:a16="http://schemas.microsoft.com/office/drawing/2014/main" id="{6DC147BE-EDBC-4B97-A887-9902904F77AE}"/>
              </a:ext>
            </a:extLst>
          </p:cNvPr>
          <p:cNvSpPr/>
          <p:nvPr/>
        </p:nvSpPr>
        <p:spPr>
          <a:xfrm>
            <a:off x="8046721" y="3823063"/>
            <a:ext cx="4158000" cy="2551613"/>
          </a:xfrm>
          <a:prstGeom prst="rect">
            <a:avLst/>
          </a:prstGeom>
          <a:solidFill>
            <a:schemeClr val="bg1">
              <a:lumMod val="85000"/>
            </a:schemeClr>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860CD95D-713F-4A87-A612-7004F86A6773}"/>
              </a:ext>
            </a:extLst>
          </p:cNvPr>
          <p:cNvSpPr/>
          <p:nvPr/>
        </p:nvSpPr>
        <p:spPr>
          <a:xfrm>
            <a:off x="8466982" y="3659703"/>
            <a:ext cx="3293514" cy="357402"/>
          </a:xfrm>
          <a:prstGeom prst="roundRect">
            <a:avLst>
              <a:gd name="adj" fmla="val 50000"/>
            </a:avLst>
          </a:prstGeom>
          <a:solidFill>
            <a:srgbClr val="41414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376AE12-B3A4-490C-B5A1-20576E7F2153}"/>
              </a:ext>
            </a:extLst>
          </p:cNvPr>
          <p:cNvSpPr/>
          <p:nvPr/>
        </p:nvSpPr>
        <p:spPr>
          <a:xfrm>
            <a:off x="9550015" y="3684515"/>
            <a:ext cx="992579" cy="307777"/>
          </a:xfrm>
          <a:prstGeom prst="rect">
            <a:avLst/>
          </a:prstGeom>
        </p:spPr>
        <p:txBody>
          <a:bodyPr wrap="none">
            <a:spAutoFit/>
          </a:bodyPr>
          <a:lstStyle/>
          <a:p>
            <a:pPr lvl="0">
              <a:spcBef>
                <a:spcPts val="1000"/>
              </a:spcBef>
              <a:defRPr/>
            </a:pPr>
            <a:r>
              <a:rPr lang="en-NZ" sz="1400" spc="300" dirty="0">
                <a:solidFill>
                  <a:srgbClr val="7ED2BB"/>
                </a:solidFill>
                <a:latin typeface="+mj-lt"/>
              </a:rPr>
              <a:t>Quotes</a:t>
            </a:r>
          </a:p>
        </p:txBody>
      </p:sp>
      <p:sp>
        <p:nvSpPr>
          <p:cNvPr id="35" name="Title 1">
            <a:extLst>
              <a:ext uri="{FF2B5EF4-FFF2-40B4-BE49-F238E27FC236}">
                <a16:creationId xmlns:a16="http://schemas.microsoft.com/office/drawing/2014/main" id="{B3B49497-B7E5-4F15-9B57-CF3117EE9EF2}"/>
              </a:ext>
            </a:extLst>
          </p:cNvPr>
          <p:cNvSpPr txBox="1">
            <a:spLocks/>
          </p:cNvSpPr>
          <p:nvPr/>
        </p:nvSpPr>
        <p:spPr>
          <a:xfrm>
            <a:off x="9349617" y="3816808"/>
            <a:ext cx="696687" cy="292812"/>
          </a:xfrm>
          <a:prstGeom prst="rect">
            <a:avLst/>
          </a:prstGeom>
        </p:spPr>
        <p:txBody>
          <a:bodyPr vert="horz" wrap="square" lIns="0" tIns="0" rIns="0" bIns="0" rtlCol="0" anchor="ctr">
            <a:noAutofit/>
          </a:bodyPr>
          <a:lstStyle>
            <a:lvl1pPr algn="l" defTabSz="914400" rtl="0" eaLnBrk="1" latinLnBrk="0" hangingPunct="1">
              <a:lnSpc>
                <a:spcPct val="80000"/>
              </a:lnSpc>
              <a:spcBef>
                <a:spcPct val="0"/>
              </a:spcBef>
              <a:buNone/>
              <a:defRPr lang="en-NZ" sz="2000" b="0" i="0" kern="1200">
                <a:solidFill>
                  <a:schemeClr val="tx1">
                    <a:lumMod val="65000"/>
                    <a:lumOff val="35000"/>
                  </a:schemeClr>
                </a:solidFill>
                <a:latin typeface="Calibri Light"/>
                <a:ea typeface="+mj-ea"/>
                <a:cs typeface="Calibri Light"/>
              </a:defRPr>
            </a:lvl1pPr>
          </a:lstStyle>
          <a:p>
            <a:r>
              <a:rPr sz="3200" b="1" cap="all" spc="300" dirty="0">
                <a:solidFill>
                  <a:prstClr val="white"/>
                </a:solidFill>
                <a:latin typeface="Arial Black" panose="020B0A04020102020204" pitchFamily="34" charset="0"/>
              </a:rPr>
              <a:t>“</a:t>
            </a:r>
          </a:p>
        </p:txBody>
      </p:sp>
      <p:sp>
        <p:nvSpPr>
          <p:cNvPr id="36" name="TextBox 35">
            <a:extLst>
              <a:ext uri="{FF2B5EF4-FFF2-40B4-BE49-F238E27FC236}">
                <a16:creationId xmlns:a16="http://schemas.microsoft.com/office/drawing/2014/main" id="{D936951F-B6D8-424C-9715-8F33BCEF3A39}"/>
              </a:ext>
            </a:extLst>
          </p:cNvPr>
          <p:cNvSpPr txBox="1"/>
          <p:nvPr/>
        </p:nvSpPr>
        <p:spPr>
          <a:xfrm>
            <a:off x="2721052" y="1944795"/>
            <a:ext cx="2658295" cy="276999"/>
          </a:xfrm>
          <a:prstGeom prst="rect">
            <a:avLst/>
          </a:prstGeom>
          <a:noFill/>
        </p:spPr>
        <p:txBody>
          <a:bodyPr wrap="square" rtlCol="0">
            <a:spAutoFit/>
          </a:bodyPr>
          <a:lstStyle/>
          <a:p>
            <a:pPr algn="ctr"/>
            <a:r>
              <a:rPr lang="en-NZ" sz="1200" dirty="0">
                <a:solidFill>
                  <a:schemeClr val="tx1">
                    <a:lumMod val="65000"/>
                    <a:lumOff val="35000"/>
                  </a:schemeClr>
                </a:solidFill>
                <a:latin typeface="Arial" panose="020B0604020202020204" pitchFamily="34" charset="0"/>
                <a:ea typeface="+mj-ea"/>
                <a:cs typeface="+mj-cs"/>
              </a:rPr>
              <a:t>LEADING RESPONSES</a:t>
            </a:r>
          </a:p>
        </p:txBody>
      </p:sp>
      <p:sp>
        <p:nvSpPr>
          <p:cNvPr id="13" name="TextBox 12">
            <a:extLst>
              <a:ext uri="{FF2B5EF4-FFF2-40B4-BE49-F238E27FC236}">
                <a16:creationId xmlns:a16="http://schemas.microsoft.com/office/drawing/2014/main" id="{C25E3CCD-F985-4497-9358-7B6B8BD7DC71}"/>
              </a:ext>
            </a:extLst>
          </p:cNvPr>
          <p:cNvSpPr txBox="1"/>
          <p:nvPr/>
        </p:nvSpPr>
        <p:spPr>
          <a:xfrm>
            <a:off x="15952" y="6448807"/>
            <a:ext cx="653652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who agree the arts help improve New Zealand society (n=754)</a:t>
            </a:r>
          </a:p>
        </p:txBody>
      </p:sp>
      <p:sp>
        <p:nvSpPr>
          <p:cNvPr id="14" name="Content Placeholder 20">
            <a:extLst>
              <a:ext uri="{FF2B5EF4-FFF2-40B4-BE49-F238E27FC236}">
                <a16:creationId xmlns:a16="http://schemas.microsoft.com/office/drawing/2014/main" id="{D25AC377-B635-4B5C-BA1F-168AE9AD3932}"/>
              </a:ext>
            </a:extLst>
          </p:cNvPr>
          <p:cNvSpPr txBox="1">
            <a:spLocks/>
          </p:cNvSpPr>
          <p:nvPr/>
        </p:nvSpPr>
        <p:spPr>
          <a:xfrm>
            <a:off x="8215508" y="1745891"/>
            <a:ext cx="3756351" cy="4421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000" dirty="0"/>
              <a:t>Sixty-two percent of Māori feel the arts improve New Zealand society. We asked these respondents an open ended question as to why this is. The chart opposite shows the leading reasons given. </a:t>
            </a:r>
          </a:p>
          <a:p>
            <a:pPr marL="0" indent="0">
              <a:buNone/>
            </a:pPr>
            <a:r>
              <a:rPr lang="en-NZ" sz="1000" dirty="0"/>
              <a:t>Key themes include self-expression, understanding cultures, increased acceptance of diversity and bringing people together.</a:t>
            </a:r>
          </a:p>
          <a:p>
            <a:pPr marL="0" indent="0">
              <a:buNone/>
            </a:pPr>
            <a:endParaRPr lang="en-NZ" sz="1000" dirty="0"/>
          </a:p>
          <a:p>
            <a:pPr marL="0" indent="0">
              <a:buNone/>
            </a:pPr>
            <a:endParaRPr lang="en-NZ" sz="1000" dirty="0"/>
          </a:p>
          <a:p>
            <a:pPr marL="0" indent="0">
              <a:buNone/>
            </a:pPr>
            <a:endParaRPr lang="en-NZ" sz="1000" dirty="0"/>
          </a:p>
          <a:p>
            <a:pPr marL="0" indent="0">
              <a:buNone/>
            </a:pPr>
            <a:endParaRPr lang="en-NZ" sz="1000" dirty="0"/>
          </a:p>
          <a:p>
            <a:pPr marL="0" indent="0">
              <a:spcBef>
                <a:spcPts val="0"/>
              </a:spcBef>
              <a:buNone/>
            </a:pPr>
            <a:endParaRPr lang="en-NZ" sz="1000" dirty="0"/>
          </a:p>
          <a:p>
            <a:pPr marL="0" indent="0">
              <a:spcBef>
                <a:spcPts val="0"/>
              </a:spcBef>
              <a:buNone/>
            </a:pPr>
            <a:endParaRPr lang="en-NZ" sz="1000" dirty="0"/>
          </a:p>
          <a:p>
            <a:pPr marL="0" indent="0">
              <a:spcBef>
                <a:spcPts val="0"/>
              </a:spcBef>
              <a:buNone/>
            </a:pPr>
            <a:r>
              <a:rPr lang="en-NZ" sz="1000" dirty="0"/>
              <a:t>“Allow discussion between different people of all races” </a:t>
            </a:r>
          </a:p>
          <a:p>
            <a:pPr marL="0" indent="0" algn="r">
              <a:spcBef>
                <a:spcPts val="0"/>
              </a:spcBef>
              <a:buNone/>
            </a:pPr>
            <a:r>
              <a:rPr lang="en-NZ" sz="1000" dirty="0"/>
              <a:t>(Man, 70+, Māori, Auckland region)</a:t>
            </a:r>
          </a:p>
          <a:p>
            <a:pPr marL="0" indent="0">
              <a:spcBef>
                <a:spcPts val="0"/>
              </a:spcBef>
              <a:buNone/>
            </a:pPr>
            <a:endParaRPr lang="en-NZ" sz="1000" dirty="0"/>
          </a:p>
          <a:p>
            <a:pPr marL="0" indent="0">
              <a:spcBef>
                <a:spcPts val="0"/>
              </a:spcBef>
              <a:buNone/>
            </a:pPr>
            <a:r>
              <a:rPr lang="en-NZ" sz="1000" dirty="0"/>
              <a:t>“Although New Zealand has a diverse population we are still prone to stick with what and who we know. Arts is a medium that all cultures can identify / connect with and we can all learn from / through each other's various art expressions” </a:t>
            </a:r>
          </a:p>
          <a:p>
            <a:pPr marL="0" indent="0" algn="r">
              <a:spcBef>
                <a:spcPts val="0"/>
              </a:spcBef>
              <a:buNone/>
            </a:pPr>
            <a:r>
              <a:rPr lang="en-NZ" sz="1000" dirty="0"/>
              <a:t>(Woman, 40-49, Māori, Hawke's Bay region)</a:t>
            </a:r>
          </a:p>
          <a:p>
            <a:pPr marL="0" indent="0">
              <a:spcBef>
                <a:spcPts val="0"/>
              </a:spcBef>
              <a:buNone/>
            </a:pPr>
            <a:endParaRPr lang="en-NZ" sz="1000" dirty="0"/>
          </a:p>
          <a:p>
            <a:pPr marL="0" indent="0">
              <a:spcBef>
                <a:spcPts val="0"/>
              </a:spcBef>
              <a:buNone/>
            </a:pPr>
            <a:r>
              <a:rPr lang="en-NZ" sz="1000" dirty="0"/>
              <a:t>“Art gives people a sense of purpose, belonging, it is also an outlet to create something that will live long past the here and now” </a:t>
            </a:r>
          </a:p>
          <a:p>
            <a:pPr marL="0" indent="0" algn="r">
              <a:spcBef>
                <a:spcPts val="0"/>
              </a:spcBef>
              <a:buNone/>
            </a:pPr>
            <a:r>
              <a:rPr lang="en-NZ" sz="1000" dirty="0"/>
              <a:t>(Woman, 40-49, Māori, Hawke's Bay region)</a:t>
            </a:r>
          </a:p>
        </p:txBody>
      </p:sp>
    </p:spTree>
    <p:extLst>
      <p:ext uri="{BB962C8B-B14F-4D97-AF65-F5344CB8AC3E}">
        <p14:creationId xmlns:p14="http://schemas.microsoft.com/office/powerpoint/2010/main" val="881401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p:txBody>
          <a:bodyPr>
            <a:normAutofit/>
          </a:bodyPr>
          <a:lstStyle/>
          <a:p>
            <a:r>
              <a:rPr lang="en-NZ" sz="4000" dirty="0">
                <a:latin typeface="Georgia" panose="02040502050405020303" pitchFamily="18" charset="0"/>
              </a:rPr>
              <a:t>Impact of </a:t>
            </a:r>
            <a:br>
              <a:rPr lang="en-NZ" sz="4000" dirty="0">
                <a:latin typeface="Georgia" panose="02040502050405020303" pitchFamily="18" charset="0"/>
              </a:rPr>
            </a:br>
            <a:r>
              <a:rPr lang="en-NZ" sz="4000" dirty="0">
                <a:latin typeface="Georgia" panose="02040502050405020303" pitchFamily="18" charset="0"/>
              </a:rPr>
              <a:t>COVID-19 AMONG Māori </a:t>
            </a:r>
          </a:p>
        </p:txBody>
      </p:sp>
    </p:spTree>
    <p:extLst>
      <p:ext uri="{BB962C8B-B14F-4D97-AF65-F5344CB8AC3E}">
        <p14:creationId xmlns:p14="http://schemas.microsoft.com/office/powerpoint/2010/main" val="4005777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Getting through COVID-19</a:t>
            </a:r>
          </a:p>
        </p:txBody>
      </p:sp>
      <p:sp>
        <p:nvSpPr>
          <p:cNvPr id="8" name="Text Placeholder 7">
            <a:extLst>
              <a:ext uri="{FF2B5EF4-FFF2-40B4-BE49-F238E27FC236}">
                <a16:creationId xmlns:a16="http://schemas.microsoft.com/office/drawing/2014/main" id="{61082248-7070-4FDF-A9CF-3634BE787AB3}"/>
              </a:ext>
            </a:extLst>
          </p:cNvPr>
          <p:cNvSpPr>
            <a:spLocks noGrp="1"/>
          </p:cNvSpPr>
          <p:nvPr>
            <p:ph type="body" sz="quarter" idx="10"/>
          </p:nvPr>
        </p:nvSpPr>
        <p:spPr>
          <a:xfrm>
            <a:off x="758825" y="1344207"/>
            <a:ext cx="6953250" cy="419100"/>
          </a:xfrm>
        </p:spPr>
        <p:txBody>
          <a:bodyPr/>
          <a:lstStyle/>
          <a:p>
            <a:r>
              <a:rPr lang="en-NZ" dirty="0"/>
              <a:t>How much do you agree or disagree with the following?</a:t>
            </a:r>
          </a:p>
          <a:p>
            <a:endParaRPr lang="en-NZ" dirty="0"/>
          </a:p>
        </p:txBody>
      </p:sp>
      <p:graphicFrame>
        <p:nvGraphicFramePr>
          <p:cNvPr id="7" name="Chart 6"/>
          <p:cNvGraphicFramePr/>
          <p:nvPr>
            <p:extLst>
              <p:ext uri="{D42A27DB-BD31-4B8C-83A1-F6EECF244321}">
                <p14:modId xmlns:p14="http://schemas.microsoft.com/office/powerpoint/2010/main" val="809990375"/>
              </p:ext>
            </p:extLst>
          </p:nvPr>
        </p:nvGraphicFramePr>
        <p:xfrm>
          <a:off x="2175154" y="1734433"/>
          <a:ext cx="5724525" cy="449508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BE2116B-6534-489F-BD19-C6E4150B4B7A}"/>
              </a:ext>
            </a:extLst>
          </p:cNvPr>
          <p:cNvSpPr txBox="1"/>
          <p:nvPr/>
        </p:nvSpPr>
        <p:spPr>
          <a:xfrm>
            <a:off x="689154" y="4971239"/>
            <a:ext cx="1893905"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 have attended or participated in new arts and culture activities because of COVID-19</a:t>
            </a:r>
          </a:p>
        </p:txBody>
      </p:sp>
      <p:sp>
        <p:nvSpPr>
          <p:cNvPr id="19" name="TextBox 18">
            <a:extLst>
              <a:ext uri="{FF2B5EF4-FFF2-40B4-BE49-F238E27FC236}">
                <a16:creationId xmlns:a16="http://schemas.microsoft.com/office/drawing/2014/main" id="{89EC127D-4B28-4E2B-AE02-156D2BCB91D7}"/>
              </a:ext>
            </a:extLst>
          </p:cNvPr>
          <p:cNvSpPr txBox="1"/>
          <p:nvPr/>
        </p:nvSpPr>
        <p:spPr>
          <a:xfrm>
            <a:off x="689154" y="2388185"/>
            <a:ext cx="1759152" cy="707886"/>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supported my wellbeing during the COVID-19 crisis</a:t>
            </a:r>
          </a:p>
        </p:txBody>
      </p:sp>
      <p:sp>
        <p:nvSpPr>
          <p:cNvPr id="20" name="TextBox 19">
            <a:extLst>
              <a:ext uri="{FF2B5EF4-FFF2-40B4-BE49-F238E27FC236}">
                <a16:creationId xmlns:a16="http://schemas.microsoft.com/office/drawing/2014/main" id="{CD74BB66-AA2B-4A8B-B894-976B303FF74C}"/>
              </a:ext>
            </a:extLst>
          </p:cNvPr>
          <p:cNvSpPr txBox="1"/>
          <p:nvPr/>
        </p:nvSpPr>
        <p:spPr>
          <a:xfrm>
            <a:off x="689154" y="3652587"/>
            <a:ext cx="1759151" cy="707886"/>
          </a:xfrm>
          <a:prstGeom prst="rect">
            <a:avLst/>
          </a:prstGeom>
          <a:noFill/>
        </p:spPr>
        <p:txBody>
          <a:bodyPr wrap="square" rtlCol="0">
            <a:spAutoFit/>
          </a:bodyPr>
          <a:lstStyle/>
          <a:p>
            <a:r>
              <a:rPr lang="en-NZ" sz="1000" b="1" dirty="0">
                <a:solidFill>
                  <a:schemeClr val="tx1">
                    <a:lumMod val="65000"/>
                    <a:lumOff val="35000"/>
                  </a:schemeClr>
                </a:solidFill>
                <a:latin typeface="+mj-lt"/>
              </a:rPr>
              <a:t>I have watched more arts and culture activities online since the March lockdown</a:t>
            </a:r>
          </a:p>
        </p:txBody>
      </p:sp>
      <p:sp>
        <p:nvSpPr>
          <p:cNvPr id="22" name="Oval 21">
            <a:extLst>
              <a:ext uri="{FF2B5EF4-FFF2-40B4-BE49-F238E27FC236}">
                <a16:creationId xmlns:a16="http://schemas.microsoft.com/office/drawing/2014/main" id="{25DE0D4C-F99B-49F0-B70D-90B23AA1C776}"/>
              </a:ext>
            </a:extLst>
          </p:cNvPr>
          <p:cNvSpPr/>
          <p:nvPr/>
        </p:nvSpPr>
        <p:spPr>
          <a:xfrm>
            <a:off x="152156" y="1837144"/>
            <a:ext cx="304800" cy="304800"/>
          </a:xfrm>
          <a:prstGeom prst="ellipse">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800" b="0" i="0" u="none" strike="noStrike" kern="0" cap="none" spc="0" normalizeH="0" baseline="0" noProof="0" dirty="0">
                <a:ln>
                  <a:noFill/>
                </a:ln>
                <a:effectLst/>
                <a:uLnTx/>
                <a:uFillTx/>
                <a:latin typeface="+mj-lt"/>
                <a:ea typeface="+mn-ea"/>
                <a:cs typeface="+mn-cs"/>
              </a:rPr>
              <a:t>%</a:t>
            </a:r>
          </a:p>
        </p:txBody>
      </p:sp>
      <p:cxnSp>
        <p:nvCxnSpPr>
          <p:cNvPr id="23" name="Straight Connector 22">
            <a:extLst>
              <a:ext uri="{FF2B5EF4-FFF2-40B4-BE49-F238E27FC236}">
                <a16:creationId xmlns:a16="http://schemas.microsoft.com/office/drawing/2014/main" id="{E9409B35-D0A7-4B20-B44D-AA3ECA95BF32}"/>
              </a:ext>
            </a:extLst>
          </p:cNvPr>
          <p:cNvCxnSpPr>
            <a:cxnSpLocks/>
          </p:cNvCxnSpPr>
          <p:nvPr/>
        </p:nvCxnSpPr>
        <p:spPr>
          <a:xfrm>
            <a:off x="175248" y="3376511"/>
            <a:ext cx="768932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F7A1EA-BC83-46FA-8B5B-0568C6BD580F}"/>
              </a:ext>
            </a:extLst>
          </p:cNvPr>
          <p:cNvCxnSpPr>
            <a:cxnSpLocks/>
          </p:cNvCxnSpPr>
          <p:nvPr/>
        </p:nvCxnSpPr>
        <p:spPr>
          <a:xfrm>
            <a:off x="175248" y="4700213"/>
            <a:ext cx="768932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C48125F-0963-4472-83CD-DC24B870C564}"/>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2020 (n=1172); New Zealand 2020 (n=6263)</a:t>
            </a:r>
          </a:p>
        </p:txBody>
      </p:sp>
      <p:grpSp>
        <p:nvGrpSpPr>
          <p:cNvPr id="16" name="Group 15">
            <a:extLst>
              <a:ext uri="{FF2B5EF4-FFF2-40B4-BE49-F238E27FC236}">
                <a16:creationId xmlns:a16="http://schemas.microsoft.com/office/drawing/2014/main" id="{EB273646-AE36-4C96-B5B8-D74940350774}"/>
              </a:ext>
            </a:extLst>
          </p:cNvPr>
          <p:cNvGrpSpPr/>
          <p:nvPr/>
        </p:nvGrpSpPr>
        <p:grpSpPr>
          <a:xfrm>
            <a:off x="5136705" y="6508981"/>
            <a:ext cx="2891981" cy="215444"/>
            <a:chOff x="163092" y="5772628"/>
            <a:chExt cx="2891981" cy="215444"/>
          </a:xfrm>
        </p:grpSpPr>
        <p:sp>
          <p:nvSpPr>
            <p:cNvPr id="17" name="TextBox 16">
              <a:extLst>
                <a:ext uri="{FF2B5EF4-FFF2-40B4-BE49-F238E27FC236}">
                  <a16:creationId xmlns:a16="http://schemas.microsoft.com/office/drawing/2014/main" id="{3515F64D-2248-4C16-9440-AFC65AE794AA}"/>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8" name="Isosceles Triangle 17">
              <a:extLst>
                <a:ext uri="{FF2B5EF4-FFF2-40B4-BE49-F238E27FC236}">
                  <a16:creationId xmlns:a16="http://schemas.microsoft.com/office/drawing/2014/main" id="{1AAD4E85-8917-4A7D-8375-89CC759F51B5}"/>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5" name="Isosceles Triangle 24">
              <a:extLst>
                <a:ext uri="{FF2B5EF4-FFF2-40B4-BE49-F238E27FC236}">
                  <a16:creationId xmlns:a16="http://schemas.microsoft.com/office/drawing/2014/main" id="{6E8B26F9-49EA-47D2-9872-A53216FF61D1}"/>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26" name="Isosceles Triangle 25">
            <a:extLst>
              <a:ext uri="{FF2B5EF4-FFF2-40B4-BE49-F238E27FC236}">
                <a16:creationId xmlns:a16="http://schemas.microsoft.com/office/drawing/2014/main" id="{C9925FBD-80F7-4790-AA2B-F3F782950DBE}"/>
              </a:ext>
            </a:extLst>
          </p:cNvPr>
          <p:cNvSpPr>
            <a:spLocks noChangeAspect="1"/>
          </p:cNvSpPr>
          <p:nvPr/>
        </p:nvSpPr>
        <p:spPr>
          <a:xfrm>
            <a:off x="4893416" y="4971239"/>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7" name="Rectangle 26">
            <a:extLst>
              <a:ext uri="{FF2B5EF4-FFF2-40B4-BE49-F238E27FC236}">
                <a16:creationId xmlns:a16="http://schemas.microsoft.com/office/drawing/2014/main" id="{AC3525C7-7299-45ED-A7B9-F5D784856D62}"/>
              </a:ext>
            </a:extLst>
          </p:cNvPr>
          <p:cNvSpPr/>
          <p:nvPr/>
        </p:nvSpPr>
        <p:spPr>
          <a:xfrm>
            <a:off x="8307977" y="1945471"/>
            <a:ext cx="3708775" cy="4016484"/>
          </a:xfrm>
          <a:prstGeom prst="rect">
            <a:avLst/>
          </a:prstGeom>
        </p:spPr>
        <p:txBody>
          <a:bodyPr wrap="square">
            <a:spAutoFit/>
          </a:bodyPr>
          <a:lstStyle/>
          <a:p>
            <a:r>
              <a:rPr lang="en-NZ" sz="1000" dirty="0"/>
              <a:t>A third of Māori say the arts has supported their wellbeing to get them through COVID-19. The pandemic has also pushed Māori to watch more activities online since the lockdown (29%). These findings are consistent with all New Zealanders.</a:t>
            </a:r>
          </a:p>
          <a:p>
            <a:endParaRPr lang="en-NZ" sz="1000" dirty="0"/>
          </a:p>
          <a:p>
            <a:r>
              <a:rPr lang="en-NZ" sz="1000" dirty="0"/>
              <a:t>The pandemic has even provided a spur for Māori to engage in new cultural activities (16%), which is significantly higher than for all New Zealanders (13%).</a:t>
            </a:r>
          </a:p>
          <a:p>
            <a:endParaRPr lang="en-NZ" sz="1000" dirty="0"/>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The following groups are more likely than average (33%) to say that the arts and culture supported their wellbeing during the COVID-19 crisis: Māori women (39%), and Māori adults 40-49 (43%).</a:t>
            </a:r>
          </a:p>
          <a:p>
            <a:pPr lvl="0">
              <a:spcBef>
                <a:spcPts val="600"/>
              </a:spcBef>
            </a:pPr>
            <a:endParaRPr lang="en-NZ" sz="1000" dirty="0">
              <a:solidFill>
                <a:schemeClr val="tx1">
                  <a:lumMod val="85000"/>
                  <a:lumOff val="15000"/>
                </a:schemeClr>
              </a:solidFill>
            </a:endParaRPr>
          </a:p>
          <a:p>
            <a:r>
              <a:rPr lang="en-NZ" sz="1000" dirty="0">
                <a:solidFill>
                  <a:schemeClr val="tx1">
                    <a:lumMod val="85000"/>
                    <a:lumOff val="15000"/>
                  </a:schemeClr>
                </a:solidFill>
              </a:rPr>
              <a:t>Māori who live in provincial areas are less likely than average to have watched more arts and culture activities online since the March lockdown (23% vs 29%).</a:t>
            </a:r>
            <a:endParaRPr lang="en-NZ" sz="1000" dirty="0"/>
          </a:p>
          <a:p>
            <a:endParaRPr lang="en-NZ" sz="1000" dirty="0">
              <a:solidFill>
                <a:schemeClr val="tx1">
                  <a:lumMod val="85000"/>
                  <a:lumOff val="15000"/>
                </a:schemeClr>
              </a:solidFill>
            </a:endParaRPr>
          </a:p>
          <a:p>
            <a:r>
              <a:rPr lang="en-NZ" sz="1000" dirty="0">
                <a:solidFill>
                  <a:schemeClr val="tx1">
                    <a:lumMod val="85000"/>
                    <a:lumOff val="15000"/>
                  </a:schemeClr>
                </a:solidFill>
              </a:rPr>
              <a:t>Māori aged 40-49 (23%) are more likely than average (16%) to have attended or participated in a new art activity because of COVID-19.</a:t>
            </a:r>
          </a:p>
          <a:p>
            <a:endParaRPr lang="en-NZ" sz="1000" dirty="0">
              <a:solidFill>
                <a:schemeClr val="tx1">
                  <a:lumMod val="85000"/>
                  <a:lumOff val="15000"/>
                </a:schemeClr>
              </a:solidFill>
            </a:endParaRPr>
          </a:p>
          <a:p>
            <a:endParaRPr lang="en-NZ" sz="1000" dirty="0"/>
          </a:p>
        </p:txBody>
      </p:sp>
    </p:spTree>
    <p:extLst>
      <p:ext uri="{BB962C8B-B14F-4D97-AF65-F5344CB8AC3E}">
        <p14:creationId xmlns:p14="http://schemas.microsoft.com/office/powerpoint/2010/main" val="1547916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After COVID-19</a:t>
            </a:r>
          </a:p>
        </p:txBody>
      </p:sp>
      <p:sp>
        <p:nvSpPr>
          <p:cNvPr id="8" name="Text Placeholder 7">
            <a:extLst>
              <a:ext uri="{FF2B5EF4-FFF2-40B4-BE49-F238E27FC236}">
                <a16:creationId xmlns:a16="http://schemas.microsoft.com/office/drawing/2014/main" id="{362C52EF-321F-4867-9271-5C0A5F9710BF}"/>
              </a:ext>
            </a:extLst>
          </p:cNvPr>
          <p:cNvSpPr>
            <a:spLocks noGrp="1"/>
          </p:cNvSpPr>
          <p:nvPr>
            <p:ph type="body" sz="quarter" idx="10"/>
          </p:nvPr>
        </p:nvSpPr>
        <p:spPr>
          <a:xfrm>
            <a:off x="758825" y="1309372"/>
            <a:ext cx="6953250" cy="419100"/>
          </a:xfrm>
        </p:spPr>
        <p:txBody>
          <a:bodyPr/>
          <a:lstStyle/>
          <a:p>
            <a:r>
              <a:rPr lang="en-NZ" dirty="0"/>
              <a:t>How much do you agree or disagree with the following?</a:t>
            </a:r>
          </a:p>
        </p:txBody>
      </p:sp>
      <p:graphicFrame>
        <p:nvGraphicFramePr>
          <p:cNvPr id="7" name="Chart 6"/>
          <p:cNvGraphicFramePr/>
          <p:nvPr>
            <p:extLst>
              <p:ext uri="{D42A27DB-BD31-4B8C-83A1-F6EECF244321}">
                <p14:modId xmlns:p14="http://schemas.microsoft.com/office/powerpoint/2010/main" val="4237906985"/>
              </p:ext>
            </p:extLst>
          </p:nvPr>
        </p:nvGraphicFramePr>
        <p:xfrm>
          <a:off x="1505224" y="1699601"/>
          <a:ext cx="5724525" cy="470119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89EC127D-4B28-4E2B-AE02-156D2BCB91D7}"/>
              </a:ext>
            </a:extLst>
          </p:cNvPr>
          <p:cNvSpPr txBox="1"/>
          <p:nvPr/>
        </p:nvSpPr>
        <p:spPr>
          <a:xfrm>
            <a:off x="161790" y="2602282"/>
            <a:ext cx="1143135" cy="1015663"/>
          </a:xfrm>
          <a:prstGeom prst="rect">
            <a:avLst/>
          </a:prstGeom>
          <a:noFill/>
        </p:spPr>
        <p:txBody>
          <a:bodyPr wrap="square" rtlCol="0">
            <a:spAutoFit/>
          </a:bodyPr>
          <a:lstStyle/>
          <a:p>
            <a:r>
              <a:rPr lang="en-NZ" sz="1000" b="1" dirty="0">
                <a:solidFill>
                  <a:schemeClr val="tx1">
                    <a:lumMod val="65000"/>
                    <a:lumOff val="35000"/>
                  </a:schemeClr>
                </a:solidFill>
                <a:latin typeface="+mj-lt"/>
              </a:rPr>
              <a:t>I’d like to have the choice of attending the arts in person or watching online</a:t>
            </a:r>
          </a:p>
        </p:txBody>
      </p:sp>
      <p:sp>
        <p:nvSpPr>
          <p:cNvPr id="20" name="TextBox 19">
            <a:extLst>
              <a:ext uri="{FF2B5EF4-FFF2-40B4-BE49-F238E27FC236}">
                <a16:creationId xmlns:a16="http://schemas.microsoft.com/office/drawing/2014/main" id="{CD74BB66-AA2B-4A8B-B894-976B303FF74C}"/>
              </a:ext>
            </a:extLst>
          </p:cNvPr>
          <p:cNvSpPr txBox="1"/>
          <p:nvPr/>
        </p:nvSpPr>
        <p:spPr>
          <a:xfrm>
            <a:off x="161790" y="4061505"/>
            <a:ext cx="1216025" cy="1015663"/>
          </a:xfrm>
          <a:prstGeom prst="rect">
            <a:avLst/>
          </a:prstGeom>
          <a:noFill/>
        </p:spPr>
        <p:txBody>
          <a:bodyPr wrap="square" rtlCol="0">
            <a:spAutoFit/>
          </a:bodyPr>
          <a:lstStyle/>
          <a:p>
            <a:r>
              <a:rPr lang="en-NZ" sz="1000" b="1" dirty="0">
                <a:solidFill>
                  <a:schemeClr val="tx1">
                    <a:lumMod val="65000"/>
                    <a:lumOff val="35000"/>
                  </a:schemeClr>
                </a:solidFill>
                <a:latin typeface="+mj-lt"/>
              </a:rPr>
              <a:t>Arts and culture have a vital role to play in re-building New Zealand after the COVID-19 crisis</a:t>
            </a:r>
          </a:p>
        </p:txBody>
      </p:sp>
      <p:cxnSp>
        <p:nvCxnSpPr>
          <p:cNvPr id="21" name="Straight Connector 20">
            <a:extLst>
              <a:ext uri="{FF2B5EF4-FFF2-40B4-BE49-F238E27FC236}">
                <a16:creationId xmlns:a16="http://schemas.microsoft.com/office/drawing/2014/main" id="{52E35B55-EE4D-4644-A3C0-64A6A7CDFB71}"/>
              </a:ext>
            </a:extLst>
          </p:cNvPr>
          <p:cNvCxnSpPr>
            <a:cxnSpLocks/>
          </p:cNvCxnSpPr>
          <p:nvPr/>
        </p:nvCxnSpPr>
        <p:spPr>
          <a:xfrm>
            <a:off x="221877" y="3817826"/>
            <a:ext cx="6693273"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9972F5A0-1DA3-4B5A-BAA9-998777CAEAD6}"/>
              </a:ext>
            </a:extLst>
          </p:cNvPr>
          <p:cNvGraphicFramePr>
            <a:graphicFrameLocks noGrp="1"/>
          </p:cNvGraphicFramePr>
          <p:nvPr>
            <p:extLst>
              <p:ext uri="{D42A27DB-BD31-4B8C-83A1-F6EECF244321}">
                <p14:modId xmlns:p14="http://schemas.microsoft.com/office/powerpoint/2010/main" val="1182076775"/>
              </p:ext>
            </p:extLst>
          </p:nvPr>
        </p:nvGraphicFramePr>
        <p:xfrm>
          <a:off x="7327594" y="2068998"/>
          <a:ext cx="527855" cy="3199689"/>
        </p:xfrm>
        <a:graphic>
          <a:graphicData uri="http://schemas.openxmlformats.org/drawingml/2006/table">
            <a:tbl>
              <a:tblPr firstRow="1" bandRow="1">
                <a:tableStyleId>{5C22544A-7EE6-4342-B048-85BDC9FD1C3A}</a:tableStyleId>
              </a:tblPr>
              <a:tblGrid>
                <a:gridCol w="527855">
                  <a:extLst>
                    <a:ext uri="{9D8B030D-6E8A-4147-A177-3AD203B41FA5}">
                      <a16:colId xmlns:a16="http://schemas.microsoft.com/office/drawing/2014/main" val="2520513731"/>
                    </a:ext>
                  </a:extLst>
                </a:gridCol>
              </a:tblGrid>
              <a:tr h="313699">
                <a:tc>
                  <a:txBody>
                    <a:bodyPr/>
                    <a:lstStyle/>
                    <a:p>
                      <a:pPr algn="ctr"/>
                      <a:endParaRPr lang="en-NZ" sz="1200" b="1"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9870753"/>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54</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6435131"/>
                  </a:ext>
                </a:extLst>
              </a:tr>
              <a:tr h="577198">
                <a:tc>
                  <a:txBody>
                    <a:bodyPr/>
                    <a:lstStyle/>
                    <a:p>
                      <a:pPr algn="ctr"/>
                      <a:r>
                        <a:rPr lang="en-NZ" sz="1400" b="0" dirty="0">
                          <a:solidFill>
                            <a:schemeClr val="tx1">
                              <a:lumMod val="65000"/>
                              <a:lumOff val="35000"/>
                            </a:schemeClr>
                          </a:solidFill>
                          <a:latin typeface="Arial" panose="020B0604020202020204" pitchFamily="34" charset="0"/>
                          <a:cs typeface="Arial" panose="020B0604020202020204" pitchFamily="34" charset="0"/>
                        </a:rPr>
                        <a:t>52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0711227"/>
                  </a:ext>
                </a:extLst>
              </a:tr>
              <a:tr h="577198">
                <a:tc>
                  <a:txBody>
                    <a:bodyPr/>
                    <a:lstStyle/>
                    <a:p>
                      <a:pPr algn="ct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6248346"/>
                  </a:ext>
                </a:extLst>
              </a:tr>
              <a:tr h="577198">
                <a:tc>
                  <a:txBody>
                    <a:bodyPr/>
                    <a:lstStyle/>
                    <a:p>
                      <a:pPr algn="ctr"/>
                      <a:r>
                        <a:rPr lang="lv-LV" sz="1400" b="0">
                          <a:solidFill>
                            <a:schemeClr val="tx1">
                              <a:lumMod val="65000"/>
                              <a:lumOff val="35000"/>
                            </a:schemeClr>
                          </a:solidFill>
                          <a:latin typeface="Arial" panose="020B0604020202020204" pitchFamily="34" charset="0"/>
                          <a:cs typeface="Arial" panose="020B0604020202020204" pitchFamily="34" charset="0"/>
                        </a:rPr>
                        <a:t>49</a:t>
                      </a:r>
                      <a:endParaRPr lang="en-NZ" sz="1400" b="0" dirty="0">
                        <a:solidFill>
                          <a:schemeClr val="tx1">
                            <a:lumMod val="65000"/>
                            <a:lumOff val="35000"/>
                          </a:schemeClr>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434710"/>
                  </a:ext>
                </a:extLst>
              </a:tr>
              <a:tr h="577198">
                <a:tc>
                  <a:txBody>
                    <a:bodyPr/>
                    <a:lstStyle/>
                    <a:p>
                      <a:pPr algn="ctr"/>
                      <a:r>
                        <a:rPr lang="en-NZ" sz="1400" b="0" dirty="0">
                          <a:solidFill>
                            <a:schemeClr val="tx1">
                              <a:lumMod val="65000"/>
                              <a:lumOff val="35000"/>
                            </a:schemeClr>
                          </a:solidFill>
                          <a:latin typeface="Arial" panose="020B0604020202020204" pitchFamily="34" charset="0"/>
                          <a:cs typeface="Arial" panose="020B0604020202020204" pitchFamily="34" charset="0"/>
                        </a:rPr>
                        <a:t>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757190"/>
                  </a:ext>
                </a:extLst>
              </a:tr>
            </a:tbl>
          </a:graphicData>
        </a:graphic>
      </p:graphicFrame>
      <p:sp>
        <p:nvSpPr>
          <p:cNvPr id="24" name="TextBox 23">
            <a:extLst>
              <a:ext uri="{FF2B5EF4-FFF2-40B4-BE49-F238E27FC236}">
                <a16:creationId xmlns:a16="http://schemas.microsoft.com/office/drawing/2014/main" id="{D5216A89-2C6B-4485-87E1-22AC5847AD85}"/>
              </a:ext>
            </a:extLst>
          </p:cNvPr>
          <p:cNvSpPr txBox="1"/>
          <p:nvPr/>
        </p:nvSpPr>
        <p:spPr>
          <a:xfrm>
            <a:off x="7254522" y="1847029"/>
            <a:ext cx="631299" cy="369332"/>
          </a:xfrm>
          <a:prstGeom prst="rect">
            <a:avLst/>
          </a:prstGeom>
          <a:noFill/>
        </p:spPr>
        <p:txBody>
          <a:bodyPr wrap="square" rtlCol="0">
            <a:spAutoFit/>
          </a:bodyPr>
          <a:lstStyle/>
          <a:p>
            <a:pPr algn="ctr">
              <a:lnSpc>
                <a:spcPct val="90000"/>
              </a:lnSpc>
            </a:pPr>
            <a:r>
              <a:rPr lang="en-NZ" sz="1000" dirty="0">
                <a:solidFill>
                  <a:schemeClr val="tx1">
                    <a:lumMod val="65000"/>
                    <a:lumOff val="35000"/>
                  </a:schemeClr>
                </a:solidFill>
                <a:latin typeface="Arial Narrow" panose="020B0606020202030204" pitchFamily="34" charset="0"/>
                <a:ea typeface="+mj-ea"/>
                <a:cs typeface="+mj-cs"/>
              </a:rPr>
              <a:t>Nett agree</a:t>
            </a:r>
          </a:p>
        </p:txBody>
      </p:sp>
      <p:sp>
        <p:nvSpPr>
          <p:cNvPr id="13" name="TextBox 12">
            <a:extLst>
              <a:ext uri="{FF2B5EF4-FFF2-40B4-BE49-F238E27FC236}">
                <a16:creationId xmlns:a16="http://schemas.microsoft.com/office/drawing/2014/main" id="{8EB4B549-84AC-432F-A8F0-50AA2E0B3BE3}"/>
              </a:ext>
            </a:extLst>
          </p:cNvPr>
          <p:cNvSpPr txBox="1"/>
          <p:nvPr/>
        </p:nvSpPr>
        <p:spPr>
          <a:xfrm>
            <a:off x="77056" y="6516044"/>
            <a:ext cx="4463045" cy="215444"/>
          </a:xfrm>
          <a:prstGeom prst="rect">
            <a:avLst/>
          </a:prstGeom>
          <a:noFill/>
        </p:spPr>
        <p:txBody>
          <a:bodyPr wrap="squar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Base: All Māori 2020 (n=1172); New Zealand 2020 (n=6263)</a:t>
            </a:r>
          </a:p>
        </p:txBody>
      </p:sp>
      <p:grpSp>
        <p:nvGrpSpPr>
          <p:cNvPr id="14" name="Group 13">
            <a:extLst>
              <a:ext uri="{FF2B5EF4-FFF2-40B4-BE49-F238E27FC236}">
                <a16:creationId xmlns:a16="http://schemas.microsoft.com/office/drawing/2014/main" id="{BFF15F46-B26A-4FBE-A938-8DF7BDA5BA20}"/>
              </a:ext>
            </a:extLst>
          </p:cNvPr>
          <p:cNvGrpSpPr/>
          <p:nvPr/>
        </p:nvGrpSpPr>
        <p:grpSpPr>
          <a:xfrm>
            <a:off x="5136705" y="6508981"/>
            <a:ext cx="2891981" cy="215444"/>
            <a:chOff x="163092" y="5772628"/>
            <a:chExt cx="2891981" cy="215444"/>
          </a:xfrm>
        </p:grpSpPr>
        <p:sp>
          <p:nvSpPr>
            <p:cNvPr id="15" name="TextBox 14">
              <a:extLst>
                <a:ext uri="{FF2B5EF4-FFF2-40B4-BE49-F238E27FC236}">
                  <a16:creationId xmlns:a16="http://schemas.microsoft.com/office/drawing/2014/main" id="{14F3B3ED-5291-4183-8D9B-2C56C1D80909}"/>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16" name="Isosceles Triangle 15">
              <a:extLst>
                <a:ext uri="{FF2B5EF4-FFF2-40B4-BE49-F238E27FC236}">
                  <a16:creationId xmlns:a16="http://schemas.microsoft.com/office/drawing/2014/main" id="{DFE16927-5ABB-48E1-8EEC-9334CA1C596C}"/>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C8634863-9073-4FC5-AF44-DDF078BA7430}"/>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8" name="Rectangle 17">
            <a:extLst>
              <a:ext uri="{FF2B5EF4-FFF2-40B4-BE49-F238E27FC236}">
                <a16:creationId xmlns:a16="http://schemas.microsoft.com/office/drawing/2014/main" id="{10A3B2A2-EE46-4423-8CC2-45DE3ED90410}"/>
              </a:ext>
            </a:extLst>
          </p:cNvPr>
          <p:cNvSpPr/>
          <p:nvPr/>
        </p:nvSpPr>
        <p:spPr>
          <a:xfrm>
            <a:off x="8334104" y="1945470"/>
            <a:ext cx="3574118" cy="3785652"/>
          </a:xfrm>
          <a:prstGeom prst="rect">
            <a:avLst/>
          </a:prstGeom>
        </p:spPr>
        <p:txBody>
          <a:bodyPr wrap="square">
            <a:spAutoFit/>
          </a:bodyPr>
          <a:lstStyle/>
          <a:p>
            <a:r>
              <a:rPr lang="en-NZ" sz="1000" dirty="0"/>
              <a:t>Half of Māori see the arts playing a vital role in the COVID-19 recovery.</a:t>
            </a:r>
          </a:p>
          <a:p>
            <a:endParaRPr lang="en-NZ" sz="1000" dirty="0"/>
          </a:p>
          <a:p>
            <a:r>
              <a:rPr lang="en-NZ" sz="1000" dirty="0"/>
              <a:t>There is an appetite to retain any online access to the arts which has developed during COVID-19. Looking forward, 54% of Māori would like to have the choice of attending the arts in person or watching them online.</a:t>
            </a:r>
          </a:p>
          <a:p>
            <a:endParaRPr lang="en-NZ" sz="1000" dirty="0"/>
          </a:p>
          <a:p>
            <a:r>
              <a:rPr lang="en-NZ" sz="1000" dirty="0"/>
              <a:t>Both of these findings are consistent with all New Zealanders.</a:t>
            </a:r>
          </a:p>
          <a:p>
            <a:endParaRPr lang="en-NZ" sz="1000" dirty="0"/>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Māori aged 40-49 (68%) and 70+ (67%) and Māori women (58%) are more likely than average (54%) to want the choice to view arts online or in person. </a:t>
            </a:r>
          </a:p>
          <a:p>
            <a:pPr lvl="0">
              <a:spcBef>
                <a:spcPts val="600"/>
              </a:spcBef>
            </a:pPr>
            <a:r>
              <a:rPr lang="en-NZ" sz="1000" dirty="0">
                <a:solidFill>
                  <a:schemeClr val="tx1">
                    <a:lumMod val="85000"/>
                    <a:lumOff val="15000"/>
                  </a:schemeClr>
                </a:solidFill>
              </a:rPr>
              <a:t>In contrast, young Māori aged 15-29 (45%), and Māori with the lived experience of disability (42%) are less likely to share this view.</a:t>
            </a:r>
          </a:p>
          <a:p>
            <a:pPr>
              <a:spcBef>
                <a:spcPts val="600"/>
              </a:spcBef>
            </a:pPr>
            <a:r>
              <a:rPr lang="en-NZ" sz="1000" dirty="0">
                <a:solidFill>
                  <a:schemeClr val="tx1">
                    <a:lumMod val="85000"/>
                    <a:lumOff val="15000"/>
                  </a:schemeClr>
                </a:solidFill>
              </a:rPr>
              <a:t>Māori aged 40-49 (57%), and Māori from low income households (55%) are more likely than average (49%) to feel arts and culture have a vital role in rebuilding New Zealand after COVID-19.</a:t>
            </a:r>
            <a:endParaRPr lang="en-NZ" sz="1000" dirty="0"/>
          </a:p>
        </p:txBody>
      </p:sp>
    </p:spTree>
    <p:extLst>
      <p:ext uri="{BB962C8B-B14F-4D97-AF65-F5344CB8AC3E}">
        <p14:creationId xmlns:p14="http://schemas.microsoft.com/office/powerpoint/2010/main" val="2180339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4E33C63-F573-4348-9293-466E77071C65}"/>
              </a:ext>
            </a:extLst>
          </p:cNvPr>
          <p:cNvSpPr txBox="1">
            <a:spLocks/>
          </p:cNvSpPr>
          <p:nvPr/>
        </p:nvSpPr>
        <p:spPr>
          <a:xfrm>
            <a:off x="2088281" y="4135618"/>
            <a:ext cx="8015438" cy="501650"/>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Calibri Light" panose="020F030202020403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US" dirty="0">
                <a:solidFill>
                  <a:sysClr val="window" lastClr="FFFFFF"/>
                </a:solidFill>
              </a:rPr>
              <a:t>Jade Gifford - </a:t>
            </a:r>
            <a:r>
              <a:rPr lang="en-NZ" dirty="0"/>
              <a:t>Ng</a:t>
            </a:r>
            <a:r>
              <a:rPr lang="mi-NZ" dirty="0"/>
              <a:t>āti Kahungunu ki te Wairoa and Ngāi Tuhoe</a:t>
            </a:r>
            <a:endParaRPr lang="en-US" dirty="0">
              <a:solidFill>
                <a:sysClr val="window" lastClr="FFFFFF"/>
              </a:solidFill>
            </a:endParaRPr>
          </a:p>
        </p:txBody>
      </p:sp>
    </p:spTree>
    <p:extLst>
      <p:ext uri="{BB962C8B-B14F-4D97-AF65-F5344CB8AC3E}">
        <p14:creationId xmlns:p14="http://schemas.microsoft.com/office/powerpoint/2010/main" val="239079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23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0ED6D6-82BE-489A-8943-71B134436736}"/>
              </a:ext>
            </a:extLst>
          </p:cNvPr>
          <p:cNvSpPr/>
          <p:nvPr/>
        </p:nvSpPr>
        <p:spPr>
          <a:xfrm>
            <a:off x="0" y="6204155"/>
            <a:ext cx="12192000" cy="333039"/>
          </a:xfrm>
          <a:prstGeom prst="rect">
            <a:avLst/>
          </a:prstGeom>
          <a:solidFill>
            <a:schemeClr val="bg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object 154">
            <a:extLst>
              <a:ext uri="{FF2B5EF4-FFF2-40B4-BE49-F238E27FC236}">
                <a16:creationId xmlns:a16="http://schemas.microsoft.com/office/drawing/2014/main" id="{E2FBAAA0-98D5-4DA5-9FA9-FABED492A2D1}"/>
              </a:ext>
            </a:extLst>
          </p:cNvPr>
          <p:cNvSpPr txBox="1"/>
          <p:nvPr/>
        </p:nvSpPr>
        <p:spPr>
          <a:xfrm>
            <a:off x="143068" y="1509685"/>
            <a:ext cx="6416600" cy="4891116"/>
          </a:xfrm>
          <a:prstGeom prst="rect">
            <a:avLst/>
          </a:prstGeom>
          <a:solidFill>
            <a:srgbClr val="E7E6E6"/>
          </a:solidFill>
        </p:spPr>
        <p:txBody>
          <a:bodyPr vert="horz" wrap="square" lIns="0" tIns="72000" rIns="0" bIns="0" rtlCol="0">
            <a:noAutofit/>
          </a:bodyPr>
          <a:lstStyle/>
          <a:p>
            <a:pPr marL="2540" algn="ctr">
              <a:lnSpc>
                <a:spcPct val="80000"/>
              </a:lnSpc>
            </a:pPr>
            <a:endParaRPr lang="en-NZ" sz="1200" spc="-5" dirty="0">
              <a:solidFill>
                <a:schemeClr val="tx1">
                  <a:lumMod val="65000"/>
                  <a:lumOff val="35000"/>
                </a:schemeClr>
              </a:solidFill>
              <a:latin typeface="Calibri Light"/>
              <a:cs typeface="Calibri Light"/>
            </a:endParaRPr>
          </a:p>
        </p:txBody>
      </p:sp>
      <p:sp>
        <p:nvSpPr>
          <p:cNvPr id="25" name="TextBox 24">
            <a:extLst>
              <a:ext uri="{FF2B5EF4-FFF2-40B4-BE49-F238E27FC236}">
                <a16:creationId xmlns:a16="http://schemas.microsoft.com/office/drawing/2014/main" id="{2E79382E-4008-4D10-8D4F-7615BCDF9627}"/>
              </a:ext>
            </a:extLst>
          </p:cNvPr>
          <p:cNvSpPr txBox="1"/>
          <p:nvPr/>
        </p:nvSpPr>
        <p:spPr>
          <a:xfrm rot="10800000" flipV="1">
            <a:off x="139321" y="1232685"/>
            <a:ext cx="6420347" cy="276999"/>
          </a:xfrm>
          <a:prstGeom prst="rect">
            <a:avLst/>
          </a:prstGeom>
          <a:solidFill>
            <a:srgbClr val="DAAB2D"/>
          </a:solidFill>
        </p:spPr>
        <p:txBody>
          <a:bodyPr wrap="square" rtlCol="0">
            <a:spAutoFit/>
          </a:bodyPr>
          <a:lstStyle/>
          <a:p>
            <a:r>
              <a:rPr lang="en-NZ" sz="1200" b="1" dirty="0">
                <a:solidFill>
                  <a:srgbClr val="282D41"/>
                </a:solidFill>
              </a:rPr>
              <a:t>M</a:t>
            </a:r>
            <a:r>
              <a:rPr lang="en-NZ" sz="1200" b="1" cap="all" dirty="0">
                <a:solidFill>
                  <a:srgbClr val="282D41"/>
                </a:solidFill>
              </a:rPr>
              <a:t>āO</a:t>
            </a:r>
            <a:r>
              <a:rPr lang="en-NZ" sz="1200" b="1" dirty="0">
                <a:solidFill>
                  <a:srgbClr val="282D41"/>
                </a:solidFill>
              </a:rPr>
              <a:t>RI ENGAGEMENT WITH THE ARTS</a:t>
            </a:r>
          </a:p>
        </p:txBody>
      </p:sp>
      <p:graphicFrame>
        <p:nvGraphicFramePr>
          <p:cNvPr id="29" name="Chart 28">
            <a:extLst>
              <a:ext uri="{FF2B5EF4-FFF2-40B4-BE49-F238E27FC236}">
                <a16:creationId xmlns:a16="http://schemas.microsoft.com/office/drawing/2014/main" id="{68DC7610-4D29-421C-ACFE-10048AC1E915}"/>
              </a:ext>
            </a:extLst>
          </p:cNvPr>
          <p:cNvGraphicFramePr/>
          <p:nvPr/>
        </p:nvGraphicFramePr>
        <p:xfrm>
          <a:off x="4752430" y="1724686"/>
          <a:ext cx="1800770" cy="194006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a:extLst>
              <a:ext uri="{FF2B5EF4-FFF2-40B4-BE49-F238E27FC236}">
                <a16:creationId xmlns:a16="http://schemas.microsoft.com/office/drawing/2014/main" id="{2E6F79C3-A151-40C2-8B5E-C36341C20939}"/>
              </a:ext>
            </a:extLst>
          </p:cNvPr>
          <p:cNvSpPr/>
          <p:nvPr/>
        </p:nvSpPr>
        <p:spPr>
          <a:xfrm>
            <a:off x="0" y="792207"/>
            <a:ext cx="12192000" cy="289604"/>
          </a:xfrm>
          <a:prstGeom prst="rect">
            <a:avLst/>
          </a:prstGeom>
          <a:solidFill>
            <a:srgbClr val="282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 name="Title 1">
            <a:extLst>
              <a:ext uri="{FF2B5EF4-FFF2-40B4-BE49-F238E27FC236}">
                <a16:creationId xmlns:a16="http://schemas.microsoft.com/office/drawing/2014/main" id="{AA7FB02F-86E6-4164-AA1A-CF2BFE4C303D}"/>
              </a:ext>
            </a:extLst>
          </p:cNvPr>
          <p:cNvSpPr>
            <a:spLocks noGrp="1"/>
          </p:cNvSpPr>
          <p:nvPr>
            <p:ph type="title"/>
          </p:nvPr>
        </p:nvSpPr>
        <p:spPr>
          <a:xfrm>
            <a:off x="166536" y="39915"/>
            <a:ext cx="10228293" cy="714828"/>
          </a:xfrm>
        </p:spPr>
        <p:txBody>
          <a:bodyPr/>
          <a:lstStyle/>
          <a:p>
            <a:r>
              <a:rPr lang="en-NZ" dirty="0"/>
              <a:t>Executive Summary: Māori and the Arts</a:t>
            </a:r>
          </a:p>
        </p:txBody>
      </p:sp>
      <p:sp>
        <p:nvSpPr>
          <p:cNvPr id="4" name="TextBox 3">
            <a:extLst>
              <a:ext uri="{FF2B5EF4-FFF2-40B4-BE49-F238E27FC236}">
                <a16:creationId xmlns:a16="http://schemas.microsoft.com/office/drawing/2014/main" id="{0A74DA00-A02E-459C-BAD2-2E3D42EDEC7E}"/>
              </a:ext>
            </a:extLst>
          </p:cNvPr>
          <p:cNvSpPr txBox="1"/>
          <p:nvPr/>
        </p:nvSpPr>
        <p:spPr>
          <a:xfrm>
            <a:off x="166536" y="813899"/>
            <a:ext cx="6208477" cy="246221"/>
          </a:xfrm>
          <a:prstGeom prst="rect">
            <a:avLst/>
          </a:prstGeom>
          <a:noFill/>
        </p:spPr>
        <p:txBody>
          <a:bodyPr wrap="square" rtlCol="0">
            <a:spAutoFit/>
          </a:bodyPr>
          <a:lstStyle/>
          <a:p>
            <a:r>
              <a:rPr lang="en-NZ" sz="1000" b="1" dirty="0">
                <a:solidFill>
                  <a:srgbClr val="DAAB2D"/>
                </a:solidFill>
              </a:rPr>
              <a:t>Method: </a:t>
            </a:r>
            <a:r>
              <a:rPr lang="en-NZ" sz="1000" dirty="0">
                <a:solidFill>
                  <a:schemeClr val="bg1"/>
                </a:solidFill>
              </a:rPr>
              <a:t>Online survey of 6,263 New Zealanders aged 15+ including 1172 Māori</a:t>
            </a:r>
          </a:p>
        </p:txBody>
      </p:sp>
      <p:sp>
        <p:nvSpPr>
          <p:cNvPr id="5" name="TextBox 4">
            <a:extLst>
              <a:ext uri="{FF2B5EF4-FFF2-40B4-BE49-F238E27FC236}">
                <a16:creationId xmlns:a16="http://schemas.microsoft.com/office/drawing/2014/main" id="{7845F969-8DA2-4177-91B5-229A757460CE}"/>
              </a:ext>
            </a:extLst>
          </p:cNvPr>
          <p:cNvSpPr txBox="1"/>
          <p:nvPr/>
        </p:nvSpPr>
        <p:spPr>
          <a:xfrm>
            <a:off x="6104233" y="813899"/>
            <a:ext cx="4053772" cy="246221"/>
          </a:xfrm>
          <a:prstGeom prst="rect">
            <a:avLst/>
          </a:prstGeom>
          <a:noFill/>
        </p:spPr>
        <p:txBody>
          <a:bodyPr wrap="square" rtlCol="0">
            <a:spAutoFit/>
          </a:bodyPr>
          <a:lstStyle/>
          <a:p>
            <a:r>
              <a:rPr lang="en-NZ" sz="1000" b="1" dirty="0">
                <a:solidFill>
                  <a:srgbClr val="DAAB2D"/>
                </a:solidFill>
              </a:rPr>
              <a:t>Fieldwork: </a:t>
            </a:r>
            <a:r>
              <a:rPr lang="en-NZ" sz="1000" dirty="0">
                <a:solidFill>
                  <a:schemeClr val="bg1"/>
                </a:solidFill>
              </a:rPr>
              <a:t>2 October to 2 November 2020</a:t>
            </a:r>
          </a:p>
        </p:txBody>
      </p:sp>
      <p:sp>
        <p:nvSpPr>
          <p:cNvPr id="6" name="TextBox 5">
            <a:extLst>
              <a:ext uri="{FF2B5EF4-FFF2-40B4-BE49-F238E27FC236}">
                <a16:creationId xmlns:a16="http://schemas.microsoft.com/office/drawing/2014/main" id="{44DFA346-8CB7-4E48-84B1-98E7CB9DA4AF}"/>
              </a:ext>
            </a:extLst>
          </p:cNvPr>
          <p:cNvSpPr txBox="1"/>
          <p:nvPr/>
        </p:nvSpPr>
        <p:spPr>
          <a:xfrm>
            <a:off x="8920575" y="813899"/>
            <a:ext cx="2829698" cy="246221"/>
          </a:xfrm>
          <a:prstGeom prst="rect">
            <a:avLst/>
          </a:prstGeom>
          <a:noFill/>
        </p:spPr>
        <p:txBody>
          <a:bodyPr wrap="square" rtlCol="0">
            <a:spAutoFit/>
          </a:bodyPr>
          <a:lstStyle/>
          <a:p>
            <a:r>
              <a:rPr lang="en-NZ" sz="1000" b="1" dirty="0">
                <a:solidFill>
                  <a:srgbClr val="DAAB2D"/>
                </a:solidFill>
              </a:rPr>
              <a:t>Margin of error for Māori</a:t>
            </a:r>
            <a:r>
              <a:rPr lang="en-NZ" sz="1000" dirty="0"/>
              <a:t> </a:t>
            </a:r>
            <a:r>
              <a:rPr lang="en-NZ" sz="1000" b="1" dirty="0">
                <a:solidFill>
                  <a:srgbClr val="DAAB2D"/>
                </a:solidFill>
              </a:rPr>
              <a:t>: </a:t>
            </a:r>
            <a:r>
              <a:rPr lang="en-NZ" sz="1000" dirty="0">
                <a:solidFill>
                  <a:schemeClr val="bg1"/>
                </a:solidFill>
              </a:rPr>
              <a:t>+/- 2.9%</a:t>
            </a:r>
          </a:p>
        </p:txBody>
      </p:sp>
      <p:graphicFrame>
        <p:nvGraphicFramePr>
          <p:cNvPr id="8" name="Chart 7">
            <a:extLst>
              <a:ext uri="{FF2B5EF4-FFF2-40B4-BE49-F238E27FC236}">
                <a16:creationId xmlns:a16="http://schemas.microsoft.com/office/drawing/2014/main" id="{29F6052F-D442-4BAA-96F2-63DE6C741327}"/>
              </a:ext>
            </a:extLst>
          </p:cNvPr>
          <p:cNvGraphicFramePr/>
          <p:nvPr/>
        </p:nvGraphicFramePr>
        <p:xfrm>
          <a:off x="2215763" y="2017141"/>
          <a:ext cx="1935796" cy="13656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ED22625C-B2B0-4FBC-B558-76510EEAB572}"/>
              </a:ext>
            </a:extLst>
          </p:cNvPr>
          <p:cNvGraphicFramePr/>
          <p:nvPr/>
        </p:nvGraphicFramePr>
        <p:xfrm>
          <a:off x="3387087" y="2017484"/>
          <a:ext cx="1901152" cy="1364956"/>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10B797E-BD63-4932-AEF8-B07E6F036237}"/>
              </a:ext>
            </a:extLst>
          </p:cNvPr>
          <p:cNvSpPr/>
          <p:nvPr/>
        </p:nvSpPr>
        <p:spPr>
          <a:xfrm>
            <a:off x="2843561" y="2425646"/>
            <a:ext cx="723275" cy="369332"/>
          </a:xfrm>
          <a:prstGeom prst="rect">
            <a:avLst/>
          </a:prstGeom>
        </p:spPr>
        <p:txBody>
          <a:bodyPr wrap="none" anchor="ctr">
            <a:spAutoFit/>
          </a:bodyPr>
          <a:lstStyle/>
          <a:p>
            <a:pPr algn="ctr"/>
            <a:r>
              <a:rPr lang="mi-NZ" dirty="0">
                <a:solidFill>
                  <a:srgbClr val="414141"/>
                </a:solidFill>
                <a:latin typeface="Arial Black" panose="020B0A04020102020204" pitchFamily="34" charset="0"/>
              </a:rPr>
              <a:t>86</a:t>
            </a:r>
            <a:r>
              <a:rPr lang="lv-LV" dirty="0">
                <a:solidFill>
                  <a:srgbClr val="414141"/>
                </a:solidFill>
                <a:latin typeface="Arial Black" panose="020B0A04020102020204" pitchFamily="34" charset="0"/>
              </a:rPr>
              <a:t>%</a:t>
            </a:r>
            <a:endParaRPr lang="en-NZ" dirty="0">
              <a:solidFill>
                <a:srgbClr val="414141"/>
              </a:solidFill>
              <a:latin typeface="Arial Black" panose="020B0A04020102020204" pitchFamily="34" charset="0"/>
            </a:endParaRPr>
          </a:p>
        </p:txBody>
      </p:sp>
      <p:sp>
        <p:nvSpPr>
          <p:cNvPr id="14" name="TextBox 13">
            <a:extLst>
              <a:ext uri="{FF2B5EF4-FFF2-40B4-BE49-F238E27FC236}">
                <a16:creationId xmlns:a16="http://schemas.microsoft.com/office/drawing/2014/main" id="{25DF98F8-A606-44B0-9C28-FBF9D7E08B8D}"/>
              </a:ext>
            </a:extLst>
          </p:cNvPr>
          <p:cNvSpPr txBox="1"/>
          <p:nvPr/>
        </p:nvSpPr>
        <p:spPr>
          <a:xfrm>
            <a:off x="2904475" y="2775005"/>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2017</a:t>
            </a:r>
          </a:p>
        </p:txBody>
      </p:sp>
      <p:cxnSp>
        <p:nvCxnSpPr>
          <p:cNvPr id="15" name="Straight Connector 14">
            <a:extLst>
              <a:ext uri="{FF2B5EF4-FFF2-40B4-BE49-F238E27FC236}">
                <a16:creationId xmlns:a16="http://schemas.microsoft.com/office/drawing/2014/main" id="{2B6A80EB-B912-46DF-B7BB-21D06D7E5B3A}"/>
              </a:ext>
            </a:extLst>
          </p:cNvPr>
          <p:cNvCxnSpPr>
            <a:cxnSpLocks/>
          </p:cNvCxnSpPr>
          <p:nvPr/>
        </p:nvCxnSpPr>
        <p:spPr>
          <a:xfrm>
            <a:off x="2907716" y="2788852"/>
            <a:ext cx="5949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6C2CFF-5D5C-49A6-BABD-6BEDDCC7574A}"/>
              </a:ext>
            </a:extLst>
          </p:cNvPr>
          <p:cNvSpPr/>
          <p:nvPr/>
        </p:nvSpPr>
        <p:spPr>
          <a:xfrm>
            <a:off x="4000494" y="2425646"/>
            <a:ext cx="723275" cy="369332"/>
          </a:xfrm>
          <a:prstGeom prst="rect">
            <a:avLst/>
          </a:prstGeom>
        </p:spPr>
        <p:txBody>
          <a:bodyPr wrap="none" anchor="ctr">
            <a:spAutoFit/>
          </a:bodyPr>
          <a:lstStyle/>
          <a:p>
            <a:pPr algn="ctr"/>
            <a:r>
              <a:rPr lang="lv-LV" dirty="0">
                <a:solidFill>
                  <a:srgbClr val="414141"/>
                </a:solidFill>
                <a:latin typeface="Arial Black" panose="020B0A04020102020204" pitchFamily="34" charset="0"/>
              </a:rPr>
              <a:t>8</a:t>
            </a:r>
            <a:r>
              <a:rPr lang="mi-NZ" dirty="0">
                <a:solidFill>
                  <a:srgbClr val="414141"/>
                </a:solidFill>
                <a:latin typeface="Arial Black" panose="020B0A04020102020204" pitchFamily="34" charset="0"/>
              </a:rPr>
              <a:t>0</a:t>
            </a:r>
            <a:r>
              <a:rPr lang="lv-LV" dirty="0">
                <a:solidFill>
                  <a:srgbClr val="414141"/>
                </a:solidFill>
                <a:latin typeface="Arial Black" panose="020B0A04020102020204" pitchFamily="34" charset="0"/>
              </a:rPr>
              <a:t>%</a:t>
            </a:r>
            <a:endParaRPr lang="en-NZ" dirty="0">
              <a:solidFill>
                <a:srgbClr val="414141"/>
              </a:solidFill>
              <a:latin typeface="Arial Black" panose="020B0A04020102020204" pitchFamily="34" charset="0"/>
            </a:endParaRPr>
          </a:p>
        </p:txBody>
      </p:sp>
      <p:sp>
        <p:nvSpPr>
          <p:cNvPr id="17" name="TextBox 16">
            <a:extLst>
              <a:ext uri="{FF2B5EF4-FFF2-40B4-BE49-F238E27FC236}">
                <a16:creationId xmlns:a16="http://schemas.microsoft.com/office/drawing/2014/main" id="{6A0329AC-CB66-4C4A-BA08-69F2B42F079A}"/>
              </a:ext>
            </a:extLst>
          </p:cNvPr>
          <p:cNvSpPr txBox="1"/>
          <p:nvPr/>
        </p:nvSpPr>
        <p:spPr>
          <a:xfrm>
            <a:off x="4061408" y="2775005"/>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sp>
        <p:nvSpPr>
          <p:cNvPr id="19" name="Rectangle 18">
            <a:extLst>
              <a:ext uri="{FF2B5EF4-FFF2-40B4-BE49-F238E27FC236}">
                <a16:creationId xmlns:a16="http://schemas.microsoft.com/office/drawing/2014/main" id="{173A63BF-B179-4DB8-ABA7-5F3EE4915DA2}"/>
              </a:ext>
            </a:extLst>
          </p:cNvPr>
          <p:cNvSpPr/>
          <p:nvPr/>
        </p:nvSpPr>
        <p:spPr>
          <a:xfrm>
            <a:off x="5313384" y="2425646"/>
            <a:ext cx="723275" cy="369332"/>
          </a:xfrm>
          <a:prstGeom prst="rect">
            <a:avLst/>
          </a:prstGeom>
        </p:spPr>
        <p:txBody>
          <a:bodyPr wrap="none" anchor="ctr">
            <a:spAutoFit/>
          </a:bodyPr>
          <a:lstStyle/>
          <a:p>
            <a:pPr algn="ctr"/>
            <a:r>
              <a:rPr lang="en-US" dirty="0">
                <a:solidFill>
                  <a:srgbClr val="414141"/>
                </a:solidFill>
                <a:latin typeface="Arial Black" panose="020B0A04020102020204" pitchFamily="34" charset="0"/>
              </a:rPr>
              <a:t>75%</a:t>
            </a:r>
            <a:endParaRPr lang="en-NZ" dirty="0">
              <a:solidFill>
                <a:srgbClr val="414141"/>
              </a:solidFill>
              <a:latin typeface="Arial Black" panose="020B0A04020102020204" pitchFamily="34" charset="0"/>
            </a:endParaRPr>
          </a:p>
        </p:txBody>
      </p:sp>
      <p:sp>
        <p:nvSpPr>
          <p:cNvPr id="20" name="TextBox 19">
            <a:extLst>
              <a:ext uri="{FF2B5EF4-FFF2-40B4-BE49-F238E27FC236}">
                <a16:creationId xmlns:a16="http://schemas.microsoft.com/office/drawing/2014/main" id="{98AECFAF-5D75-40D6-8B7F-E50CD02BE120}"/>
              </a:ext>
            </a:extLst>
          </p:cNvPr>
          <p:cNvSpPr txBox="1"/>
          <p:nvPr/>
        </p:nvSpPr>
        <p:spPr>
          <a:xfrm>
            <a:off x="5374298" y="2775005"/>
            <a:ext cx="601447" cy="276999"/>
          </a:xfrm>
          <a:prstGeom prst="rect">
            <a:avLst/>
          </a:prstGeom>
          <a:noFill/>
        </p:spPr>
        <p:txBody>
          <a:bodyPr wrap="none" rtlCol="0">
            <a:spAutoFit/>
          </a:bodyPr>
          <a:lstStyle/>
          <a:p>
            <a:pPr algn="ctr"/>
            <a:r>
              <a:rPr lang="en-US" sz="1200" spc="150" dirty="0">
                <a:solidFill>
                  <a:prstClr val="black">
                    <a:lumMod val="65000"/>
                    <a:lumOff val="35000"/>
                  </a:prstClr>
                </a:solidFill>
              </a:rPr>
              <a:t>2020</a:t>
            </a:r>
          </a:p>
        </p:txBody>
      </p:sp>
      <p:sp>
        <p:nvSpPr>
          <p:cNvPr id="46" name="Oval 45">
            <a:extLst>
              <a:ext uri="{FF2B5EF4-FFF2-40B4-BE49-F238E27FC236}">
                <a16:creationId xmlns:a16="http://schemas.microsoft.com/office/drawing/2014/main" id="{B0ED4284-321F-404F-9F4C-550D2318592B}"/>
              </a:ext>
            </a:extLst>
          </p:cNvPr>
          <p:cNvSpPr/>
          <p:nvPr/>
        </p:nvSpPr>
        <p:spPr>
          <a:xfrm>
            <a:off x="399890" y="4073327"/>
            <a:ext cx="165301" cy="199238"/>
          </a:xfrm>
          <a:prstGeom prst="ellipse">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effectLst/>
                <a:uLnTx/>
                <a:uFillTx/>
                <a:latin typeface="+mj-lt"/>
                <a:ea typeface="+mn-ea"/>
                <a:cs typeface="+mn-cs"/>
              </a:rPr>
              <a:t>%</a:t>
            </a:r>
          </a:p>
        </p:txBody>
      </p:sp>
      <p:sp>
        <p:nvSpPr>
          <p:cNvPr id="49" name="TextBox 48">
            <a:extLst>
              <a:ext uri="{FF2B5EF4-FFF2-40B4-BE49-F238E27FC236}">
                <a16:creationId xmlns:a16="http://schemas.microsoft.com/office/drawing/2014/main" id="{A626FB2A-8A15-4499-A2BF-9B31F7541010}"/>
              </a:ext>
            </a:extLst>
          </p:cNvPr>
          <p:cNvSpPr txBox="1"/>
          <p:nvPr/>
        </p:nvSpPr>
        <p:spPr>
          <a:xfrm>
            <a:off x="822978" y="4034447"/>
            <a:ext cx="1952285" cy="276999"/>
          </a:xfrm>
          <a:prstGeom prst="rect">
            <a:avLst/>
          </a:prstGeom>
          <a:noFill/>
        </p:spPr>
        <p:txBody>
          <a:bodyPr wrap="square" rtlCol="0">
            <a:spAutoFit/>
          </a:bodyPr>
          <a:lstStyle/>
          <a:p>
            <a:pPr algn="ctr"/>
            <a:r>
              <a:rPr lang="en-NZ" sz="1200" b="1" dirty="0">
                <a:latin typeface="+mj-lt"/>
              </a:rPr>
              <a:t>Attendance</a:t>
            </a:r>
          </a:p>
        </p:txBody>
      </p:sp>
      <p:graphicFrame>
        <p:nvGraphicFramePr>
          <p:cNvPr id="45" name="Chart 44">
            <a:extLst>
              <a:ext uri="{FF2B5EF4-FFF2-40B4-BE49-F238E27FC236}">
                <a16:creationId xmlns:a16="http://schemas.microsoft.com/office/drawing/2014/main" id="{51EB28F3-6E66-4559-A791-17228829A518}"/>
              </a:ext>
            </a:extLst>
          </p:cNvPr>
          <p:cNvGraphicFramePr/>
          <p:nvPr/>
        </p:nvGraphicFramePr>
        <p:xfrm>
          <a:off x="219494" y="3886192"/>
          <a:ext cx="3028620" cy="21380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8" name="Chart 57">
            <a:extLst>
              <a:ext uri="{FF2B5EF4-FFF2-40B4-BE49-F238E27FC236}">
                <a16:creationId xmlns:a16="http://schemas.microsoft.com/office/drawing/2014/main" id="{9C4423C2-3CEE-456C-A92A-816E6D1FE3C7}"/>
              </a:ext>
            </a:extLst>
          </p:cNvPr>
          <p:cNvGraphicFramePr/>
          <p:nvPr>
            <p:extLst>
              <p:ext uri="{D42A27DB-BD31-4B8C-83A1-F6EECF244321}">
                <p14:modId xmlns:p14="http://schemas.microsoft.com/office/powerpoint/2010/main" val="3087408096"/>
              </p:ext>
            </p:extLst>
          </p:nvPr>
        </p:nvGraphicFramePr>
        <p:xfrm>
          <a:off x="3359432" y="3873492"/>
          <a:ext cx="3118217" cy="2155379"/>
        </p:xfrm>
        <a:graphic>
          <a:graphicData uri="http://schemas.openxmlformats.org/drawingml/2006/chart">
            <c:chart xmlns:c="http://schemas.openxmlformats.org/drawingml/2006/chart" xmlns:r="http://schemas.openxmlformats.org/officeDocument/2006/relationships" r:id="rId7"/>
          </a:graphicData>
        </a:graphic>
      </p:graphicFrame>
      <p:sp>
        <p:nvSpPr>
          <p:cNvPr id="60" name="TextBox 59">
            <a:extLst>
              <a:ext uri="{FF2B5EF4-FFF2-40B4-BE49-F238E27FC236}">
                <a16:creationId xmlns:a16="http://schemas.microsoft.com/office/drawing/2014/main" id="{DF56AF22-AC1A-4D77-8AE5-4251CC8BA955}"/>
              </a:ext>
            </a:extLst>
          </p:cNvPr>
          <p:cNvSpPr txBox="1"/>
          <p:nvPr/>
        </p:nvSpPr>
        <p:spPr>
          <a:xfrm>
            <a:off x="3995695" y="4034447"/>
            <a:ext cx="1952285" cy="276999"/>
          </a:xfrm>
          <a:prstGeom prst="rect">
            <a:avLst/>
          </a:prstGeom>
          <a:noFill/>
        </p:spPr>
        <p:txBody>
          <a:bodyPr wrap="square" rtlCol="0">
            <a:spAutoFit/>
          </a:bodyPr>
          <a:lstStyle/>
          <a:p>
            <a:pPr algn="ctr"/>
            <a:r>
              <a:rPr lang="en-NZ" sz="1200" b="1" dirty="0">
                <a:latin typeface="+mj-lt"/>
              </a:rPr>
              <a:t>Participation</a:t>
            </a:r>
          </a:p>
        </p:txBody>
      </p:sp>
      <p:sp>
        <p:nvSpPr>
          <p:cNvPr id="55" name="object 154">
            <a:extLst>
              <a:ext uri="{FF2B5EF4-FFF2-40B4-BE49-F238E27FC236}">
                <a16:creationId xmlns:a16="http://schemas.microsoft.com/office/drawing/2014/main" id="{33A8AA5C-FE1E-4277-ACC5-D7491DEE83CD}"/>
              </a:ext>
            </a:extLst>
          </p:cNvPr>
          <p:cNvSpPr txBox="1"/>
          <p:nvPr/>
        </p:nvSpPr>
        <p:spPr>
          <a:xfrm>
            <a:off x="6683829" y="1488993"/>
            <a:ext cx="5364066" cy="4911807"/>
          </a:xfrm>
          <a:prstGeom prst="rect">
            <a:avLst/>
          </a:prstGeom>
          <a:solidFill>
            <a:srgbClr val="E7E6E6"/>
          </a:solidFill>
        </p:spPr>
        <p:txBody>
          <a:bodyPr vert="horz" wrap="square" lIns="0" tIns="72000" rIns="0" bIns="0" rtlCol="0">
            <a:noAutofit/>
          </a:bodyPr>
          <a:lstStyle/>
          <a:p>
            <a:pPr marL="2540" algn="ctr">
              <a:lnSpc>
                <a:spcPct val="80000"/>
              </a:lnSpc>
            </a:pPr>
            <a:endParaRPr lang="en-NZ" sz="1200" spc="-5" dirty="0">
              <a:solidFill>
                <a:schemeClr val="tx1">
                  <a:lumMod val="65000"/>
                  <a:lumOff val="35000"/>
                </a:schemeClr>
              </a:solidFill>
              <a:latin typeface="Calibri Light"/>
              <a:cs typeface="Calibri Light"/>
            </a:endParaRPr>
          </a:p>
        </p:txBody>
      </p:sp>
      <p:sp>
        <p:nvSpPr>
          <p:cNvPr id="61" name="TextBox 60">
            <a:extLst>
              <a:ext uri="{FF2B5EF4-FFF2-40B4-BE49-F238E27FC236}">
                <a16:creationId xmlns:a16="http://schemas.microsoft.com/office/drawing/2014/main" id="{7738E800-5E5C-4421-9A48-300E43DDB092}"/>
              </a:ext>
            </a:extLst>
          </p:cNvPr>
          <p:cNvSpPr txBox="1"/>
          <p:nvPr/>
        </p:nvSpPr>
        <p:spPr>
          <a:xfrm rot="10800000" flipV="1">
            <a:off x="6683829" y="1232684"/>
            <a:ext cx="5364066" cy="276999"/>
          </a:xfrm>
          <a:prstGeom prst="rect">
            <a:avLst/>
          </a:prstGeom>
          <a:solidFill>
            <a:srgbClr val="DAAB2D"/>
          </a:solidFill>
        </p:spPr>
        <p:txBody>
          <a:bodyPr wrap="square" rtlCol="0">
            <a:spAutoFit/>
          </a:bodyPr>
          <a:lstStyle/>
          <a:p>
            <a:r>
              <a:rPr lang="en-NZ" sz="1200" b="1" dirty="0">
                <a:solidFill>
                  <a:srgbClr val="282D41"/>
                </a:solidFill>
              </a:rPr>
              <a:t>MĀORI</a:t>
            </a:r>
            <a:r>
              <a:rPr lang="en-NZ" sz="1200" b="1" dirty="0"/>
              <a:t> </a:t>
            </a:r>
            <a:r>
              <a:rPr lang="en-NZ" sz="1200" b="1" dirty="0">
                <a:solidFill>
                  <a:srgbClr val="282D41"/>
                </a:solidFill>
              </a:rPr>
              <a:t>RELATIONSHIP WITH THE ARTS</a:t>
            </a:r>
          </a:p>
        </p:txBody>
      </p:sp>
      <p:graphicFrame>
        <p:nvGraphicFramePr>
          <p:cNvPr id="69" name="Chart 68">
            <a:extLst>
              <a:ext uri="{FF2B5EF4-FFF2-40B4-BE49-F238E27FC236}">
                <a16:creationId xmlns:a16="http://schemas.microsoft.com/office/drawing/2014/main" id="{CA03834E-D0AF-4225-AA03-1F3F0D374A43}"/>
              </a:ext>
            </a:extLst>
          </p:cNvPr>
          <p:cNvGraphicFramePr/>
          <p:nvPr>
            <p:extLst>
              <p:ext uri="{D42A27DB-BD31-4B8C-83A1-F6EECF244321}">
                <p14:modId xmlns:p14="http://schemas.microsoft.com/office/powerpoint/2010/main" val="4156945790"/>
              </p:ext>
            </p:extLst>
          </p:nvPr>
        </p:nvGraphicFramePr>
        <p:xfrm>
          <a:off x="7827544" y="2111826"/>
          <a:ext cx="4162214" cy="1137238"/>
        </p:xfrm>
        <a:graphic>
          <a:graphicData uri="http://schemas.openxmlformats.org/drawingml/2006/chart">
            <c:chart xmlns:c="http://schemas.openxmlformats.org/drawingml/2006/chart" xmlns:r="http://schemas.openxmlformats.org/officeDocument/2006/relationships" r:id="rId8"/>
          </a:graphicData>
        </a:graphic>
      </p:graphicFrame>
      <p:sp>
        <p:nvSpPr>
          <p:cNvPr id="85" name="Content Placeholder 2">
            <a:extLst>
              <a:ext uri="{FF2B5EF4-FFF2-40B4-BE49-F238E27FC236}">
                <a16:creationId xmlns:a16="http://schemas.microsoft.com/office/drawing/2014/main" id="{AEB21228-664D-44FD-9926-649D3CC76FDE}"/>
              </a:ext>
            </a:extLst>
          </p:cNvPr>
          <p:cNvSpPr txBox="1">
            <a:spLocks/>
          </p:cNvSpPr>
          <p:nvPr/>
        </p:nvSpPr>
        <p:spPr>
          <a:xfrm>
            <a:off x="7140982" y="1964389"/>
            <a:ext cx="5775596" cy="327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sz="1050" b="1" dirty="0"/>
              <a:t>Has your view of the arts changed in the last 12 months?</a:t>
            </a:r>
          </a:p>
          <a:p>
            <a:pPr>
              <a:spcBef>
                <a:spcPts val="300"/>
              </a:spcBef>
            </a:pPr>
            <a:endParaRPr lang="en-NZ" sz="900" b="1" dirty="0">
              <a:latin typeface="Arial" panose="020B0604020202020204" pitchFamily="34" charset="0"/>
              <a:cs typeface="Arial" panose="020B0604020202020204" pitchFamily="34" charset="0"/>
            </a:endParaRPr>
          </a:p>
        </p:txBody>
      </p:sp>
      <p:sp>
        <p:nvSpPr>
          <p:cNvPr id="87" name="Content Placeholder 2">
            <a:extLst>
              <a:ext uri="{FF2B5EF4-FFF2-40B4-BE49-F238E27FC236}">
                <a16:creationId xmlns:a16="http://schemas.microsoft.com/office/drawing/2014/main" id="{9C79EFF3-CE6A-44F3-A864-069D873973AD}"/>
              </a:ext>
            </a:extLst>
          </p:cNvPr>
          <p:cNvSpPr txBox="1">
            <a:spLocks/>
          </p:cNvSpPr>
          <p:nvPr/>
        </p:nvSpPr>
        <p:spPr>
          <a:xfrm>
            <a:off x="6932670" y="2443001"/>
            <a:ext cx="1495295" cy="327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NZ" sz="1000" dirty="0"/>
              <a:t>Māori</a:t>
            </a:r>
          </a:p>
          <a:p>
            <a:pPr algn="r">
              <a:spcBef>
                <a:spcPts val="300"/>
              </a:spcBef>
            </a:pPr>
            <a:endParaRPr lang="en-NZ" sz="800" dirty="0">
              <a:latin typeface="Arial" panose="020B0604020202020204" pitchFamily="34" charset="0"/>
              <a:cs typeface="Arial" panose="020B0604020202020204" pitchFamily="34" charset="0"/>
            </a:endParaRPr>
          </a:p>
        </p:txBody>
      </p:sp>
      <p:sp>
        <p:nvSpPr>
          <p:cNvPr id="88" name="Oval 87">
            <a:extLst>
              <a:ext uri="{FF2B5EF4-FFF2-40B4-BE49-F238E27FC236}">
                <a16:creationId xmlns:a16="http://schemas.microsoft.com/office/drawing/2014/main" id="{665AE1EA-2987-4995-9AED-5C5A63EA7157}"/>
              </a:ext>
            </a:extLst>
          </p:cNvPr>
          <p:cNvSpPr/>
          <p:nvPr/>
        </p:nvSpPr>
        <p:spPr>
          <a:xfrm>
            <a:off x="6836656" y="1662490"/>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1</a:t>
            </a:r>
          </a:p>
        </p:txBody>
      </p:sp>
      <p:sp>
        <p:nvSpPr>
          <p:cNvPr id="89" name="TextBox 88">
            <a:extLst>
              <a:ext uri="{FF2B5EF4-FFF2-40B4-BE49-F238E27FC236}">
                <a16:creationId xmlns:a16="http://schemas.microsoft.com/office/drawing/2014/main" id="{7E17D67E-6FEB-4CC7-AE08-97841ECCA488}"/>
              </a:ext>
            </a:extLst>
          </p:cNvPr>
          <p:cNvSpPr txBox="1"/>
          <p:nvPr/>
        </p:nvSpPr>
        <p:spPr>
          <a:xfrm>
            <a:off x="7140982" y="1675685"/>
            <a:ext cx="5135943" cy="253916"/>
          </a:xfrm>
          <a:prstGeom prst="rect">
            <a:avLst/>
          </a:prstGeom>
          <a:noFill/>
        </p:spPr>
        <p:txBody>
          <a:bodyPr wrap="square" rtlCol="0">
            <a:spAutoFit/>
          </a:bodyPr>
          <a:lstStyle/>
          <a:p>
            <a:r>
              <a:rPr lang="en-NZ" sz="1050" dirty="0"/>
              <a:t>COVID-19 seems to have increased positive M</a:t>
            </a:r>
            <a:r>
              <a:rPr lang="mi-NZ" sz="1050" dirty="0"/>
              <a:t>āori </a:t>
            </a:r>
            <a:r>
              <a:rPr lang="en-NZ" sz="1050" dirty="0"/>
              <a:t>sentiment towards the arts…</a:t>
            </a:r>
          </a:p>
        </p:txBody>
      </p:sp>
      <p:sp>
        <p:nvSpPr>
          <p:cNvPr id="90" name="Oval 89">
            <a:extLst>
              <a:ext uri="{FF2B5EF4-FFF2-40B4-BE49-F238E27FC236}">
                <a16:creationId xmlns:a16="http://schemas.microsoft.com/office/drawing/2014/main" id="{956F1795-3504-4D2F-AA55-F22203FF32C8}"/>
              </a:ext>
            </a:extLst>
          </p:cNvPr>
          <p:cNvSpPr/>
          <p:nvPr/>
        </p:nvSpPr>
        <p:spPr>
          <a:xfrm>
            <a:off x="6836656" y="3380222"/>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lang="en-NZ" sz="1200" b="1" kern="0" dirty="0">
                <a:solidFill>
                  <a:schemeClr val="bg1"/>
                </a:solidFill>
                <a:latin typeface="+mj-lt"/>
              </a:rPr>
              <a:t>2</a:t>
            </a:r>
            <a:endParaRPr kumimoji="0" lang="en-NZ" sz="1200" b="1" i="0" u="none" strike="noStrike" kern="0" cap="none" spc="0" normalizeH="0" baseline="0" noProof="0" dirty="0">
              <a:ln>
                <a:noFill/>
              </a:ln>
              <a:solidFill>
                <a:schemeClr val="bg1"/>
              </a:solidFill>
              <a:effectLst/>
              <a:uLnTx/>
              <a:uFillTx/>
              <a:latin typeface="+mj-lt"/>
            </a:endParaRPr>
          </a:p>
        </p:txBody>
      </p:sp>
      <p:sp>
        <p:nvSpPr>
          <p:cNvPr id="91" name="TextBox 90">
            <a:extLst>
              <a:ext uri="{FF2B5EF4-FFF2-40B4-BE49-F238E27FC236}">
                <a16:creationId xmlns:a16="http://schemas.microsoft.com/office/drawing/2014/main" id="{C13C44C4-1818-48FF-A222-5EE7CF79F6BD}"/>
              </a:ext>
            </a:extLst>
          </p:cNvPr>
          <p:cNvSpPr txBox="1"/>
          <p:nvPr/>
        </p:nvSpPr>
        <p:spPr>
          <a:xfrm>
            <a:off x="7102839" y="3403140"/>
            <a:ext cx="5135943" cy="261610"/>
          </a:xfrm>
          <a:prstGeom prst="rect">
            <a:avLst/>
          </a:prstGeom>
          <a:noFill/>
        </p:spPr>
        <p:txBody>
          <a:bodyPr wrap="square" rtlCol="0">
            <a:spAutoFit/>
          </a:bodyPr>
          <a:lstStyle/>
          <a:p>
            <a:r>
              <a:rPr lang="en-NZ" sz="1050" dirty="0"/>
              <a:t>As Māori see how the arts provides individual and collective benefit.</a:t>
            </a:r>
          </a:p>
        </p:txBody>
      </p:sp>
      <p:graphicFrame>
        <p:nvGraphicFramePr>
          <p:cNvPr id="95" name="Chart 94">
            <a:extLst>
              <a:ext uri="{FF2B5EF4-FFF2-40B4-BE49-F238E27FC236}">
                <a16:creationId xmlns:a16="http://schemas.microsoft.com/office/drawing/2014/main" id="{DD7902BD-9120-4DF9-B085-B6C1D78EAF42}"/>
              </a:ext>
            </a:extLst>
          </p:cNvPr>
          <p:cNvGraphicFramePr/>
          <p:nvPr/>
        </p:nvGraphicFramePr>
        <p:xfrm>
          <a:off x="7577516" y="3601082"/>
          <a:ext cx="4145918" cy="1259049"/>
        </p:xfrm>
        <a:graphic>
          <a:graphicData uri="http://schemas.openxmlformats.org/drawingml/2006/chart">
            <c:chart xmlns:c="http://schemas.openxmlformats.org/drawingml/2006/chart" xmlns:r="http://schemas.openxmlformats.org/officeDocument/2006/relationships" r:id="rId9"/>
          </a:graphicData>
        </a:graphic>
      </p:graphicFrame>
      <p:sp>
        <p:nvSpPr>
          <p:cNvPr id="97" name="Oval 96">
            <a:extLst>
              <a:ext uri="{FF2B5EF4-FFF2-40B4-BE49-F238E27FC236}">
                <a16:creationId xmlns:a16="http://schemas.microsoft.com/office/drawing/2014/main" id="{E30DDC28-75B3-47BB-8C4E-EE4C3084B38A}"/>
              </a:ext>
            </a:extLst>
          </p:cNvPr>
          <p:cNvSpPr/>
          <p:nvPr/>
        </p:nvSpPr>
        <p:spPr>
          <a:xfrm>
            <a:off x="6836656" y="4734414"/>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3</a:t>
            </a:r>
          </a:p>
        </p:txBody>
      </p:sp>
      <p:sp>
        <p:nvSpPr>
          <p:cNvPr id="98" name="TextBox 97">
            <a:extLst>
              <a:ext uri="{FF2B5EF4-FFF2-40B4-BE49-F238E27FC236}">
                <a16:creationId xmlns:a16="http://schemas.microsoft.com/office/drawing/2014/main" id="{BAF95CFE-19EC-40B1-8E25-5C2BCC91EEC4}"/>
              </a:ext>
            </a:extLst>
          </p:cNvPr>
          <p:cNvSpPr txBox="1"/>
          <p:nvPr/>
        </p:nvSpPr>
        <p:spPr>
          <a:xfrm>
            <a:off x="7151869" y="4662971"/>
            <a:ext cx="1984963" cy="577081"/>
          </a:xfrm>
          <a:prstGeom prst="rect">
            <a:avLst/>
          </a:prstGeom>
          <a:noFill/>
        </p:spPr>
        <p:txBody>
          <a:bodyPr wrap="square" rtlCol="0">
            <a:spAutoFit/>
          </a:bodyPr>
          <a:lstStyle/>
          <a:p>
            <a:r>
              <a:rPr lang="en-NZ" sz="1050" dirty="0"/>
              <a:t>This has led to increased support from Māori for public funding of the arts</a:t>
            </a:r>
          </a:p>
        </p:txBody>
      </p:sp>
      <p:graphicFrame>
        <p:nvGraphicFramePr>
          <p:cNvPr id="99" name="Chart 98">
            <a:extLst>
              <a:ext uri="{FF2B5EF4-FFF2-40B4-BE49-F238E27FC236}">
                <a16:creationId xmlns:a16="http://schemas.microsoft.com/office/drawing/2014/main" id="{3E4F5EC7-1BD7-417A-B362-86CC27E36807}"/>
              </a:ext>
            </a:extLst>
          </p:cNvPr>
          <p:cNvGraphicFramePr/>
          <p:nvPr>
            <p:extLst>
              <p:ext uri="{D42A27DB-BD31-4B8C-83A1-F6EECF244321}">
                <p14:modId xmlns:p14="http://schemas.microsoft.com/office/powerpoint/2010/main" val="1264831953"/>
              </p:ext>
            </p:extLst>
          </p:nvPr>
        </p:nvGraphicFramePr>
        <p:xfrm>
          <a:off x="6836656" y="5343525"/>
          <a:ext cx="2317070" cy="1013731"/>
        </p:xfrm>
        <a:graphic>
          <a:graphicData uri="http://schemas.openxmlformats.org/drawingml/2006/chart">
            <c:chart xmlns:c="http://schemas.openxmlformats.org/drawingml/2006/chart" xmlns:r="http://schemas.openxmlformats.org/officeDocument/2006/relationships" r:id="rId10"/>
          </a:graphicData>
        </a:graphic>
      </p:graphicFrame>
      <p:sp>
        <p:nvSpPr>
          <p:cNvPr id="100" name="Oval 99">
            <a:extLst>
              <a:ext uri="{FF2B5EF4-FFF2-40B4-BE49-F238E27FC236}">
                <a16:creationId xmlns:a16="http://schemas.microsoft.com/office/drawing/2014/main" id="{B1017EFA-12A1-4AA7-9F5D-89AB2EA17979}"/>
              </a:ext>
            </a:extLst>
          </p:cNvPr>
          <p:cNvSpPr/>
          <p:nvPr/>
        </p:nvSpPr>
        <p:spPr>
          <a:xfrm>
            <a:off x="9382811" y="4734414"/>
            <a:ext cx="288000" cy="288000"/>
          </a:xfrm>
          <a:prstGeom prst="ellipse">
            <a:avLst/>
          </a:prstGeom>
          <a:solidFill>
            <a:srgbClr val="282D41"/>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200" b="1" i="0" u="none" strike="noStrike" kern="0" cap="none" spc="0" normalizeH="0" baseline="0" noProof="0" dirty="0">
                <a:ln>
                  <a:noFill/>
                </a:ln>
                <a:solidFill>
                  <a:schemeClr val="bg1"/>
                </a:solidFill>
                <a:effectLst/>
                <a:uLnTx/>
                <a:uFillTx/>
                <a:latin typeface="+mj-lt"/>
                <a:ea typeface="+mn-ea"/>
                <a:cs typeface="+mn-cs"/>
              </a:rPr>
              <a:t>4</a:t>
            </a:r>
          </a:p>
        </p:txBody>
      </p:sp>
      <p:sp>
        <p:nvSpPr>
          <p:cNvPr id="101" name="TextBox 100">
            <a:extLst>
              <a:ext uri="{FF2B5EF4-FFF2-40B4-BE49-F238E27FC236}">
                <a16:creationId xmlns:a16="http://schemas.microsoft.com/office/drawing/2014/main" id="{E73746DA-E7B7-470D-A87A-1E90C7CBFF0A}"/>
              </a:ext>
            </a:extLst>
          </p:cNvPr>
          <p:cNvSpPr txBox="1"/>
          <p:nvPr/>
        </p:nvSpPr>
        <p:spPr>
          <a:xfrm>
            <a:off x="9670812" y="4678196"/>
            <a:ext cx="2092804" cy="415498"/>
          </a:xfrm>
          <a:prstGeom prst="rect">
            <a:avLst/>
          </a:prstGeom>
          <a:noFill/>
        </p:spPr>
        <p:txBody>
          <a:bodyPr wrap="square" rtlCol="0">
            <a:spAutoFit/>
          </a:bodyPr>
          <a:lstStyle/>
          <a:p>
            <a:r>
              <a:rPr lang="en-NZ" sz="1050" dirty="0"/>
              <a:t>As well as demand for greater accessibility</a:t>
            </a:r>
          </a:p>
        </p:txBody>
      </p:sp>
      <p:sp>
        <p:nvSpPr>
          <p:cNvPr id="102" name="TextBox 101">
            <a:extLst>
              <a:ext uri="{FF2B5EF4-FFF2-40B4-BE49-F238E27FC236}">
                <a16:creationId xmlns:a16="http://schemas.microsoft.com/office/drawing/2014/main" id="{9B06372B-E1AE-4D43-B4EF-579C68CAA2DD}"/>
              </a:ext>
            </a:extLst>
          </p:cNvPr>
          <p:cNvSpPr txBox="1"/>
          <p:nvPr/>
        </p:nvSpPr>
        <p:spPr>
          <a:xfrm>
            <a:off x="213590" y="1663840"/>
            <a:ext cx="2228434" cy="1869743"/>
          </a:xfrm>
          <a:prstGeom prst="rect">
            <a:avLst/>
          </a:prstGeom>
          <a:noFill/>
        </p:spPr>
        <p:txBody>
          <a:bodyPr wrap="square" rtlCol="0">
            <a:spAutoFit/>
          </a:bodyPr>
          <a:lstStyle/>
          <a:p>
            <a:r>
              <a:rPr lang="en-NZ" sz="1050" dirty="0"/>
              <a:t>Eighty percent of Māori have attended or participated in the arts in the last 12 months. </a:t>
            </a:r>
          </a:p>
          <a:p>
            <a:endParaRPr lang="en-NZ" sz="1050" dirty="0"/>
          </a:p>
          <a:p>
            <a:r>
              <a:rPr lang="en-NZ" sz="1050" dirty="0"/>
              <a:t>This is lower than in 2017 but remains higher than the national average (75%). The decline in engagement reflects the national trend (engagement fell from 80% to 75% across New Zealand). </a:t>
            </a:r>
          </a:p>
          <a:p>
            <a:endParaRPr lang="en-NZ" sz="1050" dirty="0"/>
          </a:p>
        </p:txBody>
      </p:sp>
      <p:sp>
        <p:nvSpPr>
          <p:cNvPr id="103" name="Rectangle 102">
            <a:extLst>
              <a:ext uri="{FF2B5EF4-FFF2-40B4-BE49-F238E27FC236}">
                <a16:creationId xmlns:a16="http://schemas.microsoft.com/office/drawing/2014/main" id="{58A8C2C1-EB19-40B3-A6D4-AC4D3C9AE735}"/>
              </a:ext>
            </a:extLst>
          </p:cNvPr>
          <p:cNvSpPr/>
          <p:nvPr/>
        </p:nvSpPr>
        <p:spPr>
          <a:xfrm>
            <a:off x="213590" y="3458394"/>
            <a:ext cx="6210686" cy="577081"/>
          </a:xfrm>
          <a:prstGeom prst="rect">
            <a:avLst/>
          </a:prstGeom>
        </p:spPr>
        <p:txBody>
          <a:bodyPr wrap="square">
            <a:spAutoFit/>
          </a:bodyPr>
          <a:lstStyle/>
          <a:p>
            <a:r>
              <a:rPr lang="en-NZ" sz="1050" dirty="0"/>
              <a:t>The decline in engagement is a result of a decline in attendance for Ngā Toi Māori, and a more notable drop in attendance at Pacific Arts. In addition, there is a slight decline in participation in craft and object art.</a:t>
            </a:r>
          </a:p>
        </p:txBody>
      </p:sp>
      <p:graphicFrame>
        <p:nvGraphicFramePr>
          <p:cNvPr id="52" name="Chart 51">
            <a:extLst>
              <a:ext uri="{FF2B5EF4-FFF2-40B4-BE49-F238E27FC236}">
                <a16:creationId xmlns:a16="http://schemas.microsoft.com/office/drawing/2014/main" id="{C58DE1D6-CB58-4082-848F-C7C47BFBCED7}"/>
              </a:ext>
            </a:extLst>
          </p:cNvPr>
          <p:cNvGraphicFramePr/>
          <p:nvPr/>
        </p:nvGraphicFramePr>
        <p:xfrm>
          <a:off x="1316656" y="5982096"/>
          <a:ext cx="3934777" cy="428172"/>
        </p:xfrm>
        <a:graphic>
          <a:graphicData uri="http://schemas.openxmlformats.org/drawingml/2006/chart">
            <c:chart xmlns:c="http://schemas.openxmlformats.org/drawingml/2006/chart" xmlns:r="http://schemas.openxmlformats.org/officeDocument/2006/relationships" r:id="rId11"/>
          </a:graphicData>
        </a:graphic>
      </p:graphicFrame>
      <p:sp>
        <p:nvSpPr>
          <p:cNvPr id="7" name="TextBox 6">
            <a:extLst>
              <a:ext uri="{FF2B5EF4-FFF2-40B4-BE49-F238E27FC236}">
                <a16:creationId xmlns:a16="http://schemas.microsoft.com/office/drawing/2014/main" id="{213B5BC8-1B26-4C61-9670-90CD4E19AA81}"/>
              </a:ext>
            </a:extLst>
          </p:cNvPr>
          <p:cNvSpPr txBox="1"/>
          <p:nvPr/>
        </p:nvSpPr>
        <p:spPr>
          <a:xfrm>
            <a:off x="3407515" y="1663840"/>
            <a:ext cx="691215" cy="276999"/>
          </a:xfrm>
          <a:prstGeom prst="rect">
            <a:avLst/>
          </a:prstGeom>
          <a:noFill/>
        </p:spPr>
        <p:txBody>
          <a:bodyPr wrap="none" rtlCol="0">
            <a:spAutoFit/>
          </a:bodyPr>
          <a:lstStyle/>
          <a:p>
            <a:pPr algn="ctr"/>
            <a:r>
              <a:rPr lang="en-US" sz="1200" b="1" spc="150" dirty="0">
                <a:solidFill>
                  <a:srgbClr val="282D41"/>
                </a:solidFill>
                <a:latin typeface="+mj-lt"/>
              </a:rPr>
              <a:t>Māori</a:t>
            </a:r>
          </a:p>
        </p:txBody>
      </p:sp>
      <p:sp>
        <p:nvSpPr>
          <p:cNvPr id="9" name="TextBox 8">
            <a:extLst>
              <a:ext uri="{FF2B5EF4-FFF2-40B4-BE49-F238E27FC236}">
                <a16:creationId xmlns:a16="http://schemas.microsoft.com/office/drawing/2014/main" id="{6FE0FEEA-AADB-4D3A-8015-B873DE52F251}"/>
              </a:ext>
            </a:extLst>
          </p:cNvPr>
          <p:cNvSpPr txBox="1"/>
          <p:nvPr/>
        </p:nvSpPr>
        <p:spPr>
          <a:xfrm>
            <a:off x="4987477" y="1663840"/>
            <a:ext cx="1374219" cy="276999"/>
          </a:xfrm>
          <a:prstGeom prst="rect">
            <a:avLst/>
          </a:prstGeom>
          <a:noFill/>
        </p:spPr>
        <p:txBody>
          <a:bodyPr wrap="none" rtlCol="0">
            <a:spAutoFit/>
          </a:bodyPr>
          <a:lstStyle/>
          <a:p>
            <a:pPr algn="ctr"/>
            <a:r>
              <a:rPr lang="en-US" sz="1200" b="1" spc="150" dirty="0">
                <a:solidFill>
                  <a:srgbClr val="282D41"/>
                </a:solidFill>
                <a:latin typeface="+mj-lt"/>
              </a:rPr>
              <a:t>New Zealand</a:t>
            </a:r>
          </a:p>
        </p:txBody>
      </p:sp>
      <p:cxnSp>
        <p:nvCxnSpPr>
          <p:cNvPr id="28" name="Straight Connector 27">
            <a:extLst>
              <a:ext uri="{FF2B5EF4-FFF2-40B4-BE49-F238E27FC236}">
                <a16:creationId xmlns:a16="http://schemas.microsoft.com/office/drawing/2014/main" id="{A46B1301-E077-4857-8ABD-49229E488E99}"/>
              </a:ext>
            </a:extLst>
          </p:cNvPr>
          <p:cNvCxnSpPr/>
          <p:nvPr/>
        </p:nvCxnSpPr>
        <p:spPr>
          <a:xfrm>
            <a:off x="6789688" y="3270836"/>
            <a:ext cx="51523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C076A34-9708-417D-AB0B-4E0A727D5251}"/>
              </a:ext>
            </a:extLst>
          </p:cNvPr>
          <p:cNvCxnSpPr/>
          <p:nvPr/>
        </p:nvCxnSpPr>
        <p:spPr>
          <a:xfrm>
            <a:off x="6789688" y="4588009"/>
            <a:ext cx="515234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1" name="Table 31">
            <a:extLst>
              <a:ext uri="{FF2B5EF4-FFF2-40B4-BE49-F238E27FC236}">
                <a16:creationId xmlns:a16="http://schemas.microsoft.com/office/drawing/2014/main" id="{DC7D4209-1604-4753-B99A-4BFC14A4474C}"/>
              </a:ext>
            </a:extLst>
          </p:cNvPr>
          <p:cNvGraphicFramePr>
            <a:graphicFrameLocks noGrp="1"/>
          </p:cNvGraphicFramePr>
          <p:nvPr/>
        </p:nvGraphicFramePr>
        <p:xfrm>
          <a:off x="6748736" y="3609875"/>
          <a:ext cx="1768645" cy="944880"/>
        </p:xfrm>
        <a:graphic>
          <a:graphicData uri="http://schemas.openxmlformats.org/drawingml/2006/table">
            <a:tbl>
              <a:tblPr firstRow="1" bandRow="1">
                <a:tableStyleId>{5C22544A-7EE6-4342-B048-85BDC9FD1C3A}</a:tableStyleId>
              </a:tblPr>
              <a:tblGrid>
                <a:gridCol w="1768645">
                  <a:extLst>
                    <a:ext uri="{9D8B030D-6E8A-4147-A177-3AD203B41FA5}">
                      <a16:colId xmlns:a16="http://schemas.microsoft.com/office/drawing/2014/main" val="3546568670"/>
                    </a:ext>
                  </a:extLst>
                </a:gridCol>
              </a:tblGrid>
              <a:tr h="521782">
                <a:tc>
                  <a:txBody>
                    <a:bodyPr/>
                    <a:lstStyle/>
                    <a:p>
                      <a:pPr algn="r"/>
                      <a:r>
                        <a:rPr lang="en-US" sz="1000" b="0" i="0" u="none" strike="noStrike" kern="1200" baseline="0" dirty="0">
                          <a:solidFill>
                            <a:schemeClr val="tx1"/>
                          </a:solidFill>
                          <a:latin typeface="+mn-lt"/>
                          <a:ea typeface="+mn-ea"/>
                          <a:cs typeface="+mn-cs"/>
                        </a:rPr>
                        <a:t>Arts and culture have supported my wellbeing since the COVID-19 crisis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8810661"/>
                  </a:ext>
                </a:extLst>
              </a:tr>
              <a:tr h="37684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The arts help improve New Zealand society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1219243"/>
                  </a:ext>
                </a:extLst>
              </a:tr>
            </a:tbl>
          </a:graphicData>
        </a:graphic>
      </p:graphicFrame>
      <p:cxnSp>
        <p:nvCxnSpPr>
          <p:cNvPr id="34" name="Straight Connector 33">
            <a:extLst>
              <a:ext uri="{FF2B5EF4-FFF2-40B4-BE49-F238E27FC236}">
                <a16:creationId xmlns:a16="http://schemas.microsoft.com/office/drawing/2014/main" id="{AFC31F21-C82E-4919-BB3E-22C2A97B815E}"/>
              </a:ext>
            </a:extLst>
          </p:cNvPr>
          <p:cNvCxnSpPr>
            <a:cxnSpLocks/>
          </p:cNvCxnSpPr>
          <p:nvPr/>
        </p:nvCxnSpPr>
        <p:spPr>
          <a:xfrm>
            <a:off x="3307990" y="4073327"/>
            <a:ext cx="0" cy="191154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EC606C1-6341-49D6-8CB5-DDAE5186C8C3}"/>
              </a:ext>
            </a:extLst>
          </p:cNvPr>
          <p:cNvCxnSpPr>
            <a:cxnSpLocks/>
          </p:cNvCxnSpPr>
          <p:nvPr/>
        </p:nvCxnSpPr>
        <p:spPr>
          <a:xfrm>
            <a:off x="4064649" y="2788852"/>
            <a:ext cx="5949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1E6894B-71F9-4064-9465-3F6D556AC2E7}"/>
              </a:ext>
            </a:extLst>
          </p:cNvPr>
          <p:cNvCxnSpPr>
            <a:cxnSpLocks/>
          </p:cNvCxnSpPr>
          <p:nvPr/>
        </p:nvCxnSpPr>
        <p:spPr>
          <a:xfrm>
            <a:off x="5377539" y="2788852"/>
            <a:ext cx="59496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2031908-8A5A-47D7-A5C7-3503468EE236}"/>
              </a:ext>
            </a:extLst>
          </p:cNvPr>
          <p:cNvCxnSpPr>
            <a:cxnSpLocks/>
          </p:cNvCxnSpPr>
          <p:nvPr/>
        </p:nvCxnSpPr>
        <p:spPr>
          <a:xfrm>
            <a:off x="9188881" y="4663877"/>
            <a:ext cx="0" cy="165119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4">
            <a:extLst>
              <a:ext uri="{FF2B5EF4-FFF2-40B4-BE49-F238E27FC236}">
                <a16:creationId xmlns:a16="http://schemas.microsoft.com/office/drawing/2014/main" id="{BBF92980-9672-4D56-A0EB-2CFB09576681}"/>
              </a:ext>
            </a:extLst>
          </p:cNvPr>
          <p:cNvGrpSpPr>
            <a:grpSpLocks noChangeAspect="1"/>
          </p:cNvGrpSpPr>
          <p:nvPr/>
        </p:nvGrpSpPr>
        <p:grpSpPr bwMode="auto">
          <a:xfrm>
            <a:off x="8558605" y="4234197"/>
            <a:ext cx="190829" cy="268272"/>
            <a:chOff x="3124" y="3042"/>
            <a:chExt cx="446" cy="627"/>
          </a:xfrm>
          <a:solidFill>
            <a:srgbClr val="282D41"/>
          </a:solidFill>
        </p:grpSpPr>
        <p:sp>
          <p:nvSpPr>
            <p:cNvPr id="59" name="Freeform 5">
              <a:extLst>
                <a:ext uri="{FF2B5EF4-FFF2-40B4-BE49-F238E27FC236}">
                  <a16:creationId xmlns:a16="http://schemas.microsoft.com/office/drawing/2014/main" id="{76EDCBD8-E451-470A-BFAC-071382F1C736}"/>
                </a:ext>
              </a:extLst>
            </p:cNvPr>
            <p:cNvSpPr>
              <a:spLocks/>
            </p:cNvSpPr>
            <p:nvPr/>
          </p:nvSpPr>
          <p:spPr bwMode="auto">
            <a:xfrm>
              <a:off x="3347" y="3042"/>
              <a:ext cx="223" cy="341"/>
            </a:xfrm>
            <a:custGeom>
              <a:avLst/>
              <a:gdLst>
                <a:gd name="T0" fmla="*/ 10 w 223"/>
                <a:gd name="T1" fmla="*/ 0 h 341"/>
                <a:gd name="T2" fmla="*/ 26 w 223"/>
                <a:gd name="T3" fmla="*/ 24 h 341"/>
                <a:gd name="T4" fmla="*/ 46 w 223"/>
                <a:gd name="T5" fmla="*/ 24 h 341"/>
                <a:gd name="T6" fmla="*/ 72 w 223"/>
                <a:gd name="T7" fmla="*/ 55 h 341"/>
                <a:gd name="T8" fmla="*/ 84 w 223"/>
                <a:gd name="T9" fmla="*/ 95 h 341"/>
                <a:gd name="T10" fmla="*/ 84 w 223"/>
                <a:gd name="T11" fmla="*/ 114 h 341"/>
                <a:gd name="T12" fmla="*/ 105 w 223"/>
                <a:gd name="T13" fmla="*/ 143 h 341"/>
                <a:gd name="T14" fmla="*/ 101 w 223"/>
                <a:gd name="T15" fmla="*/ 110 h 341"/>
                <a:gd name="T16" fmla="*/ 117 w 223"/>
                <a:gd name="T17" fmla="*/ 110 h 341"/>
                <a:gd name="T18" fmla="*/ 125 w 223"/>
                <a:gd name="T19" fmla="*/ 157 h 341"/>
                <a:gd name="T20" fmla="*/ 173 w 223"/>
                <a:gd name="T21" fmla="*/ 181 h 341"/>
                <a:gd name="T22" fmla="*/ 192 w 223"/>
                <a:gd name="T23" fmla="*/ 162 h 341"/>
                <a:gd name="T24" fmla="*/ 223 w 223"/>
                <a:gd name="T25" fmla="*/ 164 h 341"/>
                <a:gd name="T26" fmla="*/ 223 w 223"/>
                <a:gd name="T27" fmla="*/ 179 h 341"/>
                <a:gd name="T28" fmla="*/ 211 w 223"/>
                <a:gd name="T29" fmla="*/ 219 h 341"/>
                <a:gd name="T30" fmla="*/ 199 w 223"/>
                <a:gd name="T31" fmla="*/ 224 h 341"/>
                <a:gd name="T32" fmla="*/ 199 w 223"/>
                <a:gd name="T33" fmla="*/ 241 h 341"/>
                <a:gd name="T34" fmla="*/ 168 w 223"/>
                <a:gd name="T35" fmla="*/ 236 h 341"/>
                <a:gd name="T36" fmla="*/ 153 w 223"/>
                <a:gd name="T37" fmla="*/ 253 h 341"/>
                <a:gd name="T38" fmla="*/ 161 w 223"/>
                <a:gd name="T39" fmla="*/ 269 h 341"/>
                <a:gd name="T40" fmla="*/ 125 w 223"/>
                <a:gd name="T41" fmla="*/ 324 h 341"/>
                <a:gd name="T42" fmla="*/ 115 w 223"/>
                <a:gd name="T43" fmla="*/ 341 h 341"/>
                <a:gd name="T44" fmla="*/ 65 w 223"/>
                <a:gd name="T45" fmla="*/ 341 h 341"/>
                <a:gd name="T46" fmla="*/ 62 w 223"/>
                <a:gd name="T47" fmla="*/ 324 h 341"/>
                <a:gd name="T48" fmla="*/ 89 w 223"/>
                <a:gd name="T49" fmla="*/ 303 h 341"/>
                <a:gd name="T50" fmla="*/ 86 w 223"/>
                <a:gd name="T51" fmla="*/ 274 h 341"/>
                <a:gd name="T52" fmla="*/ 34 w 223"/>
                <a:gd name="T53" fmla="*/ 246 h 341"/>
                <a:gd name="T54" fmla="*/ 36 w 223"/>
                <a:gd name="T55" fmla="*/ 226 h 341"/>
                <a:gd name="T56" fmla="*/ 58 w 223"/>
                <a:gd name="T57" fmla="*/ 224 h 341"/>
                <a:gd name="T58" fmla="*/ 74 w 223"/>
                <a:gd name="T59" fmla="*/ 176 h 341"/>
                <a:gd name="T60" fmla="*/ 67 w 223"/>
                <a:gd name="T61" fmla="*/ 121 h 341"/>
                <a:gd name="T62" fmla="*/ 48 w 223"/>
                <a:gd name="T63" fmla="*/ 86 h 341"/>
                <a:gd name="T64" fmla="*/ 10 w 223"/>
                <a:gd name="T65" fmla="*/ 38 h 341"/>
                <a:gd name="T66" fmla="*/ 12 w 223"/>
                <a:gd name="T67" fmla="*/ 26 h 341"/>
                <a:gd name="T68" fmla="*/ 0 w 223"/>
                <a:gd name="T69" fmla="*/ 7 h 341"/>
                <a:gd name="T70" fmla="*/ 10 w 223"/>
                <a:gd name="T7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341">
                  <a:moveTo>
                    <a:pt x="10" y="0"/>
                  </a:moveTo>
                  <a:lnTo>
                    <a:pt x="26" y="24"/>
                  </a:lnTo>
                  <a:lnTo>
                    <a:pt x="46" y="24"/>
                  </a:lnTo>
                  <a:lnTo>
                    <a:pt x="72" y="55"/>
                  </a:lnTo>
                  <a:lnTo>
                    <a:pt x="84" y="95"/>
                  </a:lnTo>
                  <a:lnTo>
                    <a:pt x="84" y="114"/>
                  </a:lnTo>
                  <a:lnTo>
                    <a:pt x="105" y="143"/>
                  </a:lnTo>
                  <a:lnTo>
                    <a:pt x="101" y="110"/>
                  </a:lnTo>
                  <a:lnTo>
                    <a:pt x="117" y="110"/>
                  </a:lnTo>
                  <a:lnTo>
                    <a:pt x="125" y="157"/>
                  </a:lnTo>
                  <a:lnTo>
                    <a:pt x="173" y="181"/>
                  </a:lnTo>
                  <a:lnTo>
                    <a:pt x="192" y="162"/>
                  </a:lnTo>
                  <a:lnTo>
                    <a:pt x="223" y="164"/>
                  </a:lnTo>
                  <a:lnTo>
                    <a:pt x="223" y="179"/>
                  </a:lnTo>
                  <a:lnTo>
                    <a:pt x="211" y="219"/>
                  </a:lnTo>
                  <a:lnTo>
                    <a:pt x="199" y="224"/>
                  </a:lnTo>
                  <a:lnTo>
                    <a:pt x="199" y="241"/>
                  </a:lnTo>
                  <a:lnTo>
                    <a:pt x="168" y="236"/>
                  </a:lnTo>
                  <a:lnTo>
                    <a:pt x="153" y="253"/>
                  </a:lnTo>
                  <a:lnTo>
                    <a:pt x="161" y="269"/>
                  </a:lnTo>
                  <a:lnTo>
                    <a:pt x="125" y="324"/>
                  </a:lnTo>
                  <a:lnTo>
                    <a:pt x="115" y="341"/>
                  </a:lnTo>
                  <a:lnTo>
                    <a:pt x="65" y="341"/>
                  </a:lnTo>
                  <a:lnTo>
                    <a:pt x="62" y="324"/>
                  </a:lnTo>
                  <a:lnTo>
                    <a:pt x="89" y="303"/>
                  </a:lnTo>
                  <a:lnTo>
                    <a:pt x="86" y="274"/>
                  </a:lnTo>
                  <a:lnTo>
                    <a:pt x="34" y="246"/>
                  </a:lnTo>
                  <a:lnTo>
                    <a:pt x="36" y="226"/>
                  </a:lnTo>
                  <a:lnTo>
                    <a:pt x="58" y="224"/>
                  </a:lnTo>
                  <a:lnTo>
                    <a:pt x="74" y="176"/>
                  </a:lnTo>
                  <a:lnTo>
                    <a:pt x="67" y="121"/>
                  </a:lnTo>
                  <a:lnTo>
                    <a:pt x="48" y="86"/>
                  </a:lnTo>
                  <a:lnTo>
                    <a:pt x="10" y="38"/>
                  </a:lnTo>
                  <a:lnTo>
                    <a:pt x="12" y="26"/>
                  </a:lnTo>
                  <a:lnTo>
                    <a:pt x="0" y="7"/>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2" name="Freeform 6">
              <a:extLst>
                <a:ext uri="{FF2B5EF4-FFF2-40B4-BE49-F238E27FC236}">
                  <a16:creationId xmlns:a16="http://schemas.microsoft.com/office/drawing/2014/main" id="{4DDE4D47-6075-423F-9975-5FE5684557EB}"/>
                </a:ext>
              </a:extLst>
            </p:cNvPr>
            <p:cNvSpPr>
              <a:spLocks/>
            </p:cNvSpPr>
            <p:nvPr/>
          </p:nvSpPr>
          <p:spPr bwMode="auto">
            <a:xfrm>
              <a:off x="3124" y="3345"/>
              <a:ext cx="271" cy="324"/>
            </a:xfrm>
            <a:custGeom>
              <a:avLst/>
              <a:gdLst>
                <a:gd name="T0" fmla="*/ 81 w 113"/>
                <a:gd name="T1" fmla="*/ 2 h 136"/>
                <a:gd name="T2" fmla="*/ 91 w 113"/>
                <a:gd name="T3" fmla="*/ 0 h 136"/>
                <a:gd name="T4" fmla="*/ 95 w 113"/>
                <a:gd name="T5" fmla="*/ 14 h 136"/>
                <a:gd name="T6" fmla="*/ 106 w 113"/>
                <a:gd name="T7" fmla="*/ 6 h 136"/>
                <a:gd name="T8" fmla="*/ 111 w 113"/>
                <a:gd name="T9" fmla="*/ 14 h 136"/>
                <a:gd name="T10" fmla="*/ 108 w 113"/>
                <a:gd name="T11" fmla="*/ 18 h 136"/>
                <a:gd name="T12" fmla="*/ 113 w 113"/>
                <a:gd name="T13" fmla="*/ 24 h 136"/>
                <a:gd name="T14" fmla="*/ 100 w 113"/>
                <a:gd name="T15" fmla="*/ 46 h 136"/>
                <a:gd name="T16" fmla="*/ 89 w 113"/>
                <a:gd name="T17" fmla="*/ 52 h 136"/>
                <a:gd name="T18" fmla="*/ 92 w 113"/>
                <a:gd name="T19" fmla="*/ 64 h 136"/>
                <a:gd name="T20" fmla="*/ 67 w 113"/>
                <a:gd name="T21" fmla="*/ 76 h 136"/>
                <a:gd name="T22" fmla="*/ 58 w 113"/>
                <a:gd name="T23" fmla="*/ 110 h 136"/>
                <a:gd name="T24" fmla="*/ 40 w 113"/>
                <a:gd name="T25" fmla="*/ 126 h 136"/>
                <a:gd name="T26" fmla="*/ 25 w 113"/>
                <a:gd name="T27" fmla="*/ 121 h 136"/>
                <a:gd name="T28" fmla="*/ 25 w 113"/>
                <a:gd name="T29" fmla="*/ 132 h 136"/>
                <a:gd name="T30" fmla="*/ 13 w 113"/>
                <a:gd name="T31" fmla="*/ 136 h 136"/>
                <a:gd name="T32" fmla="*/ 10 w 113"/>
                <a:gd name="T33" fmla="*/ 130 h 136"/>
                <a:gd name="T34" fmla="*/ 17 w 113"/>
                <a:gd name="T35" fmla="*/ 115 h 136"/>
                <a:gd name="T36" fmla="*/ 2 w 113"/>
                <a:gd name="T37" fmla="*/ 113 h 136"/>
                <a:gd name="T38" fmla="*/ 0 w 113"/>
                <a:gd name="T39" fmla="*/ 102 h 136"/>
                <a:gd name="T40" fmla="*/ 25 w 113"/>
                <a:gd name="T41" fmla="*/ 71 h 136"/>
                <a:gd name="T42" fmla="*/ 33 w 113"/>
                <a:gd name="T43" fmla="*/ 68 h 136"/>
                <a:gd name="T44" fmla="*/ 67 w 113"/>
                <a:gd name="T45" fmla="*/ 40 h 136"/>
                <a:gd name="T46" fmla="*/ 70 w 113"/>
                <a:gd name="T47" fmla="*/ 23 h 136"/>
                <a:gd name="T48" fmla="*/ 77 w 113"/>
                <a:gd name="T49" fmla="*/ 22 h 136"/>
                <a:gd name="T50" fmla="*/ 81 w 113"/>
                <a:gd name="T51" fmla="*/ 14 h 136"/>
                <a:gd name="T52" fmla="*/ 81 w 113"/>
                <a:gd name="T5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36">
                  <a:moveTo>
                    <a:pt x="81" y="2"/>
                  </a:moveTo>
                  <a:cubicBezTo>
                    <a:pt x="91" y="0"/>
                    <a:pt x="91" y="0"/>
                    <a:pt x="91" y="0"/>
                  </a:cubicBezTo>
                  <a:cubicBezTo>
                    <a:pt x="95" y="14"/>
                    <a:pt x="95" y="14"/>
                    <a:pt x="95" y="14"/>
                  </a:cubicBezTo>
                  <a:cubicBezTo>
                    <a:pt x="106" y="6"/>
                    <a:pt x="106" y="6"/>
                    <a:pt x="106" y="6"/>
                  </a:cubicBezTo>
                  <a:cubicBezTo>
                    <a:pt x="111" y="14"/>
                    <a:pt x="111" y="14"/>
                    <a:pt x="111" y="14"/>
                  </a:cubicBezTo>
                  <a:cubicBezTo>
                    <a:pt x="108" y="18"/>
                    <a:pt x="108" y="18"/>
                    <a:pt x="108" y="18"/>
                  </a:cubicBezTo>
                  <a:cubicBezTo>
                    <a:pt x="113" y="24"/>
                    <a:pt x="113" y="24"/>
                    <a:pt x="113" y="24"/>
                  </a:cubicBezTo>
                  <a:cubicBezTo>
                    <a:pt x="100" y="46"/>
                    <a:pt x="100" y="46"/>
                    <a:pt x="100" y="46"/>
                  </a:cubicBezTo>
                  <a:cubicBezTo>
                    <a:pt x="89" y="52"/>
                    <a:pt x="89" y="52"/>
                    <a:pt x="89" y="52"/>
                  </a:cubicBezTo>
                  <a:cubicBezTo>
                    <a:pt x="92" y="64"/>
                    <a:pt x="92" y="64"/>
                    <a:pt x="92" y="64"/>
                  </a:cubicBezTo>
                  <a:cubicBezTo>
                    <a:pt x="67" y="76"/>
                    <a:pt x="67" y="76"/>
                    <a:pt x="67" y="76"/>
                  </a:cubicBezTo>
                  <a:cubicBezTo>
                    <a:pt x="58" y="110"/>
                    <a:pt x="58" y="110"/>
                    <a:pt x="58" y="110"/>
                  </a:cubicBezTo>
                  <a:cubicBezTo>
                    <a:pt x="40" y="126"/>
                    <a:pt x="40" y="126"/>
                    <a:pt x="40" y="126"/>
                  </a:cubicBezTo>
                  <a:cubicBezTo>
                    <a:pt x="40" y="126"/>
                    <a:pt x="25" y="120"/>
                    <a:pt x="25" y="121"/>
                  </a:cubicBezTo>
                  <a:cubicBezTo>
                    <a:pt x="24" y="123"/>
                    <a:pt x="25" y="132"/>
                    <a:pt x="25" y="132"/>
                  </a:cubicBezTo>
                  <a:cubicBezTo>
                    <a:pt x="13" y="136"/>
                    <a:pt x="13" y="136"/>
                    <a:pt x="13" y="136"/>
                  </a:cubicBezTo>
                  <a:cubicBezTo>
                    <a:pt x="10" y="130"/>
                    <a:pt x="10" y="130"/>
                    <a:pt x="10" y="130"/>
                  </a:cubicBezTo>
                  <a:cubicBezTo>
                    <a:pt x="17" y="115"/>
                    <a:pt x="17" y="115"/>
                    <a:pt x="17" y="115"/>
                  </a:cubicBezTo>
                  <a:cubicBezTo>
                    <a:pt x="2" y="113"/>
                    <a:pt x="2" y="113"/>
                    <a:pt x="2" y="113"/>
                  </a:cubicBezTo>
                  <a:cubicBezTo>
                    <a:pt x="0" y="102"/>
                    <a:pt x="0" y="102"/>
                    <a:pt x="0" y="102"/>
                  </a:cubicBezTo>
                  <a:cubicBezTo>
                    <a:pt x="25" y="71"/>
                    <a:pt x="25" y="71"/>
                    <a:pt x="25" y="71"/>
                  </a:cubicBezTo>
                  <a:cubicBezTo>
                    <a:pt x="33" y="68"/>
                    <a:pt x="33" y="68"/>
                    <a:pt x="33" y="68"/>
                  </a:cubicBezTo>
                  <a:cubicBezTo>
                    <a:pt x="67" y="40"/>
                    <a:pt x="67" y="40"/>
                    <a:pt x="67" y="40"/>
                  </a:cubicBezTo>
                  <a:cubicBezTo>
                    <a:pt x="70" y="23"/>
                    <a:pt x="70" y="23"/>
                    <a:pt x="70" y="23"/>
                  </a:cubicBezTo>
                  <a:cubicBezTo>
                    <a:pt x="77" y="22"/>
                    <a:pt x="77" y="22"/>
                    <a:pt x="77" y="22"/>
                  </a:cubicBezTo>
                  <a:cubicBezTo>
                    <a:pt x="81" y="14"/>
                    <a:pt x="81" y="14"/>
                    <a:pt x="81" y="14"/>
                  </a:cubicBezTo>
                  <a:lnTo>
                    <a:pt x="8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72" name="Freeform: Shape 71">
            <a:extLst>
              <a:ext uri="{FF2B5EF4-FFF2-40B4-BE49-F238E27FC236}">
                <a16:creationId xmlns:a16="http://schemas.microsoft.com/office/drawing/2014/main" id="{712D577D-3CDC-44E6-8924-8B4F040308F7}"/>
              </a:ext>
            </a:extLst>
          </p:cNvPr>
          <p:cNvSpPr/>
          <p:nvPr/>
        </p:nvSpPr>
        <p:spPr>
          <a:xfrm>
            <a:off x="8548358" y="3808063"/>
            <a:ext cx="211322" cy="211322"/>
          </a:xfrm>
          <a:custGeom>
            <a:avLst/>
            <a:gdLst>
              <a:gd name="connsiteX0" fmla="*/ 416929 w 833856"/>
              <a:gd name="connsiteY0" fmla="*/ 0 h 833857"/>
              <a:gd name="connsiteX1" fmla="*/ 0 w 833856"/>
              <a:gd name="connsiteY1" fmla="*/ 417165 h 833857"/>
              <a:gd name="connsiteX2" fmla="*/ 417165 w 833856"/>
              <a:gd name="connsiteY2" fmla="*/ 834331 h 833857"/>
              <a:gd name="connsiteX3" fmla="*/ 834331 w 833856"/>
              <a:gd name="connsiteY3" fmla="*/ 417165 h 833857"/>
              <a:gd name="connsiteX4" fmla="*/ 416929 w 833856"/>
              <a:gd name="connsiteY4" fmla="*/ 0 h 833857"/>
              <a:gd name="connsiteX5" fmla="*/ 526135 w 833856"/>
              <a:gd name="connsiteY5" fmla="*/ 210833 h 833857"/>
              <a:gd name="connsiteX6" fmla="*/ 575409 w 833856"/>
              <a:gd name="connsiteY6" fmla="*/ 260107 h 833857"/>
              <a:gd name="connsiteX7" fmla="*/ 526135 w 833856"/>
              <a:gd name="connsiteY7" fmla="*/ 309380 h 833857"/>
              <a:gd name="connsiteX8" fmla="*/ 476862 w 833856"/>
              <a:gd name="connsiteY8" fmla="*/ 260107 h 833857"/>
              <a:gd name="connsiteX9" fmla="*/ 526135 w 833856"/>
              <a:gd name="connsiteY9" fmla="*/ 210833 h 833857"/>
              <a:gd name="connsiteX10" fmla="*/ 307722 w 833856"/>
              <a:gd name="connsiteY10" fmla="*/ 210833 h 833857"/>
              <a:gd name="connsiteX11" fmla="*/ 356995 w 833856"/>
              <a:gd name="connsiteY11" fmla="*/ 260107 h 833857"/>
              <a:gd name="connsiteX12" fmla="*/ 307722 w 833856"/>
              <a:gd name="connsiteY12" fmla="*/ 309380 h 833857"/>
              <a:gd name="connsiteX13" fmla="*/ 258448 w 833856"/>
              <a:gd name="connsiteY13" fmla="*/ 260107 h 833857"/>
              <a:gd name="connsiteX14" fmla="*/ 307722 w 833856"/>
              <a:gd name="connsiteY14" fmla="*/ 210833 h 833857"/>
              <a:gd name="connsiteX15" fmla="*/ 629183 w 833856"/>
              <a:gd name="connsiteY15" fmla="*/ 490602 h 833857"/>
              <a:gd name="connsiteX16" fmla="*/ 417165 w 833856"/>
              <a:gd name="connsiteY16" fmla="*/ 623498 h 833857"/>
              <a:gd name="connsiteX17" fmla="*/ 205148 w 833856"/>
              <a:gd name="connsiteY17" fmla="*/ 490602 h 833857"/>
              <a:gd name="connsiteX18" fmla="*/ 254184 w 833856"/>
              <a:gd name="connsiteY18" fmla="*/ 466913 h 833857"/>
              <a:gd name="connsiteX19" fmla="*/ 417402 w 833856"/>
              <a:gd name="connsiteY19" fmla="*/ 569013 h 833857"/>
              <a:gd name="connsiteX20" fmla="*/ 580620 w 833856"/>
              <a:gd name="connsiteY20" fmla="*/ 466913 h 833857"/>
              <a:gd name="connsiteX21" fmla="*/ 629183 w 833856"/>
              <a:gd name="connsiteY21" fmla="*/ 490602 h 83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3856" h="833857">
                <a:moveTo>
                  <a:pt x="416929" y="0"/>
                </a:moveTo>
                <a:cubicBezTo>
                  <a:pt x="186670" y="0"/>
                  <a:pt x="0" y="186907"/>
                  <a:pt x="0" y="417165"/>
                </a:cubicBezTo>
                <a:cubicBezTo>
                  <a:pt x="0" y="647424"/>
                  <a:pt x="186670" y="834331"/>
                  <a:pt x="417165" y="834331"/>
                </a:cubicBezTo>
                <a:cubicBezTo>
                  <a:pt x="647661" y="834331"/>
                  <a:pt x="834331" y="647661"/>
                  <a:pt x="834331" y="417165"/>
                </a:cubicBezTo>
                <a:cubicBezTo>
                  <a:pt x="834094" y="186907"/>
                  <a:pt x="647187" y="0"/>
                  <a:pt x="416929" y="0"/>
                </a:cubicBezTo>
                <a:close/>
                <a:moveTo>
                  <a:pt x="526135" y="210833"/>
                </a:moveTo>
                <a:cubicBezTo>
                  <a:pt x="553378" y="210833"/>
                  <a:pt x="575409" y="232864"/>
                  <a:pt x="575409" y="260107"/>
                </a:cubicBezTo>
                <a:cubicBezTo>
                  <a:pt x="575409" y="287349"/>
                  <a:pt x="553378" y="309380"/>
                  <a:pt x="526135" y="309380"/>
                </a:cubicBezTo>
                <a:cubicBezTo>
                  <a:pt x="498893" y="309380"/>
                  <a:pt x="476862" y="287349"/>
                  <a:pt x="476862" y="260107"/>
                </a:cubicBezTo>
                <a:cubicBezTo>
                  <a:pt x="476862" y="232864"/>
                  <a:pt x="498893" y="210833"/>
                  <a:pt x="526135" y="210833"/>
                </a:cubicBezTo>
                <a:close/>
                <a:moveTo>
                  <a:pt x="307722" y="210833"/>
                </a:moveTo>
                <a:cubicBezTo>
                  <a:pt x="334964" y="210833"/>
                  <a:pt x="356995" y="232864"/>
                  <a:pt x="356995" y="260107"/>
                </a:cubicBezTo>
                <a:cubicBezTo>
                  <a:pt x="356995" y="287349"/>
                  <a:pt x="334964" y="309380"/>
                  <a:pt x="307722" y="309380"/>
                </a:cubicBezTo>
                <a:cubicBezTo>
                  <a:pt x="280479" y="309380"/>
                  <a:pt x="258448" y="287349"/>
                  <a:pt x="258448" y="260107"/>
                </a:cubicBezTo>
                <a:cubicBezTo>
                  <a:pt x="258448" y="232864"/>
                  <a:pt x="280479" y="210833"/>
                  <a:pt x="307722" y="210833"/>
                </a:cubicBezTo>
                <a:close/>
                <a:moveTo>
                  <a:pt x="629183" y="490602"/>
                </a:moveTo>
                <a:cubicBezTo>
                  <a:pt x="591044" y="569250"/>
                  <a:pt x="510501" y="623498"/>
                  <a:pt x="417165" y="623498"/>
                </a:cubicBezTo>
                <a:cubicBezTo>
                  <a:pt x="323830" y="623498"/>
                  <a:pt x="243287" y="569250"/>
                  <a:pt x="205148" y="490602"/>
                </a:cubicBezTo>
                <a:cubicBezTo>
                  <a:pt x="189276" y="457911"/>
                  <a:pt x="238313" y="434222"/>
                  <a:pt x="254184" y="466913"/>
                </a:cubicBezTo>
                <a:cubicBezTo>
                  <a:pt x="283559" y="527557"/>
                  <a:pt x="345624" y="569013"/>
                  <a:pt x="417402" y="569013"/>
                </a:cubicBezTo>
                <a:cubicBezTo>
                  <a:pt x="489180" y="569013"/>
                  <a:pt x="551246" y="527320"/>
                  <a:pt x="580620" y="466913"/>
                </a:cubicBezTo>
                <a:cubicBezTo>
                  <a:pt x="596018" y="434222"/>
                  <a:pt x="645055" y="458148"/>
                  <a:pt x="629183" y="490602"/>
                </a:cubicBezTo>
                <a:close/>
              </a:path>
            </a:pathLst>
          </a:custGeom>
          <a:solidFill>
            <a:srgbClr val="282D41"/>
          </a:solidFill>
          <a:ln w="2369" cap="flat">
            <a:noFill/>
            <a:prstDash val="solid"/>
            <a:miter/>
          </a:ln>
        </p:spPr>
        <p:txBody>
          <a:bodyPr rtlCol="0" anchor="ctr"/>
          <a:lstStyle/>
          <a:p>
            <a:endParaRPr lang="en-NZ"/>
          </a:p>
        </p:txBody>
      </p:sp>
      <p:grpSp>
        <p:nvGrpSpPr>
          <p:cNvPr id="63" name="Group 62">
            <a:extLst>
              <a:ext uri="{FF2B5EF4-FFF2-40B4-BE49-F238E27FC236}">
                <a16:creationId xmlns:a16="http://schemas.microsoft.com/office/drawing/2014/main" id="{624B7124-B79C-42B5-B82B-C70AA837299C}"/>
              </a:ext>
            </a:extLst>
          </p:cNvPr>
          <p:cNvGrpSpPr/>
          <p:nvPr/>
        </p:nvGrpSpPr>
        <p:grpSpPr>
          <a:xfrm>
            <a:off x="5136705" y="6543800"/>
            <a:ext cx="2241162" cy="215444"/>
            <a:chOff x="163092" y="5772628"/>
            <a:chExt cx="2241162" cy="215444"/>
          </a:xfrm>
        </p:grpSpPr>
        <p:sp>
          <p:nvSpPr>
            <p:cNvPr id="64" name="TextBox 63">
              <a:extLst>
                <a:ext uri="{FF2B5EF4-FFF2-40B4-BE49-F238E27FC236}">
                  <a16:creationId xmlns:a16="http://schemas.microsoft.com/office/drawing/2014/main" id="{51C02C46-C11B-447E-9AC5-26E83E34A78E}"/>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65" name="Isosceles Triangle 64">
              <a:extLst>
                <a:ext uri="{FF2B5EF4-FFF2-40B4-BE49-F238E27FC236}">
                  <a16:creationId xmlns:a16="http://schemas.microsoft.com/office/drawing/2014/main" id="{A076EC13-F0BA-4A48-87C4-C94877027303}"/>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7" name="Isosceles Triangle 66">
              <a:extLst>
                <a:ext uri="{FF2B5EF4-FFF2-40B4-BE49-F238E27FC236}">
                  <a16:creationId xmlns:a16="http://schemas.microsoft.com/office/drawing/2014/main" id="{8A9391E5-B3DD-4660-BC85-DDAB1272D23C}"/>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71" name="Isosceles Triangle 70">
            <a:extLst>
              <a:ext uri="{FF2B5EF4-FFF2-40B4-BE49-F238E27FC236}">
                <a16:creationId xmlns:a16="http://schemas.microsoft.com/office/drawing/2014/main" id="{73C3FA21-414C-4B30-ADF8-2519185773B8}"/>
              </a:ext>
            </a:extLst>
          </p:cNvPr>
          <p:cNvSpPr>
            <a:spLocks noChangeAspect="1"/>
          </p:cNvSpPr>
          <p:nvPr/>
        </p:nvSpPr>
        <p:spPr>
          <a:xfrm rot="10800000">
            <a:off x="4313789" y="2379710"/>
            <a:ext cx="108000" cy="100907"/>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Isosceles Triangle 72">
            <a:extLst>
              <a:ext uri="{FF2B5EF4-FFF2-40B4-BE49-F238E27FC236}">
                <a16:creationId xmlns:a16="http://schemas.microsoft.com/office/drawing/2014/main" id="{C33F0738-5962-44FF-A757-0F48463B3905}"/>
              </a:ext>
            </a:extLst>
          </p:cNvPr>
          <p:cNvSpPr>
            <a:spLocks noChangeAspect="1"/>
          </p:cNvSpPr>
          <p:nvPr/>
        </p:nvSpPr>
        <p:spPr>
          <a:xfrm rot="10800000">
            <a:off x="2023237" y="4511042"/>
            <a:ext cx="108000" cy="100907"/>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Isosceles Triangle 73">
            <a:extLst>
              <a:ext uri="{FF2B5EF4-FFF2-40B4-BE49-F238E27FC236}">
                <a16:creationId xmlns:a16="http://schemas.microsoft.com/office/drawing/2014/main" id="{EF2DEED3-3C50-4392-B3C8-B6CBDE8274D2}"/>
              </a:ext>
            </a:extLst>
          </p:cNvPr>
          <p:cNvSpPr>
            <a:spLocks noChangeAspect="1"/>
          </p:cNvSpPr>
          <p:nvPr/>
        </p:nvSpPr>
        <p:spPr>
          <a:xfrm rot="10800000">
            <a:off x="2516835" y="4895455"/>
            <a:ext cx="108000" cy="100907"/>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79" name="Chart 78">
            <a:extLst>
              <a:ext uri="{FF2B5EF4-FFF2-40B4-BE49-F238E27FC236}">
                <a16:creationId xmlns:a16="http://schemas.microsoft.com/office/drawing/2014/main" id="{764BAA97-35F8-4666-95A2-B72748E856F8}"/>
              </a:ext>
            </a:extLst>
          </p:cNvPr>
          <p:cNvGraphicFramePr/>
          <p:nvPr>
            <p:extLst>
              <p:ext uri="{D42A27DB-BD31-4B8C-83A1-F6EECF244321}">
                <p14:modId xmlns:p14="http://schemas.microsoft.com/office/powerpoint/2010/main" val="3310718259"/>
              </p:ext>
            </p:extLst>
          </p:nvPr>
        </p:nvGraphicFramePr>
        <p:xfrm>
          <a:off x="9254062" y="4762437"/>
          <a:ext cx="1686080" cy="1816506"/>
        </p:xfrm>
        <a:graphic>
          <a:graphicData uri="http://schemas.openxmlformats.org/drawingml/2006/chart">
            <c:chart xmlns:c="http://schemas.openxmlformats.org/drawingml/2006/chart" xmlns:r="http://schemas.openxmlformats.org/officeDocument/2006/relationships" r:id="rId12"/>
          </a:graphicData>
        </a:graphic>
      </p:graphicFrame>
      <p:sp>
        <p:nvSpPr>
          <p:cNvPr id="80" name="Rectangle 79">
            <a:extLst>
              <a:ext uri="{FF2B5EF4-FFF2-40B4-BE49-F238E27FC236}">
                <a16:creationId xmlns:a16="http://schemas.microsoft.com/office/drawing/2014/main" id="{4802B8F4-59B2-470A-9096-DDA53FBAF861}"/>
              </a:ext>
            </a:extLst>
          </p:cNvPr>
          <p:cNvSpPr/>
          <p:nvPr/>
        </p:nvSpPr>
        <p:spPr>
          <a:xfrm>
            <a:off x="9758990" y="5520299"/>
            <a:ext cx="723275" cy="369332"/>
          </a:xfrm>
          <a:prstGeom prst="rect">
            <a:avLst/>
          </a:prstGeom>
        </p:spPr>
        <p:txBody>
          <a:bodyPr wrap="none">
            <a:spAutoFit/>
          </a:bodyPr>
          <a:lstStyle/>
          <a:p>
            <a:pPr algn="ctr"/>
            <a:r>
              <a:rPr lang="en-NZ" dirty="0">
                <a:solidFill>
                  <a:srgbClr val="414141"/>
                </a:solidFill>
                <a:latin typeface="Arial Black" panose="020B0A04020102020204" pitchFamily="34" charset="0"/>
              </a:rPr>
              <a:t>54</a:t>
            </a:r>
            <a:r>
              <a:rPr lang="lv-LV" dirty="0">
                <a:solidFill>
                  <a:srgbClr val="414141"/>
                </a:solidFill>
                <a:latin typeface="Arial Black" panose="020B0A04020102020204" pitchFamily="34" charset="0"/>
              </a:rPr>
              <a:t>%</a:t>
            </a:r>
            <a:endParaRPr lang="en-NZ" dirty="0">
              <a:solidFill>
                <a:srgbClr val="414141"/>
              </a:solidFill>
              <a:latin typeface="Arial Black" panose="020B0A04020102020204" pitchFamily="34" charset="0"/>
            </a:endParaRPr>
          </a:p>
        </p:txBody>
      </p:sp>
      <p:sp>
        <p:nvSpPr>
          <p:cNvPr id="81" name="Content Placeholder 2">
            <a:extLst>
              <a:ext uri="{FF2B5EF4-FFF2-40B4-BE49-F238E27FC236}">
                <a16:creationId xmlns:a16="http://schemas.microsoft.com/office/drawing/2014/main" id="{8C727C88-D194-45E5-B37A-7BE4B9CFFB26}"/>
              </a:ext>
            </a:extLst>
          </p:cNvPr>
          <p:cNvSpPr txBox="1">
            <a:spLocks/>
          </p:cNvSpPr>
          <p:nvPr/>
        </p:nvSpPr>
        <p:spPr>
          <a:xfrm>
            <a:off x="10645286" y="5297890"/>
            <a:ext cx="1316333" cy="10158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NZ" sz="1000" dirty="0"/>
              <a:t>Would like the choice of attending the arts in person or watching online</a:t>
            </a:r>
          </a:p>
          <a:p>
            <a:pPr>
              <a:lnSpc>
                <a:spcPct val="120000"/>
              </a:lnSpc>
              <a:spcBef>
                <a:spcPts val="300"/>
              </a:spcBef>
            </a:pPr>
            <a:endParaRPr lang="en-NZ"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0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8742-F33B-4A95-9F4A-C45874C4CC4B}"/>
              </a:ext>
            </a:extLst>
          </p:cNvPr>
          <p:cNvSpPr>
            <a:spLocks noGrp="1"/>
          </p:cNvSpPr>
          <p:nvPr>
            <p:ph type="ctrTitle"/>
          </p:nvPr>
        </p:nvSpPr>
        <p:spPr>
          <a:xfrm>
            <a:off x="5932715" y="2150053"/>
            <a:ext cx="5994400" cy="2387600"/>
          </a:xfrm>
        </p:spPr>
        <p:txBody>
          <a:bodyPr>
            <a:noAutofit/>
          </a:bodyPr>
          <a:lstStyle/>
          <a:p>
            <a:r>
              <a:rPr lang="en-NZ" sz="4000" dirty="0">
                <a:latin typeface="Georgia" panose="02040502050405020303" pitchFamily="18" charset="0"/>
              </a:rPr>
              <a:t>Overall engagement, Attendance AND PARTICIPATION AMONG Māori </a:t>
            </a:r>
          </a:p>
        </p:txBody>
      </p:sp>
    </p:spTree>
    <p:extLst>
      <p:ext uri="{BB962C8B-B14F-4D97-AF65-F5344CB8AC3E}">
        <p14:creationId xmlns:p14="http://schemas.microsoft.com/office/powerpoint/2010/main" val="87092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M</a:t>
            </a:r>
            <a:r>
              <a:rPr lang="mi-NZ" dirty="0">
                <a:solidFill>
                  <a:schemeClr val="tx1">
                    <a:lumMod val="65000"/>
                    <a:lumOff val="35000"/>
                  </a:schemeClr>
                </a:solidFill>
              </a:rPr>
              <a:t>āori </a:t>
            </a:r>
            <a:r>
              <a:rPr lang="en-NZ" dirty="0">
                <a:solidFill>
                  <a:schemeClr val="tx1">
                    <a:lumMod val="65000"/>
                    <a:lumOff val="35000"/>
                  </a:schemeClr>
                </a:solidFill>
              </a:rPr>
              <a:t>engagement</a:t>
            </a:r>
          </a:p>
        </p:txBody>
      </p:sp>
      <p:sp>
        <p:nvSpPr>
          <p:cNvPr id="19" name="TextBox 18"/>
          <p:cNvSpPr txBox="1"/>
          <p:nvPr/>
        </p:nvSpPr>
        <p:spPr>
          <a:xfrm>
            <a:off x="2327156" y="2303033"/>
            <a:ext cx="854721"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Māori</a:t>
            </a:r>
            <a:endParaRPr lang="en-US" sz="1400" b="1" spc="300" dirty="0">
              <a:solidFill>
                <a:schemeClr val="tx1">
                  <a:lumMod val="65000"/>
                  <a:lumOff val="35000"/>
                </a:schemeClr>
              </a:solidFill>
              <a:latin typeface="+mj-lt"/>
            </a:endParaRPr>
          </a:p>
        </p:txBody>
      </p:sp>
      <p:graphicFrame>
        <p:nvGraphicFramePr>
          <p:cNvPr id="28" name="Chart 27"/>
          <p:cNvGraphicFramePr/>
          <p:nvPr>
            <p:extLst>
              <p:ext uri="{D42A27DB-BD31-4B8C-83A1-F6EECF244321}">
                <p14:modId xmlns:p14="http://schemas.microsoft.com/office/powerpoint/2010/main" val="294908612"/>
              </p:ext>
            </p:extLst>
          </p:nvPr>
        </p:nvGraphicFramePr>
        <p:xfrm>
          <a:off x="-189629"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77057" y="6516043"/>
            <a:ext cx="4705596"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57AEB3CE-51B1-4054-903D-764DE049EEB8}"/>
              </a:ext>
            </a:extLst>
          </p:cNvPr>
          <p:cNvSpPr txBox="1"/>
          <p:nvPr/>
        </p:nvSpPr>
        <p:spPr>
          <a:xfrm>
            <a:off x="5790765" y="2303033"/>
            <a:ext cx="1701107"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New Zealand</a:t>
            </a:r>
            <a:endParaRPr lang="en-US" sz="1400" b="1" spc="300" dirty="0">
              <a:solidFill>
                <a:schemeClr val="tx1">
                  <a:lumMod val="65000"/>
                  <a:lumOff val="35000"/>
                </a:schemeClr>
              </a:solidFill>
              <a:latin typeface="+mj-lt"/>
            </a:endParaRPr>
          </a:p>
        </p:txBody>
      </p:sp>
      <p:grpSp>
        <p:nvGrpSpPr>
          <p:cNvPr id="9" name="Group 8">
            <a:extLst>
              <a:ext uri="{FF2B5EF4-FFF2-40B4-BE49-F238E27FC236}">
                <a16:creationId xmlns:a16="http://schemas.microsoft.com/office/drawing/2014/main" id="{0BA89247-248A-42CB-AE3D-10630C296C3B}"/>
              </a:ext>
            </a:extLst>
          </p:cNvPr>
          <p:cNvGrpSpPr/>
          <p:nvPr/>
        </p:nvGrpSpPr>
        <p:grpSpPr>
          <a:xfrm>
            <a:off x="5136705" y="6407321"/>
            <a:ext cx="2241162" cy="215444"/>
            <a:chOff x="163092" y="5772628"/>
            <a:chExt cx="2241162" cy="215444"/>
          </a:xfrm>
        </p:grpSpPr>
        <p:sp>
          <p:nvSpPr>
            <p:cNvPr id="43" name="TextBox 42">
              <a:extLst>
                <a:ext uri="{FF2B5EF4-FFF2-40B4-BE49-F238E27FC236}">
                  <a16:creationId xmlns:a16="http://schemas.microsoft.com/office/drawing/2014/main" id="{3A2A2CF1-B83C-4823-A3CD-C26756EF9CFD}"/>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16" name="Isosceles Triangle 15">
              <a:extLst>
                <a:ext uri="{FF2B5EF4-FFF2-40B4-BE49-F238E27FC236}">
                  <a16:creationId xmlns:a16="http://schemas.microsoft.com/office/drawing/2014/main" id="{9A7D3C62-F798-4C6D-ACFC-4A45EC7AF17B}"/>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Isosceles Triangle 16">
              <a:extLst>
                <a:ext uri="{FF2B5EF4-FFF2-40B4-BE49-F238E27FC236}">
                  <a16:creationId xmlns:a16="http://schemas.microsoft.com/office/drawing/2014/main" id="{60E129F9-D4D9-4979-95F1-B4F84A5CFC57}"/>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7" name="Rectangle 36">
            <a:extLst>
              <a:ext uri="{FF2B5EF4-FFF2-40B4-BE49-F238E27FC236}">
                <a16:creationId xmlns:a16="http://schemas.microsoft.com/office/drawing/2014/main" id="{DDF3D444-3542-4BC3-8D24-211D27AB7496}"/>
              </a:ext>
            </a:extLst>
          </p:cNvPr>
          <p:cNvSpPr/>
          <p:nvPr/>
        </p:nvSpPr>
        <p:spPr>
          <a:xfrm>
            <a:off x="710919" y="1118672"/>
            <a:ext cx="7238296" cy="600164"/>
          </a:xfrm>
          <a:prstGeom prst="rect">
            <a:avLst/>
          </a:prstGeom>
        </p:spPr>
        <p:txBody>
          <a:bodyPr wrap="square">
            <a:spAutoFit/>
          </a:bodyPr>
          <a:lstStyle/>
          <a:p>
            <a:pPr lvl="0">
              <a:defRPr/>
            </a:pPr>
            <a:r>
              <a:rPr kumimoji="0" lang="en-NZ" sz="1100" b="1" i="1" u="none" strike="noStrike" kern="1200" cap="none" spc="0" normalizeH="0" baseline="0" noProof="0" dirty="0">
                <a:ln>
                  <a:noFill/>
                </a:ln>
                <a:solidFill>
                  <a:schemeClr val="bg1"/>
                </a:solidFill>
                <a:effectLst/>
                <a:uLnTx/>
                <a:uFillTx/>
                <a:latin typeface="+mj-lt"/>
                <a:ea typeface="+mn-ea"/>
                <a:cs typeface="+mn-cs"/>
              </a:rPr>
              <a:t>Overall engagement is based on all those who have either attended or participated in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p>
        </p:txBody>
      </p:sp>
      <p:sp>
        <p:nvSpPr>
          <p:cNvPr id="8" name="Rectangle 7">
            <a:extLst>
              <a:ext uri="{FF2B5EF4-FFF2-40B4-BE49-F238E27FC236}">
                <a16:creationId xmlns:a16="http://schemas.microsoft.com/office/drawing/2014/main" id="{6B3BA0F0-9BAA-45D2-9A17-83B0B62590F8}"/>
              </a:ext>
            </a:extLst>
          </p:cNvPr>
          <p:cNvSpPr/>
          <p:nvPr/>
        </p:nvSpPr>
        <p:spPr>
          <a:xfrm>
            <a:off x="217952" y="2109358"/>
            <a:ext cx="4867850"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8" name="Chart 37">
            <a:extLst>
              <a:ext uri="{FF2B5EF4-FFF2-40B4-BE49-F238E27FC236}">
                <a16:creationId xmlns:a16="http://schemas.microsoft.com/office/drawing/2014/main" id="{13AA6D84-0F96-471C-9ED1-3E4EEB9BC375}"/>
              </a:ext>
            </a:extLst>
          </p:cNvPr>
          <p:cNvGraphicFramePr/>
          <p:nvPr>
            <p:extLst>
              <p:ext uri="{D42A27DB-BD31-4B8C-83A1-F6EECF244321}">
                <p14:modId xmlns:p14="http://schemas.microsoft.com/office/powerpoint/2010/main" val="2230512933"/>
              </p:ext>
            </p:extLst>
          </p:nvPr>
        </p:nvGraphicFramePr>
        <p:xfrm>
          <a:off x="2089170" y="2753940"/>
          <a:ext cx="3371260" cy="25666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a:extLst>
              <a:ext uri="{FF2B5EF4-FFF2-40B4-BE49-F238E27FC236}">
                <a16:creationId xmlns:a16="http://schemas.microsoft.com/office/drawing/2014/main" id="{3AE2E25C-8736-41BF-96E2-CE9395685675}"/>
              </a:ext>
            </a:extLst>
          </p:cNvPr>
          <p:cNvGraphicFramePr/>
          <p:nvPr>
            <p:extLst>
              <p:ext uri="{D42A27DB-BD31-4B8C-83A1-F6EECF244321}">
                <p14:modId xmlns:p14="http://schemas.microsoft.com/office/powerpoint/2010/main" val="470560558"/>
              </p:ext>
            </p:extLst>
          </p:nvPr>
        </p:nvGraphicFramePr>
        <p:xfrm>
          <a:off x="4782653" y="2753940"/>
          <a:ext cx="3371260" cy="2566683"/>
        </p:xfrm>
        <a:graphic>
          <a:graphicData uri="http://schemas.openxmlformats.org/drawingml/2006/chart">
            <c:chart xmlns:c="http://schemas.openxmlformats.org/drawingml/2006/chart" xmlns:r="http://schemas.openxmlformats.org/officeDocument/2006/relationships" r:id="rId5"/>
          </a:graphicData>
        </a:graphic>
      </p:graphicFrame>
      <p:sp>
        <p:nvSpPr>
          <p:cNvPr id="44" name="Rectangle 43">
            <a:extLst>
              <a:ext uri="{FF2B5EF4-FFF2-40B4-BE49-F238E27FC236}">
                <a16:creationId xmlns:a16="http://schemas.microsoft.com/office/drawing/2014/main" id="{879D6D22-990D-4AA5-8279-8D7F66E8857E}"/>
              </a:ext>
            </a:extLst>
          </p:cNvPr>
          <p:cNvSpPr/>
          <p:nvPr/>
        </p:nvSpPr>
        <p:spPr>
          <a:xfrm>
            <a:off x="5222606" y="2109358"/>
            <a:ext cx="2580274"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EB38544-B1ED-49B5-BB7D-C31E7978C6D8}"/>
              </a:ext>
            </a:extLst>
          </p:cNvPr>
          <p:cNvSpPr/>
          <p:nvPr/>
        </p:nvSpPr>
        <p:spPr>
          <a:xfrm>
            <a:off x="1024191"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86%</a:t>
            </a:r>
            <a:endParaRPr lang="en-NZ" sz="2800" dirty="0">
              <a:solidFill>
                <a:srgbClr val="414141"/>
              </a:solidFill>
              <a:latin typeface="Arial Black" panose="020B0A04020102020204" pitchFamily="34" charset="0"/>
            </a:endParaRPr>
          </a:p>
        </p:txBody>
      </p:sp>
      <p:sp>
        <p:nvSpPr>
          <p:cNvPr id="45" name="TextBox 44">
            <a:extLst>
              <a:ext uri="{FF2B5EF4-FFF2-40B4-BE49-F238E27FC236}">
                <a16:creationId xmlns:a16="http://schemas.microsoft.com/office/drawing/2014/main" id="{37267602-525D-4CC6-B320-140038E49741}"/>
              </a:ext>
            </a:extLst>
          </p:cNvPr>
          <p:cNvSpPr txBox="1"/>
          <p:nvPr/>
        </p:nvSpPr>
        <p:spPr>
          <a:xfrm>
            <a:off x="1205333" y="4252616"/>
            <a:ext cx="659155" cy="307777"/>
          </a:xfrm>
          <a:prstGeom prst="rect">
            <a:avLst/>
          </a:prstGeom>
          <a:noFill/>
        </p:spPr>
        <p:txBody>
          <a:bodyPr wrap="none" rtlCol="0">
            <a:spAutoFit/>
          </a:bodyPr>
          <a:lstStyle/>
          <a:p>
            <a:pPr algn="ctr"/>
            <a:r>
              <a:rPr lang="en-US" sz="1400" spc="150" dirty="0">
                <a:solidFill>
                  <a:prstClr val="black">
                    <a:lumMod val="65000"/>
                    <a:lumOff val="35000"/>
                  </a:prstClr>
                </a:solidFill>
              </a:rPr>
              <a:t>2017</a:t>
            </a:r>
          </a:p>
        </p:txBody>
      </p:sp>
      <p:cxnSp>
        <p:nvCxnSpPr>
          <p:cNvPr id="14" name="Straight Connector 13">
            <a:extLst>
              <a:ext uri="{FF2B5EF4-FFF2-40B4-BE49-F238E27FC236}">
                <a16:creationId xmlns:a16="http://schemas.microsoft.com/office/drawing/2014/main" id="{75EB81B7-A116-439C-AA1A-C1EED86EB721}"/>
              </a:ext>
            </a:extLst>
          </p:cNvPr>
          <p:cNvCxnSpPr/>
          <p:nvPr/>
        </p:nvCxnSpPr>
        <p:spPr>
          <a:xfrm>
            <a:off x="1156249"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1E7BA00-AC30-4F0D-98E6-875DFEEED6CE}"/>
              </a:ext>
            </a:extLst>
          </p:cNvPr>
          <p:cNvSpPr/>
          <p:nvPr/>
        </p:nvSpPr>
        <p:spPr>
          <a:xfrm>
            <a:off x="3308634" y="3700942"/>
            <a:ext cx="1021433" cy="523220"/>
          </a:xfrm>
          <a:prstGeom prst="rect">
            <a:avLst/>
          </a:prstGeom>
        </p:spPr>
        <p:txBody>
          <a:bodyPr wrap="none">
            <a:spAutoFit/>
          </a:bodyPr>
          <a:lstStyle/>
          <a:p>
            <a:pPr algn="ctr"/>
            <a:r>
              <a:rPr lang="lv-LV" sz="2800" dirty="0">
                <a:solidFill>
                  <a:srgbClr val="414141"/>
                </a:solidFill>
                <a:latin typeface="Arial Black" panose="020B0A04020102020204" pitchFamily="34" charset="0"/>
              </a:rPr>
              <a:t>80%</a:t>
            </a:r>
            <a:endParaRPr lang="en-NZ" sz="2800" dirty="0">
              <a:solidFill>
                <a:srgbClr val="414141"/>
              </a:solidFill>
              <a:latin typeface="Arial Black" panose="020B0A04020102020204" pitchFamily="34" charset="0"/>
            </a:endParaRPr>
          </a:p>
        </p:txBody>
      </p:sp>
      <p:sp>
        <p:nvSpPr>
          <p:cNvPr id="48" name="TextBox 47">
            <a:extLst>
              <a:ext uri="{FF2B5EF4-FFF2-40B4-BE49-F238E27FC236}">
                <a16:creationId xmlns:a16="http://schemas.microsoft.com/office/drawing/2014/main" id="{199F15A5-395D-43BC-B5EF-F6CD4FED2035}"/>
              </a:ext>
            </a:extLst>
          </p:cNvPr>
          <p:cNvSpPr txBox="1"/>
          <p:nvPr/>
        </p:nvSpPr>
        <p:spPr>
          <a:xfrm>
            <a:off x="3489775"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9" name="Straight Connector 48">
            <a:extLst>
              <a:ext uri="{FF2B5EF4-FFF2-40B4-BE49-F238E27FC236}">
                <a16:creationId xmlns:a16="http://schemas.microsoft.com/office/drawing/2014/main" id="{6515BEF1-A250-4C25-B69E-D4396E1E49C6}"/>
              </a:ext>
            </a:extLst>
          </p:cNvPr>
          <p:cNvCxnSpPr/>
          <p:nvPr/>
        </p:nvCxnSpPr>
        <p:spPr>
          <a:xfrm>
            <a:off x="3440691"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BF912064-BE0C-4848-8CC9-D828523653F6}"/>
              </a:ext>
            </a:extLst>
          </p:cNvPr>
          <p:cNvSpPr/>
          <p:nvPr/>
        </p:nvSpPr>
        <p:spPr>
          <a:xfrm>
            <a:off x="5984969"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75%</a:t>
            </a:r>
            <a:endParaRPr lang="en-NZ" sz="2800" dirty="0">
              <a:solidFill>
                <a:srgbClr val="414141"/>
              </a:solidFill>
              <a:latin typeface="Arial Black" panose="020B0A04020102020204" pitchFamily="34" charset="0"/>
            </a:endParaRPr>
          </a:p>
        </p:txBody>
      </p:sp>
      <p:sp>
        <p:nvSpPr>
          <p:cNvPr id="52" name="TextBox 51">
            <a:extLst>
              <a:ext uri="{FF2B5EF4-FFF2-40B4-BE49-F238E27FC236}">
                <a16:creationId xmlns:a16="http://schemas.microsoft.com/office/drawing/2014/main" id="{D4CCC5A9-53B5-4B5A-8F97-9738AE907DB2}"/>
              </a:ext>
            </a:extLst>
          </p:cNvPr>
          <p:cNvSpPr txBox="1"/>
          <p:nvPr/>
        </p:nvSpPr>
        <p:spPr>
          <a:xfrm>
            <a:off x="6166109"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3" name="Straight Connector 52">
            <a:extLst>
              <a:ext uri="{FF2B5EF4-FFF2-40B4-BE49-F238E27FC236}">
                <a16:creationId xmlns:a16="http://schemas.microsoft.com/office/drawing/2014/main" id="{C02DB6AE-707B-4BA3-9D5D-EA6DC4FA4C5E}"/>
              </a:ext>
            </a:extLst>
          </p:cNvPr>
          <p:cNvCxnSpPr/>
          <p:nvPr/>
        </p:nvCxnSpPr>
        <p:spPr>
          <a:xfrm>
            <a:off x="6117025"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426655E1-D578-47AA-908B-C3160F83CD55}"/>
              </a:ext>
            </a:extLst>
          </p:cNvPr>
          <p:cNvGrpSpPr/>
          <p:nvPr/>
        </p:nvGrpSpPr>
        <p:grpSpPr>
          <a:xfrm>
            <a:off x="5136705" y="6615308"/>
            <a:ext cx="2891981" cy="215444"/>
            <a:chOff x="163092" y="5772628"/>
            <a:chExt cx="2891981" cy="215444"/>
          </a:xfrm>
        </p:grpSpPr>
        <p:sp>
          <p:nvSpPr>
            <p:cNvPr id="30" name="TextBox 29">
              <a:extLst>
                <a:ext uri="{FF2B5EF4-FFF2-40B4-BE49-F238E27FC236}">
                  <a16:creationId xmlns:a16="http://schemas.microsoft.com/office/drawing/2014/main" id="{AAE118FF-091B-46F8-8A93-B982336DE0F7}"/>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31" name="Isosceles Triangle 30">
              <a:extLst>
                <a:ext uri="{FF2B5EF4-FFF2-40B4-BE49-F238E27FC236}">
                  <a16:creationId xmlns:a16="http://schemas.microsoft.com/office/drawing/2014/main" id="{E0E4918F-9BD7-4B30-AFED-02A9BBE00F19}"/>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Isosceles Triangle 31">
              <a:extLst>
                <a:ext uri="{FF2B5EF4-FFF2-40B4-BE49-F238E27FC236}">
                  <a16:creationId xmlns:a16="http://schemas.microsoft.com/office/drawing/2014/main" id="{4BF36269-CB0B-4AF8-8F33-0E05AB866C5E}"/>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3" name="Rectangle 32">
            <a:extLst>
              <a:ext uri="{FF2B5EF4-FFF2-40B4-BE49-F238E27FC236}">
                <a16:creationId xmlns:a16="http://schemas.microsoft.com/office/drawing/2014/main" id="{6664D245-96F9-4404-8CC2-5D786AE5E9A6}"/>
              </a:ext>
            </a:extLst>
          </p:cNvPr>
          <p:cNvSpPr/>
          <p:nvPr/>
        </p:nvSpPr>
        <p:spPr>
          <a:xfrm>
            <a:off x="5285391" y="5582325"/>
            <a:ext cx="2454704" cy="436275"/>
          </a:xfrm>
          <a:prstGeom prst="rect">
            <a:avLst/>
          </a:prstGeom>
          <a:solidFill>
            <a:srgbClr val="D9D9D9"/>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000" b="0" i="1" u="none" strike="noStrike" kern="0" cap="none" spc="0" normalizeH="0" baseline="0" noProof="0" dirty="0">
                <a:ln>
                  <a:noFill/>
                </a:ln>
                <a:solidFill>
                  <a:srgbClr val="000000"/>
                </a:solidFill>
                <a:effectLst/>
                <a:uLnTx/>
                <a:uFillTx/>
                <a:latin typeface="Calibri" panose="020F0502020204030204"/>
                <a:ea typeface="+mn-ea"/>
                <a:cs typeface="+mn-cs"/>
              </a:rPr>
              <a:t>Engagement for all New Zealanders has declined significantly since 2017 - was 80%</a:t>
            </a:r>
          </a:p>
        </p:txBody>
      </p:sp>
      <p:sp>
        <p:nvSpPr>
          <p:cNvPr id="2" name="SigDiff">
            <a:extLst>
              <a:ext uri="{FF2B5EF4-FFF2-40B4-BE49-F238E27FC236}">
                <a16:creationId xmlns:a16="http://schemas.microsoft.com/office/drawing/2014/main" id="{16068BA9-9035-4151-9F05-44F0E646B86D}"/>
              </a:ext>
            </a:extLst>
          </p:cNvPr>
          <p:cNvSpPr/>
          <p:nvPr/>
        </p:nvSpPr>
        <p:spPr>
          <a:xfrm rot="10800000">
            <a:off x="3806651" y="3535842"/>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D339C3CA-D4B8-4BBC-9C47-1AA338FEE1FD}"/>
              </a:ext>
            </a:extLst>
          </p:cNvPr>
          <p:cNvSpPr/>
          <p:nvPr/>
        </p:nvSpPr>
        <p:spPr>
          <a:xfrm>
            <a:off x="8452866" y="1945470"/>
            <a:ext cx="3521182" cy="4016484"/>
          </a:xfrm>
          <a:prstGeom prst="rect">
            <a:avLst/>
          </a:prstGeom>
        </p:spPr>
        <p:txBody>
          <a:bodyPr wrap="square">
            <a:spAutoFit/>
          </a:bodyPr>
          <a:lstStyle/>
          <a:p>
            <a:pPr>
              <a:spcBef>
                <a:spcPts val="600"/>
              </a:spcBef>
            </a:pPr>
            <a:r>
              <a:rPr lang="en-NZ" sz="1000" dirty="0"/>
              <a:t>The survey asks respondents specifically about their attendance at, and their participation in, six separate art forms. There are no overall questions that measure attendance or </a:t>
            </a:r>
            <a:r>
              <a:rPr lang="en-NZ" sz="1000" dirty="0">
                <a:cs typeface="Arial" panose="020B0604020202020204" pitchFamily="34" charset="0"/>
              </a:rPr>
              <a:t>participation</a:t>
            </a:r>
            <a:r>
              <a:rPr lang="en-NZ" sz="1000" dirty="0"/>
              <a:t> in the arts at an overall level.</a:t>
            </a:r>
          </a:p>
          <a:p>
            <a:pPr>
              <a:spcBef>
                <a:spcPts val="600"/>
              </a:spcBef>
            </a:pPr>
            <a:r>
              <a:rPr lang="en-NZ" sz="1000" dirty="0"/>
              <a:t>The results opposite are therefore a nett calculation based on the respondents who said they </a:t>
            </a:r>
            <a:r>
              <a:rPr lang="en-NZ" sz="1000" u="sng" dirty="0"/>
              <a:t>attended or participated in at least one</a:t>
            </a:r>
            <a:r>
              <a:rPr lang="en-NZ" sz="1000" dirty="0"/>
              <a:t> art form in the last 12 months.</a:t>
            </a:r>
          </a:p>
          <a:p>
            <a:pPr>
              <a:spcBef>
                <a:spcPts val="600"/>
              </a:spcBef>
            </a:pPr>
            <a:r>
              <a:rPr lang="en-NZ" sz="1000" dirty="0"/>
              <a:t>Eighty percent of M</a:t>
            </a:r>
            <a:r>
              <a:rPr lang="mi-NZ" sz="1000" dirty="0"/>
              <a:t>āori </a:t>
            </a:r>
            <a:r>
              <a:rPr lang="en-NZ" sz="1000" dirty="0"/>
              <a:t>have engaged with the arts in the last 12 months. This is a significant decrease from 86% in 2017. Engagement for Māori remains higher than the national average (75%).</a:t>
            </a:r>
          </a:p>
          <a:p>
            <a:pPr>
              <a:spcBef>
                <a:spcPts val="600"/>
              </a:spcBef>
            </a:pPr>
            <a:r>
              <a:rPr lang="en-NZ" sz="1000" dirty="0"/>
              <a:t>The decline in engagement reflects the national trend (engagement fell from 80% to 75%). The results indicate this is principally a result of lower attendance figures (as opposed to participation) due to COVID-19.</a:t>
            </a:r>
            <a:endParaRPr lang="en-NZ" sz="1000" dirty="0">
              <a:solidFill>
                <a:schemeClr val="tx1">
                  <a:lumMod val="85000"/>
                  <a:lumOff val="15000"/>
                </a:schemeClr>
              </a:solidFill>
            </a:endParaRPr>
          </a:p>
          <a:p>
            <a:pPr lvl="0">
              <a:spcBef>
                <a:spcPts val="600"/>
              </a:spcBef>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Māori women are more likely than men to have engaged (83% vs 76%).</a:t>
            </a:r>
          </a:p>
          <a:p>
            <a:pPr lvl="0">
              <a:spcBef>
                <a:spcPts val="600"/>
              </a:spcBef>
            </a:pPr>
            <a:r>
              <a:rPr lang="en-NZ" sz="1000" dirty="0">
                <a:solidFill>
                  <a:schemeClr val="tx1">
                    <a:lumMod val="85000"/>
                    <a:lumOff val="15000"/>
                  </a:schemeClr>
                </a:solidFill>
              </a:rPr>
              <a:t>Māori from low-income households (under $50,000) are less likely to have engaged than average (74% vs 80%).</a:t>
            </a:r>
          </a:p>
        </p:txBody>
      </p:sp>
      <p:sp>
        <p:nvSpPr>
          <p:cNvPr id="35" name="Isosceles Triangle 34">
            <a:extLst>
              <a:ext uri="{FF2B5EF4-FFF2-40B4-BE49-F238E27FC236}">
                <a16:creationId xmlns:a16="http://schemas.microsoft.com/office/drawing/2014/main" id="{15EF0033-1C45-4FD6-ACB0-A34F0A1DFA3E}"/>
              </a:ext>
            </a:extLst>
          </p:cNvPr>
          <p:cNvSpPr>
            <a:spLocks noChangeAspect="1"/>
          </p:cNvSpPr>
          <p:nvPr/>
        </p:nvSpPr>
        <p:spPr>
          <a:xfrm>
            <a:off x="3651641" y="355325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28963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chemeClr val="tx1">
                    <a:lumMod val="65000"/>
                    <a:lumOff val="35000"/>
                  </a:schemeClr>
                </a:solidFill>
              </a:rPr>
              <a:t>Overall Māori attendance</a:t>
            </a:r>
          </a:p>
        </p:txBody>
      </p:sp>
      <p:sp>
        <p:nvSpPr>
          <p:cNvPr id="28" name="TextBox 27">
            <a:extLst>
              <a:ext uri="{FF2B5EF4-FFF2-40B4-BE49-F238E27FC236}">
                <a16:creationId xmlns:a16="http://schemas.microsoft.com/office/drawing/2014/main" id="{5BCC6ECB-8061-4C1F-A7B1-937A60276AC1}"/>
              </a:ext>
            </a:extLst>
          </p:cNvPr>
          <p:cNvSpPr txBox="1"/>
          <p:nvPr/>
        </p:nvSpPr>
        <p:spPr>
          <a:xfrm>
            <a:off x="2327156" y="2303033"/>
            <a:ext cx="854721"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Māori</a:t>
            </a:r>
            <a:endParaRPr lang="en-US" sz="1400" b="1" spc="300" dirty="0">
              <a:solidFill>
                <a:schemeClr val="tx1">
                  <a:lumMod val="65000"/>
                  <a:lumOff val="35000"/>
                </a:schemeClr>
              </a:solidFill>
              <a:latin typeface="+mj-lt"/>
            </a:endParaRPr>
          </a:p>
        </p:txBody>
      </p:sp>
      <p:graphicFrame>
        <p:nvGraphicFramePr>
          <p:cNvPr id="33" name="Chart 32">
            <a:extLst>
              <a:ext uri="{FF2B5EF4-FFF2-40B4-BE49-F238E27FC236}">
                <a16:creationId xmlns:a16="http://schemas.microsoft.com/office/drawing/2014/main" id="{40A8EC15-AF10-4C91-B96A-2685C44A28C1}"/>
              </a:ext>
            </a:extLst>
          </p:cNvPr>
          <p:cNvGraphicFramePr/>
          <p:nvPr>
            <p:extLst>
              <p:ext uri="{D42A27DB-BD31-4B8C-83A1-F6EECF244321}">
                <p14:modId xmlns:p14="http://schemas.microsoft.com/office/powerpoint/2010/main" val="312415745"/>
              </p:ext>
            </p:extLst>
          </p:nvPr>
        </p:nvGraphicFramePr>
        <p:xfrm>
          <a:off x="-189629" y="2753940"/>
          <a:ext cx="3371260" cy="2566683"/>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a:extLst>
              <a:ext uri="{FF2B5EF4-FFF2-40B4-BE49-F238E27FC236}">
                <a16:creationId xmlns:a16="http://schemas.microsoft.com/office/drawing/2014/main" id="{37B16D34-BAEB-43FF-9BD2-6651F535EB32}"/>
              </a:ext>
            </a:extLst>
          </p:cNvPr>
          <p:cNvSpPr txBox="1"/>
          <p:nvPr/>
        </p:nvSpPr>
        <p:spPr>
          <a:xfrm>
            <a:off x="5790765" y="2303033"/>
            <a:ext cx="1701107" cy="307777"/>
          </a:xfrm>
          <a:prstGeom prst="rect">
            <a:avLst/>
          </a:prstGeom>
          <a:noFill/>
        </p:spPr>
        <p:txBody>
          <a:bodyPr wrap="none" rtlCol="0">
            <a:spAutoFit/>
          </a:bodyPr>
          <a:lstStyle/>
          <a:p>
            <a:pPr algn="ctr"/>
            <a:r>
              <a:rPr lang="en-US" sz="1400" b="1" spc="300">
                <a:solidFill>
                  <a:schemeClr val="tx1">
                    <a:lumMod val="65000"/>
                    <a:lumOff val="35000"/>
                  </a:schemeClr>
                </a:solidFill>
                <a:latin typeface="+mj-lt"/>
              </a:rPr>
              <a:t>New Zealand</a:t>
            </a:r>
            <a:endParaRPr lang="en-US" sz="1400" b="1" spc="300" dirty="0">
              <a:solidFill>
                <a:schemeClr val="tx1">
                  <a:lumMod val="65000"/>
                  <a:lumOff val="35000"/>
                </a:schemeClr>
              </a:solidFill>
              <a:latin typeface="+mj-lt"/>
            </a:endParaRPr>
          </a:p>
        </p:txBody>
      </p:sp>
      <p:sp>
        <p:nvSpPr>
          <p:cNvPr id="36" name="Rectangle 35">
            <a:extLst>
              <a:ext uri="{FF2B5EF4-FFF2-40B4-BE49-F238E27FC236}">
                <a16:creationId xmlns:a16="http://schemas.microsoft.com/office/drawing/2014/main" id="{6BA656FE-9328-41AE-9001-4F823E5863E2}"/>
              </a:ext>
            </a:extLst>
          </p:cNvPr>
          <p:cNvSpPr/>
          <p:nvPr/>
        </p:nvSpPr>
        <p:spPr>
          <a:xfrm>
            <a:off x="217952" y="2109358"/>
            <a:ext cx="4867850"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7" name="Chart 36">
            <a:extLst>
              <a:ext uri="{FF2B5EF4-FFF2-40B4-BE49-F238E27FC236}">
                <a16:creationId xmlns:a16="http://schemas.microsoft.com/office/drawing/2014/main" id="{2AC48585-0F9A-42E4-BE00-070C014E2E7B}"/>
              </a:ext>
            </a:extLst>
          </p:cNvPr>
          <p:cNvGraphicFramePr/>
          <p:nvPr>
            <p:extLst>
              <p:ext uri="{D42A27DB-BD31-4B8C-83A1-F6EECF244321}">
                <p14:modId xmlns:p14="http://schemas.microsoft.com/office/powerpoint/2010/main" val="737031240"/>
              </p:ext>
            </p:extLst>
          </p:nvPr>
        </p:nvGraphicFramePr>
        <p:xfrm>
          <a:off x="2089170" y="2753940"/>
          <a:ext cx="3371260" cy="25666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785A9BCD-4BB8-43BB-8DA7-3429CD4D2540}"/>
              </a:ext>
            </a:extLst>
          </p:cNvPr>
          <p:cNvGraphicFramePr/>
          <p:nvPr>
            <p:extLst>
              <p:ext uri="{D42A27DB-BD31-4B8C-83A1-F6EECF244321}">
                <p14:modId xmlns:p14="http://schemas.microsoft.com/office/powerpoint/2010/main" val="1235629526"/>
              </p:ext>
            </p:extLst>
          </p:nvPr>
        </p:nvGraphicFramePr>
        <p:xfrm>
          <a:off x="4782653" y="2753940"/>
          <a:ext cx="3371260" cy="2566683"/>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a:extLst>
              <a:ext uri="{FF2B5EF4-FFF2-40B4-BE49-F238E27FC236}">
                <a16:creationId xmlns:a16="http://schemas.microsoft.com/office/drawing/2014/main" id="{0DF80720-8915-417D-B513-92CD1AF53BB8}"/>
              </a:ext>
            </a:extLst>
          </p:cNvPr>
          <p:cNvSpPr/>
          <p:nvPr/>
        </p:nvSpPr>
        <p:spPr>
          <a:xfrm>
            <a:off x="5222606" y="2109358"/>
            <a:ext cx="2580274" cy="3973710"/>
          </a:xfrm>
          <a:prstGeom prst="rect">
            <a:avLst/>
          </a:prstGeom>
          <a:noFill/>
          <a:ln w="635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6FAEC24C-AFEE-437E-9C8C-26670D3ECC7E}"/>
              </a:ext>
            </a:extLst>
          </p:cNvPr>
          <p:cNvSpPr/>
          <p:nvPr/>
        </p:nvSpPr>
        <p:spPr>
          <a:xfrm>
            <a:off x="1024193"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79%</a:t>
            </a:r>
            <a:endParaRPr lang="en-NZ" sz="2800" dirty="0">
              <a:solidFill>
                <a:srgbClr val="414141"/>
              </a:solidFill>
              <a:latin typeface="Arial Black" panose="020B0A04020102020204" pitchFamily="34" charset="0"/>
            </a:endParaRPr>
          </a:p>
        </p:txBody>
      </p:sp>
      <p:sp>
        <p:nvSpPr>
          <p:cNvPr id="42" name="TextBox 41">
            <a:extLst>
              <a:ext uri="{FF2B5EF4-FFF2-40B4-BE49-F238E27FC236}">
                <a16:creationId xmlns:a16="http://schemas.microsoft.com/office/drawing/2014/main" id="{7FAFEA42-CFA7-4520-91AF-75E921CB1EF5}"/>
              </a:ext>
            </a:extLst>
          </p:cNvPr>
          <p:cNvSpPr txBox="1"/>
          <p:nvPr/>
        </p:nvSpPr>
        <p:spPr>
          <a:xfrm>
            <a:off x="1205333" y="4252616"/>
            <a:ext cx="659155" cy="307777"/>
          </a:xfrm>
          <a:prstGeom prst="rect">
            <a:avLst/>
          </a:prstGeom>
          <a:noFill/>
        </p:spPr>
        <p:txBody>
          <a:bodyPr wrap="none" rtlCol="0">
            <a:spAutoFit/>
          </a:bodyPr>
          <a:lstStyle/>
          <a:p>
            <a:pPr algn="ctr"/>
            <a:r>
              <a:rPr lang="en-US" sz="1400" spc="150" dirty="0">
                <a:solidFill>
                  <a:prstClr val="black">
                    <a:lumMod val="65000"/>
                    <a:lumOff val="35000"/>
                  </a:prstClr>
                </a:solidFill>
              </a:rPr>
              <a:t>2017</a:t>
            </a:r>
          </a:p>
        </p:txBody>
      </p:sp>
      <p:cxnSp>
        <p:nvCxnSpPr>
          <p:cNvPr id="44" name="Straight Connector 43">
            <a:extLst>
              <a:ext uri="{FF2B5EF4-FFF2-40B4-BE49-F238E27FC236}">
                <a16:creationId xmlns:a16="http://schemas.microsoft.com/office/drawing/2014/main" id="{17D9D3FD-CD21-4E28-A5DC-A2B5C6E8D99F}"/>
              </a:ext>
            </a:extLst>
          </p:cNvPr>
          <p:cNvCxnSpPr/>
          <p:nvPr/>
        </p:nvCxnSpPr>
        <p:spPr>
          <a:xfrm>
            <a:off x="1156249"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8923AFE-60EF-4B49-B191-41F169240559}"/>
              </a:ext>
            </a:extLst>
          </p:cNvPr>
          <p:cNvSpPr/>
          <p:nvPr/>
        </p:nvSpPr>
        <p:spPr>
          <a:xfrm>
            <a:off x="3308635" y="3700942"/>
            <a:ext cx="1021433" cy="523220"/>
          </a:xfrm>
          <a:prstGeom prst="rect">
            <a:avLst/>
          </a:prstGeom>
        </p:spPr>
        <p:txBody>
          <a:bodyPr wrap="none">
            <a:spAutoFit/>
          </a:bodyPr>
          <a:lstStyle/>
          <a:p>
            <a:pPr algn="ctr"/>
            <a:r>
              <a:rPr lang="lv-LV" sz="2800">
                <a:solidFill>
                  <a:srgbClr val="414141"/>
                </a:solidFill>
                <a:latin typeface="Arial Black" panose="020B0A04020102020204" pitchFamily="34" charset="0"/>
              </a:rPr>
              <a:t>73%</a:t>
            </a:r>
            <a:endParaRPr lang="en-NZ" sz="2800" dirty="0">
              <a:solidFill>
                <a:srgbClr val="414141"/>
              </a:solidFill>
              <a:latin typeface="Arial Black" panose="020B0A04020102020204" pitchFamily="34" charset="0"/>
            </a:endParaRPr>
          </a:p>
        </p:txBody>
      </p:sp>
      <p:sp>
        <p:nvSpPr>
          <p:cNvPr id="46" name="TextBox 45">
            <a:extLst>
              <a:ext uri="{FF2B5EF4-FFF2-40B4-BE49-F238E27FC236}">
                <a16:creationId xmlns:a16="http://schemas.microsoft.com/office/drawing/2014/main" id="{64D0C48E-4240-4A4D-9ED0-15309CE85EA0}"/>
              </a:ext>
            </a:extLst>
          </p:cNvPr>
          <p:cNvSpPr txBox="1"/>
          <p:nvPr/>
        </p:nvSpPr>
        <p:spPr>
          <a:xfrm>
            <a:off x="3489775"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47" name="Straight Connector 46">
            <a:extLst>
              <a:ext uri="{FF2B5EF4-FFF2-40B4-BE49-F238E27FC236}">
                <a16:creationId xmlns:a16="http://schemas.microsoft.com/office/drawing/2014/main" id="{9B5C588B-B356-4E13-ADDC-E56C9411DF7E}"/>
              </a:ext>
            </a:extLst>
          </p:cNvPr>
          <p:cNvCxnSpPr/>
          <p:nvPr/>
        </p:nvCxnSpPr>
        <p:spPr>
          <a:xfrm>
            <a:off x="3440691"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542EBBF-FEFE-440F-BF05-AE150AFFD9F6}"/>
              </a:ext>
            </a:extLst>
          </p:cNvPr>
          <p:cNvSpPr/>
          <p:nvPr/>
        </p:nvSpPr>
        <p:spPr>
          <a:xfrm>
            <a:off x="5984969" y="3700942"/>
            <a:ext cx="1021433" cy="523220"/>
          </a:xfrm>
          <a:prstGeom prst="rect">
            <a:avLst/>
          </a:prstGeom>
        </p:spPr>
        <p:txBody>
          <a:bodyPr wrap="none">
            <a:spAutoFit/>
          </a:bodyPr>
          <a:lstStyle/>
          <a:p>
            <a:pPr algn="ctr"/>
            <a:r>
              <a:rPr lang="en-US" sz="2800" dirty="0">
                <a:solidFill>
                  <a:srgbClr val="414141"/>
                </a:solidFill>
                <a:latin typeface="Arial Black" panose="020B0A04020102020204" pitchFamily="34" charset="0"/>
              </a:rPr>
              <a:t>68%</a:t>
            </a:r>
            <a:endParaRPr lang="en-NZ" sz="2800" dirty="0">
              <a:solidFill>
                <a:srgbClr val="414141"/>
              </a:solidFill>
              <a:latin typeface="Arial Black" panose="020B0A04020102020204" pitchFamily="34" charset="0"/>
            </a:endParaRPr>
          </a:p>
        </p:txBody>
      </p:sp>
      <p:sp>
        <p:nvSpPr>
          <p:cNvPr id="49" name="TextBox 48">
            <a:extLst>
              <a:ext uri="{FF2B5EF4-FFF2-40B4-BE49-F238E27FC236}">
                <a16:creationId xmlns:a16="http://schemas.microsoft.com/office/drawing/2014/main" id="{AE646180-CE69-4DD8-A531-D02285F9821F}"/>
              </a:ext>
            </a:extLst>
          </p:cNvPr>
          <p:cNvSpPr txBox="1"/>
          <p:nvPr/>
        </p:nvSpPr>
        <p:spPr>
          <a:xfrm>
            <a:off x="6166109" y="4252616"/>
            <a:ext cx="659156" cy="307777"/>
          </a:xfrm>
          <a:prstGeom prst="rect">
            <a:avLst/>
          </a:prstGeom>
          <a:noFill/>
        </p:spPr>
        <p:txBody>
          <a:bodyPr wrap="none" rtlCol="0">
            <a:spAutoFit/>
          </a:bodyPr>
          <a:lstStyle/>
          <a:p>
            <a:pPr algn="ctr"/>
            <a:r>
              <a:rPr lang="en-US" sz="1400" spc="150" dirty="0">
                <a:solidFill>
                  <a:prstClr val="black">
                    <a:lumMod val="65000"/>
                    <a:lumOff val="35000"/>
                  </a:prstClr>
                </a:solidFill>
              </a:rPr>
              <a:t>2020</a:t>
            </a:r>
          </a:p>
        </p:txBody>
      </p:sp>
      <p:cxnSp>
        <p:nvCxnSpPr>
          <p:cNvPr id="50" name="Straight Connector 49">
            <a:extLst>
              <a:ext uri="{FF2B5EF4-FFF2-40B4-BE49-F238E27FC236}">
                <a16:creationId xmlns:a16="http://schemas.microsoft.com/office/drawing/2014/main" id="{6BDE6BD3-9ED4-4AC0-9D29-3BE4243037B0}"/>
              </a:ext>
            </a:extLst>
          </p:cNvPr>
          <p:cNvCxnSpPr/>
          <p:nvPr/>
        </p:nvCxnSpPr>
        <p:spPr>
          <a:xfrm>
            <a:off x="6117025" y="4191656"/>
            <a:ext cx="73175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18E9FCD-66A0-4A12-B64B-2C0FB58AB15D}"/>
              </a:ext>
            </a:extLst>
          </p:cNvPr>
          <p:cNvSpPr/>
          <p:nvPr/>
        </p:nvSpPr>
        <p:spPr>
          <a:xfrm>
            <a:off x="710919" y="1240596"/>
            <a:ext cx="7238296" cy="430887"/>
          </a:xfrm>
          <a:prstGeom prst="rect">
            <a:avLst/>
          </a:prstGeom>
        </p:spPr>
        <p:txBody>
          <a:bodyPr wrap="square">
            <a:spAutoFit/>
          </a:bodyPr>
          <a:lstStyle/>
          <a:p>
            <a:pPr lvl="0"/>
            <a:r>
              <a:rPr lang="en-NZ" sz="1100" b="1" i="1" dirty="0">
                <a:solidFill>
                  <a:schemeClr val="bg1"/>
                </a:solidFill>
                <a:latin typeface="+mj-lt"/>
              </a:rPr>
              <a:t>Overall attendance is based on all those who have attended the following art forms in the last 12 months: </a:t>
            </a:r>
            <a:r>
              <a:rPr kumimoji="0" lang="en-NZ" sz="1100" b="1" i="1" u="none" strike="noStrike" kern="1200" cap="none" spc="0" normalizeH="0" baseline="0" noProof="0" dirty="0">
                <a:ln>
                  <a:noFill/>
                </a:ln>
                <a:solidFill>
                  <a:srgbClr val="7ED2BB"/>
                </a:solidFill>
                <a:effectLst/>
                <a:uLnTx/>
                <a:uFillTx/>
                <a:latin typeface="+mj-lt"/>
                <a:ea typeface="+mn-ea"/>
                <a:cs typeface="+mn-cs"/>
              </a:rPr>
              <a:t>Craft &amp; object art, Literature, </a:t>
            </a:r>
            <a:r>
              <a:rPr lang="fi-FI" sz="1100" b="1" i="1" dirty="0">
                <a:solidFill>
                  <a:srgbClr val="7ED2BB"/>
                </a:solidFill>
                <a:latin typeface="+mj-lt"/>
              </a:rPr>
              <a:t>Ngā Toi Māori (Māori arts), </a:t>
            </a:r>
            <a:r>
              <a:rPr kumimoji="0" lang="en-NZ" sz="1100" b="1" i="1" u="none" strike="noStrike" kern="1200" cap="none" spc="0" normalizeH="0" baseline="0" noProof="0" dirty="0">
                <a:ln>
                  <a:noFill/>
                </a:ln>
                <a:solidFill>
                  <a:srgbClr val="7ED2BB"/>
                </a:solidFill>
                <a:effectLst/>
                <a:uLnTx/>
                <a:uFillTx/>
                <a:latin typeface="+mj-lt"/>
                <a:ea typeface="+mn-ea"/>
                <a:cs typeface="+mn-cs"/>
              </a:rPr>
              <a:t>Pacific arts, Performing arts</a:t>
            </a:r>
            <a:r>
              <a:rPr lang="en-NZ" sz="1100" b="1" i="1" dirty="0">
                <a:solidFill>
                  <a:srgbClr val="7ED2BB"/>
                </a:solidFill>
                <a:latin typeface="+mj-lt"/>
              </a:rPr>
              <a:t> </a:t>
            </a:r>
            <a:r>
              <a:rPr lang="fi-FI" sz="1100" b="1" i="1" dirty="0">
                <a:solidFill>
                  <a:srgbClr val="7ED2BB"/>
                </a:solidFill>
                <a:latin typeface="+mj-lt"/>
              </a:rPr>
              <a:t>and </a:t>
            </a:r>
            <a:r>
              <a:rPr kumimoji="0" lang="en-NZ" sz="1100" b="1" i="1" u="none" strike="noStrike" kern="1200" cap="none" spc="0" normalizeH="0" baseline="0" noProof="0" dirty="0">
                <a:ln>
                  <a:noFill/>
                </a:ln>
                <a:solidFill>
                  <a:srgbClr val="7ED2BB"/>
                </a:solidFill>
                <a:effectLst/>
                <a:uLnTx/>
                <a:uFillTx/>
                <a:latin typeface="+mj-lt"/>
                <a:ea typeface="+mn-ea"/>
                <a:cs typeface="+mn-cs"/>
              </a:rPr>
              <a:t>Visual arts</a:t>
            </a:r>
            <a:endParaRPr lang="en-NZ" sz="1100" b="1" i="1" dirty="0">
              <a:solidFill>
                <a:srgbClr val="7ED2BB"/>
              </a:solidFill>
              <a:latin typeface="+mj-lt"/>
            </a:endParaRPr>
          </a:p>
        </p:txBody>
      </p:sp>
      <p:sp>
        <p:nvSpPr>
          <p:cNvPr id="39" name="TextBox 38">
            <a:extLst>
              <a:ext uri="{FF2B5EF4-FFF2-40B4-BE49-F238E27FC236}">
                <a16:creationId xmlns:a16="http://schemas.microsoft.com/office/drawing/2014/main" id="{903F95C3-279E-4AB5-92C4-B5FEEB3E7894}"/>
              </a:ext>
            </a:extLst>
          </p:cNvPr>
          <p:cNvSpPr txBox="1"/>
          <p:nvPr/>
        </p:nvSpPr>
        <p:spPr>
          <a:xfrm>
            <a:off x="77057" y="6516043"/>
            <a:ext cx="4705596" cy="215444"/>
          </a:xfrm>
          <a:prstGeom prst="rect">
            <a:avLst/>
          </a:prstGeom>
          <a:noFill/>
        </p:spPr>
        <p:txBody>
          <a:bodyPr wrap="square" rtlCol="0">
            <a:spAutoFit/>
          </a:bodyPr>
          <a:lstStyle/>
          <a:p>
            <a:r>
              <a:rPr lang="pt-BR" sz="800">
                <a:solidFill>
                  <a:schemeClr val="tx1">
                    <a:lumMod val="65000"/>
                    <a:lumOff val="35000"/>
                  </a:schemeClr>
                </a:solidFill>
                <a:latin typeface="Arial" panose="020B0604020202020204" pitchFamily="34" charset="0"/>
                <a:cs typeface="Arial" panose="020B0604020202020204" pitchFamily="34" charset="0"/>
              </a:rPr>
              <a:t>Base: All Māori 2017 (n=717); 2020 (n=1172) | New Zealand (n=6263)</a:t>
            </a:r>
            <a:endParaRPr lang="en-NZ" sz="8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03303C60-C6C3-4EC3-9FCA-C1EB581031FF}"/>
              </a:ext>
            </a:extLst>
          </p:cNvPr>
          <p:cNvGrpSpPr/>
          <p:nvPr/>
        </p:nvGrpSpPr>
        <p:grpSpPr>
          <a:xfrm>
            <a:off x="5136705" y="6407321"/>
            <a:ext cx="2241162" cy="215444"/>
            <a:chOff x="163092" y="5772628"/>
            <a:chExt cx="2241162" cy="215444"/>
          </a:xfrm>
        </p:grpSpPr>
        <p:sp>
          <p:nvSpPr>
            <p:cNvPr id="51" name="TextBox 50">
              <a:extLst>
                <a:ext uri="{FF2B5EF4-FFF2-40B4-BE49-F238E27FC236}">
                  <a16:creationId xmlns:a16="http://schemas.microsoft.com/office/drawing/2014/main" id="{DD5DC19B-E4F4-4FE4-B17C-CAED5C68FB02}"/>
                </a:ext>
              </a:extLst>
            </p:cNvPr>
            <p:cNvSpPr txBox="1"/>
            <p:nvPr/>
          </p:nvSpPr>
          <p:spPr>
            <a:xfrm>
              <a:off x="461093" y="5772628"/>
              <a:ext cx="1943161"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2017</a:t>
              </a:r>
            </a:p>
          </p:txBody>
        </p:sp>
        <p:sp>
          <p:nvSpPr>
            <p:cNvPr id="58" name="Isosceles Triangle 57">
              <a:extLst>
                <a:ext uri="{FF2B5EF4-FFF2-40B4-BE49-F238E27FC236}">
                  <a16:creationId xmlns:a16="http://schemas.microsoft.com/office/drawing/2014/main" id="{07EAEF62-6B2B-41E3-88E3-ED5E04120C93}"/>
                </a:ext>
              </a:extLst>
            </p:cNvPr>
            <p:cNvSpPr>
              <a:spLocks noChangeAspect="1"/>
            </p:cNvSpPr>
            <p:nvPr/>
          </p:nvSpPr>
          <p:spPr>
            <a:xfrm>
              <a:off x="163092" y="5831364"/>
              <a:ext cx="144000" cy="133461"/>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Isosceles Triangle 58">
              <a:extLst>
                <a:ext uri="{FF2B5EF4-FFF2-40B4-BE49-F238E27FC236}">
                  <a16:creationId xmlns:a16="http://schemas.microsoft.com/office/drawing/2014/main" id="{CF3472D4-C573-4DE8-9263-88D5D9FE1AA2}"/>
                </a:ext>
              </a:extLst>
            </p:cNvPr>
            <p:cNvSpPr>
              <a:spLocks noChangeAspect="1"/>
            </p:cNvSpPr>
            <p:nvPr/>
          </p:nvSpPr>
          <p:spPr>
            <a:xfrm rot="10800000">
              <a:off x="326424" y="5816451"/>
              <a:ext cx="144000" cy="134542"/>
            </a:xfrm>
            <a:prstGeom prst="triangl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60" name="Group 59">
            <a:extLst>
              <a:ext uri="{FF2B5EF4-FFF2-40B4-BE49-F238E27FC236}">
                <a16:creationId xmlns:a16="http://schemas.microsoft.com/office/drawing/2014/main" id="{DF41543D-B520-4ECF-9360-FADD1A1D0BBA}"/>
              </a:ext>
            </a:extLst>
          </p:cNvPr>
          <p:cNvGrpSpPr/>
          <p:nvPr/>
        </p:nvGrpSpPr>
        <p:grpSpPr>
          <a:xfrm>
            <a:off x="5136705" y="6615308"/>
            <a:ext cx="2891981" cy="215444"/>
            <a:chOff x="163092" y="5772628"/>
            <a:chExt cx="2891981" cy="215444"/>
          </a:xfrm>
        </p:grpSpPr>
        <p:sp>
          <p:nvSpPr>
            <p:cNvPr id="61" name="TextBox 60">
              <a:extLst>
                <a:ext uri="{FF2B5EF4-FFF2-40B4-BE49-F238E27FC236}">
                  <a16:creationId xmlns:a16="http://schemas.microsoft.com/office/drawing/2014/main" id="{5D899E3B-87A9-4B78-8D40-B77D90C08F36}"/>
                </a:ext>
              </a:extLst>
            </p:cNvPr>
            <p:cNvSpPr txBox="1"/>
            <p:nvPr/>
          </p:nvSpPr>
          <p:spPr>
            <a:xfrm>
              <a:off x="461093" y="5772628"/>
              <a:ext cx="2593980" cy="215444"/>
            </a:xfrm>
            <a:prstGeom prst="rect">
              <a:avLst/>
            </a:prstGeom>
            <a:noFill/>
          </p:spPr>
          <p:txBody>
            <a:bodyPr wrap="none" rtlCol="0">
              <a:spAutoFit/>
            </a:bodyPr>
            <a:lstStyle/>
            <a:p>
              <a:r>
                <a:rPr lang="en-NZ" sz="800" dirty="0">
                  <a:solidFill>
                    <a:schemeClr val="tx1">
                      <a:lumMod val="65000"/>
                      <a:lumOff val="35000"/>
                    </a:schemeClr>
                  </a:solidFill>
                  <a:latin typeface="Arial" panose="020B0604020202020204" pitchFamily="34" charset="0"/>
                  <a:cs typeface="Arial" panose="020B0604020202020204" pitchFamily="34" charset="0"/>
                </a:rPr>
                <a:t>= significantly higher / lower than all New Zealanders</a:t>
              </a:r>
            </a:p>
          </p:txBody>
        </p:sp>
        <p:sp>
          <p:nvSpPr>
            <p:cNvPr id="62" name="Isosceles Triangle 61">
              <a:extLst>
                <a:ext uri="{FF2B5EF4-FFF2-40B4-BE49-F238E27FC236}">
                  <a16:creationId xmlns:a16="http://schemas.microsoft.com/office/drawing/2014/main" id="{F917124B-2594-4E4B-BEC6-C9EAAB285A0E}"/>
                </a:ext>
              </a:extLst>
            </p:cNvPr>
            <p:cNvSpPr>
              <a:spLocks noChangeAspect="1"/>
            </p:cNvSpPr>
            <p:nvPr/>
          </p:nvSpPr>
          <p:spPr>
            <a:xfrm>
              <a:off x="163092" y="5831364"/>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 name="Isosceles Triangle 62">
              <a:extLst>
                <a:ext uri="{FF2B5EF4-FFF2-40B4-BE49-F238E27FC236}">
                  <a16:creationId xmlns:a16="http://schemas.microsoft.com/office/drawing/2014/main" id="{3160DA20-6C8D-4D37-A5B2-FE5A3ED48F98}"/>
                </a:ext>
              </a:extLst>
            </p:cNvPr>
            <p:cNvSpPr>
              <a:spLocks noChangeAspect="1"/>
            </p:cNvSpPr>
            <p:nvPr/>
          </p:nvSpPr>
          <p:spPr>
            <a:xfrm rot="10800000">
              <a:off x="326424" y="5816451"/>
              <a:ext cx="144000" cy="134542"/>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64" name="Rectangle 63">
            <a:extLst>
              <a:ext uri="{FF2B5EF4-FFF2-40B4-BE49-F238E27FC236}">
                <a16:creationId xmlns:a16="http://schemas.microsoft.com/office/drawing/2014/main" id="{E34122AF-F855-4721-81C5-EA2939741EE0}"/>
              </a:ext>
            </a:extLst>
          </p:cNvPr>
          <p:cNvSpPr/>
          <p:nvPr/>
        </p:nvSpPr>
        <p:spPr>
          <a:xfrm>
            <a:off x="5285391" y="5582325"/>
            <a:ext cx="2454704" cy="436275"/>
          </a:xfrm>
          <a:prstGeom prst="rect">
            <a:avLst/>
          </a:prstGeom>
          <a:solidFill>
            <a:srgbClr val="D9D9D9"/>
          </a:solidFill>
          <a:ln w="12700" cap="flat" cmpd="sng" algn="ctr">
            <a:no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r>
              <a:rPr kumimoji="0" lang="en-NZ" sz="1000" b="0" i="1" u="none" strike="noStrike" kern="0" cap="none" spc="0" normalizeH="0" baseline="0" noProof="0" dirty="0">
                <a:ln>
                  <a:noFill/>
                </a:ln>
                <a:solidFill>
                  <a:srgbClr val="000000"/>
                </a:solidFill>
                <a:effectLst/>
                <a:uLnTx/>
                <a:uFillTx/>
                <a:latin typeface="Calibri" panose="020F0502020204030204"/>
                <a:ea typeface="+mn-ea"/>
                <a:cs typeface="+mn-cs"/>
              </a:rPr>
              <a:t>Attendance for all New Zealanders has declined significantly since 2017 - was 73%</a:t>
            </a:r>
          </a:p>
        </p:txBody>
      </p:sp>
      <p:sp>
        <p:nvSpPr>
          <p:cNvPr id="2" name="SigDiff">
            <a:extLst>
              <a:ext uri="{FF2B5EF4-FFF2-40B4-BE49-F238E27FC236}">
                <a16:creationId xmlns:a16="http://schemas.microsoft.com/office/drawing/2014/main" id="{E0380502-1FA5-4D20-9535-058B2D8E4860}"/>
              </a:ext>
            </a:extLst>
          </p:cNvPr>
          <p:cNvSpPr/>
          <p:nvPr/>
        </p:nvSpPr>
        <p:spPr>
          <a:xfrm rot="10800000">
            <a:off x="3806651" y="3535842"/>
            <a:ext cx="152400" cy="152400"/>
          </a:xfrm>
          <a:prstGeom prst="triangle">
            <a:avLst/>
          </a:prstGeom>
          <a:solidFill>
            <a:srgbClr val="FFFFFF"/>
          </a:solidFill>
          <a:ln w="12700" cap="flat" cmpd="sng" algn="ctr">
            <a:solidFill>
              <a:srgbClr val="595959"/>
            </a:solidFill>
            <a:prstDash val="solid"/>
            <a:miter lim="800000"/>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NZ"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17C032A9-7D58-4E38-B21B-DB59A969D044}"/>
              </a:ext>
            </a:extLst>
          </p:cNvPr>
          <p:cNvSpPr/>
          <p:nvPr/>
        </p:nvSpPr>
        <p:spPr>
          <a:xfrm>
            <a:off x="8216698" y="1945470"/>
            <a:ext cx="3757350" cy="3785652"/>
          </a:xfrm>
          <a:prstGeom prst="rect">
            <a:avLst/>
          </a:prstGeom>
        </p:spPr>
        <p:txBody>
          <a:bodyPr wrap="square">
            <a:spAutoFit/>
          </a:bodyPr>
          <a:lstStyle/>
          <a:p>
            <a:r>
              <a:rPr lang="en-NZ" sz="1000" dirty="0"/>
              <a:t>A total of 73% of Māori have attended at least one arts event or location in the last 12 months. This is a significant decrease from 79% in 2017.</a:t>
            </a:r>
          </a:p>
          <a:p>
            <a:endParaRPr lang="en-NZ" sz="1000" dirty="0"/>
          </a:p>
          <a:p>
            <a:r>
              <a:rPr lang="en-NZ" sz="1000" dirty="0"/>
              <a:t>Wider survey data – on Māori attitudes to the arts – indicate this decline is not due to a growing disinterest in the arts, but rather a lack of potential opportunity due to COVID-19. </a:t>
            </a:r>
          </a:p>
          <a:p>
            <a:endParaRPr lang="en-NZ" sz="1000" dirty="0"/>
          </a:p>
          <a:p>
            <a:r>
              <a:rPr lang="en-NZ" sz="1000" dirty="0"/>
              <a:t>However, the level of attendance for Māori remains higher than the national average (68%), which has also declined from 73% in 2017. </a:t>
            </a:r>
          </a:p>
          <a:p>
            <a:pPr lvl="0">
              <a:spcBef>
                <a:spcPts val="600"/>
              </a:spcBef>
            </a:pPr>
            <a:endParaRPr lang="en-NZ" sz="1000" b="1" dirty="0">
              <a:solidFill>
                <a:schemeClr val="tx1">
                  <a:lumMod val="85000"/>
                  <a:lumOff val="15000"/>
                </a:schemeClr>
              </a:solidFill>
            </a:endParaRPr>
          </a:p>
          <a:p>
            <a:pPr lvl="0">
              <a:spcBef>
                <a:spcPts val="600"/>
              </a:spcBef>
            </a:pPr>
            <a:r>
              <a:rPr lang="en-NZ" sz="1000" b="1" dirty="0">
                <a:solidFill>
                  <a:schemeClr val="tx1">
                    <a:lumMod val="85000"/>
                    <a:lumOff val="15000"/>
                  </a:schemeClr>
                </a:solidFill>
              </a:rPr>
              <a:t>Sub-group differences among Māori:</a:t>
            </a:r>
          </a:p>
          <a:p>
            <a:pPr lvl="0">
              <a:spcBef>
                <a:spcPts val="600"/>
              </a:spcBef>
            </a:pPr>
            <a:r>
              <a:rPr lang="en-NZ" sz="1000" dirty="0">
                <a:solidFill>
                  <a:schemeClr val="tx1">
                    <a:lumMod val="85000"/>
                    <a:lumOff val="15000"/>
                  </a:schemeClr>
                </a:solidFill>
              </a:rPr>
              <a:t>Māori women are more likely to attend the arts than men (77% vs. 68%). </a:t>
            </a:r>
          </a:p>
          <a:p>
            <a:pPr lvl="0">
              <a:spcBef>
                <a:spcPts val="600"/>
              </a:spcBef>
            </a:pPr>
            <a:r>
              <a:rPr lang="en-NZ" sz="1000" dirty="0">
                <a:solidFill>
                  <a:schemeClr val="tx1">
                    <a:lumMod val="85000"/>
                    <a:lumOff val="15000"/>
                  </a:schemeClr>
                </a:solidFill>
              </a:rPr>
              <a:t>Māori from high-income households ($120,000</a:t>
            </a:r>
            <a:r>
              <a:rPr lang="en-NZ" sz="1000" dirty="0"/>
              <a:t>+</a:t>
            </a:r>
            <a:r>
              <a:rPr lang="en-NZ" sz="1000" dirty="0">
                <a:solidFill>
                  <a:schemeClr val="tx1">
                    <a:lumMod val="85000"/>
                    <a:lumOff val="15000"/>
                  </a:schemeClr>
                </a:solidFill>
              </a:rPr>
              <a:t>) are more likely than average to attend the arts (82% vs 73%).</a:t>
            </a:r>
          </a:p>
          <a:p>
            <a:pPr>
              <a:spcBef>
                <a:spcPts val="600"/>
              </a:spcBef>
            </a:pPr>
            <a:r>
              <a:rPr lang="en-NZ" sz="1000" dirty="0">
                <a:solidFill>
                  <a:schemeClr val="tx1">
                    <a:lumMod val="85000"/>
                    <a:lumOff val="15000"/>
                  </a:schemeClr>
                </a:solidFill>
              </a:rPr>
              <a:t>In contrast, Māori from low-income households (up to $50,000 annual income) are less likely than average to attend the arts (65% vs 73%).</a:t>
            </a:r>
          </a:p>
          <a:p>
            <a:pPr lvl="0">
              <a:spcBef>
                <a:spcPts val="600"/>
              </a:spcBef>
            </a:pPr>
            <a:endParaRPr lang="en-NZ" sz="1000" dirty="0">
              <a:solidFill>
                <a:schemeClr val="tx1">
                  <a:lumMod val="85000"/>
                  <a:lumOff val="15000"/>
                </a:schemeClr>
              </a:solidFill>
            </a:endParaRPr>
          </a:p>
        </p:txBody>
      </p:sp>
      <p:sp>
        <p:nvSpPr>
          <p:cNvPr id="35" name="Isosceles Triangle 34">
            <a:extLst>
              <a:ext uri="{FF2B5EF4-FFF2-40B4-BE49-F238E27FC236}">
                <a16:creationId xmlns:a16="http://schemas.microsoft.com/office/drawing/2014/main" id="{1E7C60E8-C9C2-4427-92E8-903343622695}"/>
              </a:ext>
            </a:extLst>
          </p:cNvPr>
          <p:cNvSpPr>
            <a:spLocks noChangeAspect="1"/>
          </p:cNvSpPr>
          <p:nvPr/>
        </p:nvSpPr>
        <p:spPr>
          <a:xfrm>
            <a:off x="3671353" y="3562647"/>
            <a:ext cx="144000" cy="133461"/>
          </a:xfrm>
          <a:prstGeom prst="triangle">
            <a:avLst/>
          </a:prstGeom>
          <a:solidFill>
            <a:srgbClr val="595959"/>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1657707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55"/>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CD005F"/>
      </a:accent1>
      <a:accent2>
        <a:srgbClr val="B49B69"/>
      </a:accent2>
      <a:accent3>
        <a:srgbClr val="B4BE23"/>
      </a:accent3>
      <a:accent4>
        <a:srgbClr val="E6E68C"/>
      </a:accent4>
      <a:accent5>
        <a:srgbClr val="FFD965"/>
      </a:accent5>
      <a:accent6>
        <a:srgbClr val="ED7D31"/>
      </a:accent6>
      <a:hlink>
        <a:srgbClr val="000000"/>
      </a:hlink>
      <a:folHlink>
        <a:srgbClr val="000000"/>
      </a:folHlink>
    </a:clrScheme>
    <a:fontScheme name="Kantar Master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ED2BB"/>
        </a:solidFill>
        <a:ln w="12700" cap="flat" cmpd="sng" algn="ctr">
          <a:noFill/>
          <a:prstDash val="solid"/>
          <a:miter lim="800000"/>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prstClr val="white"/>
            </a:solidFill>
            <a:effectLst/>
            <a:uLnTx/>
            <a:uFillTx/>
            <a:latin typeface="Calibri" panose="020F0502020204030204"/>
            <a:ea typeface="+mn-ea"/>
            <a:cs typeface="+mn-cs"/>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2a1961ed2cc4e4bb3a1ba432cb3e43a xmlns="1eb857db-5c67-47b7-8545-aa19c5d2ceac">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c967359e-ba62-476b-b3c9-2370b68c754f</TermId>
        </TermInfo>
      </Terms>
    </m2a1961ed2cc4e4bb3a1ba432cb3e43a>
    <lfae9de2410d4efba2dc15289f148ae6 xmlns="1eb857db-5c67-47b7-8545-aa19c5d2ceac">
      <Terms xmlns="http://schemas.microsoft.com/office/infopath/2007/PartnerControls">
        <TermInfo xmlns="http://schemas.microsoft.com/office/infopath/2007/PartnerControls">
          <TermName xmlns="http://schemas.microsoft.com/office/infopath/2007/PartnerControls">Final/published</TermName>
          <TermId xmlns="http://schemas.microsoft.com/office/infopath/2007/PartnerControls">32686660-9c01-489e-8cfe-2347910d73e8</TermId>
        </TermInfo>
      </Terms>
    </lfae9de2410d4efba2dc15289f148ae6>
    <p4f68ee493344f4e9716631b78aec2d1 xmlns="1eb857db-5c67-47b7-8545-aa19c5d2ceac">
      <Terms xmlns="http://schemas.microsoft.com/office/infopath/2007/PartnerControls">
        <TermInfo xmlns="http://schemas.microsoft.com/office/infopath/2007/PartnerControls">
          <TermName xmlns="http://schemas.microsoft.com/office/infopath/2007/PartnerControls">2020-21</TermName>
          <TermId xmlns="http://schemas.microsoft.com/office/infopath/2007/PartnerControls">c597a95d-9ab0-4b1c-be82-a48004d22128</TermId>
        </TermInfo>
      </Terms>
    </p4f68ee493344f4e9716631b78aec2d1>
    <TaxCatchAll xmlns="1eb857db-5c67-47b7-8545-aa19c5d2ceac">
      <Value>33</Value>
      <Value>3</Value>
      <Value>8</Value>
      <Value>14</Value>
    </TaxCatchAll>
    <id60abe1eb2344469f5541ce8b53a4bb xmlns="1eb857db-5c67-47b7-8545-aa19c5d2ceac">
      <Terms xmlns="http://schemas.microsoft.com/office/infopath/2007/PartnerControls">
        <TermInfo xmlns="http://schemas.microsoft.com/office/infopath/2007/PartnerControls">
          <TermName xmlns="http://schemas.microsoft.com/office/infopath/2007/PartnerControls">Reporting</TermName>
          <TermId xmlns="http://schemas.microsoft.com/office/infopath/2007/PartnerControls">9e5060e8-8fd8-4069-92a6-4a90abe20eb5</TermId>
        </TermInfo>
      </Terms>
    </id60abe1eb2344469f5541ce8b53a4bb>
    <Project_x0020_Name xmlns="1eb857db-5c67-47b7-8545-aa19c5d2ceac">NZers and the Arts 2020</Project_x0020_Name>
  </documentManagement>
</p:properties>
</file>

<file path=customXml/item2.xml><?xml version="1.0" encoding="utf-8"?>
<ct:contentTypeSchema xmlns:ct="http://schemas.microsoft.com/office/2006/metadata/contentType" xmlns:ma="http://schemas.microsoft.com/office/2006/metadata/properties/metaAttributes" ct:_="" ma:_="" ma:contentTypeName="Research document" ma:contentTypeID="0x01010020C29750D968C84E8A532D49EE01BCE00F00EE8B471A20C3344CB01FD5CA0626F143" ma:contentTypeVersion="10" ma:contentTypeDescription="" ma:contentTypeScope="" ma:versionID="26de1d4e82538c86977d224227f417f9">
  <xsd:schema xmlns:xsd="http://www.w3.org/2001/XMLSchema" xmlns:xs="http://www.w3.org/2001/XMLSchema" xmlns:p="http://schemas.microsoft.com/office/2006/metadata/properties" xmlns:ns2="1eb857db-5c67-47b7-8545-aa19c5d2ceac" targetNamespace="http://schemas.microsoft.com/office/2006/metadata/properties" ma:root="true" ma:fieldsID="9be0cf0d5d80ce0cb4a44414decb6554" ns2:_="">
    <xsd:import namespace="1eb857db-5c67-47b7-8545-aa19c5d2ceac"/>
    <xsd:element name="properties">
      <xsd:complexType>
        <xsd:sequence>
          <xsd:element name="documentManagement">
            <xsd:complexType>
              <xsd:all>
                <xsd:element ref="ns2:Project_x0020_Name" minOccurs="0"/>
                <xsd:element ref="ns2:m2a1961ed2cc4e4bb3a1ba432cb3e43a" minOccurs="0"/>
                <xsd:element ref="ns2:TaxCatchAll" minOccurs="0"/>
                <xsd:element ref="ns2:TaxCatchAllLabel" minOccurs="0"/>
                <xsd:element ref="ns2:p4f68ee493344f4e9716631b78aec2d1" minOccurs="0"/>
                <xsd:element ref="ns2:lfae9de2410d4efba2dc15289f148ae6" minOccurs="0"/>
                <xsd:element ref="ns2:id60abe1eb2344469f5541ce8b53a4b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57db-5c67-47b7-8545-aa19c5d2ceac" elementFormDefault="qualified">
    <xsd:import namespace="http://schemas.microsoft.com/office/2006/documentManagement/types"/>
    <xsd:import namespace="http://schemas.microsoft.com/office/infopath/2007/PartnerControls"/>
    <xsd:element name="Project_x0020_Name" ma:index="2" nillable="true" ma:displayName="Project Name" ma:format="Dropdown" ma:internalName="Project_x0020_Name">
      <xsd:simpleType>
        <xsd:restriction base="dms:Choice">
          <xsd:enumeration value="Diversity"/>
          <xsd:enumeration value="Sustainable Careers"/>
          <xsd:enumeration value="Resilience"/>
          <xsd:enumeration value="Environmental Scan on Funding Assessment Processes"/>
          <xsd:enumeration value="Audience Atlas 2020"/>
          <xsd:enumeration value="International Research Working Group"/>
          <xsd:enumeration value="NZers and the Arts 2020"/>
          <xsd:enumeration value="VUW CoRE Creativity"/>
          <xsd:enumeration value="Customer Survey"/>
          <xsd:enumeration value="Public Sector Reputation Index"/>
          <xsd:enumeration value="Research Plan"/>
          <xsd:enumeration value="Value of the Arts"/>
          <xsd:enumeration value="Creative Professionals 2018"/>
          <xsd:enumeration value="Audience Atlas 2011"/>
          <xsd:enumeration value="Audience Atlas 2014"/>
          <xsd:enumeration value="Audience Atlas 2017"/>
          <xsd:enumeration value="NZers and the Arts 2017"/>
          <xsd:enumeration value="NZers and the Arts 2014"/>
          <xsd:enumeration value="NZers and the Arts 2011"/>
          <xsd:enumeration value="Creative Professionals 2023"/>
          <xsd:enumeration value="Health of the Māori Heritage Arts"/>
          <xsd:enumeration value="Client Satisfaction Survey 2022"/>
          <xsd:enumeration value="NZers and the Arts 2023"/>
          <xsd:enumeration value="Value of the Arts 2023"/>
          <xsd:enumeration value="Client Satisfaction Survey 2023"/>
          <xsd:enumeration value="Creatives in Schools"/>
          <xsd:enumeration value="Arts Sector Profiles-Infometrics"/>
          <xsd:enumeration value="MCH Cultural Systems Measurement Model"/>
          <xsd:enumeration value="Choice 29"/>
        </xsd:restriction>
      </xsd:simpleType>
    </xsd:element>
    <xsd:element name="m2a1961ed2cc4e4bb3a1ba432cb3e43a" ma:index="8" nillable="true" ma:taxonomy="true" ma:internalName="m2a1961ed2cc4e4bb3a1ba432cb3e43a" ma:taxonomyFieldName="Document_x0020_Type" ma:displayName="Document Type" ma:default="" ma:fieldId="{62a1961e-d2cc-4e4b-b3a1-ba432cb3e43a}" ma:sspId="454f842a-b86f-4341-96eb-b93a389407ca" ma:termSetId="9238d626-bce4-403a-9fc8-c18fa82d9b9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265511f-ab97-4705-b005-6f9530de8c5c}" ma:internalName="TaxCatchAll" ma:showField="CatchAllData" ma:web="dc8d7ee1-75b8-4f87-985b-7dbee266882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265511f-ab97-4705-b005-6f9530de8c5c}" ma:internalName="TaxCatchAllLabel" ma:readOnly="true" ma:showField="CatchAllDataLabel" ma:web="dc8d7ee1-75b8-4f87-985b-7dbee2668825">
      <xsd:complexType>
        <xsd:complexContent>
          <xsd:extension base="dms:MultiChoiceLookup">
            <xsd:sequence>
              <xsd:element name="Value" type="dms:Lookup" maxOccurs="unbounded" minOccurs="0" nillable="true"/>
            </xsd:sequence>
          </xsd:extension>
        </xsd:complexContent>
      </xsd:complexType>
    </xsd:element>
    <xsd:element name="p4f68ee493344f4e9716631b78aec2d1" ma:index="12" nillable="true" ma:taxonomy="true" ma:internalName="p4f68ee493344f4e9716631b78aec2d1" ma:taxonomyFieldName="Financial_x0020_Year" ma:displayName="Financial Year" ma:default="" ma:fieldId="{94f68ee4-9334-4f4e-9716-631b78aec2d1}" ma:sspId="454f842a-b86f-4341-96eb-b93a389407ca" ma:termSetId="f2ab3a33-8078-4bdf-b10a-f161a7e1105f" ma:anchorId="00000000-0000-0000-0000-000000000000" ma:open="false" ma:isKeyword="false">
      <xsd:complexType>
        <xsd:sequence>
          <xsd:element ref="pc:Terms" minOccurs="0" maxOccurs="1"/>
        </xsd:sequence>
      </xsd:complexType>
    </xsd:element>
    <xsd:element name="lfae9de2410d4efba2dc15289f148ae6" ma:index="14" nillable="true" ma:taxonomy="true" ma:internalName="lfae9de2410d4efba2dc15289f148ae6" ma:taxonomyFieldName="Status" ma:displayName="Status" ma:default="" ma:fieldId="{5fae9de2-410d-4efb-a2dc-15289f148ae6}" ma:sspId="454f842a-b86f-4341-96eb-b93a389407ca" ma:termSetId="4adf3782-1a58-40aa-bea2-d3846b2e31a4" ma:anchorId="00000000-0000-0000-0000-000000000000" ma:open="false" ma:isKeyword="false">
      <xsd:complexType>
        <xsd:sequence>
          <xsd:element ref="pc:Terms" minOccurs="0" maxOccurs="1"/>
        </xsd:sequence>
      </xsd:complexType>
    </xsd:element>
    <xsd:element name="id60abe1eb2344469f5541ce8b53a4bb" ma:index="17" nillable="true" ma:taxonomy="true" ma:internalName="id60abe1eb2344469f5541ce8b53a4bb" ma:taxonomyFieldName="Stage" ma:displayName="Stage" ma:default="" ma:fieldId="{2d60abe1-eb23-4446-9f55-41ce8b53a4bb}" ma:sspId="454f842a-b86f-4341-96eb-b93a389407ca" ma:termSetId="2ae7382c-9ed4-4bf7-94ac-d0f2594b507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54f842a-b86f-4341-96eb-b93a389407ca" ContentTypeId="0x01010020C29750D968C84E8A532D49EE01BCE00F"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8CCF18-E642-4A44-B4EB-3EA7DFA1C6E1}">
  <ds:schemaRefs>
    <ds:schemaRef ds:uri="http://purl.org/dc/dcmitype/"/>
    <ds:schemaRef ds:uri="1eb857db-5c67-47b7-8545-aa19c5d2ceac"/>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B904618-2B38-474B-8FBC-AAD7FE438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57db-5c67-47b7-8545-aa19c5d2ce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433D34-F2B3-41BB-82FE-809DE2DE3E7E}">
  <ds:schemaRefs>
    <ds:schemaRef ds:uri="Microsoft.SharePoint.Taxonomy.ContentTypeSync"/>
  </ds:schemaRefs>
</ds:datastoreItem>
</file>

<file path=customXml/itemProps4.xml><?xml version="1.0" encoding="utf-8"?>
<ds:datastoreItem xmlns:ds="http://schemas.openxmlformats.org/officeDocument/2006/customXml" ds:itemID="{CC7BA1B4-EC67-4F21-9215-36D4585DAA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5352</TotalTime>
  <Words>12267</Words>
  <Application>Microsoft Office PowerPoint</Application>
  <PresentationFormat>Widescreen</PresentationFormat>
  <Paragraphs>1194</Paragraphs>
  <Slides>55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Black</vt:lpstr>
      <vt:lpstr>Arial Narrow</vt:lpstr>
      <vt:lpstr>Calibri</vt:lpstr>
      <vt:lpstr>Calibri Light</vt:lpstr>
      <vt:lpstr>Georgia</vt:lpstr>
      <vt:lpstr>Office Theme</vt:lpstr>
      <vt:lpstr>PowerPoint Presentation</vt:lpstr>
      <vt:lpstr>Introduction</vt:lpstr>
      <vt:lpstr>Background and objectives of the research</vt:lpstr>
      <vt:lpstr>Approach</vt:lpstr>
      <vt:lpstr>Summary</vt:lpstr>
      <vt:lpstr>Executive Summary: Māori and the Arts</vt:lpstr>
      <vt:lpstr>Overall engagement, Attendance AND PARTICIPATION AMONG Māori </vt:lpstr>
      <vt:lpstr>Overall Māori engagement</vt:lpstr>
      <vt:lpstr>Overall Māori attendance</vt:lpstr>
      <vt:lpstr>Frequency of Māori attendance</vt:lpstr>
      <vt:lpstr>Overall Māori participation</vt:lpstr>
      <vt:lpstr>Frequency of Māori participation</vt:lpstr>
      <vt:lpstr>Māori Arts attitudes</vt:lpstr>
      <vt:lpstr>Change in overall perception of the arts</vt:lpstr>
      <vt:lpstr>Māori attitudes towards the arts: Culture and identity</vt:lpstr>
      <vt:lpstr>Māori attitudes towards the arts: Individual’s relationship with the arts</vt:lpstr>
      <vt:lpstr>Māori attitudes towards the arts: How the arts benefit New Zealand</vt:lpstr>
      <vt:lpstr>Māori attitudes towards the arts: Funding support for the arts</vt:lpstr>
      <vt:lpstr>Māori attitudes towards the arts: New Zealand arts on the international stage</vt:lpstr>
      <vt:lpstr>Māori attitudes towards the arts: Education and development</vt:lpstr>
      <vt:lpstr>Māori attitudes towards the arts: Role of the arts in creating communities</vt:lpstr>
      <vt:lpstr>Māori attitudes towards the arts: Accessibility and inclusiveness</vt:lpstr>
      <vt:lpstr>Māori Attitudes towards Ngā Toi Māori and Pacific arts</vt:lpstr>
      <vt:lpstr>Māori attitudes towards Ngā Toi Māori (Māori arts)</vt:lpstr>
      <vt:lpstr>Māori attitudes towards Pacific arts</vt:lpstr>
      <vt:lpstr>Māori Attendance by artform</vt:lpstr>
      <vt:lpstr>Māori attendance by art form</vt:lpstr>
      <vt:lpstr>Craft and object art attendance among Māori </vt:lpstr>
      <vt:lpstr>Literary arts attendance among Māori </vt:lpstr>
      <vt:lpstr>Ngā Toi Māori arts attendance among Māori </vt:lpstr>
      <vt:lpstr>Pacific arts attendance among Māori </vt:lpstr>
      <vt:lpstr>Performing arts attendance among Māori </vt:lpstr>
      <vt:lpstr>Performing arts attendance among Māori </vt:lpstr>
      <vt:lpstr>Visual arts attendance among Māori </vt:lpstr>
      <vt:lpstr>Visual arts attendance: impact of film festivals</vt:lpstr>
      <vt:lpstr>Encouraging greater attendance in the arts among Māori </vt:lpstr>
      <vt:lpstr>COVID-19: Impact on willingness to attend arts in person</vt:lpstr>
      <vt:lpstr>Māori PARTICIPATION BY ARTFORM</vt:lpstr>
      <vt:lpstr>Māori participation by art form</vt:lpstr>
      <vt:lpstr>Craft and object art participation among Māori </vt:lpstr>
      <vt:lpstr>Literary arts participation among Māori </vt:lpstr>
      <vt:lpstr>Ngā Toi Māori participation among Māori </vt:lpstr>
      <vt:lpstr>Pacific arts participation among Māori </vt:lpstr>
      <vt:lpstr>Performing arts participation among Māori </vt:lpstr>
      <vt:lpstr>Visual arts participation among Māori </vt:lpstr>
      <vt:lpstr>Use of digital technology for arts activities among Māori </vt:lpstr>
      <vt:lpstr>Perceived impact on wellbeing and society AMONG Māori </vt:lpstr>
      <vt:lpstr>Importance of the arts to the wellbeing of Māori </vt:lpstr>
      <vt:lpstr>Reasons why Māori feel the arts is important for their wellbeing</vt:lpstr>
      <vt:lpstr>Reasons why Māori feel the arts improve society</vt:lpstr>
      <vt:lpstr>Impact of  COVID-19 AMONG Māori </vt:lpstr>
      <vt:lpstr>Getting through COVID-19</vt:lpstr>
      <vt:lpstr>After COVID-19</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Dillon (MBAKL)</dc:creator>
  <cp:lastModifiedBy>Eunice Kwa</cp:lastModifiedBy>
  <cp:revision>946</cp:revision>
  <cp:lastPrinted>2021-04-30T03:45:56Z</cp:lastPrinted>
  <dcterms:created xsi:type="dcterms:W3CDTF">2017-11-15T02:21:19Z</dcterms:created>
  <dcterms:modified xsi:type="dcterms:W3CDTF">2024-04-29T02:37:37Z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0x01010020C29750D968C84E8A532D49EE01BCE00F00EE8B471A20C3344CB01FD5CA0626F143</vt:lpwstr>
  </property>
  <property fmtid="{D5CDD505-2E9C-101B-9397-08002B2CF9AE}" pid="3" name="Order">
    <vt:r8>31600</vt:r8>
  </property>
  <property fmtid="{D5CDD505-2E9C-101B-9397-08002B2CF9AE}" pid="4" name="Financial Year">
    <vt:lpwstr>33;#2020-21|c597a95d-9ab0-4b1c-be82-a48004d22128</vt:lpwstr>
  </property>
  <property fmtid="{D5CDD505-2E9C-101B-9397-08002B2CF9AE}" pid="5" name="Stage">
    <vt:lpwstr>14;#Reporting|9e5060e8-8fd8-4069-92a6-4a90abe20eb5</vt:lpwstr>
  </property>
  <property fmtid="{D5CDD505-2E9C-101B-9397-08002B2CF9AE}" pid="6" name="Document Type">
    <vt:lpwstr>3;#Report|c967359e-ba62-476b-b3c9-2370b68c754f</vt:lpwstr>
  </property>
  <property fmtid="{D5CDD505-2E9C-101B-9397-08002B2CF9AE}" pid="7" name="Status">
    <vt:lpwstr>8;#Final/published|32686660-9c01-489e-8cfe-2347910d73e8</vt:lpwstr>
  </property>
  <property fmtid="{D5CDD505-2E9C-101B-9397-08002B2CF9AE}" pid="8" name="SharedWithUsers">
    <vt:lpwstr>49;#Eunice Kwa;#46;#Richard Thompson</vt:lpwstr>
  </property>
  <property fmtid="{D5CDD505-2E9C-101B-9397-08002B2CF9AE}" pid="9" name="MediaServiceImageTags">
    <vt:lpwstr/>
  </property>
  <property fmtid="{D5CDD505-2E9C-101B-9397-08002B2CF9AE}" pid="10" name="lcf76f155ced4ddcb4097134ff3c332f">
    <vt:lpwstr/>
  </property>
</Properties>
</file>